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39"/>
  </p:notesMasterIdLst>
  <p:sldIdLst>
    <p:sldId id="256" r:id="rId2"/>
    <p:sldId id="296" r:id="rId3"/>
    <p:sldId id="286" r:id="rId4"/>
    <p:sldId id="278" r:id="rId5"/>
    <p:sldId id="260" r:id="rId6"/>
    <p:sldId id="257" r:id="rId7"/>
    <p:sldId id="258" r:id="rId8"/>
    <p:sldId id="263" r:id="rId9"/>
    <p:sldId id="259" r:id="rId10"/>
    <p:sldId id="265" r:id="rId11"/>
    <p:sldId id="264" r:id="rId12"/>
    <p:sldId id="282" r:id="rId13"/>
    <p:sldId id="262" r:id="rId14"/>
    <p:sldId id="270" r:id="rId15"/>
    <p:sldId id="271" r:id="rId16"/>
    <p:sldId id="272" r:id="rId17"/>
    <p:sldId id="273" r:id="rId18"/>
    <p:sldId id="285" r:id="rId19"/>
    <p:sldId id="290" r:id="rId20"/>
    <p:sldId id="269" r:id="rId21"/>
    <p:sldId id="287" r:id="rId22"/>
    <p:sldId id="281" r:id="rId23"/>
    <p:sldId id="266" r:id="rId24"/>
    <p:sldId id="274" r:id="rId25"/>
    <p:sldId id="276" r:id="rId26"/>
    <p:sldId id="279" r:id="rId27"/>
    <p:sldId id="284" r:id="rId28"/>
    <p:sldId id="280" r:id="rId29"/>
    <p:sldId id="288" r:id="rId30"/>
    <p:sldId id="275" r:id="rId31"/>
    <p:sldId id="267" r:id="rId32"/>
    <p:sldId id="283" r:id="rId33"/>
    <p:sldId id="291" r:id="rId34"/>
    <p:sldId id="292" r:id="rId35"/>
    <p:sldId id="293" r:id="rId36"/>
    <p:sldId id="294" r:id="rId37"/>
    <p:sldId id="295"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Objects="1">
      <p:cViewPr>
        <p:scale>
          <a:sx n="135" d="100"/>
          <a:sy n="135" d="100"/>
        </p:scale>
        <p:origin x="-71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7B73C-1EB3-154C-A7DA-3ABE2BC78789}"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3668725C-772C-1045-BACB-1FB0AF030113}">
      <dgm:prSet phldrT="[Text]"/>
      <dgm:spPr/>
      <dgm:t>
        <a:bodyPr/>
        <a:lstStyle/>
        <a:p>
          <a:r>
            <a:rPr lang="en-US" dirty="0" smtClean="0"/>
            <a:t> Ingesting methamphetamine</a:t>
          </a:r>
          <a:endParaRPr lang="en-US" dirty="0"/>
        </a:p>
      </dgm:t>
    </dgm:pt>
    <dgm:pt modelId="{E0B9D1FC-9730-B246-B8F8-DED7897DBCCC}" type="parTrans" cxnId="{0479724F-22AE-684F-9EF4-14B167DB36C1}">
      <dgm:prSet/>
      <dgm:spPr/>
      <dgm:t>
        <a:bodyPr/>
        <a:lstStyle/>
        <a:p>
          <a:endParaRPr lang="en-US"/>
        </a:p>
      </dgm:t>
    </dgm:pt>
    <dgm:pt modelId="{3143F3EA-AC90-EE4D-948E-5E17A351C663}" type="sibTrans" cxnId="{0479724F-22AE-684F-9EF4-14B167DB36C1}">
      <dgm:prSet/>
      <dgm:spPr/>
      <dgm:t>
        <a:bodyPr/>
        <a:lstStyle/>
        <a:p>
          <a:endParaRPr lang="en-US"/>
        </a:p>
      </dgm:t>
    </dgm:pt>
    <dgm:pt modelId="{D6289D60-D70C-DF4F-BDCA-57D2F992006A}">
      <dgm:prSet phldrT="[Text]" phldr="1"/>
      <dgm:spPr/>
      <dgm:t>
        <a:bodyPr/>
        <a:lstStyle/>
        <a:p>
          <a:endParaRPr lang="en-US" dirty="0"/>
        </a:p>
      </dgm:t>
    </dgm:pt>
    <dgm:pt modelId="{203D3D59-283C-704F-95D1-B21B5015C2F4}" type="parTrans" cxnId="{0DEB557E-0F2B-5A45-8280-EBC304CECF97}">
      <dgm:prSet/>
      <dgm:spPr/>
      <dgm:t>
        <a:bodyPr/>
        <a:lstStyle/>
        <a:p>
          <a:endParaRPr lang="en-US"/>
        </a:p>
      </dgm:t>
    </dgm:pt>
    <dgm:pt modelId="{64CF1123-C4D7-0945-85EA-87A1D5DE0C08}" type="sibTrans" cxnId="{0DEB557E-0F2B-5A45-8280-EBC304CECF97}">
      <dgm:prSet/>
      <dgm:spPr/>
      <dgm:t>
        <a:bodyPr/>
        <a:lstStyle/>
        <a:p>
          <a:endParaRPr lang="en-US"/>
        </a:p>
      </dgm:t>
    </dgm:pt>
    <dgm:pt modelId="{B8A0FAE1-A851-CE4E-8D84-7C906427D91C}">
      <dgm:prSet phldrT="[Text]" phldr="1"/>
      <dgm:spPr/>
      <dgm:t>
        <a:bodyPr/>
        <a:lstStyle/>
        <a:p>
          <a:endParaRPr lang="en-US"/>
        </a:p>
      </dgm:t>
    </dgm:pt>
    <dgm:pt modelId="{0BCB005C-957D-1F41-896E-63C4B487059D}" type="parTrans" cxnId="{13A78789-5D5E-BE48-B3B7-2486CBCF4AAE}">
      <dgm:prSet/>
      <dgm:spPr/>
      <dgm:t>
        <a:bodyPr/>
        <a:lstStyle/>
        <a:p>
          <a:endParaRPr lang="en-US"/>
        </a:p>
      </dgm:t>
    </dgm:pt>
    <dgm:pt modelId="{0BBE4E75-F439-AB4E-9BCB-0CA8C45058B8}" type="sibTrans" cxnId="{13A78789-5D5E-BE48-B3B7-2486CBCF4AAE}">
      <dgm:prSet/>
      <dgm:spPr/>
      <dgm:t>
        <a:bodyPr/>
        <a:lstStyle/>
        <a:p>
          <a:endParaRPr lang="en-US"/>
        </a:p>
      </dgm:t>
    </dgm:pt>
    <dgm:pt modelId="{FC5B2945-49E3-0448-B536-F5E4449719DB}">
      <dgm:prSet phldrT="[Text]"/>
      <dgm:spPr/>
      <dgm:t>
        <a:bodyPr/>
        <a:lstStyle/>
        <a:p>
          <a:r>
            <a:rPr lang="en-US" dirty="0" smtClean="0"/>
            <a:t>Dopamine concentrations </a:t>
          </a:r>
          <a:endParaRPr lang="en-US" dirty="0"/>
        </a:p>
      </dgm:t>
    </dgm:pt>
    <dgm:pt modelId="{47EC5DE7-C276-964C-8AE1-25BC1CD8851D}" type="parTrans" cxnId="{7EAEA90E-2FE7-3848-B7E9-F6B40B59DCF3}">
      <dgm:prSet/>
      <dgm:spPr/>
      <dgm:t>
        <a:bodyPr/>
        <a:lstStyle/>
        <a:p>
          <a:endParaRPr lang="en-US"/>
        </a:p>
      </dgm:t>
    </dgm:pt>
    <dgm:pt modelId="{1AE83761-1195-BC4D-8426-E449E5533764}" type="sibTrans" cxnId="{7EAEA90E-2FE7-3848-B7E9-F6B40B59DCF3}">
      <dgm:prSet/>
      <dgm:spPr/>
      <dgm:t>
        <a:bodyPr/>
        <a:lstStyle/>
        <a:p>
          <a:endParaRPr lang="en-US"/>
        </a:p>
      </dgm:t>
    </dgm:pt>
    <dgm:pt modelId="{95453A26-3235-1143-A89A-31B08A687A77}">
      <dgm:prSet phldrT="[Text]" custT="1"/>
      <dgm:spPr/>
      <dgm:t>
        <a:bodyPr/>
        <a:lstStyle/>
        <a:p>
          <a:r>
            <a:rPr lang="en-US" sz="1500" dirty="0" smtClean="0"/>
            <a:t>Increase at post synaptic cleft</a:t>
          </a:r>
          <a:endParaRPr lang="en-US" sz="1500" dirty="0"/>
        </a:p>
      </dgm:t>
    </dgm:pt>
    <dgm:pt modelId="{4436E536-25DF-E44F-9989-F2AE7E381D93}" type="parTrans" cxnId="{7802315F-6939-1F4B-B883-4102F2DA5390}">
      <dgm:prSet/>
      <dgm:spPr/>
      <dgm:t>
        <a:bodyPr/>
        <a:lstStyle/>
        <a:p>
          <a:endParaRPr lang="en-US"/>
        </a:p>
      </dgm:t>
    </dgm:pt>
    <dgm:pt modelId="{DB74970D-01D1-794C-8EC5-F82C4D98F9DB}" type="sibTrans" cxnId="{7802315F-6939-1F4B-B883-4102F2DA5390}">
      <dgm:prSet/>
      <dgm:spPr/>
      <dgm:t>
        <a:bodyPr/>
        <a:lstStyle/>
        <a:p>
          <a:endParaRPr lang="en-US"/>
        </a:p>
      </dgm:t>
    </dgm:pt>
    <dgm:pt modelId="{77983F79-370C-EA44-945A-945BA19E7E42}">
      <dgm:prSet phldrT="[Text]" custT="1"/>
      <dgm:spPr/>
      <dgm:t>
        <a:bodyPr/>
        <a:lstStyle/>
        <a:p>
          <a:r>
            <a:rPr lang="en-US" sz="1500" dirty="0" smtClean="0"/>
            <a:t>Decrease at pre-synaptic cleft</a:t>
          </a:r>
          <a:endParaRPr lang="en-US" sz="1500" dirty="0"/>
        </a:p>
      </dgm:t>
    </dgm:pt>
    <dgm:pt modelId="{D48B2F98-20BE-4D46-9498-8DBEB2C2E579}" type="parTrans" cxnId="{A7659747-2419-6841-B013-61A8E49E7100}">
      <dgm:prSet/>
      <dgm:spPr/>
      <dgm:t>
        <a:bodyPr/>
        <a:lstStyle/>
        <a:p>
          <a:endParaRPr lang="en-US"/>
        </a:p>
      </dgm:t>
    </dgm:pt>
    <dgm:pt modelId="{152AF882-68C2-7F47-8170-DEDB15C0DC0A}" type="sibTrans" cxnId="{A7659747-2419-6841-B013-61A8E49E7100}">
      <dgm:prSet/>
      <dgm:spPr/>
      <dgm:t>
        <a:bodyPr/>
        <a:lstStyle/>
        <a:p>
          <a:endParaRPr lang="en-US"/>
        </a:p>
      </dgm:t>
    </dgm:pt>
    <dgm:pt modelId="{B200116B-CEE2-6A4A-9197-0AACEA73CCD9}">
      <dgm:prSet phldrT="[Text]"/>
      <dgm:spPr/>
      <dgm:t>
        <a:bodyPr/>
        <a:lstStyle/>
        <a:p>
          <a:r>
            <a:rPr lang="en-US" dirty="0" smtClean="0"/>
            <a:t>Generation of ROS</a:t>
          </a:r>
          <a:endParaRPr lang="en-US" dirty="0"/>
        </a:p>
      </dgm:t>
    </dgm:pt>
    <dgm:pt modelId="{9E45322A-4D9A-8142-8DF2-0F44DF102967}" type="parTrans" cxnId="{5C0DE9DF-6FD6-F542-BA06-98C6A3A3E1E7}">
      <dgm:prSet/>
      <dgm:spPr/>
      <dgm:t>
        <a:bodyPr/>
        <a:lstStyle/>
        <a:p>
          <a:endParaRPr lang="en-US"/>
        </a:p>
      </dgm:t>
    </dgm:pt>
    <dgm:pt modelId="{849CF46C-A501-6A4C-8213-0FDCC7911170}" type="sibTrans" cxnId="{5C0DE9DF-6FD6-F542-BA06-98C6A3A3E1E7}">
      <dgm:prSet/>
      <dgm:spPr/>
      <dgm:t>
        <a:bodyPr/>
        <a:lstStyle/>
        <a:p>
          <a:endParaRPr lang="en-US"/>
        </a:p>
      </dgm:t>
    </dgm:pt>
    <dgm:pt modelId="{ED01D25A-9BB6-1F43-B5B5-1DF811CCA129}">
      <dgm:prSet phldrT="[Text]" custT="1"/>
      <dgm:spPr/>
      <dgm:t>
        <a:bodyPr/>
        <a:lstStyle/>
        <a:p>
          <a:r>
            <a:rPr lang="en-US" sz="1500" dirty="0" smtClean="0"/>
            <a:t>Demise of DA neurons</a:t>
          </a:r>
          <a:endParaRPr lang="en-US" sz="1500" dirty="0"/>
        </a:p>
      </dgm:t>
    </dgm:pt>
    <dgm:pt modelId="{82B082E5-B076-7F4D-BC8C-FA122BFBA8E7}" type="parTrans" cxnId="{C7108DFB-6B90-FA4C-9678-847A1D978E60}">
      <dgm:prSet/>
      <dgm:spPr/>
      <dgm:t>
        <a:bodyPr/>
        <a:lstStyle/>
        <a:p>
          <a:endParaRPr lang="en-US"/>
        </a:p>
      </dgm:t>
    </dgm:pt>
    <dgm:pt modelId="{73E8C95B-B4B6-F143-BC2A-7A9EC58FE0AD}" type="sibTrans" cxnId="{C7108DFB-6B90-FA4C-9678-847A1D978E60}">
      <dgm:prSet/>
      <dgm:spPr/>
      <dgm:t>
        <a:bodyPr/>
        <a:lstStyle/>
        <a:p>
          <a:endParaRPr lang="en-US"/>
        </a:p>
      </dgm:t>
    </dgm:pt>
    <dgm:pt modelId="{F5DEC43C-9A51-1A40-BBBF-E3F3D1892B6C}">
      <dgm:prSet phldrT="[Text]"/>
      <dgm:spPr/>
      <dgm:t>
        <a:bodyPr/>
        <a:lstStyle/>
        <a:p>
          <a:r>
            <a:rPr lang="en-US" dirty="0" smtClean="0"/>
            <a:t>CELL DEATH</a:t>
          </a:r>
          <a:endParaRPr lang="en-US" dirty="0"/>
        </a:p>
      </dgm:t>
    </dgm:pt>
    <dgm:pt modelId="{EF0DD28C-38A4-364A-80D3-F53796E77335}" type="parTrans" cxnId="{2F8DC63E-A730-6B42-8433-0DC8D464D04C}">
      <dgm:prSet/>
      <dgm:spPr/>
      <dgm:t>
        <a:bodyPr/>
        <a:lstStyle/>
        <a:p>
          <a:endParaRPr lang="en-US"/>
        </a:p>
      </dgm:t>
    </dgm:pt>
    <dgm:pt modelId="{49CE5170-BD50-C443-843B-C9E5ECFE570A}" type="sibTrans" cxnId="{2F8DC63E-A730-6B42-8433-0DC8D464D04C}">
      <dgm:prSet/>
      <dgm:spPr/>
      <dgm:t>
        <a:bodyPr/>
        <a:lstStyle/>
        <a:p>
          <a:endParaRPr lang="en-US"/>
        </a:p>
      </dgm:t>
    </dgm:pt>
    <dgm:pt modelId="{061BD25D-0C8A-914E-AFD3-464F7B350EB4}" type="pres">
      <dgm:prSet presAssocID="{F747B73C-1EB3-154C-A7DA-3ABE2BC78789}" presName="Name0" presStyleCnt="0">
        <dgm:presLayoutVars>
          <dgm:dir/>
          <dgm:animLvl val="lvl"/>
          <dgm:resizeHandles val="exact"/>
        </dgm:presLayoutVars>
      </dgm:prSet>
      <dgm:spPr/>
      <dgm:t>
        <a:bodyPr/>
        <a:lstStyle/>
        <a:p>
          <a:endParaRPr lang="en-US"/>
        </a:p>
      </dgm:t>
    </dgm:pt>
    <dgm:pt modelId="{E93A8DF9-86BB-C143-B9D8-7354069C2B29}" type="pres">
      <dgm:prSet presAssocID="{B200116B-CEE2-6A4A-9197-0AACEA73CCD9}" presName="boxAndChildren" presStyleCnt="0"/>
      <dgm:spPr/>
    </dgm:pt>
    <dgm:pt modelId="{B6B5235B-5A72-4D4D-9AD6-940D024C2DAD}" type="pres">
      <dgm:prSet presAssocID="{B200116B-CEE2-6A4A-9197-0AACEA73CCD9}" presName="parentTextBox" presStyleLbl="node1" presStyleIdx="0" presStyleCnt="3"/>
      <dgm:spPr/>
      <dgm:t>
        <a:bodyPr/>
        <a:lstStyle/>
        <a:p>
          <a:endParaRPr lang="en-US"/>
        </a:p>
      </dgm:t>
    </dgm:pt>
    <dgm:pt modelId="{9E3090FD-7F47-7043-81A8-9FE5D9E92594}" type="pres">
      <dgm:prSet presAssocID="{B200116B-CEE2-6A4A-9197-0AACEA73CCD9}" presName="entireBox" presStyleLbl="node1" presStyleIdx="0" presStyleCnt="3"/>
      <dgm:spPr/>
      <dgm:t>
        <a:bodyPr/>
        <a:lstStyle/>
        <a:p>
          <a:endParaRPr lang="en-US"/>
        </a:p>
      </dgm:t>
    </dgm:pt>
    <dgm:pt modelId="{DF776C48-23B8-CF42-8EDB-D29A8C98742A}" type="pres">
      <dgm:prSet presAssocID="{B200116B-CEE2-6A4A-9197-0AACEA73CCD9}" presName="descendantBox" presStyleCnt="0"/>
      <dgm:spPr/>
    </dgm:pt>
    <dgm:pt modelId="{972739E1-F2B5-E64B-8A2C-40CF96F0F5E3}" type="pres">
      <dgm:prSet presAssocID="{ED01D25A-9BB6-1F43-B5B5-1DF811CCA129}" presName="childTextBox" presStyleLbl="fgAccFollowNode1" presStyleIdx="0" presStyleCnt="6">
        <dgm:presLayoutVars>
          <dgm:bulletEnabled val="1"/>
        </dgm:presLayoutVars>
      </dgm:prSet>
      <dgm:spPr/>
      <dgm:t>
        <a:bodyPr/>
        <a:lstStyle/>
        <a:p>
          <a:endParaRPr lang="en-US"/>
        </a:p>
      </dgm:t>
    </dgm:pt>
    <dgm:pt modelId="{F99A8388-E44F-B046-B352-076E68F6DAAE}" type="pres">
      <dgm:prSet presAssocID="{F5DEC43C-9A51-1A40-BBBF-E3F3D1892B6C}" presName="childTextBox" presStyleLbl="fgAccFollowNode1" presStyleIdx="1" presStyleCnt="6">
        <dgm:presLayoutVars>
          <dgm:bulletEnabled val="1"/>
        </dgm:presLayoutVars>
      </dgm:prSet>
      <dgm:spPr/>
      <dgm:t>
        <a:bodyPr/>
        <a:lstStyle/>
        <a:p>
          <a:endParaRPr lang="en-US"/>
        </a:p>
      </dgm:t>
    </dgm:pt>
    <dgm:pt modelId="{B51ACD20-BF93-9048-8496-E3FBF866D968}" type="pres">
      <dgm:prSet presAssocID="{1AE83761-1195-BC4D-8426-E449E5533764}" presName="sp" presStyleCnt="0"/>
      <dgm:spPr/>
    </dgm:pt>
    <dgm:pt modelId="{1D09DE8E-A859-C447-B716-1CD2822682E8}" type="pres">
      <dgm:prSet presAssocID="{FC5B2945-49E3-0448-B536-F5E4449719DB}" presName="arrowAndChildren" presStyleCnt="0"/>
      <dgm:spPr/>
    </dgm:pt>
    <dgm:pt modelId="{812CAC49-6460-1B4A-A358-A27764BA0A54}" type="pres">
      <dgm:prSet presAssocID="{FC5B2945-49E3-0448-B536-F5E4449719DB}" presName="parentTextArrow" presStyleLbl="node1" presStyleIdx="0" presStyleCnt="3"/>
      <dgm:spPr/>
      <dgm:t>
        <a:bodyPr/>
        <a:lstStyle/>
        <a:p>
          <a:endParaRPr lang="en-US"/>
        </a:p>
      </dgm:t>
    </dgm:pt>
    <dgm:pt modelId="{FCE3BABC-0059-D74D-8E44-BDBE9766CD16}" type="pres">
      <dgm:prSet presAssocID="{FC5B2945-49E3-0448-B536-F5E4449719DB}" presName="arrow" presStyleLbl="node1" presStyleIdx="1" presStyleCnt="3"/>
      <dgm:spPr/>
      <dgm:t>
        <a:bodyPr/>
        <a:lstStyle/>
        <a:p>
          <a:endParaRPr lang="en-US"/>
        </a:p>
      </dgm:t>
    </dgm:pt>
    <dgm:pt modelId="{0A8FF263-F1DF-684B-810B-28E88E8668B1}" type="pres">
      <dgm:prSet presAssocID="{FC5B2945-49E3-0448-B536-F5E4449719DB}" presName="descendantArrow" presStyleCnt="0"/>
      <dgm:spPr/>
    </dgm:pt>
    <dgm:pt modelId="{CE9B001C-6746-874B-B2D7-BC0973904CCB}" type="pres">
      <dgm:prSet presAssocID="{95453A26-3235-1143-A89A-31B08A687A77}" presName="childTextArrow" presStyleLbl="fgAccFollowNode1" presStyleIdx="2" presStyleCnt="6">
        <dgm:presLayoutVars>
          <dgm:bulletEnabled val="1"/>
        </dgm:presLayoutVars>
      </dgm:prSet>
      <dgm:spPr/>
      <dgm:t>
        <a:bodyPr/>
        <a:lstStyle/>
        <a:p>
          <a:endParaRPr lang="en-US"/>
        </a:p>
      </dgm:t>
    </dgm:pt>
    <dgm:pt modelId="{E16B80AB-E5CF-194A-9378-07ACF10905B0}" type="pres">
      <dgm:prSet presAssocID="{77983F79-370C-EA44-945A-945BA19E7E42}" presName="childTextArrow" presStyleLbl="fgAccFollowNode1" presStyleIdx="3" presStyleCnt="6">
        <dgm:presLayoutVars>
          <dgm:bulletEnabled val="1"/>
        </dgm:presLayoutVars>
      </dgm:prSet>
      <dgm:spPr/>
      <dgm:t>
        <a:bodyPr/>
        <a:lstStyle/>
        <a:p>
          <a:endParaRPr lang="en-US"/>
        </a:p>
      </dgm:t>
    </dgm:pt>
    <dgm:pt modelId="{2C0395C2-7878-6643-A2EB-5F6DDDFD99BF}" type="pres">
      <dgm:prSet presAssocID="{3143F3EA-AC90-EE4D-948E-5E17A351C663}" presName="sp" presStyleCnt="0"/>
      <dgm:spPr/>
    </dgm:pt>
    <dgm:pt modelId="{D3EAD509-794C-C94F-8BFF-A5DF01B511DA}" type="pres">
      <dgm:prSet presAssocID="{3668725C-772C-1045-BACB-1FB0AF030113}" presName="arrowAndChildren" presStyleCnt="0"/>
      <dgm:spPr/>
    </dgm:pt>
    <dgm:pt modelId="{87EE5E1C-BE39-7F4D-9EDB-2EB413A69528}" type="pres">
      <dgm:prSet presAssocID="{3668725C-772C-1045-BACB-1FB0AF030113}" presName="parentTextArrow" presStyleLbl="node1" presStyleIdx="1" presStyleCnt="3"/>
      <dgm:spPr/>
      <dgm:t>
        <a:bodyPr/>
        <a:lstStyle/>
        <a:p>
          <a:endParaRPr lang="en-US"/>
        </a:p>
      </dgm:t>
    </dgm:pt>
    <dgm:pt modelId="{A6058498-C561-C14F-BF05-1C675E0D80D4}" type="pres">
      <dgm:prSet presAssocID="{3668725C-772C-1045-BACB-1FB0AF030113}" presName="arrow" presStyleLbl="node1" presStyleIdx="2" presStyleCnt="3"/>
      <dgm:spPr/>
      <dgm:t>
        <a:bodyPr/>
        <a:lstStyle/>
        <a:p>
          <a:endParaRPr lang="en-US"/>
        </a:p>
      </dgm:t>
    </dgm:pt>
    <dgm:pt modelId="{18A8479C-B803-C143-8AE2-F3AC324DC9C2}" type="pres">
      <dgm:prSet presAssocID="{3668725C-772C-1045-BACB-1FB0AF030113}" presName="descendantArrow" presStyleCnt="0"/>
      <dgm:spPr/>
    </dgm:pt>
    <dgm:pt modelId="{57DF4000-3060-F441-8E05-4B802AED6886}" type="pres">
      <dgm:prSet presAssocID="{D6289D60-D70C-DF4F-BDCA-57D2F992006A}" presName="childTextArrow" presStyleLbl="fgAccFollowNode1" presStyleIdx="4" presStyleCnt="6">
        <dgm:presLayoutVars>
          <dgm:bulletEnabled val="1"/>
        </dgm:presLayoutVars>
      </dgm:prSet>
      <dgm:spPr/>
      <dgm:t>
        <a:bodyPr/>
        <a:lstStyle/>
        <a:p>
          <a:endParaRPr lang="en-US"/>
        </a:p>
      </dgm:t>
    </dgm:pt>
    <dgm:pt modelId="{E781C6BB-3DF1-D349-8E7B-A1292DD667CE}" type="pres">
      <dgm:prSet presAssocID="{B8A0FAE1-A851-CE4E-8D84-7C906427D91C}" presName="childTextArrow" presStyleLbl="fgAccFollowNode1" presStyleIdx="5" presStyleCnt="6">
        <dgm:presLayoutVars>
          <dgm:bulletEnabled val="1"/>
        </dgm:presLayoutVars>
      </dgm:prSet>
      <dgm:spPr/>
      <dgm:t>
        <a:bodyPr/>
        <a:lstStyle/>
        <a:p>
          <a:endParaRPr lang="en-US"/>
        </a:p>
      </dgm:t>
    </dgm:pt>
  </dgm:ptLst>
  <dgm:cxnLst>
    <dgm:cxn modelId="{0479724F-22AE-684F-9EF4-14B167DB36C1}" srcId="{F747B73C-1EB3-154C-A7DA-3ABE2BC78789}" destId="{3668725C-772C-1045-BACB-1FB0AF030113}" srcOrd="0" destOrd="0" parTransId="{E0B9D1FC-9730-B246-B8F8-DED7897DBCCC}" sibTransId="{3143F3EA-AC90-EE4D-948E-5E17A351C663}"/>
    <dgm:cxn modelId="{ED310479-4193-4B42-840E-2309039C3E79}" type="presOf" srcId="{B200116B-CEE2-6A4A-9197-0AACEA73CCD9}" destId="{B6B5235B-5A72-4D4D-9AD6-940D024C2DAD}" srcOrd="0" destOrd="0" presId="urn:microsoft.com/office/officeart/2005/8/layout/process4"/>
    <dgm:cxn modelId="{CE1ACA14-7C80-1D42-8D48-3924B9BBE677}" type="presOf" srcId="{FC5B2945-49E3-0448-B536-F5E4449719DB}" destId="{812CAC49-6460-1B4A-A358-A27764BA0A54}" srcOrd="0" destOrd="0" presId="urn:microsoft.com/office/officeart/2005/8/layout/process4"/>
    <dgm:cxn modelId="{7EAEA90E-2FE7-3848-B7E9-F6B40B59DCF3}" srcId="{F747B73C-1EB3-154C-A7DA-3ABE2BC78789}" destId="{FC5B2945-49E3-0448-B536-F5E4449719DB}" srcOrd="1" destOrd="0" parTransId="{47EC5DE7-C276-964C-8AE1-25BC1CD8851D}" sibTransId="{1AE83761-1195-BC4D-8426-E449E5533764}"/>
    <dgm:cxn modelId="{B7C4C9BF-8C2C-D142-9B18-E806B6A06DD1}" type="presOf" srcId="{F747B73C-1EB3-154C-A7DA-3ABE2BC78789}" destId="{061BD25D-0C8A-914E-AFD3-464F7B350EB4}" srcOrd="0" destOrd="0" presId="urn:microsoft.com/office/officeart/2005/8/layout/process4"/>
    <dgm:cxn modelId="{955E02BB-00BB-A540-8E5F-F23FF4663280}" type="presOf" srcId="{3668725C-772C-1045-BACB-1FB0AF030113}" destId="{87EE5E1C-BE39-7F4D-9EDB-2EB413A69528}" srcOrd="0" destOrd="0" presId="urn:microsoft.com/office/officeart/2005/8/layout/process4"/>
    <dgm:cxn modelId="{63FAFA86-9F32-5846-BB8E-C60CF581BA59}" type="presOf" srcId="{77983F79-370C-EA44-945A-945BA19E7E42}" destId="{E16B80AB-E5CF-194A-9378-07ACF10905B0}" srcOrd="0" destOrd="0" presId="urn:microsoft.com/office/officeart/2005/8/layout/process4"/>
    <dgm:cxn modelId="{8D29B0D5-6720-3A45-8324-01D8A23762F3}" type="presOf" srcId="{95453A26-3235-1143-A89A-31B08A687A77}" destId="{CE9B001C-6746-874B-B2D7-BC0973904CCB}" srcOrd="0" destOrd="0" presId="urn:microsoft.com/office/officeart/2005/8/layout/process4"/>
    <dgm:cxn modelId="{868ED326-CB1C-1A43-8B45-1D8085F68531}" type="presOf" srcId="{F5DEC43C-9A51-1A40-BBBF-E3F3D1892B6C}" destId="{F99A8388-E44F-B046-B352-076E68F6DAAE}" srcOrd="0" destOrd="0" presId="urn:microsoft.com/office/officeart/2005/8/layout/process4"/>
    <dgm:cxn modelId="{0DEB557E-0F2B-5A45-8280-EBC304CECF97}" srcId="{3668725C-772C-1045-BACB-1FB0AF030113}" destId="{D6289D60-D70C-DF4F-BDCA-57D2F992006A}" srcOrd="0" destOrd="0" parTransId="{203D3D59-283C-704F-95D1-B21B5015C2F4}" sibTransId="{64CF1123-C4D7-0945-85EA-87A1D5DE0C08}"/>
    <dgm:cxn modelId="{5C0DE9DF-6FD6-F542-BA06-98C6A3A3E1E7}" srcId="{F747B73C-1EB3-154C-A7DA-3ABE2BC78789}" destId="{B200116B-CEE2-6A4A-9197-0AACEA73CCD9}" srcOrd="2" destOrd="0" parTransId="{9E45322A-4D9A-8142-8DF2-0F44DF102967}" sibTransId="{849CF46C-A501-6A4C-8213-0FDCC7911170}"/>
    <dgm:cxn modelId="{19314171-343F-B34E-B347-16653680CC27}" type="presOf" srcId="{B200116B-CEE2-6A4A-9197-0AACEA73CCD9}" destId="{9E3090FD-7F47-7043-81A8-9FE5D9E92594}" srcOrd="1" destOrd="0" presId="urn:microsoft.com/office/officeart/2005/8/layout/process4"/>
    <dgm:cxn modelId="{00752AC6-9067-9B48-BF4A-25CA11D71620}" type="presOf" srcId="{D6289D60-D70C-DF4F-BDCA-57D2F992006A}" destId="{57DF4000-3060-F441-8E05-4B802AED6886}" srcOrd="0" destOrd="0" presId="urn:microsoft.com/office/officeart/2005/8/layout/process4"/>
    <dgm:cxn modelId="{2F8DC63E-A730-6B42-8433-0DC8D464D04C}" srcId="{B200116B-CEE2-6A4A-9197-0AACEA73CCD9}" destId="{F5DEC43C-9A51-1A40-BBBF-E3F3D1892B6C}" srcOrd="1" destOrd="0" parTransId="{EF0DD28C-38A4-364A-80D3-F53796E77335}" sibTransId="{49CE5170-BD50-C443-843B-C9E5ECFE570A}"/>
    <dgm:cxn modelId="{B41379D6-AE27-0341-B26A-0E4DD6A12B30}" type="presOf" srcId="{FC5B2945-49E3-0448-B536-F5E4449719DB}" destId="{FCE3BABC-0059-D74D-8E44-BDBE9766CD16}" srcOrd="1" destOrd="0" presId="urn:microsoft.com/office/officeart/2005/8/layout/process4"/>
    <dgm:cxn modelId="{C1EBA611-892C-DB4F-A8A4-357429DC0997}" type="presOf" srcId="{3668725C-772C-1045-BACB-1FB0AF030113}" destId="{A6058498-C561-C14F-BF05-1C675E0D80D4}" srcOrd="1" destOrd="0" presId="urn:microsoft.com/office/officeart/2005/8/layout/process4"/>
    <dgm:cxn modelId="{C464D779-2D89-4641-898D-78F677A5F9FE}" type="presOf" srcId="{B8A0FAE1-A851-CE4E-8D84-7C906427D91C}" destId="{E781C6BB-3DF1-D349-8E7B-A1292DD667CE}" srcOrd="0" destOrd="0" presId="urn:microsoft.com/office/officeart/2005/8/layout/process4"/>
    <dgm:cxn modelId="{C7108DFB-6B90-FA4C-9678-847A1D978E60}" srcId="{B200116B-CEE2-6A4A-9197-0AACEA73CCD9}" destId="{ED01D25A-9BB6-1F43-B5B5-1DF811CCA129}" srcOrd="0" destOrd="0" parTransId="{82B082E5-B076-7F4D-BC8C-FA122BFBA8E7}" sibTransId="{73E8C95B-B4B6-F143-BC2A-7A9EC58FE0AD}"/>
    <dgm:cxn modelId="{41437E97-AD0F-8D48-97AD-F130FA317C45}" type="presOf" srcId="{ED01D25A-9BB6-1F43-B5B5-1DF811CCA129}" destId="{972739E1-F2B5-E64B-8A2C-40CF96F0F5E3}" srcOrd="0" destOrd="0" presId="urn:microsoft.com/office/officeart/2005/8/layout/process4"/>
    <dgm:cxn modelId="{7802315F-6939-1F4B-B883-4102F2DA5390}" srcId="{FC5B2945-49E3-0448-B536-F5E4449719DB}" destId="{95453A26-3235-1143-A89A-31B08A687A77}" srcOrd="0" destOrd="0" parTransId="{4436E536-25DF-E44F-9989-F2AE7E381D93}" sibTransId="{DB74970D-01D1-794C-8EC5-F82C4D98F9DB}"/>
    <dgm:cxn modelId="{13A78789-5D5E-BE48-B3B7-2486CBCF4AAE}" srcId="{3668725C-772C-1045-BACB-1FB0AF030113}" destId="{B8A0FAE1-A851-CE4E-8D84-7C906427D91C}" srcOrd="1" destOrd="0" parTransId="{0BCB005C-957D-1F41-896E-63C4B487059D}" sibTransId="{0BBE4E75-F439-AB4E-9BCB-0CA8C45058B8}"/>
    <dgm:cxn modelId="{A7659747-2419-6841-B013-61A8E49E7100}" srcId="{FC5B2945-49E3-0448-B536-F5E4449719DB}" destId="{77983F79-370C-EA44-945A-945BA19E7E42}" srcOrd="1" destOrd="0" parTransId="{D48B2F98-20BE-4D46-9498-8DBEB2C2E579}" sibTransId="{152AF882-68C2-7F47-8170-DEDB15C0DC0A}"/>
    <dgm:cxn modelId="{AFB87F62-1B54-2549-8057-FBEBDDC14763}" type="presParOf" srcId="{061BD25D-0C8A-914E-AFD3-464F7B350EB4}" destId="{E93A8DF9-86BB-C143-B9D8-7354069C2B29}" srcOrd="0" destOrd="0" presId="urn:microsoft.com/office/officeart/2005/8/layout/process4"/>
    <dgm:cxn modelId="{664120C4-F35F-D34F-9F8C-DE49B6316619}" type="presParOf" srcId="{E93A8DF9-86BB-C143-B9D8-7354069C2B29}" destId="{B6B5235B-5A72-4D4D-9AD6-940D024C2DAD}" srcOrd="0" destOrd="0" presId="urn:microsoft.com/office/officeart/2005/8/layout/process4"/>
    <dgm:cxn modelId="{6FD86151-9D5E-D946-884D-FDE08FF010F2}" type="presParOf" srcId="{E93A8DF9-86BB-C143-B9D8-7354069C2B29}" destId="{9E3090FD-7F47-7043-81A8-9FE5D9E92594}" srcOrd="1" destOrd="0" presId="urn:microsoft.com/office/officeart/2005/8/layout/process4"/>
    <dgm:cxn modelId="{0812E1F9-FDC1-3D47-B7A0-77DD6B14DAF3}" type="presParOf" srcId="{E93A8DF9-86BB-C143-B9D8-7354069C2B29}" destId="{DF776C48-23B8-CF42-8EDB-D29A8C98742A}" srcOrd="2" destOrd="0" presId="urn:microsoft.com/office/officeart/2005/8/layout/process4"/>
    <dgm:cxn modelId="{5B3190CA-3F3F-694B-81FA-DB31966529E2}" type="presParOf" srcId="{DF776C48-23B8-CF42-8EDB-D29A8C98742A}" destId="{972739E1-F2B5-E64B-8A2C-40CF96F0F5E3}" srcOrd="0" destOrd="0" presId="urn:microsoft.com/office/officeart/2005/8/layout/process4"/>
    <dgm:cxn modelId="{7F401B9B-2DAA-4A4D-A308-E34736D5926F}" type="presParOf" srcId="{DF776C48-23B8-CF42-8EDB-D29A8C98742A}" destId="{F99A8388-E44F-B046-B352-076E68F6DAAE}" srcOrd="1" destOrd="0" presId="urn:microsoft.com/office/officeart/2005/8/layout/process4"/>
    <dgm:cxn modelId="{203D3887-B077-D944-90B4-80C3B0367411}" type="presParOf" srcId="{061BD25D-0C8A-914E-AFD3-464F7B350EB4}" destId="{B51ACD20-BF93-9048-8496-E3FBF866D968}" srcOrd="1" destOrd="0" presId="urn:microsoft.com/office/officeart/2005/8/layout/process4"/>
    <dgm:cxn modelId="{2F01BB64-AFDC-C140-BB44-9157957F10F7}" type="presParOf" srcId="{061BD25D-0C8A-914E-AFD3-464F7B350EB4}" destId="{1D09DE8E-A859-C447-B716-1CD2822682E8}" srcOrd="2" destOrd="0" presId="urn:microsoft.com/office/officeart/2005/8/layout/process4"/>
    <dgm:cxn modelId="{627447EA-0C0A-794A-ADFA-B1D863BD7606}" type="presParOf" srcId="{1D09DE8E-A859-C447-B716-1CD2822682E8}" destId="{812CAC49-6460-1B4A-A358-A27764BA0A54}" srcOrd="0" destOrd="0" presId="urn:microsoft.com/office/officeart/2005/8/layout/process4"/>
    <dgm:cxn modelId="{C1D2B23B-D026-0748-B1E1-E6C8B99F7807}" type="presParOf" srcId="{1D09DE8E-A859-C447-B716-1CD2822682E8}" destId="{FCE3BABC-0059-D74D-8E44-BDBE9766CD16}" srcOrd="1" destOrd="0" presId="urn:microsoft.com/office/officeart/2005/8/layout/process4"/>
    <dgm:cxn modelId="{8CACEDF2-87B5-7347-8CBC-CE5D31A7E874}" type="presParOf" srcId="{1D09DE8E-A859-C447-B716-1CD2822682E8}" destId="{0A8FF263-F1DF-684B-810B-28E88E8668B1}" srcOrd="2" destOrd="0" presId="urn:microsoft.com/office/officeart/2005/8/layout/process4"/>
    <dgm:cxn modelId="{223BECE2-AE36-CB48-8815-A8999632C16F}" type="presParOf" srcId="{0A8FF263-F1DF-684B-810B-28E88E8668B1}" destId="{CE9B001C-6746-874B-B2D7-BC0973904CCB}" srcOrd="0" destOrd="0" presId="urn:microsoft.com/office/officeart/2005/8/layout/process4"/>
    <dgm:cxn modelId="{80F0372B-427C-464B-A32E-A3B8C6346F31}" type="presParOf" srcId="{0A8FF263-F1DF-684B-810B-28E88E8668B1}" destId="{E16B80AB-E5CF-194A-9378-07ACF10905B0}" srcOrd="1" destOrd="0" presId="urn:microsoft.com/office/officeart/2005/8/layout/process4"/>
    <dgm:cxn modelId="{725A33C8-4229-C946-9425-F9AE326C2DF2}" type="presParOf" srcId="{061BD25D-0C8A-914E-AFD3-464F7B350EB4}" destId="{2C0395C2-7878-6643-A2EB-5F6DDDFD99BF}" srcOrd="3" destOrd="0" presId="urn:microsoft.com/office/officeart/2005/8/layout/process4"/>
    <dgm:cxn modelId="{C1FD41DB-4003-294F-A862-87851EA5E241}" type="presParOf" srcId="{061BD25D-0C8A-914E-AFD3-464F7B350EB4}" destId="{D3EAD509-794C-C94F-8BFF-A5DF01B511DA}" srcOrd="4" destOrd="0" presId="urn:microsoft.com/office/officeart/2005/8/layout/process4"/>
    <dgm:cxn modelId="{7C94F6A9-5B36-5A4A-A2EE-C15E6883E16D}" type="presParOf" srcId="{D3EAD509-794C-C94F-8BFF-A5DF01B511DA}" destId="{87EE5E1C-BE39-7F4D-9EDB-2EB413A69528}" srcOrd="0" destOrd="0" presId="urn:microsoft.com/office/officeart/2005/8/layout/process4"/>
    <dgm:cxn modelId="{A632A432-FD8C-6B44-8D23-72C124BFD95F}" type="presParOf" srcId="{D3EAD509-794C-C94F-8BFF-A5DF01B511DA}" destId="{A6058498-C561-C14F-BF05-1C675E0D80D4}" srcOrd="1" destOrd="0" presId="urn:microsoft.com/office/officeart/2005/8/layout/process4"/>
    <dgm:cxn modelId="{B8657769-5C00-8047-8713-B36C919B8452}" type="presParOf" srcId="{D3EAD509-794C-C94F-8BFF-A5DF01B511DA}" destId="{18A8479C-B803-C143-8AE2-F3AC324DC9C2}" srcOrd="2" destOrd="0" presId="urn:microsoft.com/office/officeart/2005/8/layout/process4"/>
    <dgm:cxn modelId="{2C5A75EE-D904-9D4F-8CB4-CBBE659184AD}" type="presParOf" srcId="{18A8479C-B803-C143-8AE2-F3AC324DC9C2}" destId="{57DF4000-3060-F441-8E05-4B802AED6886}" srcOrd="0" destOrd="0" presId="urn:microsoft.com/office/officeart/2005/8/layout/process4"/>
    <dgm:cxn modelId="{6D57E92E-61DB-504D-B392-1547EEE85DE9}" type="presParOf" srcId="{18A8479C-B803-C143-8AE2-F3AC324DC9C2}" destId="{E781C6BB-3DF1-D349-8E7B-A1292DD667CE}"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4FB88D-E2AE-6F45-AA09-14FDE64FEDC6}"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8BB5EC00-CCB0-EE48-9F65-25A4E5EB23CF}">
      <dgm:prSet phldrT="[Text]" custT="1"/>
      <dgm:spPr/>
      <dgm:t>
        <a:bodyPr/>
        <a:lstStyle/>
        <a:p>
          <a:r>
            <a:rPr lang="en-US" sz="1700" dirty="0" smtClean="0"/>
            <a:t>Reinforcement behavior is a term that refers to a stimulus that strengthens or weakens the behavior that produced it.</a:t>
          </a:r>
          <a:endParaRPr lang="en-US" sz="1700" dirty="0"/>
        </a:p>
      </dgm:t>
    </dgm:pt>
    <dgm:pt modelId="{7BBB5ACB-84E1-A94F-A0D1-94132CA4C29C}" type="parTrans" cxnId="{35A47D99-C610-B94C-83D4-18F142DD6697}">
      <dgm:prSet/>
      <dgm:spPr/>
      <dgm:t>
        <a:bodyPr/>
        <a:lstStyle/>
        <a:p>
          <a:endParaRPr lang="en-US"/>
        </a:p>
      </dgm:t>
    </dgm:pt>
    <dgm:pt modelId="{3F6C87C1-ADBE-2743-A90D-C309F5C01BAB}" type="sibTrans" cxnId="{35A47D99-C610-B94C-83D4-18F142DD6697}">
      <dgm:prSet/>
      <dgm:spPr/>
      <dgm:t>
        <a:bodyPr/>
        <a:lstStyle/>
        <a:p>
          <a:endParaRPr lang="en-US"/>
        </a:p>
      </dgm:t>
    </dgm:pt>
    <dgm:pt modelId="{05969150-66E8-4E4C-89DF-C5F8DB05195C}">
      <dgm:prSet phldrT="[Text]" custT="1"/>
      <dgm:spPr/>
      <dgm:t>
        <a:bodyPr/>
        <a:lstStyle/>
        <a:p>
          <a:r>
            <a:rPr lang="en-US" sz="2000" dirty="0" smtClean="0"/>
            <a:t>DA is responsible for reinforcement behaviors. </a:t>
          </a:r>
          <a:endParaRPr lang="en-US" sz="2000" dirty="0"/>
        </a:p>
      </dgm:t>
    </dgm:pt>
    <dgm:pt modelId="{E24EA946-5C1D-814A-A12B-8A6B10B95BAD}" type="parTrans" cxnId="{4754AA86-D800-0B45-986B-7C3002076051}">
      <dgm:prSet/>
      <dgm:spPr/>
      <dgm:t>
        <a:bodyPr/>
        <a:lstStyle/>
        <a:p>
          <a:endParaRPr lang="en-US"/>
        </a:p>
      </dgm:t>
    </dgm:pt>
    <dgm:pt modelId="{324B3709-5A01-CF43-A0D8-569CBB65CAC6}" type="sibTrans" cxnId="{4754AA86-D800-0B45-986B-7C3002076051}">
      <dgm:prSet/>
      <dgm:spPr/>
      <dgm:t>
        <a:bodyPr/>
        <a:lstStyle/>
        <a:p>
          <a:endParaRPr lang="en-US"/>
        </a:p>
      </dgm:t>
    </dgm:pt>
    <dgm:pt modelId="{8485D379-5E69-1044-B567-E92F7A0874F8}">
      <dgm:prSet phldrT="[Text]" custT="1"/>
      <dgm:spPr/>
      <dgm:t>
        <a:bodyPr/>
        <a:lstStyle/>
        <a:p>
          <a:r>
            <a:rPr lang="en-US" sz="1500" dirty="0" smtClean="0"/>
            <a:t>This actually increases drug seeking behavior</a:t>
          </a:r>
          <a:endParaRPr lang="en-US" sz="1500" dirty="0"/>
        </a:p>
      </dgm:t>
    </dgm:pt>
    <dgm:pt modelId="{6208A438-FE49-C743-AC26-4CBA35E1F56B}" type="parTrans" cxnId="{A80E3ED5-B23A-0F4E-A2B9-AFDA3E6F312E}">
      <dgm:prSet/>
      <dgm:spPr/>
      <dgm:t>
        <a:bodyPr/>
        <a:lstStyle/>
        <a:p>
          <a:endParaRPr lang="en-US"/>
        </a:p>
      </dgm:t>
    </dgm:pt>
    <dgm:pt modelId="{D2262D40-0C93-E14B-94F5-6C9B471C7E2B}" type="sibTrans" cxnId="{A80E3ED5-B23A-0F4E-A2B9-AFDA3E6F312E}">
      <dgm:prSet/>
      <dgm:spPr/>
      <dgm:t>
        <a:bodyPr/>
        <a:lstStyle/>
        <a:p>
          <a:endParaRPr lang="en-US"/>
        </a:p>
      </dgm:t>
    </dgm:pt>
    <dgm:pt modelId="{B39003CC-F8A0-8441-813A-06D61AF12913}">
      <dgm:prSet phldrT="[Text]" custT="1"/>
      <dgm:spPr/>
      <dgm:t>
        <a:bodyPr/>
        <a:lstStyle/>
        <a:p>
          <a:r>
            <a:rPr lang="en-US" sz="1900" dirty="0" err="1" smtClean="0"/>
            <a:t>Meth</a:t>
          </a:r>
          <a:r>
            <a:rPr lang="en-US" sz="1900" dirty="0" smtClean="0"/>
            <a:t> short-circuits DA levels, directly influencing reinforcement behaviors</a:t>
          </a:r>
          <a:endParaRPr lang="en-US" sz="1900" dirty="0"/>
        </a:p>
      </dgm:t>
    </dgm:pt>
    <dgm:pt modelId="{1EE714BE-9EE5-BA4D-90C0-4B33282F15EC}" type="parTrans" cxnId="{2D33E8DD-DE8A-BD42-BBFB-A23EDBD2779A}">
      <dgm:prSet/>
      <dgm:spPr/>
      <dgm:t>
        <a:bodyPr/>
        <a:lstStyle/>
        <a:p>
          <a:endParaRPr lang="en-US"/>
        </a:p>
      </dgm:t>
    </dgm:pt>
    <dgm:pt modelId="{7E285C48-59EB-B740-BC27-903893AC665B}" type="sibTrans" cxnId="{2D33E8DD-DE8A-BD42-BBFB-A23EDBD2779A}">
      <dgm:prSet/>
      <dgm:spPr/>
      <dgm:t>
        <a:bodyPr/>
        <a:lstStyle/>
        <a:p>
          <a:endParaRPr lang="en-US"/>
        </a:p>
      </dgm:t>
    </dgm:pt>
    <dgm:pt modelId="{B49A4919-1A4A-A347-9FF1-62B690B060B9}">
      <dgm:prSet phldrT="[Text]" custT="1"/>
      <dgm:spPr/>
      <dgm:t>
        <a:bodyPr/>
        <a:lstStyle/>
        <a:p>
          <a:r>
            <a:rPr lang="en-US" sz="2500" dirty="0" smtClean="0"/>
            <a:t>Resulting in addiction</a:t>
          </a:r>
          <a:endParaRPr lang="en-US" sz="2500" dirty="0"/>
        </a:p>
      </dgm:t>
    </dgm:pt>
    <dgm:pt modelId="{B6438586-53B9-1A4B-933C-CF8D8CC33D2A}" type="parTrans" cxnId="{9CECE45D-E7A3-5848-9869-68311DABEB08}">
      <dgm:prSet/>
      <dgm:spPr/>
      <dgm:t>
        <a:bodyPr/>
        <a:lstStyle/>
        <a:p>
          <a:endParaRPr lang="en-US"/>
        </a:p>
      </dgm:t>
    </dgm:pt>
    <dgm:pt modelId="{3BF76482-4FEC-9E4E-AA39-8EE2FFD31542}" type="sibTrans" cxnId="{9CECE45D-E7A3-5848-9869-68311DABEB08}">
      <dgm:prSet/>
      <dgm:spPr/>
      <dgm:t>
        <a:bodyPr/>
        <a:lstStyle/>
        <a:p>
          <a:endParaRPr lang="en-US"/>
        </a:p>
      </dgm:t>
    </dgm:pt>
    <dgm:pt modelId="{14122D28-9CD4-DC44-8EA7-E0D346A66A93}">
      <dgm:prSet phldrT="[Text]" custT="1"/>
      <dgm:spPr/>
      <dgm:t>
        <a:bodyPr/>
        <a:lstStyle/>
        <a:p>
          <a:r>
            <a:rPr lang="en-US" sz="1800" dirty="0" smtClean="0"/>
            <a:t>For </a:t>
          </a:r>
          <a:r>
            <a:rPr lang="en-US" sz="1800" dirty="0" err="1" smtClean="0"/>
            <a:t>meth</a:t>
          </a:r>
          <a:r>
            <a:rPr lang="en-US" sz="1800" dirty="0" smtClean="0"/>
            <a:t> addicts the euphoria is the stimulus that induces drug seeking behavior</a:t>
          </a:r>
          <a:endParaRPr lang="en-US" sz="1800" dirty="0"/>
        </a:p>
      </dgm:t>
    </dgm:pt>
    <dgm:pt modelId="{1C377ED3-783B-AB48-8759-553D16B9B75F}" type="parTrans" cxnId="{7AB9D145-E622-6E41-A2DA-8E64A6ECBE4F}">
      <dgm:prSet/>
      <dgm:spPr/>
      <dgm:t>
        <a:bodyPr/>
        <a:lstStyle/>
        <a:p>
          <a:endParaRPr lang="en-US"/>
        </a:p>
      </dgm:t>
    </dgm:pt>
    <dgm:pt modelId="{038A3C71-3E7C-554B-B722-1D9688EAC93C}" type="sibTrans" cxnId="{7AB9D145-E622-6E41-A2DA-8E64A6ECBE4F}">
      <dgm:prSet/>
      <dgm:spPr/>
      <dgm:t>
        <a:bodyPr/>
        <a:lstStyle/>
        <a:p>
          <a:endParaRPr lang="en-US"/>
        </a:p>
      </dgm:t>
    </dgm:pt>
    <dgm:pt modelId="{18D55F6E-2525-7F4B-8D04-9718703F3793}">
      <dgm:prSet phldrT="[Text]" custT="1"/>
      <dgm:spPr/>
      <dgm:t>
        <a:bodyPr/>
        <a:lstStyle/>
        <a:p>
          <a:endParaRPr lang="en-US" sz="1900" dirty="0"/>
        </a:p>
      </dgm:t>
    </dgm:pt>
    <dgm:pt modelId="{129C11CE-B00D-4F47-9CC5-22C7A96038C8}" type="parTrans" cxnId="{A601A68B-194D-0E49-8118-70C3C8452311}">
      <dgm:prSet/>
      <dgm:spPr/>
      <dgm:t>
        <a:bodyPr/>
        <a:lstStyle/>
        <a:p>
          <a:endParaRPr lang="en-US"/>
        </a:p>
      </dgm:t>
    </dgm:pt>
    <dgm:pt modelId="{91DE8E3C-8D63-8B41-B63A-33C8514E3B01}" type="sibTrans" cxnId="{A601A68B-194D-0E49-8118-70C3C8452311}">
      <dgm:prSet/>
      <dgm:spPr/>
      <dgm:t>
        <a:bodyPr/>
        <a:lstStyle/>
        <a:p>
          <a:endParaRPr lang="en-US"/>
        </a:p>
      </dgm:t>
    </dgm:pt>
    <dgm:pt modelId="{E26A156B-6E70-FE4E-AA4E-AD06514552A3}" type="pres">
      <dgm:prSet presAssocID="{354FB88D-E2AE-6F45-AA09-14FDE64FEDC6}" presName="Name0" presStyleCnt="0">
        <dgm:presLayoutVars>
          <dgm:dir/>
          <dgm:animLvl val="lvl"/>
          <dgm:resizeHandles val="exact"/>
        </dgm:presLayoutVars>
      </dgm:prSet>
      <dgm:spPr/>
      <dgm:t>
        <a:bodyPr/>
        <a:lstStyle/>
        <a:p>
          <a:endParaRPr lang="en-US"/>
        </a:p>
      </dgm:t>
    </dgm:pt>
    <dgm:pt modelId="{66ED0BD0-E1C5-8C40-9E7E-09842A3E5574}" type="pres">
      <dgm:prSet presAssocID="{354FB88D-E2AE-6F45-AA09-14FDE64FEDC6}" presName="tSp" presStyleCnt="0"/>
      <dgm:spPr/>
    </dgm:pt>
    <dgm:pt modelId="{DFA44715-D67C-6D4D-9DCB-EB5061A392E1}" type="pres">
      <dgm:prSet presAssocID="{354FB88D-E2AE-6F45-AA09-14FDE64FEDC6}" presName="bSp" presStyleCnt="0"/>
      <dgm:spPr/>
    </dgm:pt>
    <dgm:pt modelId="{BD1C3109-2812-844F-84A6-18F2633D75FE}" type="pres">
      <dgm:prSet presAssocID="{354FB88D-E2AE-6F45-AA09-14FDE64FEDC6}" presName="process" presStyleCnt="0"/>
      <dgm:spPr/>
    </dgm:pt>
    <dgm:pt modelId="{9BC20092-F4DE-5344-AA84-D7999775FE20}" type="pres">
      <dgm:prSet presAssocID="{8BB5EC00-CCB0-EE48-9F65-25A4E5EB23CF}" presName="composite1" presStyleCnt="0"/>
      <dgm:spPr/>
    </dgm:pt>
    <dgm:pt modelId="{94B78B3B-7B4F-4144-A1A5-40D5BE6559B5}" type="pres">
      <dgm:prSet presAssocID="{8BB5EC00-CCB0-EE48-9F65-25A4E5EB23CF}" presName="dummyNode1" presStyleLbl="node1" presStyleIdx="0" presStyleCnt="3"/>
      <dgm:spPr/>
    </dgm:pt>
    <dgm:pt modelId="{CF2A2B7A-5033-EC4C-9A05-4EF502CC4BCD}" type="pres">
      <dgm:prSet presAssocID="{8BB5EC00-CCB0-EE48-9F65-25A4E5EB23CF}" presName="childNode1" presStyleLbl="bgAcc1" presStyleIdx="0" presStyleCnt="3" custScaleX="129461" custScaleY="155572">
        <dgm:presLayoutVars>
          <dgm:bulletEnabled val="1"/>
        </dgm:presLayoutVars>
      </dgm:prSet>
      <dgm:spPr/>
      <dgm:t>
        <a:bodyPr/>
        <a:lstStyle/>
        <a:p>
          <a:endParaRPr lang="en-US"/>
        </a:p>
      </dgm:t>
    </dgm:pt>
    <dgm:pt modelId="{2770821D-7A22-B64E-8B07-3D887672916B}" type="pres">
      <dgm:prSet presAssocID="{8BB5EC00-CCB0-EE48-9F65-25A4E5EB23CF}" presName="childNode1tx" presStyleLbl="bgAcc1" presStyleIdx="0" presStyleCnt="3">
        <dgm:presLayoutVars>
          <dgm:bulletEnabled val="1"/>
        </dgm:presLayoutVars>
      </dgm:prSet>
      <dgm:spPr/>
      <dgm:t>
        <a:bodyPr/>
        <a:lstStyle/>
        <a:p>
          <a:endParaRPr lang="en-US"/>
        </a:p>
      </dgm:t>
    </dgm:pt>
    <dgm:pt modelId="{000711BE-8699-F345-AF80-0E3EB9B3E778}" type="pres">
      <dgm:prSet presAssocID="{8BB5EC00-CCB0-EE48-9F65-25A4E5EB23CF}" presName="parentNode1" presStyleLbl="node1" presStyleIdx="0" presStyleCnt="3" custScaleX="122854" custScaleY="313928" custLinFactY="57810" custLinFactNeighborX="15570" custLinFactNeighborY="100000">
        <dgm:presLayoutVars>
          <dgm:chMax val="1"/>
          <dgm:bulletEnabled val="1"/>
        </dgm:presLayoutVars>
      </dgm:prSet>
      <dgm:spPr/>
      <dgm:t>
        <a:bodyPr/>
        <a:lstStyle/>
        <a:p>
          <a:endParaRPr lang="en-US"/>
        </a:p>
      </dgm:t>
    </dgm:pt>
    <dgm:pt modelId="{C0B343F6-3775-0B49-B2FF-B91991B6E1D3}" type="pres">
      <dgm:prSet presAssocID="{8BB5EC00-CCB0-EE48-9F65-25A4E5EB23CF}" presName="connSite1" presStyleCnt="0"/>
      <dgm:spPr/>
    </dgm:pt>
    <dgm:pt modelId="{07D49839-BBBF-7E4C-A225-BA11A20F63EB}" type="pres">
      <dgm:prSet presAssocID="{3F6C87C1-ADBE-2743-A90D-C309F5C01BAB}" presName="Name9" presStyleLbl="sibTrans2D1" presStyleIdx="0" presStyleCnt="2" custLinFactNeighborX="19061" custLinFactNeighborY="-1782"/>
      <dgm:spPr/>
      <dgm:t>
        <a:bodyPr/>
        <a:lstStyle/>
        <a:p>
          <a:endParaRPr lang="en-US"/>
        </a:p>
      </dgm:t>
    </dgm:pt>
    <dgm:pt modelId="{6ABD94FA-55EF-6946-8622-A9F53A2D730A}" type="pres">
      <dgm:prSet presAssocID="{8485D379-5E69-1044-B567-E92F7A0874F8}" presName="composite2" presStyleCnt="0"/>
      <dgm:spPr/>
    </dgm:pt>
    <dgm:pt modelId="{09DF72CA-D090-4A4C-B9CA-D9CE6C72CE18}" type="pres">
      <dgm:prSet presAssocID="{8485D379-5E69-1044-B567-E92F7A0874F8}" presName="dummyNode2" presStyleLbl="node1" presStyleIdx="0" presStyleCnt="3"/>
      <dgm:spPr/>
    </dgm:pt>
    <dgm:pt modelId="{7199155D-D6D8-7447-AC36-32AE0FFBB536}" type="pres">
      <dgm:prSet presAssocID="{8485D379-5E69-1044-B567-E92F7A0874F8}" presName="childNode2" presStyleLbl="bgAcc1" presStyleIdx="1" presStyleCnt="3" custScaleY="188884" custLinFactNeighborX="-6888" custLinFactNeighborY="0">
        <dgm:presLayoutVars>
          <dgm:bulletEnabled val="1"/>
        </dgm:presLayoutVars>
      </dgm:prSet>
      <dgm:spPr/>
      <dgm:t>
        <a:bodyPr/>
        <a:lstStyle/>
        <a:p>
          <a:endParaRPr lang="en-US"/>
        </a:p>
      </dgm:t>
    </dgm:pt>
    <dgm:pt modelId="{CD50418C-356E-D24F-AF1D-1258B57B212F}" type="pres">
      <dgm:prSet presAssocID="{8485D379-5E69-1044-B567-E92F7A0874F8}" presName="childNode2tx" presStyleLbl="bgAcc1" presStyleIdx="1" presStyleCnt="3">
        <dgm:presLayoutVars>
          <dgm:bulletEnabled val="1"/>
        </dgm:presLayoutVars>
      </dgm:prSet>
      <dgm:spPr/>
      <dgm:t>
        <a:bodyPr/>
        <a:lstStyle/>
        <a:p>
          <a:endParaRPr lang="en-US"/>
        </a:p>
      </dgm:t>
    </dgm:pt>
    <dgm:pt modelId="{2DBF109D-E11B-D240-ACE2-C52869D783ED}" type="pres">
      <dgm:prSet presAssocID="{8485D379-5E69-1044-B567-E92F7A0874F8}" presName="parentNode2" presStyleLbl="node1" presStyleIdx="1" presStyleCnt="3" custScaleY="204780" custLinFactNeighborX="-1933" custLinFactNeighborY="-53231">
        <dgm:presLayoutVars>
          <dgm:chMax val="0"/>
          <dgm:bulletEnabled val="1"/>
        </dgm:presLayoutVars>
      </dgm:prSet>
      <dgm:spPr/>
      <dgm:t>
        <a:bodyPr/>
        <a:lstStyle/>
        <a:p>
          <a:endParaRPr lang="en-US"/>
        </a:p>
      </dgm:t>
    </dgm:pt>
    <dgm:pt modelId="{C7BD3237-1349-BF40-BC07-A86CA3CEE3E3}" type="pres">
      <dgm:prSet presAssocID="{8485D379-5E69-1044-B567-E92F7A0874F8}" presName="connSite2" presStyleCnt="0"/>
      <dgm:spPr/>
    </dgm:pt>
    <dgm:pt modelId="{2910C608-2D88-FA46-A17E-FC8B273499A8}" type="pres">
      <dgm:prSet presAssocID="{D2262D40-0C93-E14B-94F5-6C9B471C7E2B}" presName="Name18" presStyleLbl="sibTrans2D1" presStyleIdx="1" presStyleCnt="2"/>
      <dgm:spPr/>
      <dgm:t>
        <a:bodyPr/>
        <a:lstStyle/>
        <a:p>
          <a:endParaRPr lang="en-US"/>
        </a:p>
      </dgm:t>
    </dgm:pt>
    <dgm:pt modelId="{C4343CAB-4733-F943-8F4B-6CAC9463E6F0}" type="pres">
      <dgm:prSet presAssocID="{B49A4919-1A4A-A347-9FF1-62B690B060B9}" presName="composite1" presStyleCnt="0"/>
      <dgm:spPr/>
    </dgm:pt>
    <dgm:pt modelId="{C7CFD7EE-4DC7-0F42-BF25-0DFCF81559BE}" type="pres">
      <dgm:prSet presAssocID="{B49A4919-1A4A-A347-9FF1-62B690B060B9}" presName="dummyNode1" presStyleLbl="node1" presStyleIdx="1" presStyleCnt="3"/>
      <dgm:spPr/>
    </dgm:pt>
    <dgm:pt modelId="{71177720-2C48-7240-B228-684076A095FE}" type="pres">
      <dgm:prSet presAssocID="{B49A4919-1A4A-A347-9FF1-62B690B060B9}" presName="childNode1" presStyleLbl="bgAcc1" presStyleIdx="2" presStyleCnt="3" custScaleY="171703">
        <dgm:presLayoutVars>
          <dgm:bulletEnabled val="1"/>
        </dgm:presLayoutVars>
      </dgm:prSet>
      <dgm:spPr/>
      <dgm:t>
        <a:bodyPr/>
        <a:lstStyle/>
        <a:p>
          <a:endParaRPr lang="en-US"/>
        </a:p>
      </dgm:t>
    </dgm:pt>
    <dgm:pt modelId="{D0C9DFE6-5329-7840-9AEC-EEB44039BFBF}" type="pres">
      <dgm:prSet presAssocID="{B49A4919-1A4A-A347-9FF1-62B690B060B9}" presName="childNode1tx" presStyleLbl="bgAcc1" presStyleIdx="2" presStyleCnt="3">
        <dgm:presLayoutVars>
          <dgm:bulletEnabled val="1"/>
        </dgm:presLayoutVars>
      </dgm:prSet>
      <dgm:spPr/>
      <dgm:t>
        <a:bodyPr/>
        <a:lstStyle/>
        <a:p>
          <a:endParaRPr lang="en-US"/>
        </a:p>
      </dgm:t>
    </dgm:pt>
    <dgm:pt modelId="{597DE39C-FF8E-7B4B-A622-E7CF0190ACA8}" type="pres">
      <dgm:prSet presAssocID="{B49A4919-1A4A-A347-9FF1-62B690B060B9}" presName="parentNode1" presStyleLbl="node1" presStyleIdx="2" presStyleCnt="3" custScaleY="214342" custLinFactY="21907" custLinFactNeighborX="201" custLinFactNeighborY="100000">
        <dgm:presLayoutVars>
          <dgm:chMax val="1"/>
          <dgm:bulletEnabled val="1"/>
        </dgm:presLayoutVars>
      </dgm:prSet>
      <dgm:spPr/>
      <dgm:t>
        <a:bodyPr/>
        <a:lstStyle/>
        <a:p>
          <a:endParaRPr lang="en-US"/>
        </a:p>
      </dgm:t>
    </dgm:pt>
    <dgm:pt modelId="{FF65BC35-375C-7742-9255-E1DAB3FD3A4D}" type="pres">
      <dgm:prSet presAssocID="{B49A4919-1A4A-A347-9FF1-62B690B060B9}" presName="connSite1" presStyleCnt="0"/>
      <dgm:spPr/>
    </dgm:pt>
  </dgm:ptLst>
  <dgm:cxnLst>
    <dgm:cxn modelId="{72B13FC9-51F1-134B-9DF6-44B47F38AE95}" type="presOf" srcId="{B49A4919-1A4A-A347-9FF1-62B690B060B9}" destId="{597DE39C-FF8E-7B4B-A622-E7CF0190ACA8}" srcOrd="0" destOrd="0" presId="urn:microsoft.com/office/officeart/2005/8/layout/hProcess4"/>
    <dgm:cxn modelId="{99410AD2-5532-0740-AB0E-2D29093BD094}" type="presOf" srcId="{14122D28-9CD4-DC44-8EA7-E0D346A66A93}" destId="{71177720-2C48-7240-B228-684076A095FE}" srcOrd="0" destOrd="0" presId="urn:microsoft.com/office/officeart/2005/8/layout/hProcess4"/>
    <dgm:cxn modelId="{4F33C305-FC14-2C40-AB71-69CEA24FFB74}" type="presOf" srcId="{D2262D40-0C93-E14B-94F5-6C9B471C7E2B}" destId="{2910C608-2D88-FA46-A17E-FC8B273499A8}" srcOrd="0" destOrd="0" presId="urn:microsoft.com/office/officeart/2005/8/layout/hProcess4"/>
    <dgm:cxn modelId="{A80E3ED5-B23A-0F4E-A2B9-AFDA3E6F312E}" srcId="{354FB88D-E2AE-6F45-AA09-14FDE64FEDC6}" destId="{8485D379-5E69-1044-B567-E92F7A0874F8}" srcOrd="1" destOrd="0" parTransId="{6208A438-FE49-C743-AC26-4CBA35E1F56B}" sibTransId="{D2262D40-0C93-E14B-94F5-6C9B471C7E2B}"/>
    <dgm:cxn modelId="{35A47D99-C610-B94C-83D4-18F142DD6697}" srcId="{354FB88D-E2AE-6F45-AA09-14FDE64FEDC6}" destId="{8BB5EC00-CCB0-EE48-9F65-25A4E5EB23CF}" srcOrd="0" destOrd="0" parTransId="{7BBB5ACB-84E1-A94F-A0D1-94132CA4C29C}" sibTransId="{3F6C87C1-ADBE-2743-A90D-C309F5C01BAB}"/>
    <dgm:cxn modelId="{C376F72B-4570-8547-B40E-EED6800B2A90}" type="presOf" srcId="{8485D379-5E69-1044-B567-E92F7A0874F8}" destId="{2DBF109D-E11B-D240-ACE2-C52869D783ED}" srcOrd="0" destOrd="0" presId="urn:microsoft.com/office/officeart/2005/8/layout/hProcess4"/>
    <dgm:cxn modelId="{C6296079-9F6A-E84B-877F-82B74703D932}" type="presOf" srcId="{3F6C87C1-ADBE-2743-A90D-C309F5C01BAB}" destId="{07D49839-BBBF-7E4C-A225-BA11A20F63EB}" srcOrd="0" destOrd="0" presId="urn:microsoft.com/office/officeart/2005/8/layout/hProcess4"/>
    <dgm:cxn modelId="{486DE6E4-54B0-8240-9591-35AF127828F2}" type="presOf" srcId="{8BB5EC00-CCB0-EE48-9F65-25A4E5EB23CF}" destId="{000711BE-8699-F345-AF80-0E3EB9B3E778}" srcOrd="0" destOrd="0" presId="urn:microsoft.com/office/officeart/2005/8/layout/hProcess4"/>
    <dgm:cxn modelId="{7C206533-801E-2E43-846B-CF9794221464}" type="presOf" srcId="{05969150-66E8-4E4C-89DF-C5F8DB05195C}" destId="{CF2A2B7A-5033-EC4C-9A05-4EF502CC4BCD}" srcOrd="0" destOrd="0" presId="urn:microsoft.com/office/officeart/2005/8/layout/hProcess4"/>
    <dgm:cxn modelId="{7AB9D145-E622-6E41-A2DA-8E64A6ECBE4F}" srcId="{B49A4919-1A4A-A347-9FF1-62B690B060B9}" destId="{14122D28-9CD4-DC44-8EA7-E0D346A66A93}" srcOrd="0" destOrd="0" parTransId="{1C377ED3-783B-AB48-8759-553D16B9B75F}" sibTransId="{038A3C71-3E7C-554B-B722-1D9688EAC93C}"/>
    <dgm:cxn modelId="{37D0C9F5-2D77-0540-A9EB-6815CBFEA5E8}" type="presOf" srcId="{B39003CC-F8A0-8441-813A-06D61AF12913}" destId="{7199155D-D6D8-7447-AC36-32AE0FFBB536}" srcOrd="0" destOrd="1" presId="urn:microsoft.com/office/officeart/2005/8/layout/hProcess4"/>
    <dgm:cxn modelId="{4DDDF84D-A3C6-924C-9CFE-CF67C7DB0988}" type="presOf" srcId="{05969150-66E8-4E4C-89DF-C5F8DB05195C}" destId="{2770821D-7A22-B64E-8B07-3D887672916B}" srcOrd="1" destOrd="0" presId="urn:microsoft.com/office/officeart/2005/8/layout/hProcess4"/>
    <dgm:cxn modelId="{9CECE45D-E7A3-5848-9869-68311DABEB08}" srcId="{354FB88D-E2AE-6F45-AA09-14FDE64FEDC6}" destId="{B49A4919-1A4A-A347-9FF1-62B690B060B9}" srcOrd="2" destOrd="0" parTransId="{B6438586-53B9-1A4B-933C-CF8D8CC33D2A}" sibTransId="{3BF76482-4FEC-9E4E-AA39-8EE2FFD31542}"/>
    <dgm:cxn modelId="{231BD512-ED5B-DF40-AF93-77A36B932FF8}" type="presOf" srcId="{14122D28-9CD4-DC44-8EA7-E0D346A66A93}" destId="{D0C9DFE6-5329-7840-9AEC-EEB44039BFBF}" srcOrd="1" destOrd="0" presId="urn:microsoft.com/office/officeart/2005/8/layout/hProcess4"/>
    <dgm:cxn modelId="{23F7AEB5-E29C-174D-BB71-13086E3CD311}" type="presOf" srcId="{18D55F6E-2525-7F4B-8D04-9718703F3793}" destId="{CD50418C-356E-D24F-AF1D-1258B57B212F}" srcOrd="1" destOrd="0" presId="urn:microsoft.com/office/officeart/2005/8/layout/hProcess4"/>
    <dgm:cxn modelId="{C0F304AA-C3CA-AC45-824E-CD8AA90E2E8F}" type="presOf" srcId="{18D55F6E-2525-7F4B-8D04-9718703F3793}" destId="{7199155D-D6D8-7447-AC36-32AE0FFBB536}" srcOrd="0" destOrd="0" presId="urn:microsoft.com/office/officeart/2005/8/layout/hProcess4"/>
    <dgm:cxn modelId="{A601A68B-194D-0E49-8118-70C3C8452311}" srcId="{8485D379-5E69-1044-B567-E92F7A0874F8}" destId="{18D55F6E-2525-7F4B-8D04-9718703F3793}" srcOrd="0" destOrd="0" parTransId="{129C11CE-B00D-4F47-9CC5-22C7A96038C8}" sibTransId="{91DE8E3C-8D63-8B41-B63A-33C8514E3B01}"/>
    <dgm:cxn modelId="{2D33E8DD-DE8A-BD42-BBFB-A23EDBD2779A}" srcId="{8485D379-5E69-1044-B567-E92F7A0874F8}" destId="{B39003CC-F8A0-8441-813A-06D61AF12913}" srcOrd="1" destOrd="0" parTransId="{1EE714BE-9EE5-BA4D-90C0-4B33282F15EC}" sibTransId="{7E285C48-59EB-B740-BC27-903893AC665B}"/>
    <dgm:cxn modelId="{4754AA86-D800-0B45-986B-7C3002076051}" srcId="{8BB5EC00-CCB0-EE48-9F65-25A4E5EB23CF}" destId="{05969150-66E8-4E4C-89DF-C5F8DB05195C}" srcOrd="0" destOrd="0" parTransId="{E24EA946-5C1D-814A-A12B-8A6B10B95BAD}" sibTransId="{324B3709-5A01-CF43-A0D8-569CBB65CAC6}"/>
    <dgm:cxn modelId="{4B399C24-BA3B-B047-9142-5F856D85C368}" type="presOf" srcId="{354FB88D-E2AE-6F45-AA09-14FDE64FEDC6}" destId="{E26A156B-6E70-FE4E-AA4E-AD06514552A3}" srcOrd="0" destOrd="0" presId="urn:microsoft.com/office/officeart/2005/8/layout/hProcess4"/>
    <dgm:cxn modelId="{558C82CF-B0DD-F34F-A759-51549CC027AA}" type="presOf" srcId="{B39003CC-F8A0-8441-813A-06D61AF12913}" destId="{CD50418C-356E-D24F-AF1D-1258B57B212F}" srcOrd="1" destOrd="1" presId="urn:microsoft.com/office/officeart/2005/8/layout/hProcess4"/>
    <dgm:cxn modelId="{4730F651-B9B8-3D4C-A5C4-1D879ECF4E3C}" type="presParOf" srcId="{E26A156B-6E70-FE4E-AA4E-AD06514552A3}" destId="{66ED0BD0-E1C5-8C40-9E7E-09842A3E5574}" srcOrd="0" destOrd="0" presId="urn:microsoft.com/office/officeart/2005/8/layout/hProcess4"/>
    <dgm:cxn modelId="{9B8B6F4E-6071-8B48-B32E-4601383AB996}" type="presParOf" srcId="{E26A156B-6E70-FE4E-AA4E-AD06514552A3}" destId="{DFA44715-D67C-6D4D-9DCB-EB5061A392E1}" srcOrd="1" destOrd="0" presId="urn:microsoft.com/office/officeart/2005/8/layout/hProcess4"/>
    <dgm:cxn modelId="{D4567D71-CA32-CC43-BEE1-9DC97EBFAE8D}" type="presParOf" srcId="{E26A156B-6E70-FE4E-AA4E-AD06514552A3}" destId="{BD1C3109-2812-844F-84A6-18F2633D75FE}" srcOrd="2" destOrd="0" presId="urn:microsoft.com/office/officeart/2005/8/layout/hProcess4"/>
    <dgm:cxn modelId="{48912C27-2BC6-3D40-A974-3CC961EA4136}" type="presParOf" srcId="{BD1C3109-2812-844F-84A6-18F2633D75FE}" destId="{9BC20092-F4DE-5344-AA84-D7999775FE20}" srcOrd="0" destOrd="0" presId="urn:microsoft.com/office/officeart/2005/8/layout/hProcess4"/>
    <dgm:cxn modelId="{49D51EA2-4D1C-7042-A429-8CD1CE919F45}" type="presParOf" srcId="{9BC20092-F4DE-5344-AA84-D7999775FE20}" destId="{94B78B3B-7B4F-4144-A1A5-40D5BE6559B5}" srcOrd="0" destOrd="0" presId="urn:microsoft.com/office/officeart/2005/8/layout/hProcess4"/>
    <dgm:cxn modelId="{D07B9C50-7FBA-4348-B151-797833BC98B0}" type="presParOf" srcId="{9BC20092-F4DE-5344-AA84-D7999775FE20}" destId="{CF2A2B7A-5033-EC4C-9A05-4EF502CC4BCD}" srcOrd="1" destOrd="0" presId="urn:microsoft.com/office/officeart/2005/8/layout/hProcess4"/>
    <dgm:cxn modelId="{41693249-8F09-A049-B44A-8EDFC27EF4F1}" type="presParOf" srcId="{9BC20092-F4DE-5344-AA84-D7999775FE20}" destId="{2770821D-7A22-B64E-8B07-3D887672916B}" srcOrd="2" destOrd="0" presId="urn:microsoft.com/office/officeart/2005/8/layout/hProcess4"/>
    <dgm:cxn modelId="{3FBEA17E-98CA-A041-9612-407C051626B3}" type="presParOf" srcId="{9BC20092-F4DE-5344-AA84-D7999775FE20}" destId="{000711BE-8699-F345-AF80-0E3EB9B3E778}" srcOrd="3" destOrd="0" presId="urn:microsoft.com/office/officeart/2005/8/layout/hProcess4"/>
    <dgm:cxn modelId="{7EF790C4-AAC3-8E41-9ADD-C8CDD657CEC6}" type="presParOf" srcId="{9BC20092-F4DE-5344-AA84-D7999775FE20}" destId="{C0B343F6-3775-0B49-B2FF-B91991B6E1D3}" srcOrd="4" destOrd="0" presId="urn:microsoft.com/office/officeart/2005/8/layout/hProcess4"/>
    <dgm:cxn modelId="{5C10BC43-DDF9-FD4C-BFBE-193F8D931E0A}" type="presParOf" srcId="{BD1C3109-2812-844F-84A6-18F2633D75FE}" destId="{07D49839-BBBF-7E4C-A225-BA11A20F63EB}" srcOrd="1" destOrd="0" presId="urn:microsoft.com/office/officeart/2005/8/layout/hProcess4"/>
    <dgm:cxn modelId="{7F29FDC3-5EBA-C844-8C14-C9F2FE87E424}" type="presParOf" srcId="{BD1C3109-2812-844F-84A6-18F2633D75FE}" destId="{6ABD94FA-55EF-6946-8622-A9F53A2D730A}" srcOrd="2" destOrd="0" presId="urn:microsoft.com/office/officeart/2005/8/layout/hProcess4"/>
    <dgm:cxn modelId="{8934EEF4-4883-3540-85FD-018FF66F786A}" type="presParOf" srcId="{6ABD94FA-55EF-6946-8622-A9F53A2D730A}" destId="{09DF72CA-D090-4A4C-B9CA-D9CE6C72CE18}" srcOrd="0" destOrd="0" presId="urn:microsoft.com/office/officeart/2005/8/layout/hProcess4"/>
    <dgm:cxn modelId="{0FE6C5F5-705C-6748-AE33-B1256E8F7A3D}" type="presParOf" srcId="{6ABD94FA-55EF-6946-8622-A9F53A2D730A}" destId="{7199155D-D6D8-7447-AC36-32AE0FFBB536}" srcOrd="1" destOrd="0" presId="urn:microsoft.com/office/officeart/2005/8/layout/hProcess4"/>
    <dgm:cxn modelId="{8824BDBC-B170-B04C-8EF0-354720F668F7}" type="presParOf" srcId="{6ABD94FA-55EF-6946-8622-A9F53A2D730A}" destId="{CD50418C-356E-D24F-AF1D-1258B57B212F}" srcOrd="2" destOrd="0" presId="urn:microsoft.com/office/officeart/2005/8/layout/hProcess4"/>
    <dgm:cxn modelId="{44B5C7DC-1BEC-134C-9B04-6DFB2D8464AA}" type="presParOf" srcId="{6ABD94FA-55EF-6946-8622-A9F53A2D730A}" destId="{2DBF109D-E11B-D240-ACE2-C52869D783ED}" srcOrd="3" destOrd="0" presId="urn:microsoft.com/office/officeart/2005/8/layout/hProcess4"/>
    <dgm:cxn modelId="{3201C0F5-B0B5-8940-975E-8430606D8E5A}" type="presParOf" srcId="{6ABD94FA-55EF-6946-8622-A9F53A2D730A}" destId="{C7BD3237-1349-BF40-BC07-A86CA3CEE3E3}" srcOrd="4" destOrd="0" presId="urn:microsoft.com/office/officeart/2005/8/layout/hProcess4"/>
    <dgm:cxn modelId="{49C63316-5218-304D-A9B5-48D71827ACD0}" type="presParOf" srcId="{BD1C3109-2812-844F-84A6-18F2633D75FE}" destId="{2910C608-2D88-FA46-A17E-FC8B273499A8}" srcOrd="3" destOrd="0" presId="urn:microsoft.com/office/officeart/2005/8/layout/hProcess4"/>
    <dgm:cxn modelId="{CE46D770-044A-6E41-8CD1-1D18CD6EE9DA}" type="presParOf" srcId="{BD1C3109-2812-844F-84A6-18F2633D75FE}" destId="{C4343CAB-4733-F943-8F4B-6CAC9463E6F0}" srcOrd="4" destOrd="0" presId="urn:microsoft.com/office/officeart/2005/8/layout/hProcess4"/>
    <dgm:cxn modelId="{E7762FF5-6740-D047-847E-C1AB17852183}" type="presParOf" srcId="{C4343CAB-4733-F943-8F4B-6CAC9463E6F0}" destId="{C7CFD7EE-4DC7-0F42-BF25-0DFCF81559BE}" srcOrd="0" destOrd="0" presId="urn:microsoft.com/office/officeart/2005/8/layout/hProcess4"/>
    <dgm:cxn modelId="{7559711C-9D7E-E149-8B4D-3F563DC43C43}" type="presParOf" srcId="{C4343CAB-4733-F943-8F4B-6CAC9463E6F0}" destId="{71177720-2C48-7240-B228-684076A095FE}" srcOrd="1" destOrd="0" presId="urn:microsoft.com/office/officeart/2005/8/layout/hProcess4"/>
    <dgm:cxn modelId="{8A6B3592-D3FF-8548-AACC-7BC5D1566966}" type="presParOf" srcId="{C4343CAB-4733-F943-8F4B-6CAC9463E6F0}" destId="{D0C9DFE6-5329-7840-9AEC-EEB44039BFBF}" srcOrd="2" destOrd="0" presId="urn:microsoft.com/office/officeart/2005/8/layout/hProcess4"/>
    <dgm:cxn modelId="{2256E9C4-87C0-9648-B90B-C57F64736034}" type="presParOf" srcId="{C4343CAB-4733-F943-8F4B-6CAC9463E6F0}" destId="{597DE39C-FF8E-7B4B-A622-E7CF0190ACA8}" srcOrd="3" destOrd="0" presId="urn:microsoft.com/office/officeart/2005/8/layout/hProcess4"/>
    <dgm:cxn modelId="{E0712A2B-6C49-6D4B-B7F1-DBB44BBDDF3A}" type="presParOf" srcId="{C4343CAB-4733-F943-8F4B-6CAC9463E6F0}" destId="{FF65BC35-375C-7742-9255-E1DAB3FD3A4D}"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F25ED4-D469-2843-97A1-2311EEB0301D}"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D7DE3CCE-132C-AD46-BC49-CC892D6A9D26}">
      <dgm:prSet phldrT="[Text]" custT="1"/>
      <dgm:spPr/>
      <dgm:t>
        <a:bodyPr/>
        <a:lstStyle/>
        <a:p>
          <a:r>
            <a:rPr lang="en-US" sz="1800" dirty="0" smtClean="0"/>
            <a:t>Oral administration</a:t>
          </a:r>
          <a:endParaRPr lang="en-US" sz="1800" dirty="0"/>
        </a:p>
      </dgm:t>
    </dgm:pt>
    <dgm:pt modelId="{9C80E2B8-AAF9-294C-91FC-83755E8474D4}" type="parTrans" cxnId="{6D6E61D4-A2C8-E844-A9C0-F78BFA276758}">
      <dgm:prSet/>
      <dgm:spPr/>
      <dgm:t>
        <a:bodyPr/>
        <a:lstStyle/>
        <a:p>
          <a:endParaRPr lang="en-US"/>
        </a:p>
      </dgm:t>
    </dgm:pt>
    <dgm:pt modelId="{173933B0-600A-6E40-B916-900DB8F9DCA2}" type="sibTrans" cxnId="{6D6E61D4-A2C8-E844-A9C0-F78BFA276758}">
      <dgm:prSet/>
      <dgm:spPr/>
      <dgm:t>
        <a:bodyPr/>
        <a:lstStyle/>
        <a:p>
          <a:endParaRPr lang="en-US"/>
        </a:p>
      </dgm:t>
    </dgm:pt>
    <dgm:pt modelId="{15ACEFC5-5FB1-FD4F-AF8B-B42A00B7957A}">
      <dgm:prSet phldrT="[Text]" custT="1"/>
      <dgm:spPr/>
      <dgm:t>
        <a:bodyPr/>
        <a:lstStyle/>
        <a:p>
          <a:r>
            <a:rPr lang="en-US" sz="1600" dirty="0" smtClean="0"/>
            <a:t>Peak [</a:t>
          </a:r>
          <a:r>
            <a:rPr lang="en-US" sz="1600" dirty="0" err="1" smtClean="0"/>
            <a:t>meth</a:t>
          </a:r>
          <a:r>
            <a:rPr lang="en-US" sz="1600" dirty="0" smtClean="0"/>
            <a:t>] = 3.12 to 6.3 hours after administration</a:t>
          </a:r>
          <a:endParaRPr lang="en-US" sz="1600" dirty="0"/>
        </a:p>
      </dgm:t>
    </dgm:pt>
    <dgm:pt modelId="{38CFC14D-6F76-E447-BFD5-0A12A98254C3}" type="parTrans" cxnId="{202326F3-640C-2348-8597-AC4D3C4E1ED4}">
      <dgm:prSet/>
      <dgm:spPr/>
      <dgm:t>
        <a:bodyPr/>
        <a:lstStyle/>
        <a:p>
          <a:endParaRPr lang="en-US"/>
        </a:p>
      </dgm:t>
    </dgm:pt>
    <dgm:pt modelId="{A2884FE6-FD42-3E42-B23A-8F429875EEB8}" type="sibTrans" cxnId="{202326F3-640C-2348-8597-AC4D3C4E1ED4}">
      <dgm:prSet/>
      <dgm:spPr/>
      <dgm:t>
        <a:bodyPr/>
        <a:lstStyle/>
        <a:p>
          <a:endParaRPr lang="en-US"/>
        </a:p>
      </dgm:t>
    </dgm:pt>
    <dgm:pt modelId="{E9BF7ACC-0D2E-0E40-AAA8-3311263561F5}">
      <dgm:prSet phldrT="[Text]" custT="1"/>
      <dgm:spPr/>
      <dgm:t>
        <a:bodyPr/>
        <a:lstStyle/>
        <a:p>
          <a:r>
            <a:rPr lang="en-US" sz="1800" i="0" dirty="0" smtClean="0"/>
            <a:t>Highly </a:t>
          </a:r>
          <a:r>
            <a:rPr lang="en-US" sz="1800" i="0" dirty="0" err="1" smtClean="0"/>
            <a:t>lipophilic</a:t>
          </a:r>
          <a:r>
            <a:rPr lang="en-US" sz="1800" i="0" dirty="0" smtClean="0"/>
            <a:t> – crosses BBB</a:t>
          </a:r>
          <a:endParaRPr lang="en-US" sz="1800" i="0" dirty="0"/>
        </a:p>
      </dgm:t>
    </dgm:pt>
    <dgm:pt modelId="{D5E8FEE7-2006-7746-ADBA-A51608DC39A2}" type="parTrans" cxnId="{11679F61-D190-5D42-82CB-0408A1BB2F06}">
      <dgm:prSet/>
      <dgm:spPr/>
      <dgm:t>
        <a:bodyPr/>
        <a:lstStyle/>
        <a:p>
          <a:endParaRPr lang="en-US"/>
        </a:p>
      </dgm:t>
    </dgm:pt>
    <dgm:pt modelId="{2EB12411-21B4-F04A-89EC-B936273397BB}" type="sibTrans" cxnId="{11679F61-D190-5D42-82CB-0408A1BB2F06}">
      <dgm:prSet/>
      <dgm:spPr/>
      <dgm:t>
        <a:bodyPr/>
        <a:lstStyle/>
        <a:p>
          <a:endParaRPr lang="en-US"/>
        </a:p>
      </dgm:t>
    </dgm:pt>
    <dgm:pt modelId="{13F04D56-6FB6-0744-8D18-674EA1B625C1}">
      <dgm:prSet phldrT="[Text]" custT="1"/>
      <dgm:spPr/>
      <dgm:t>
        <a:bodyPr/>
        <a:lstStyle/>
        <a:p>
          <a:r>
            <a:rPr lang="en-US" sz="1800" dirty="0" smtClean="0"/>
            <a:t>Half life varies between 9-12 hrs</a:t>
          </a:r>
          <a:endParaRPr lang="en-US" sz="1800" dirty="0"/>
        </a:p>
      </dgm:t>
    </dgm:pt>
    <dgm:pt modelId="{3FE14E77-944A-9548-B611-838A6B74D7BB}" type="parTrans" cxnId="{8E7CD089-FEE7-A941-B3ED-0E5782D7E5E2}">
      <dgm:prSet/>
      <dgm:spPr/>
      <dgm:t>
        <a:bodyPr/>
        <a:lstStyle/>
        <a:p>
          <a:endParaRPr lang="en-US"/>
        </a:p>
      </dgm:t>
    </dgm:pt>
    <dgm:pt modelId="{C5953F40-438B-1640-BAB9-A5C60B6101DD}" type="sibTrans" cxnId="{8E7CD089-FEE7-A941-B3ED-0E5782D7E5E2}">
      <dgm:prSet/>
      <dgm:spPr/>
      <dgm:t>
        <a:bodyPr/>
        <a:lstStyle/>
        <a:p>
          <a:endParaRPr lang="en-US"/>
        </a:p>
      </dgm:t>
    </dgm:pt>
    <dgm:pt modelId="{2C5404FA-A3D7-D94B-82DE-9ABF2DB4DDC6}">
      <dgm:prSet phldrT="[Text]" custT="1"/>
      <dgm:spPr/>
      <dgm:t>
        <a:bodyPr/>
        <a:lstStyle/>
        <a:p>
          <a:r>
            <a:rPr lang="en-US" sz="1800" dirty="0" smtClean="0"/>
            <a:t>30-54% of the drug is excreted unchanged</a:t>
          </a:r>
          <a:endParaRPr lang="en-US" sz="1800" dirty="0"/>
        </a:p>
      </dgm:t>
    </dgm:pt>
    <dgm:pt modelId="{3429DAB1-00EC-2748-A1DB-9571A4520C55}" type="parTrans" cxnId="{416C4193-2480-774D-B42F-845B8C89141D}">
      <dgm:prSet/>
      <dgm:spPr/>
      <dgm:t>
        <a:bodyPr/>
        <a:lstStyle/>
        <a:p>
          <a:endParaRPr lang="en-US"/>
        </a:p>
      </dgm:t>
    </dgm:pt>
    <dgm:pt modelId="{3B85A8B3-F6E6-4645-BE34-CB2437F288D0}" type="sibTrans" cxnId="{416C4193-2480-774D-B42F-845B8C89141D}">
      <dgm:prSet/>
      <dgm:spPr/>
      <dgm:t>
        <a:bodyPr/>
        <a:lstStyle/>
        <a:p>
          <a:endParaRPr lang="en-US"/>
        </a:p>
      </dgm:t>
    </dgm:pt>
    <dgm:pt modelId="{9D561CB1-213F-814F-8D41-0E383E532C82}" type="pres">
      <dgm:prSet presAssocID="{9CF25ED4-D469-2843-97A1-2311EEB0301D}" presName="cycle" presStyleCnt="0">
        <dgm:presLayoutVars>
          <dgm:dir/>
          <dgm:resizeHandles val="exact"/>
        </dgm:presLayoutVars>
      </dgm:prSet>
      <dgm:spPr/>
      <dgm:t>
        <a:bodyPr/>
        <a:lstStyle/>
        <a:p>
          <a:endParaRPr lang="en-US"/>
        </a:p>
      </dgm:t>
    </dgm:pt>
    <dgm:pt modelId="{B3FA7618-8765-F346-BB52-153F55ADA546}" type="pres">
      <dgm:prSet presAssocID="{D7DE3CCE-132C-AD46-BC49-CC892D6A9D26}" presName="node" presStyleLbl="node1" presStyleIdx="0" presStyleCnt="5" custScaleX="126446" custScaleY="147979">
        <dgm:presLayoutVars>
          <dgm:bulletEnabled val="1"/>
        </dgm:presLayoutVars>
      </dgm:prSet>
      <dgm:spPr/>
      <dgm:t>
        <a:bodyPr/>
        <a:lstStyle/>
        <a:p>
          <a:endParaRPr lang="en-US"/>
        </a:p>
      </dgm:t>
    </dgm:pt>
    <dgm:pt modelId="{9A633973-A0D9-0141-BA71-0A43F218F519}" type="pres">
      <dgm:prSet presAssocID="{D7DE3CCE-132C-AD46-BC49-CC892D6A9D26}" presName="spNode" presStyleCnt="0"/>
      <dgm:spPr/>
    </dgm:pt>
    <dgm:pt modelId="{630115B2-DF45-F54E-BF5F-A50F03CACC6D}" type="pres">
      <dgm:prSet presAssocID="{173933B0-600A-6E40-B916-900DB8F9DCA2}" presName="sibTrans" presStyleLbl="sibTrans1D1" presStyleIdx="0" presStyleCnt="5"/>
      <dgm:spPr/>
      <dgm:t>
        <a:bodyPr/>
        <a:lstStyle/>
        <a:p>
          <a:endParaRPr lang="en-US"/>
        </a:p>
      </dgm:t>
    </dgm:pt>
    <dgm:pt modelId="{B804506E-A9F9-9743-BF9A-2601DFC20BF1}" type="pres">
      <dgm:prSet presAssocID="{15ACEFC5-5FB1-FD4F-AF8B-B42A00B7957A}" presName="node" presStyleLbl="node1" presStyleIdx="1" presStyleCnt="5" custScaleY="180856">
        <dgm:presLayoutVars>
          <dgm:bulletEnabled val="1"/>
        </dgm:presLayoutVars>
      </dgm:prSet>
      <dgm:spPr/>
      <dgm:t>
        <a:bodyPr/>
        <a:lstStyle/>
        <a:p>
          <a:endParaRPr lang="en-US"/>
        </a:p>
      </dgm:t>
    </dgm:pt>
    <dgm:pt modelId="{9D550F91-6C60-AE4D-B2B3-57ADCEEEB78B}" type="pres">
      <dgm:prSet presAssocID="{15ACEFC5-5FB1-FD4F-AF8B-B42A00B7957A}" presName="spNode" presStyleCnt="0"/>
      <dgm:spPr/>
    </dgm:pt>
    <dgm:pt modelId="{4C5AD326-CE2F-FF40-A1BC-0D729059994D}" type="pres">
      <dgm:prSet presAssocID="{A2884FE6-FD42-3E42-B23A-8F429875EEB8}" presName="sibTrans" presStyleLbl="sibTrans1D1" presStyleIdx="1" presStyleCnt="5"/>
      <dgm:spPr/>
      <dgm:t>
        <a:bodyPr/>
        <a:lstStyle/>
        <a:p>
          <a:endParaRPr lang="en-US"/>
        </a:p>
      </dgm:t>
    </dgm:pt>
    <dgm:pt modelId="{3C4C8A8C-7EBB-864E-B0B6-2E1B1C574BBB}" type="pres">
      <dgm:prSet presAssocID="{E9BF7ACC-0D2E-0E40-AAA8-3311263561F5}" presName="node" presStyleLbl="node1" presStyleIdx="2" presStyleCnt="5" custScaleY="149617">
        <dgm:presLayoutVars>
          <dgm:bulletEnabled val="1"/>
        </dgm:presLayoutVars>
      </dgm:prSet>
      <dgm:spPr/>
      <dgm:t>
        <a:bodyPr/>
        <a:lstStyle/>
        <a:p>
          <a:endParaRPr lang="en-US"/>
        </a:p>
      </dgm:t>
    </dgm:pt>
    <dgm:pt modelId="{0EC70FA8-618F-3641-8178-3F7C7CB58E7F}" type="pres">
      <dgm:prSet presAssocID="{E9BF7ACC-0D2E-0E40-AAA8-3311263561F5}" presName="spNode" presStyleCnt="0"/>
      <dgm:spPr/>
    </dgm:pt>
    <dgm:pt modelId="{99C23CA7-9481-244B-830C-653C13ED695F}" type="pres">
      <dgm:prSet presAssocID="{2EB12411-21B4-F04A-89EC-B936273397BB}" presName="sibTrans" presStyleLbl="sibTrans1D1" presStyleIdx="2" presStyleCnt="5"/>
      <dgm:spPr/>
      <dgm:t>
        <a:bodyPr/>
        <a:lstStyle/>
        <a:p>
          <a:endParaRPr lang="en-US"/>
        </a:p>
      </dgm:t>
    </dgm:pt>
    <dgm:pt modelId="{E1F1026D-2CCF-034E-A74B-FD25EFB79E39}" type="pres">
      <dgm:prSet presAssocID="{13F04D56-6FB6-0744-8D18-674EA1B625C1}" presName="node" presStyleLbl="node1" presStyleIdx="3" presStyleCnt="5" custScaleY="147890">
        <dgm:presLayoutVars>
          <dgm:bulletEnabled val="1"/>
        </dgm:presLayoutVars>
      </dgm:prSet>
      <dgm:spPr/>
      <dgm:t>
        <a:bodyPr/>
        <a:lstStyle/>
        <a:p>
          <a:endParaRPr lang="en-US"/>
        </a:p>
      </dgm:t>
    </dgm:pt>
    <dgm:pt modelId="{2A5EFF93-4E1B-0D45-B73A-1590B3B67CD2}" type="pres">
      <dgm:prSet presAssocID="{13F04D56-6FB6-0744-8D18-674EA1B625C1}" presName="spNode" presStyleCnt="0"/>
      <dgm:spPr/>
    </dgm:pt>
    <dgm:pt modelId="{2210B603-5CFC-CE43-97EF-33E4777CE7A6}" type="pres">
      <dgm:prSet presAssocID="{C5953F40-438B-1640-BAB9-A5C60B6101DD}" presName="sibTrans" presStyleLbl="sibTrans1D1" presStyleIdx="3" presStyleCnt="5"/>
      <dgm:spPr/>
      <dgm:t>
        <a:bodyPr/>
        <a:lstStyle/>
        <a:p>
          <a:endParaRPr lang="en-US"/>
        </a:p>
      </dgm:t>
    </dgm:pt>
    <dgm:pt modelId="{D385C3EF-BC17-EA46-A137-86023708FD29}" type="pres">
      <dgm:prSet presAssocID="{2C5404FA-A3D7-D94B-82DE-9ABF2DB4DDC6}" presName="node" presStyleLbl="node1" presStyleIdx="4" presStyleCnt="5" custScaleY="167615">
        <dgm:presLayoutVars>
          <dgm:bulletEnabled val="1"/>
        </dgm:presLayoutVars>
      </dgm:prSet>
      <dgm:spPr/>
      <dgm:t>
        <a:bodyPr/>
        <a:lstStyle/>
        <a:p>
          <a:endParaRPr lang="en-US"/>
        </a:p>
      </dgm:t>
    </dgm:pt>
    <dgm:pt modelId="{266E731E-4703-E149-90A2-F995703D3E7F}" type="pres">
      <dgm:prSet presAssocID="{2C5404FA-A3D7-D94B-82DE-9ABF2DB4DDC6}" presName="spNode" presStyleCnt="0"/>
      <dgm:spPr/>
    </dgm:pt>
    <dgm:pt modelId="{0F1207EF-F38F-BA49-AA7D-FC992C3B438E}" type="pres">
      <dgm:prSet presAssocID="{3B85A8B3-F6E6-4645-BE34-CB2437F288D0}" presName="sibTrans" presStyleLbl="sibTrans1D1" presStyleIdx="4" presStyleCnt="5"/>
      <dgm:spPr/>
      <dgm:t>
        <a:bodyPr/>
        <a:lstStyle/>
        <a:p>
          <a:endParaRPr lang="en-US"/>
        </a:p>
      </dgm:t>
    </dgm:pt>
  </dgm:ptLst>
  <dgm:cxnLst>
    <dgm:cxn modelId="{362888A2-41B7-E340-BD85-6783B95E85AC}" type="presOf" srcId="{9CF25ED4-D469-2843-97A1-2311EEB0301D}" destId="{9D561CB1-213F-814F-8D41-0E383E532C82}" srcOrd="0" destOrd="0" presId="urn:microsoft.com/office/officeart/2005/8/layout/cycle5"/>
    <dgm:cxn modelId="{202326F3-640C-2348-8597-AC4D3C4E1ED4}" srcId="{9CF25ED4-D469-2843-97A1-2311EEB0301D}" destId="{15ACEFC5-5FB1-FD4F-AF8B-B42A00B7957A}" srcOrd="1" destOrd="0" parTransId="{38CFC14D-6F76-E447-BFD5-0A12A98254C3}" sibTransId="{A2884FE6-FD42-3E42-B23A-8F429875EEB8}"/>
    <dgm:cxn modelId="{11679F61-D190-5D42-82CB-0408A1BB2F06}" srcId="{9CF25ED4-D469-2843-97A1-2311EEB0301D}" destId="{E9BF7ACC-0D2E-0E40-AAA8-3311263561F5}" srcOrd="2" destOrd="0" parTransId="{D5E8FEE7-2006-7746-ADBA-A51608DC39A2}" sibTransId="{2EB12411-21B4-F04A-89EC-B936273397BB}"/>
    <dgm:cxn modelId="{2AF6A701-2FE0-D148-904D-A0E2A8D665B8}" type="presOf" srcId="{2C5404FA-A3D7-D94B-82DE-9ABF2DB4DDC6}" destId="{D385C3EF-BC17-EA46-A137-86023708FD29}" srcOrd="0" destOrd="0" presId="urn:microsoft.com/office/officeart/2005/8/layout/cycle5"/>
    <dgm:cxn modelId="{CB198B60-10CE-F74F-83F7-5259ADA54D42}" type="presOf" srcId="{3B85A8B3-F6E6-4645-BE34-CB2437F288D0}" destId="{0F1207EF-F38F-BA49-AA7D-FC992C3B438E}" srcOrd="0" destOrd="0" presId="urn:microsoft.com/office/officeart/2005/8/layout/cycle5"/>
    <dgm:cxn modelId="{ADAC30A1-7D89-6F4A-9C52-93E7CBDF1C66}" type="presOf" srcId="{D7DE3CCE-132C-AD46-BC49-CC892D6A9D26}" destId="{B3FA7618-8765-F346-BB52-153F55ADA546}" srcOrd="0" destOrd="0" presId="urn:microsoft.com/office/officeart/2005/8/layout/cycle5"/>
    <dgm:cxn modelId="{416C4193-2480-774D-B42F-845B8C89141D}" srcId="{9CF25ED4-D469-2843-97A1-2311EEB0301D}" destId="{2C5404FA-A3D7-D94B-82DE-9ABF2DB4DDC6}" srcOrd="4" destOrd="0" parTransId="{3429DAB1-00EC-2748-A1DB-9571A4520C55}" sibTransId="{3B85A8B3-F6E6-4645-BE34-CB2437F288D0}"/>
    <dgm:cxn modelId="{6D6E61D4-A2C8-E844-A9C0-F78BFA276758}" srcId="{9CF25ED4-D469-2843-97A1-2311EEB0301D}" destId="{D7DE3CCE-132C-AD46-BC49-CC892D6A9D26}" srcOrd="0" destOrd="0" parTransId="{9C80E2B8-AAF9-294C-91FC-83755E8474D4}" sibTransId="{173933B0-600A-6E40-B916-900DB8F9DCA2}"/>
    <dgm:cxn modelId="{C286DFE7-5BF8-FE47-8F36-62282504B291}" type="presOf" srcId="{15ACEFC5-5FB1-FD4F-AF8B-B42A00B7957A}" destId="{B804506E-A9F9-9743-BF9A-2601DFC20BF1}" srcOrd="0" destOrd="0" presId="urn:microsoft.com/office/officeart/2005/8/layout/cycle5"/>
    <dgm:cxn modelId="{A3442FC4-C5AA-3D45-93E5-77B3DF4F17A4}" type="presOf" srcId="{A2884FE6-FD42-3E42-B23A-8F429875EEB8}" destId="{4C5AD326-CE2F-FF40-A1BC-0D729059994D}" srcOrd="0" destOrd="0" presId="urn:microsoft.com/office/officeart/2005/8/layout/cycle5"/>
    <dgm:cxn modelId="{8E7CD089-FEE7-A941-B3ED-0E5782D7E5E2}" srcId="{9CF25ED4-D469-2843-97A1-2311EEB0301D}" destId="{13F04D56-6FB6-0744-8D18-674EA1B625C1}" srcOrd="3" destOrd="0" parTransId="{3FE14E77-944A-9548-B611-838A6B74D7BB}" sibTransId="{C5953F40-438B-1640-BAB9-A5C60B6101DD}"/>
    <dgm:cxn modelId="{54A60965-B984-554E-94F7-42C999730CA6}" type="presOf" srcId="{C5953F40-438B-1640-BAB9-A5C60B6101DD}" destId="{2210B603-5CFC-CE43-97EF-33E4777CE7A6}" srcOrd="0" destOrd="0" presId="urn:microsoft.com/office/officeart/2005/8/layout/cycle5"/>
    <dgm:cxn modelId="{57BA790D-7249-1943-8057-FFAC0142F124}" type="presOf" srcId="{13F04D56-6FB6-0744-8D18-674EA1B625C1}" destId="{E1F1026D-2CCF-034E-A74B-FD25EFB79E39}" srcOrd="0" destOrd="0" presId="urn:microsoft.com/office/officeart/2005/8/layout/cycle5"/>
    <dgm:cxn modelId="{A84A8236-7A8C-614A-BE7D-D07934C14090}" type="presOf" srcId="{2EB12411-21B4-F04A-89EC-B936273397BB}" destId="{99C23CA7-9481-244B-830C-653C13ED695F}" srcOrd="0" destOrd="0" presId="urn:microsoft.com/office/officeart/2005/8/layout/cycle5"/>
    <dgm:cxn modelId="{199B3FB1-F905-F34D-8BCF-34F6D50F93A3}" type="presOf" srcId="{173933B0-600A-6E40-B916-900DB8F9DCA2}" destId="{630115B2-DF45-F54E-BF5F-A50F03CACC6D}" srcOrd="0" destOrd="0" presId="urn:microsoft.com/office/officeart/2005/8/layout/cycle5"/>
    <dgm:cxn modelId="{A7D8661E-C629-1C4D-807D-A0542DB55698}" type="presOf" srcId="{E9BF7ACC-0D2E-0E40-AAA8-3311263561F5}" destId="{3C4C8A8C-7EBB-864E-B0B6-2E1B1C574BBB}" srcOrd="0" destOrd="0" presId="urn:microsoft.com/office/officeart/2005/8/layout/cycle5"/>
    <dgm:cxn modelId="{CAF86FFE-CC33-A94F-8E5D-855DAECCE3A3}" type="presParOf" srcId="{9D561CB1-213F-814F-8D41-0E383E532C82}" destId="{B3FA7618-8765-F346-BB52-153F55ADA546}" srcOrd="0" destOrd="0" presId="urn:microsoft.com/office/officeart/2005/8/layout/cycle5"/>
    <dgm:cxn modelId="{FF0B3769-D0A9-5D4A-AF7A-FA1AB5442C06}" type="presParOf" srcId="{9D561CB1-213F-814F-8D41-0E383E532C82}" destId="{9A633973-A0D9-0141-BA71-0A43F218F519}" srcOrd="1" destOrd="0" presId="urn:microsoft.com/office/officeart/2005/8/layout/cycle5"/>
    <dgm:cxn modelId="{6A221EF1-6359-8B4E-93B2-8682F30F1F51}" type="presParOf" srcId="{9D561CB1-213F-814F-8D41-0E383E532C82}" destId="{630115B2-DF45-F54E-BF5F-A50F03CACC6D}" srcOrd="2" destOrd="0" presId="urn:microsoft.com/office/officeart/2005/8/layout/cycle5"/>
    <dgm:cxn modelId="{DDC9BA61-9B25-9B4D-AE4E-03D16D6A3ACE}" type="presParOf" srcId="{9D561CB1-213F-814F-8D41-0E383E532C82}" destId="{B804506E-A9F9-9743-BF9A-2601DFC20BF1}" srcOrd="3" destOrd="0" presId="urn:microsoft.com/office/officeart/2005/8/layout/cycle5"/>
    <dgm:cxn modelId="{5AD7D112-AF48-DA4F-8F06-79C3CCC69EFD}" type="presParOf" srcId="{9D561CB1-213F-814F-8D41-0E383E532C82}" destId="{9D550F91-6C60-AE4D-B2B3-57ADCEEEB78B}" srcOrd="4" destOrd="0" presId="urn:microsoft.com/office/officeart/2005/8/layout/cycle5"/>
    <dgm:cxn modelId="{71FCC331-84F5-3249-8349-4364255B7D32}" type="presParOf" srcId="{9D561CB1-213F-814F-8D41-0E383E532C82}" destId="{4C5AD326-CE2F-FF40-A1BC-0D729059994D}" srcOrd="5" destOrd="0" presId="urn:microsoft.com/office/officeart/2005/8/layout/cycle5"/>
    <dgm:cxn modelId="{15C8AF45-6BA1-954C-81E2-5F30E5E89985}" type="presParOf" srcId="{9D561CB1-213F-814F-8D41-0E383E532C82}" destId="{3C4C8A8C-7EBB-864E-B0B6-2E1B1C574BBB}" srcOrd="6" destOrd="0" presId="urn:microsoft.com/office/officeart/2005/8/layout/cycle5"/>
    <dgm:cxn modelId="{5265E7EB-8706-4F41-9C8A-EA46A0DCC560}" type="presParOf" srcId="{9D561CB1-213F-814F-8D41-0E383E532C82}" destId="{0EC70FA8-618F-3641-8178-3F7C7CB58E7F}" srcOrd="7" destOrd="0" presId="urn:microsoft.com/office/officeart/2005/8/layout/cycle5"/>
    <dgm:cxn modelId="{6DF87E21-66A2-6A4E-8108-A8CFAAFEF397}" type="presParOf" srcId="{9D561CB1-213F-814F-8D41-0E383E532C82}" destId="{99C23CA7-9481-244B-830C-653C13ED695F}" srcOrd="8" destOrd="0" presId="urn:microsoft.com/office/officeart/2005/8/layout/cycle5"/>
    <dgm:cxn modelId="{AC7C6BF9-D799-414E-8B5A-359810EA160C}" type="presParOf" srcId="{9D561CB1-213F-814F-8D41-0E383E532C82}" destId="{E1F1026D-2CCF-034E-A74B-FD25EFB79E39}" srcOrd="9" destOrd="0" presId="urn:microsoft.com/office/officeart/2005/8/layout/cycle5"/>
    <dgm:cxn modelId="{1B2D7015-E419-7448-9525-4FF68AFFFFCF}" type="presParOf" srcId="{9D561CB1-213F-814F-8D41-0E383E532C82}" destId="{2A5EFF93-4E1B-0D45-B73A-1590B3B67CD2}" srcOrd="10" destOrd="0" presId="urn:microsoft.com/office/officeart/2005/8/layout/cycle5"/>
    <dgm:cxn modelId="{01B0E238-253B-4E4E-9B92-781F9F805B4E}" type="presParOf" srcId="{9D561CB1-213F-814F-8D41-0E383E532C82}" destId="{2210B603-5CFC-CE43-97EF-33E4777CE7A6}" srcOrd="11" destOrd="0" presId="urn:microsoft.com/office/officeart/2005/8/layout/cycle5"/>
    <dgm:cxn modelId="{942B5BF8-CDE2-9A4C-8E33-BA922F4790B9}" type="presParOf" srcId="{9D561CB1-213F-814F-8D41-0E383E532C82}" destId="{D385C3EF-BC17-EA46-A137-86023708FD29}" srcOrd="12" destOrd="0" presId="urn:microsoft.com/office/officeart/2005/8/layout/cycle5"/>
    <dgm:cxn modelId="{993C6E3E-39E4-8B4E-9EE2-F5F05A21A270}" type="presParOf" srcId="{9D561CB1-213F-814F-8D41-0E383E532C82}" destId="{266E731E-4703-E149-90A2-F995703D3E7F}" srcOrd="13" destOrd="0" presId="urn:microsoft.com/office/officeart/2005/8/layout/cycle5"/>
    <dgm:cxn modelId="{6A2AB0F8-F375-BA4A-8625-2DF257D4D72C}" type="presParOf" srcId="{9D561CB1-213F-814F-8D41-0E383E532C82}" destId="{0F1207EF-F38F-BA49-AA7D-FC992C3B438E}"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090FD-7F47-7043-81A8-9FE5D9E92594}">
      <dsp:nvSpPr>
        <dsp:cNvPr id="0" name=""/>
        <dsp:cNvSpPr/>
      </dsp:nvSpPr>
      <dsp:spPr>
        <a:xfrm>
          <a:off x="0" y="3418881"/>
          <a:ext cx="3657600" cy="112215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Generation of ROS</a:t>
          </a:r>
          <a:endParaRPr lang="en-US" sz="2100" kern="1200" dirty="0"/>
        </a:p>
      </dsp:txBody>
      <dsp:txXfrm>
        <a:off x="0" y="3418881"/>
        <a:ext cx="3657600" cy="605962"/>
      </dsp:txXfrm>
    </dsp:sp>
    <dsp:sp modelId="{972739E1-F2B5-E64B-8A2C-40CF96F0F5E3}">
      <dsp:nvSpPr>
        <dsp:cNvPr id="0" name=""/>
        <dsp:cNvSpPr/>
      </dsp:nvSpPr>
      <dsp:spPr>
        <a:xfrm>
          <a:off x="0" y="4002400"/>
          <a:ext cx="1828799" cy="5161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Demise of DA neurons</a:t>
          </a:r>
          <a:endParaRPr lang="en-US" sz="1500" kern="1200" dirty="0"/>
        </a:p>
      </dsp:txBody>
      <dsp:txXfrm>
        <a:off x="0" y="4002400"/>
        <a:ext cx="1828799" cy="516190"/>
      </dsp:txXfrm>
    </dsp:sp>
    <dsp:sp modelId="{F99A8388-E44F-B046-B352-076E68F6DAAE}">
      <dsp:nvSpPr>
        <dsp:cNvPr id="0" name=""/>
        <dsp:cNvSpPr/>
      </dsp:nvSpPr>
      <dsp:spPr>
        <a:xfrm>
          <a:off x="1828800" y="4002400"/>
          <a:ext cx="1828799" cy="51619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CELL DEATH</a:t>
          </a:r>
          <a:endParaRPr lang="en-US" sz="1800" kern="1200" dirty="0"/>
        </a:p>
      </dsp:txBody>
      <dsp:txXfrm>
        <a:off x="1828800" y="4002400"/>
        <a:ext cx="1828799" cy="516190"/>
      </dsp:txXfrm>
    </dsp:sp>
    <dsp:sp modelId="{FCE3BABC-0059-D74D-8E44-BDBE9766CD16}">
      <dsp:nvSpPr>
        <dsp:cNvPr id="0" name=""/>
        <dsp:cNvSpPr/>
      </dsp:nvSpPr>
      <dsp:spPr>
        <a:xfrm rot="10800000">
          <a:off x="0" y="1709841"/>
          <a:ext cx="3657600" cy="1725871"/>
        </a:xfrm>
        <a:prstGeom prst="upArrowCallou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Dopamine concentrations </a:t>
          </a:r>
          <a:endParaRPr lang="en-US" sz="2100" kern="1200" dirty="0"/>
        </a:p>
      </dsp:txBody>
      <dsp:txXfrm rot="-10800000">
        <a:off x="0" y="1709841"/>
        <a:ext cx="3657600" cy="605780"/>
      </dsp:txXfrm>
    </dsp:sp>
    <dsp:sp modelId="{CE9B001C-6746-874B-B2D7-BC0973904CCB}">
      <dsp:nvSpPr>
        <dsp:cNvPr id="0" name=""/>
        <dsp:cNvSpPr/>
      </dsp:nvSpPr>
      <dsp:spPr>
        <a:xfrm>
          <a:off x="0" y="2315622"/>
          <a:ext cx="1828799" cy="51603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Increase at post synaptic cleft</a:t>
          </a:r>
          <a:endParaRPr lang="en-US" sz="1500" kern="1200" dirty="0"/>
        </a:p>
      </dsp:txBody>
      <dsp:txXfrm>
        <a:off x="0" y="2315622"/>
        <a:ext cx="1828799" cy="516035"/>
      </dsp:txXfrm>
    </dsp:sp>
    <dsp:sp modelId="{E16B80AB-E5CF-194A-9378-07ACF10905B0}">
      <dsp:nvSpPr>
        <dsp:cNvPr id="0" name=""/>
        <dsp:cNvSpPr/>
      </dsp:nvSpPr>
      <dsp:spPr>
        <a:xfrm>
          <a:off x="1828800" y="2315622"/>
          <a:ext cx="1828799" cy="51603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lvl="0" algn="ctr" defTabSz="666750">
            <a:lnSpc>
              <a:spcPct val="90000"/>
            </a:lnSpc>
            <a:spcBef>
              <a:spcPct val="0"/>
            </a:spcBef>
            <a:spcAft>
              <a:spcPct val="35000"/>
            </a:spcAft>
          </a:pPr>
          <a:r>
            <a:rPr lang="en-US" sz="1500" kern="1200" dirty="0" smtClean="0"/>
            <a:t>Decrease at pre-synaptic cleft</a:t>
          </a:r>
          <a:endParaRPr lang="en-US" sz="1500" kern="1200" dirty="0"/>
        </a:p>
      </dsp:txBody>
      <dsp:txXfrm>
        <a:off x="1828800" y="2315622"/>
        <a:ext cx="1828799" cy="516035"/>
      </dsp:txXfrm>
    </dsp:sp>
    <dsp:sp modelId="{A6058498-C561-C14F-BF05-1C675E0D80D4}">
      <dsp:nvSpPr>
        <dsp:cNvPr id="0" name=""/>
        <dsp:cNvSpPr/>
      </dsp:nvSpPr>
      <dsp:spPr>
        <a:xfrm rot="10800000">
          <a:off x="0" y="802"/>
          <a:ext cx="3657600" cy="1725871"/>
        </a:xfrm>
        <a:prstGeom prst="upArrowCallou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 Ingesting methamphetamine</a:t>
          </a:r>
          <a:endParaRPr lang="en-US" sz="2100" kern="1200" dirty="0"/>
        </a:p>
      </dsp:txBody>
      <dsp:txXfrm rot="-10800000">
        <a:off x="0" y="802"/>
        <a:ext cx="3657600" cy="605780"/>
      </dsp:txXfrm>
    </dsp:sp>
    <dsp:sp modelId="{57DF4000-3060-F441-8E05-4B802AED6886}">
      <dsp:nvSpPr>
        <dsp:cNvPr id="0" name=""/>
        <dsp:cNvSpPr/>
      </dsp:nvSpPr>
      <dsp:spPr>
        <a:xfrm>
          <a:off x="0" y="606583"/>
          <a:ext cx="1828799" cy="51603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endParaRPr lang="en-US" sz="1800" kern="1200" dirty="0"/>
        </a:p>
      </dsp:txBody>
      <dsp:txXfrm>
        <a:off x="0" y="606583"/>
        <a:ext cx="1828799" cy="516035"/>
      </dsp:txXfrm>
    </dsp:sp>
    <dsp:sp modelId="{E781C6BB-3DF1-D349-8E7B-A1292DD667CE}">
      <dsp:nvSpPr>
        <dsp:cNvPr id="0" name=""/>
        <dsp:cNvSpPr/>
      </dsp:nvSpPr>
      <dsp:spPr>
        <a:xfrm>
          <a:off x="1828800" y="606583"/>
          <a:ext cx="1828799" cy="516035"/>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endParaRPr lang="en-US" sz="1800" kern="1200"/>
        </a:p>
      </dsp:txBody>
      <dsp:txXfrm>
        <a:off x="1828800" y="606583"/>
        <a:ext cx="1828799" cy="516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ACB0E-80D7-4C4A-9A0C-0D5BFC84F426}" type="datetimeFigureOut">
              <a:rPr lang="en-US" smtClean="0"/>
              <a:pPr/>
              <a:t>4/23/2011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5C66B-1BAE-0849-BE5D-C5E4BF65FC1A}" type="slidenum">
              <a:rPr lang="en-US" smtClean="0"/>
              <a:pPr/>
              <a:t>‹#›</a:t>
            </a:fld>
            <a:endParaRPr lang="en-US"/>
          </a:p>
        </p:txBody>
      </p:sp>
    </p:spTree>
    <p:extLst>
      <p:ext uri="{BB962C8B-B14F-4D97-AF65-F5344CB8AC3E}">
        <p14:creationId xmlns:p14="http://schemas.microsoft.com/office/powerpoint/2010/main" val="19161806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8</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you might imagine this kind of </a:t>
            </a:r>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amphetamine metabolite peaks at 10 to 24 hours</a:t>
            </a:r>
          </a:p>
          <a:p>
            <a:r>
              <a:rPr lang="en-US" baseline="0" dirty="0" smtClean="0"/>
              <a:t>Following intravenous dose – 45% is excreted unchanged </a:t>
            </a:r>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because of the highly</a:t>
            </a:r>
            <a:r>
              <a:rPr lang="en-US" baseline="0" dirty="0" smtClean="0"/>
              <a:t> addictive nature of methamphetamine, these drugs have very low success rates in treating </a:t>
            </a:r>
            <a:r>
              <a:rPr lang="en-US" baseline="0" dirty="0" err="1" smtClean="0"/>
              <a:t>meth</a:t>
            </a:r>
            <a:r>
              <a:rPr lang="en-US" baseline="0" dirty="0" smtClean="0"/>
              <a:t> use. </a:t>
            </a:r>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345C66B-1BAE-0849-BE5D-C5E4BF65FC1A}"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www.youtube.com/watch?v</a:t>
            </a:r>
            <a:r>
              <a:rPr lang="en-US" dirty="0" smtClean="0"/>
              <a:t>=U_bZZt1zs60</a:t>
            </a:r>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29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Parkinson’s disease is also a result of the</a:t>
            </a:r>
            <a:r>
              <a:rPr lang="en-US" baseline="0" dirty="0" smtClean="0"/>
              <a:t> </a:t>
            </a:r>
            <a:r>
              <a:rPr lang="en-US" baseline="0" dirty="0" err="1" smtClean="0"/>
              <a:t>deminse</a:t>
            </a:r>
            <a:r>
              <a:rPr lang="en-US" baseline="0" dirty="0" smtClean="0"/>
              <a:t> of DA NT in the </a:t>
            </a:r>
            <a:r>
              <a:rPr lang="en-US" baseline="0" dirty="0" err="1" smtClean="0"/>
              <a:t>substatia</a:t>
            </a:r>
            <a:r>
              <a:rPr lang="en-US" baseline="0" dirty="0" smtClean="0"/>
              <a:t> </a:t>
            </a:r>
            <a:r>
              <a:rPr lang="en-US" baseline="0" dirty="0" err="1" smtClean="0"/>
              <a:t>nigra</a:t>
            </a:r>
            <a:r>
              <a:rPr lang="en-US" baseline="0" dirty="0" smtClean="0"/>
              <a:t> (region of the midbrain)</a:t>
            </a:r>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345C66B-1BAE-0849-BE5D-C5E4BF65FC1A}"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Norepinephrine</a:t>
            </a:r>
            <a:r>
              <a:rPr lang="en-US" dirty="0" smtClean="0"/>
              <a:t> (</a:t>
            </a:r>
            <a:r>
              <a:rPr lang="en-US" dirty="0" err="1" smtClean="0"/>
              <a:t>NE)also</a:t>
            </a:r>
            <a:r>
              <a:rPr lang="en-US" dirty="0" smtClean="0"/>
              <a:t> called </a:t>
            </a:r>
            <a:r>
              <a:rPr lang="en-US" dirty="0" err="1" smtClean="0"/>
              <a:t>noradrenaline</a:t>
            </a:r>
            <a:r>
              <a:rPr lang="en-US" dirty="0" smtClean="0"/>
              <a:t> is a neurotransmitter that plays a part in controlling alertness, rest cycles, attention, and memory</a:t>
            </a:r>
          </a:p>
          <a:p>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Meth</a:t>
            </a:r>
            <a:r>
              <a:rPr lang="en-US" dirty="0" smtClean="0"/>
              <a:t> is a drug that lab rats will take instead of eating food, and they will die of starvation when food is right under their nose.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Because all</a:t>
            </a:r>
            <a:r>
              <a:rPr lang="en-US" baseline="0" dirty="0" smtClean="0"/>
              <a:t> the </a:t>
            </a:r>
            <a:r>
              <a:rPr lang="en-US" baseline="0" dirty="0" err="1" smtClean="0"/>
              <a:t>epi</a:t>
            </a:r>
            <a:r>
              <a:rPr lang="en-US" baseline="0" dirty="0" smtClean="0"/>
              <a:t> stores have been depleted the crash after the </a:t>
            </a:r>
            <a:r>
              <a:rPr lang="en-US" baseline="0" dirty="0" err="1" smtClean="0"/>
              <a:t>meth</a:t>
            </a:r>
            <a:r>
              <a:rPr lang="en-US" baseline="0" dirty="0" smtClean="0"/>
              <a:t> wears off is so intense. </a:t>
            </a:r>
            <a:r>
              <a:rPr lang="en-US" sz="1200" kern="1200" dirty="0" smtClean="0">
                <a:solidFill>
                  <a:schemeClr val="tx1"/>
                </a:solidFill>
                <a:latin typeface="+mn-lt"/>
                <a:ea typeface="+mn-ea"/>
                <a:cs typeface="+mn-cs"/>
              </a:rPr>
              <a:t>With epinephrine store depletion, the crash is the resulting complication, and the user’s body has to rest until adrenaline stores are replenished.</a:t>
            </a:r>
            <a:endParaRPr lang="en-US" dirty="0" smtClean="0"/>
          </a:p>
          <a:p>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Serotonin (5-HT) is the last of the neurotransmitters that we will be studying. Serotonin plays an important role in many behaviors including sleep, appetite, memory, sexual behavior, and mood. The chemical structure of serotonin closely resembles that of many hallucinogens. A hallucinogen like LSD can bind onto serotonin receptors, mimicking the actual neurotransmitter, resulting in unnatural stimulation in different areas of the brain.</a:t>
            </a:r>
          </a:p>
          <a:p>
            <a:r>
              <a:rPr lang="en-US" sz="1200" kern="1200" dirty="0" smtClean="0">
                <a:solidFill>
                  <a:schemeClr val="tx1"/>
                </a:solidFill>
                <a:latin typeface="+mn-lt"/>
                <a:ea typeface="+mn-ea"/>
                <a:cs typeface="+mn-cs"/>
              </a:rPr>
              <a:t>Because</a:t>
            </a:r>
            <a:r>
              <a:rPr lang="en-US" sz="1200" kern="1200" baseline="0" dirty="0" smtClean="0">
                <a:solidFill>
                  <a:schemeClr val="tx1"/>
                </a:solidFill>
                <a:latin typeface="+mn-lt"/>
                <a:ea typeface="+mn-ea"/>
                <a:cs typeface="+mn-cs"/>
              </a:rPr>
              <a:t> it irreversibly kills serotonin receptors a person might exhibit violent and dangerous behavior. </a:t>
            </a:r>
            <a:r>
              <a:rPr lang="en-US" sz="1200" kern="1200" dirty="0" smtClean="0">
                <a:solidFill>
                  <a:schemeClr val="tx1"/>
                </a:solidFill>
                <a:latin typeface="+mn-lt"/>
                <a:ea typeface="+mn-ea"/>
                <a:cs typeface="+mn-cs"/>
              </a:rPr>
              <a:t>For the rest of their lives they are going to be lacking the ability to produce adequate amounts of serotonin. Feelings of depression and guilt could be theirs till they die. The </a:t>
            </a:r>
            <a:r>
              <a:rPr lang="en-US" sz="1200" kern="1200" dirty="0" err="1" smtClean="0">
                <a:solidFill>
                  <a:schemeClr val="tx1"/>
                </a:solidFill>
                <a:latin typeface="+mn-lt"/>
                <a:ea typeface="+mn-ea"/>
                <a:cs typeface="+mn-cs"/>
              </a:rPr>
              <a:t>meth</a:t>
            </a:r>
            <a:r>
              <a:rPr lang="en-US" sz="1200" kern="1200" dirty="0" smtClean="0">
                <a:solidFill>
                  <a:schemeClr val="tx1"/>
                </a:solidFill>
                <a:latin typeface="+mn-lt"/>
                <a:ea typeface="+mn-ea"/>
                <a:cs typeface="+mn-cs"/>
              </a:rPr>
              <a:t> user is going to be more inclined towards drug and alcohol abuse</a:t>
            </a:r>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Short</a:t>
            </a:r>
            <a:r>
              <a:rPr lang="en-US" baseline="0" dirty="0" smtClean="0"/>
              <a:t> term tolerance </a:t>
            </a:r>
          </a:p>
          <a:p>
            <a:r>
              <a:rPr lang="en-US" baseline="0" dirty="0" smtClean="0"/>
              <a:t>As with other amphetamines the tolerance mechanism is unknown but short term tolerance is thought to be linked to be caused by depleted levels of Nt within the synaptic vesicles available for release into the synaptic cleft following subsequence reuse. Short term </a:t>
            </a:r>
            <a:r>
              <a:rPr lang="en-US" baseline="0" dirty="0" err="1" smtClean="0"/>
              <a:t>stolerance</a:t>
            </a:r>
            <a:r>
              <a:rPr lang="en-US" baseline="0" dirty="0" smtClean="0"/>
              <a:t> typically last until neurotransmitter levels are fully replenished – because of the toxic effects on the </a:t>
            </a:r>
            <a:r>
              <a:rPr lang="en-US" baseline="0" dirty="0" err="1" smtClean="0"/>
              <a:t>dopaminergic</a:t>
            </a:r>
            <a:r>
              <a:rPr lang="en-US" baseline="0" dirty="0" smtClean="0"/>
              <a:t> neurons this can be greater than 2-3 days</a:t>
            </a:r>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45C66B-1BAE-0849-BE5D-C5E4BF65FC1A}"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5A6A3C6-E673-C845-969F-5A9640A597EB}" type="datetimeFigureOut">
              <a:rPr lang="en-US" smtClean="0"/>
              <a:pPr/>
              <a:t>4/23/2011</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2DF7067-897A-094D-81A4-AA2FCD2EF414}"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25A6A3C6-E673-C845-969F-5A9640A597EB}" type="datetimeFigureOut">
              <a:rPr lang="en-US" smtClean="0"/>
              <a:pPr/>
              <a:t>4/23/2011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DF7067-897A-094D-81A4-AA2FCD2EF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A6A3C6-E673-C845-969F-5A9640A597EB}" type="datetimeFigureOut">
              <a:rPr lang="en-US" smtClean="0"/>
              <a:pPr/>
              <a:t>4/23/2011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F7067-897A-094D-81A4-AA2FCD2EF4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A6A3C6-E673-C845-969F-5A9640A597EB}" type="datetimeFigureOut">
              <a:rPr lang="en-US" smtClean="0"/>
              <a:pPr/>
              <a:t>4/23/2011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F7067-897A-094D-81A4-AA2FCD2EF414}"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5A6A3C6-E673-C845-969F-5A9640A597EB}" type="datetimeFigureOut">
              <a:rPr lang="en-US" smtClean="0"/>
              <a:pPr/>
              <a:t>4/23/2011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F7067-897A-094D-81A4-AA2FCD2EF41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5A6A3C6-E673-C845-969F-5A9640A597EB}" type="datetimeFigureOut">
              <a:rPr lang="en-US" smtClean="0"/>
              <a:pPr/>
              <a:t>4/23/2011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F7067-897A-094D-81A4-AA2FCD2EF414}"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5A6A3C6-E673-C845-969F-5A9640A597EB}" type="datetimeFigureOut">
              <a:rPr lang="en-US" smtClean="0"/>
              <a:pPr/>
              <a:t>4/23/2011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DF7067-897A-094D-81A4-AA2FCD2EF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A6A3C6-E673-C845-969F-5A9640A597EB}" type="datetimeFigureOut">
              <a:rPr lang="en-US" smtClean="0"/>
              <a:pPr/>
              <a:t>4/23/2011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92DF7067-897A-094D-81A4-AA2FCD2EF414}"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5A6A3C6-E673-C845-969F-5A9640A597EB}" type="datetimeFigureOut">
              <a:rPr lang="en-US" smtClean="0"/>
              <a:pPr/>
              <a:t>4/23/2011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F7067-897A-094D-81A4-AA2FCD2EF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5A6A3C6-E673-C845-969F-5A9640A597EB}" type="datetimeFigureOut">
              <a:rPr lang="en-US" smtClean="0"/>
              <a:pPr/>
              <a:t>4/23/2011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DF7067-897A-094D-81A4-AA2FCD2EF414}"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5A6A3C6-E673-C845-969F-5A9640A597EB}" type="datetimeFigureOut">
              <a:rPr lang="en-US" smtClean="0"/>
              <a:pPr/>
              <a:t>4/23/2011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F7067-897A-094D-81A4-AA2FCD2EF414}"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5A6A3C6-E673-C845-969F-5A9640A597EB}" type="datetimeFigureOut">
              <a:rPr lang="en-US" smtClean="0"/>
              <a:pPr/>
              <a:t>4/23/2011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F7067-897A-094D-81A4-AA2FCD2EF414}"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5A6A3C6-E673-C845-969F-5A9640A597EB}" type="datetimeFigureOut">
              <a:rPr lang="en-US" smtClean="0"/>
              <a:pPr/>
              <a:t>4/23/2011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DF7067-897A-094D-81A4-AA2FCD2EF414}"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5A6A3C6-E673-C845-969F-5A9640A597EB}" type="datetimeFigureOut">
              <a:rPr lang="en-US" smtClean="0"/>
              <a:pPr/>
              <a:t>4/23/2011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DF7067-897A-094D-81A4-AA2FCD2EF4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25A6A3C6-E673-C845-969F-5A9640A597EB}" type="datetimeFigureOut">
              <a:rPr lang="en-US" smtClean="0"/>
              <a:pPr/>
              <a:t>4/23/2011</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92DF7067-897A-094D-81A4-AA2FCD2EF414}"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file:///\\localhost\Users\sophia\Downloads\Meth%20Inside%20Out-%20Brain%20_%20Behavior%20-%20The%20Crash%20%5bSaveYouTube.com%5d.mp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localhost\Users\sophia\Downloads\COCAINE%20%5bwww.keepvid.com%5d.mp4" TargetMode="Externa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ideo" Target="file:///\\localhost\Users\sophia\Downloads\The%20Dangers%20of%20Meth%20Pt.%201%20%5bSaveYouTube.com%5d.mp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PubMed_Central" TargetMode="External"/><Relationship Id="rId2" Type="http://schemas.openxmlformats.org/officeDocument/2006/relationships/hyperlink" Target="http://www.pubmedcentral.nih.gov/articlerender.fcgi?tool=pmcentrez&amp;artid=1557685" TargetMode="External"/><Relationship Id="rId1" Type="http://schemas.openxmlformats.org/officeDocument/2006/relationships/slideLayout" Target="../slideLayouts/slideLayout2.xml"/><Relationship Id="rId6" Type="http://schemas.openxmlformats.org/officeDocument/2006/relationships/hyperlink" Target="http://www.ncbi.nlm.nih.gov/pubmed/16951733" TargetMode="External"/><Relationship Id="rId5" Type="http://schemas.openxmlformats.org/officeDocument/2006/relationships/hyperlink" Target="http://en.wikipedia.org/wiki/PubMed_Identifier" TargetMode="External"/><Relationship Id="rId4" Type="http://schemas.openxmlformats.org/officeDocument/2006/relationships/hyperlink" Target="http://www.pubmedcentral.gov/articlerender.fcgi?tool=pmcentrez&amp;artid=1557685"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books.google.com/?id=LyStWcRD6QIC&amp;lpg=PT1&amp;pg=PA18"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find.galegroup.com.proxy.libraries.smu.edu/gtx/retrieve.do?contentSet=IAC-Documents&amp;resultListType=RESULT_LIST&amp;qrySerId=Locale(en,US,):FQE=(ti,None,15)METHAMPHETAMINE:And:FQE=(da,None,4)2005:And:FQE=(iu,No"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drugabuse.gov/PDF/RRMetham.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Agents of Abuse</a:t>
            </a:r>
            <a:endParaRPr lang="en-US" dirty="0"/>
          </a:p>
        </p:txBody>
      </p:sp>
      <p:sp>
        <p:nvSpPr>
          <p:cNvPr id="3" name="Subtitle 2"/>
          <p:cNvSpPr>
            <a:spLocks noGrp="1"/>
          </p:cNvSpPr>
          <p:nvPr>
            <p:ph type="subTitle" idx="1"/>
          </p:nvPr>
        </p:nvSpPr>
        <p:spPr/>
        <p:txBody>
          <a:bodyPr/>
          <a:lstStyle/>
          <a:p>
            <a:r>
              <a:rPr lang="en-US" dirty="0" smtClean="0"/>
              <a:t>Stimulants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500" dirty="0" smtClean="0"/>
              <a:t>METH interacting with DA receptors in the neuron</a:t>
            </a:r>
            <a:endParaRPr lang="en-US" sz="4500" dirty="0"/>
          </a:p>
        </p:txBody>
      </p:sp>
      <p:pic>
        <p:nvPicPr>
          <p:cNvPr id="4" name="Picture 3"/>
          <p:cNvPicPr/>
          <p:nvPr/>
        </p:nvPicPr>
        <p:blipFill>
          <a:blip r:embed="rId3"/>
          <a:srcRect/>
          <a:stretch>
            <a:fillRect/>
          </a:stretch>
        </p:blipFill>
        <p:spPr bwMode="auto">
          <a:xfrm>
            <a:off x="3009899" y="2515632"/>
            <a:ext cx="5473701" cy="3656568"/>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342900" y="2300964"/>
            <a:ext cx="2667000" cy="1433745"/>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342900" y="4495800"/>
            <a:ext cx="2235200" cy="11900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500" dirty="0" smtClean="0"/>
              <a:t>Once METH binds one of two things happens…</a:t>
            </a:r>
            <a:endParaRPr lang="en-US" sz="4500" dirty="0"/>
          </a:p>
        </p:txBody>
      </p:sp>
      <p:sp>
        <p:nvSpPr>
          <p:cNvPr id="4" name="Content Placeholder 3"/>
          <p:cNvSpPr>
            <a:spLocks noGrp="1"/>
          </p:cNvSpPr>
          <p:nvPr>
            <p:ph sz="half" idx="1"/>
          </p:nvPr>
        </p:nvSpPr>
        <p:spPr/>
        <p:txBody>
          <a:bodyPr>
            <a:normAutofit/>
          </a:bodyPr>
          <a:lstStyle/>
          <a:p>
            <a:r>
              <a:rPr lang="en-US" sz="2000" dirty="0" smtClean="0"/>
              <a:t>Option 1: The DAT is reversed, dumping DA out into the </a:t>
            </a:r>
            <a:r>
              <a:rPr lang="en-US" sz="2000" dirty="0" err="1" smtClean="0"/>
              <a:t>synpase</a:t>
            </a:r>
            <a:endParaRPr lang="en-US" sz="2000" dirty="0"/>
          </a:p>
        </p:txBody>
      </p:sp>
      <p:sp>
        <p:nvSpPr>
          <p:cNvPr id="5" name="Content Placeholder 4"/>
          <p:cNvSpPr>
            <a:spLocks noGrp="1"/>
          </p:cNvSpPr>
          <p:nvPr>
            <p:ph sz="half" idx="13"/>
          </p:nvPr>
        </p:nvSpPr>
        <p:spPr>
          <a:xfrm>
            <a:off x="4826001" y="3809999"/>
            <a:ext cx="3657600" cy="2316163"/>
          </a:xfrm>
        </p:spPr>
        <p:txBody>
          <a:bodyPr>
            <a:noAutofit/>
          </a:bodyPr>
          <a:lstStyle/>
          <a:p>
            <a:r>
              <a:rPr lang="en-US" sz="2000" dirty="0" smtClean="0"/>
              <a:t>Option 2: Vesicles containing DA dump their DA into the cytosol, building up in the </a:t>
            </a:r>
            <a:r>
              <a:rPr lang="en-US" sz="2000" dirty="0" err="1" smtClean="0"/>
              <a:t>presynaptic</a:t>
            </a:r>
            <a:r>
              <a:rPr lang="en-US" sz="2000" dirty="0" smtClean="0"/>
              <a:t> neuron, and making a lot more DA available to be dumped into the </a:t>
            </a:r>
            <a:r>
              <a:rPr lang="en-US" sz="2000" dirty="0" err="1" smtClean="0"/>
              <a:t>sypanse</a:t>
            </a:r>
            <a:r>
              <a:rPr lang="en-US" sz="2000" dirty="0" smtClean="0"/>
              <a:t> by the reversed DAT</a:t>
            </a:r>
            <a:endParaRPr lang="en-US" sz="2000" dirty="0"/>
          </a:p>
        </p:txBody>
      </p:sp>
      <p:sp>
        <p:nvSpPr>
          <p:cNvPr id="6" name="Content Placeholder 5"/>
          <p:cNvSpPr>
            <a:spLocks noGrp="1"/>
          </p:cNvSpPr>
          <p:nvPr>
            <p:ph sz="half" idx="14"/>
          </p:nvPr>
        </p:nvSpPr>
        <p:spPr/>
        <p:txBody>
          <a:bodyPr/>
          <a:lstStyle/>
          <a:p>
            <a:r>
              <a:rPr lang="en-US" dirty="0" smtClean="0"/>
              <a:t>So far, it appears that both of these mechanisms occur. Methamphetamine appears to act both at the DAT (as well as NE and 5-HT transporters)</a:t>
            </a:r>
            <a:endParaRPr lang="en-US" dirty="0"/>
          </a:p>
        </p:txBody>
      </p:sp>
      <p:pic>
        <p:nvPicPr>
          <p:cNvPr id="9" name="Picture 8"/>
          <p:cNvPicPr/>
          <p:nvPr/>
        </p:nvPicPr>
        <p:blipFill>
          <a:blip r:embed="rId2"/>
          <a:srcRect/>
          <a:stretch>
            <a:fillRect/>
          </a:stretch>
        </p:blipFill>
        <p:spPr bwMode="auto">
          <a:xfrm>
            <a:off x="720079" y="3809999"/>
            <a:ext cx="4107953" cy="25886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Video review on </a:t>
            </a:r>
            <a:r>
              <a:rPr lang="en-US" b="1" dirty="0" err="1" smtClean="0"/>
              <a:t>Meth</a:t>
            </a:r>
            <a:r>
              <a:rPr lang="en-US" b="1" dirty="0" smtClean="0"/>
              <a:t> mechanism</a:t>
            </a:r>
            <a:endParaRPr lang="en-US" b="1" dirty="0"/>
          </a:p>
        </p:txBody>
      </p:sp>
      <p:pic>
        <p:nvPicPr>
          <p:cNvPr id="6" name="Meth Inside Out- Brain _ Behavior - The Crash [SaveYouTube.com].mp4">
            <a:hlinkClick r:id="" action="ppaction://media"/>
          </p:cNvPr>
          <p:cNvPicPr>
            <a:picLocks noGrp="1"/>
          </p:cNvPicPr>
          <p:nvPr>
            <p:ph idx="1"/>
            <a:videoFile r:link="rId1"/>
          </p:nvPr>
        </p:nvPicPr>
        <p:blipFill>
          <a:blip r:embed="rId3"/>
          <a:stretch>
            <a:fillRect/>
          </a:stretch>
        </p:blipFill>
        <p:spPr>
          <a:xfrm>
            <a:off x="1600200" y="2491581"/>
            <a:ext cx="6096000" cy="3429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4687" y="3801660"/>
            <a:ext cx="6818313" cy="1083482"/>
          </a:xfrm>
        </p:spPr>
        <p:txBody>
          <a:bodyPr/>
          <a:lstStyle/>
          <a:p>
            <a:r>
              <a:rPr lang="en-US" sz="3000" b="1" dirty="0" smtClean="0"/>
              <a:t>METH causes DA degeneration</a:t>
            </a:r>
            <a:endParaRPr lang="en-US" sz="3000" b="1" dirty="0"/>
          </a:p>
        </p:txBody>
      </p:sp>
      <p:sp>
        <p:nvSpPr>
          <p:cNvPr id="5" name="Text Placeholder 4"/>
          <p:cNvSpPr>
            <a:spLocks noGrp="1"/>
          </p:cNvSpPr>
          <p:nvPr>
            <p:ph type="body" idx="1"/>
          </p:nvPr>
        </p:nvSpPr>
        <p:spPr>
          <a:xfrm>
            <a:off x="3098041" y="5270619"/>
            <a:ext cx="5664959" cy="1877704"/>
          </a:xfrm>
        </p:spPr>
        <p:txBody>
          <a:bodyPr>
            <a:normAutofit/>
          </a:bodyPr>
          <a:lstStyle/>
          <a:p>
            <a:r>
              <a:rPr lang="en-US" sz="2000" dirty="0" smtClean="0">
                <a:solidFill>
                  <a:schemeClr val="tx1"/>
                </a:solidFill>
              </a:rPr>
              <a:t>Dopamine and serotonin concentrations, dopamine and 5HT uptake sites are reduced after the administration of methamphetamine</a:t>
            </a:r>
            <a:r>
              <a:rPr lang="en-US" sz="2000" dirty="0" smtClean="0"/>
              <a:t>.</a:t>
            </a:r>
            <a:endParaRPr lang="en-US" sz="2000" dirty="0"/>
          </a:p>
        </p:txBody>
      </p:sp>
      <p:pic>
        <p:nvPicPr>
          <p:cNvPr id="10" name="Picture 9"/>
          <p:cNvPicPr/>
          <p:nvPr/>
        </p:nvPicPr>
        <p:blipFill>
          <a:blip r:embed="rId3"/>
          <a:srcRect/>
          <a:stretch>
            <a:fillRect/>
          </a:stretch>
        </p:blipFill>
        <p:spPr bwMode="auto">
          <a:xfrm>
            <a:off x="3098041" y="1352427"/>
            <a:ext cx="2514600" cy="2449233"/>
          </a:xfrm>
          <a:prstGeom prst="rect">
            <a:avLst/>
          </a:prstGeom>
          <a:noFill/>
          <a:ln w="9525">
            <a:noFill/>
            <a:miter lim="800000"/>
            <a:headEnd/>
            <a:tailEnd/>
          </a:ln>
        </p:spPr>
      </p:pic>
      <p:pic>
        <p:nvPicPr>
          <p:cNvPr id="11" name="Picture 10"/>
          <p:cNvPicPr/>
          <p:nvPr/>
        </p:nvPicPr>
        <p:blipFill>
          <a:blip r:embed="rId4"/>
          <a:srcRect/>
          <a:stretch>
            <a:fillRect/>
          </a:stretch>
        </p:blipFill>
        <p:spPr bwMode="auto">
          <a:xfrm>
            <a:off x="5993641" y="1592008"/>
            <a:ext cx="2769359" cy="24492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Meth</a:t>
            </a:r>
            <a:r>
              <a:rPr lang="en-US" dirty="0" smtClean="0"/>
              <a:t> and the NE system</a:t>
            </a:r>
            <a:endParaRPr lang="en-US" dirty="0"/>
          </a:p>
        </p:txBody>
      </p:sp>
      <p:sp>
        <p:nvSpPr>
          <p:cNvPr id="4" name="Text Placeholder 3"/>
          <p:cNvSpPr>
            <a:spLocks noGrp="1"/>
          </p:cNvSpPr>
          <p:nvPr>
            <p:ph sz="half" idx="1"/>
          </p:nvPr>
        </p:nvSpPr>
        <p:spPr>
          <a:xfrm>
            <a:off x="4828032" y="2286000"/>
            <a:ext cx="3657600" cy="4267199"/>
          </a:xfrm>
        </p:spPr>
        <p:txBody>
          <a:bodyPr>
            <a:normAutofit/>
          </a:bodyPr>
          <a:lstStyle/>
          <a:p>
            <a:pPr marL="282575" lvl="2">
              <a:spcBef>
                <a:spcPts val="1800"/>
              </a:spcBef>
            </a:pPr>
            <a:r>
              <a:rPr lang="en-US" dirty="0" err="1" smtClean="0"/>
              <a:t>Meth</a:t>
            </a:r>
            <a:r>
              <a:rPr lang="en-US" dirty="0" smtClean="0"/>
              <a:t> does not stimulate excess chemical release at the </a:t>
            </a:r>
            <a:r>
              <a:rPr lang="en-US" dirty="0" err="1" smtClean="0"/>
              <a:t>norepinephrine</a:t>
            </a:r>
            <a:r>
              <a:rPr lang="en-US" dirty="0" smtClean="0"/>
              <a:t> synapses.</a:t>
            </a:r>
          </a:p>
          <a:p>
            <a:r>
              <a:rPr lang="en-US" dirty="0" err="1" smtClean="0"/>
              <a:t>Meth</a:t>
            </a:r>
            <a:r>
              <a:rPr lang="en-US" dirty="0" smtClean="0"/>
              <a:t> is </a:t>
            </a:r>
            <a:r>
              <a:rPr lang="en-US" b="1" dirty="0" smtClean="0"/>
              <a:t>not </a:t>
            </a:r>
            <a:r>
              <a:rPr lang="en-US" b="1" dirty="0" err="1" smtClean="0"/>
              <a:t>neurotoxic</a:t>
            </a:r>
            <a:r>
              <a:rPr lang="en-US" b="1" dirty="0" smtClean="0"/>
              <a:t> to the </a:t>
            </a:r>
            <a:r>
              <a:rPr lang="en-US" b="1" dirty="0" err="1" smtClean="0"/>
              <a:t>norepinephrine</a:t>
            </a:r>
            <a:r>
              <a:rPr lang="en-US" b="1" dirty="0" smtClean="0"/>
              <a:t> system synapses and receptors</a:t>
            </a:r>
          </a:p>
          <a:p>
            <a:r>
              <a:rPr lang="en-US" dirty="0" smtClean="0"/>
              <a:t>It stimulates an increase in the growth of the </a:t>
            </a:r>
            <a:r>
              <a:rPr lang="en-US" dirty="0" err="1" smtClean="0"/>
              <a:t>norepinephrine</a:t>
            </a:r>
            <a:r>
              <a:rPr lang="en-US" dirty="0" smtClean="0"/>
              <a:t> nerve.</a:t>
            </a:r>
          </a:p>
          <a:p>
            <a:pPr lvl="1"/>
            <a:r>
              <a:rPr lang="en-US" dirty="0" smtClean="0"/>
              <a:t>This growth does </a:t>
            </a:r>
            <a:r>
              <a:rPr lang="en-US" b="1" dirty="0" smtClean="0"/>
              <a:t>not mean that the brain becomes more efficient at administering </a:t>
            </a:r>
            <a:r>
              <a:rPr lang="en-US" b="1" dirty="0" err="1" smtClean="0"/>
              <a:t>norepinephrine</a:t>
            </a:r>
            <a:r>
              <a:rPr lang="en-US" b="1" dirty="0" smtClean="0"/>
              <a:t> chemicals</a:t>
            </a:r>
            <a:endParaRPr lang="en-US" dirty="0" smtClean="0"/>
          </a:p>
        </p:txBody>
      </p:sp>
      <p:sp>
        <p:nvSpPr>
          <p:cNvPr id="9" name="Content Placeholder 8"/>
          <p:cNvSpPr>
            <a:spLocks noGrp="1"/>
          </p:cNvSpPr>
          <p:nvPr>
            <p:ph sz="half" idx="14"/>
          </p:nvPr>
        </p:nvSpPr>
        <p:spPr/>
        <p:txBody>
          <a:bodyPr/>
          <a:lstStyle/>
          <a:p>
            <a:r>
              <a:rPr lang="en-US" dirty="0" smtClean="0"/>
              <a:t>As seen with the dopamine system, the drug </a:t>
            </a:r>
            <a:r>
              <a:rPr lang="en-US" dirty="0" err="1" smtClean="0"/>
              <a:t>meth</a:t>
            </a:r>
            <a:r>
              <a:rPr lang="en-US" dirty="0" smtClean="0"/>
              <a:t> can influence </a:t>
            </a:r>
            <a:r>
              <a:rPr lang="en-US" dirty="0" err="1" smtClean="0"/>
              <a:t>norepinephrine</a:t>
            </a:r>
            <a:r>
              <a:rPr lang="en-US" dirty="0" smtClean="0"/>
              <a:t> transmitters by blocking the re-uptake mechanism. But there are some differences…</a:t>
            </a:r>
            <a:endParaRPr lang="en-US" dirty="0"/>
          </a:p>
        </p:txBody>
      </p:sp>
      <p:pic>
        <p:nvPicPr>
          <p:cNvPr id="12" name="Picture 11"/>
          <p:cNvPicPr/>
          <p:nvPr/>
        </p:nvPicPr>
        <p:blipFill>
          <a:blip r:embed="rId3"/>
          <a:srcRect/>
          <a:stretch>
            <a:fillRect/>
          </a:stretch>
        </p:blipFill>
        <p:spPr bwMode="auto">
          <a:xfrm>
            <a:off x="914400" y="3962400"/>
            <a:ext cx="3397285" cy="216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err="1" smtClean="0"/>
              <a:t>Meth</a:t>
            </a:r>
            <a:r>
              <a:rPr lang="en-US" sz="4800" dirty="0" smtClean="0"/>
              <a:t> and Epinephrine system</a:t>
            </a:r>
            <a:endParaRPr lang="en-US" sz="4800" dirty="0"/>
          </a:p>
        </p:txBody>
      </p:sp>
      <p:sp>
        <p:nvSpPr>
          <p:cNvPr id="6" name="Content Placeholder 5"/>
          <p:cNvSpPr>
            <a:spLocks noGrp="1"/>
          </p:cNvSpPr>
          <p:nvPr>
            <p:ph idx="1"/>
          </p:nvPr>
        </p:nvSpPr>
        <p:spPr>
          <a:xfrm>
            <a:off x="381000" y="2057400"/>
            <a:ext cx="5638800" cy="4419600"/>
          </a:xfrm>
        </p:spPr>
        <p:txBody>
          <a:bodyPr>
            <a:normAutofit lnSpcReduction="10000"/>
          </a:bodyPr>
          <a:lstStyle/>
          <a:p>
            <a:r>
              <a:rPr lang="en-US" dirty="0" err="1" smtClean="0"/>
              <a:t>Meth</a:t>
            </a:r>
            <a:r>
              <a:rPr lang="en-US" dirty="0" smtClean="0"/>
              <a:t> influences epinephrine transmitters by blocking the re-uptake mechanism (as seen with the DA and NE systems)</a:t>
            </a:r>
          </a:p>
          <a:p>
            <a:r>
              <a:rPr lang="en-US" dirty="0" smtClean="0"/>
              <a:t>This excess of epinephrine surging to different areas of the brain is partially responsible for the increased energy and rush that the </a:t>
            </a:r>
            <a:r>
              <a:rPr lang="en-US" dirty="0" err="1" smtClean="0"/>
              <a:t>meth</a:t>
            </a:r>
            <a:r>
              <a:rPr lang="en-US" dirty="0" smtClean="0"/>
              <a:t> user feels.</a:t>
            </a:r>
          </a:p>
          <a:p>
            <a:r>
              <a:rPr lang="en-US" dirty="0" err="1" smtClean="0"/>
              <a:t>Meth</a:t>
            </a:r>
            <a:r>
              <a:rPr lang="en-US" dirty="0" smtClean="0"/>
              <a:t> users lose their appetite as a direct result of having excess epinephrine chemicals in circulation. The user loses weight as their body feeds off the empty energy of this continual adrenaline rush while they are not even thinking about taking the time to eat.</a:t>
            </a:r>
          </a:p>
        </p:txBody>
      </p:sp>
      <p:pic>
        <p:nvPicPr>
          <p:cNvPr id="7" name="Picture 6"/>
          <p:cNvPicPr/>
          <p:nvPr/>
        </p:nvPicPr>
        <p:blipFill>
          <a:blip r:embed="rId3"/>
          <a:srcRect/>
          <a:stretch>
            <a:fillRect/>
          </a:stretch>
        </p:blipFill>
        <p:spPr bwMode="auto">
          <a:xfrm>
            <a:off x="6197601" y="1879600"/>
            <a:ext cx="2286000" cy="1549400"/>
          </a:xfrm>
          <a:prstGeom prst="rect">
            <a:avLst/>
          </a:prstGeom>
          <a:noFill/>
          <a:ln w="9525">
            <a:noFill/>
            <a:miter lim="800000"/>
            <a:headEnd/>
            <a:tailEnd/>
          </a:ln>
        </p:spPr>
      </p:pic>
      <p:pic>
        <p:nvPicPr>
          <p:cNvPr id="8" name="Picture 7"/>
          <p:cNvPicPr/>
          <p:nvPr/>
        </p:nvPicPr>
        <p:blipFill>
          <a:blip r:embed="rId4"/>
          <a:srcRect/>
          <a:stretch>
            <a:fillRect/>
          </a:stretch>
        </p:blipFill>
        <p:spPr bwMode="auto">
          <a:xfrm>
            <a:off x="6019800" y="3962400"/>
            <a:ext cx="2641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000" dirty="0" smtClean="0"/>
              <a:t>Serotonin (5-HT) and </a:t>
            </a:r>
            <a:r>
              <a:rPr lang="en-US" sz="5000" dirty="0" err="1" smtClean="0"/>
              <a:t>Meth</a:t>
            </a:r>
            <a:endParaRPr lang="en-US" sz="5000" dirty="0"/>
          </a:p>
        </p:txBody>
      </p:sp>
      <p:sp>
        <p:nvSpPr>
          <p:cNvPr id="3" name="Content Placeholder 2"/>
          <p:cNvSpPr>
            <a:spLocks noGrp="1"/>
          </p:cNvSpPr>
          <p:nvPr>
            <p:ph idx="1"/>
          </p:nvPr>
        </p:nvSpPr>
        <p:spPr>
          <a:xfrm>
            <a:off x="381000" y="2286000"/>
            <a:ext cx="4876800" cy="4191000"/>
          </a:xfrm>
        </p:spPr>
        <p:txBody>
          <a:bodyPr>
            <a:normAutofit/>
          </a:bodyPr>
          <a:lstStyle/>
          <a:p>
            <a:r>
              <a:rPr lang="en-US" dirty="0" smtClean="0"/>
              <a:t>Reduces the level of serotonin in the brain which produces radical mood changes  by blocking the synthesis of serotonin (like DA)</a:t>
            </a:r>
          </a:p>
          <a:p>
            <a:r>
              <a:rPr lang="en-US" dirty="0" smtClean="0"/>
              <a:t>Irreversibly kills 5-HT receptors</a:t>
            </a:r>
          </a:p>
          <a:p>
            <a:r>
              <a:rPr lang="en-US" dirty="0" smtClean="0"/>
              <a:t>Serotonin </a:t>
            </a:r>
            <a:r>
              <a:rPr lang="en-US" dirty="0" err="1" smtClean="0"/>
              <a:t>deficiences</a:t>
            </a:r>
            <a:r>
              <a:rPr lang="en-US" dirty="0" smtClean="0"/>
              <a:t> in people and animals have been shown to exhibit…</a:t>
            </a:r>
          </a:p>
          <a:p>
            <a:pPr lvl="1"/>
            <a:r>
              <a:rPr lang="en-US" dirty="0" smtClean="0"/>
              <a:t>Violent behavior</a:t>
            </a:r>
          </a:p>
          <a:p>
            <a:pPr lvl="1"/>
            <a:r>
              <a:rPr lang="en-US" dirty="0" smtClean="0"/>
              <a:t>Anxiety</a:t>
            </a:r>
          </a:p>
          <a:p>
            <a:pPr lvl="1"/>
            <a:r>
              <a:rPr lang="en-US" dirty="0" smtClean="0"/>
              <a:t>Depression</a:t>
            </a:r>
          </a:p>
          <a:p>
            <a:pPr lvl="1"/>
            <a:r>
              <a:rPr lang="en-US" dirty="0" smtClean="0"/>
              <a:t>Impulsiveness</a:t>
            </a:r>
          </a:p>
          <a:p>
            <a:endParaRPr lang="en-US" dirty="0" smtClean="0"/>
          </a:p>
        </p:txBody>
      </p:sp>
      <p:pic>
        <p:nvPicPr>
          <p:cNvPr id="4" name="Picture 3"/>
          <p:cNvPicPr/>
          <p:nvPr/>
        </p:nvPicPr>
        <p:blipFill>
          <a:blip r:embed="rId3"/>
          <a:srcRect/>
          <a:stretch>
            <a:fillRect/>
          </a:stretch>
        </p:blipFill>
        <p:spPr bwMode="auto">
          <a:xfrm>
            <a:off x="5257800" y="2667000"/>
            <a:ext cx="3505200" cy="3459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sz="4900" dirty="0" smtClean="0"/>
              <a:t>Summary of </a:t>
            </a:r>
            <a:r>
              <a:rPr lang="en-US" sz="4900" dirty="0" err="1" smtClean="0"/>
              <a:t>Meth</a:t>
            </a:r>
            <a:r>
              <a:rPr lang="en-US" sz="4900" dirty="0" smtClean="0"/>
              <a:t> effects on certain </a:t>
            </a:r>
            <a:r>
              <a:rPr lang="en-US" sz="4900" dirty="0" err="1" smtClean="0"/>
              <a:t>NTs</a:t>
            </a:r>
            <a:endParaRPr lang="en-US" sz="4900" dirty="0"/>
          </a:p>
        </p:txBody>
      </p:sp>
      <p:graphicFrame>
        <p:nvGraphicFramePr>
          <p:cNvPr id="11" name="Content Placeholder 10"/>
          <p:cNvGraphicFramePr>
            <a:graphicFrameLocks noGrp="1"/>
          </p:cNvGraphicFramePr>
          <p:nvPr>
            <p:ph idx="1"/>
          </p:nvPr>
        </p:nvGraphicFramePr>
        <p:xfrm>
          <a:off x="658816" y="2027628"/>
          <a:ext cx="7824785" cy="3687372"/>
        </p:xfrm>
        <a:graphic>
          <a:graphicData uri="http://schemas.openxmlformats.org/drawingml/2006/table">
            <a:tbl>
              <a:tblPr firstRow="1" bandRow="1">
                <a:tableStyleId>{69C7853C-536D-4A76-A0AE-DD22124D55A5}</a:tableStyleId>
              </a:tblPr>
              <a:tblGrid>
                <a:gridCol w="1564957"/>
                <a:gridCol w="1564957"/>
                <a:gridCol w="1564957"/>
                <a:gridCol w="1564957"/>
                <a:gridCol w="1564957"/>
              </a:tblGrid>
              <a:tr h="1082748">
                <a:tc>
                  <a:txBody>
                    <a:bodyPr/>
                    <a:lstStyle/>
                    <a:p>
                      <a:r>
                        <a:rPr lang="en-US" dirty="0" smtClean="0"/>
                        <a:t>Neurotransmitter Affected by </a:t>
                      </a:r>
                      <a:r>
                        <a:rPr lang="en-US" dirty="0" err="1" smtClean="0"/>
                        <a:t>Meth</a:t>
                      </a:r>
                      <a:endParaRPr lang="en-US" dirty="0"/>
                    </a:p>
                  </a:txBody>
                  <a:tcPr/>
                </a:tc>
                <a:tc>
                  <a:txBody>
                    <a:bodyPr/>
                    <a:lstStyle/>
                    <a:p>
                      <a:r>
                        <a:rPr lang="en-US" dirty="0" smtClean="0"/>
                        <a:t>Stimulated Release of Chemicals</a:t>
                      </a:r>
                      <a:endParaRPr lang="en-US" dirty="0"/>
                    </a:p>
                  </a:txBody>
                  <a:tcPr/>
                </a:tc>
                <a:tc>
                  <a:txBody>
                    <a:bodyPr/>
                    <a:lstStyle/>
                    <a:p>
                      <a:r>
                        <a:rPr lang="en-US" dirty="0" smtClean="0"/>
                        <a:t>Blocked Re-uptake of Chemicals</a:t>
                      </a:r>
                      <a:endParaRPr lang="en-US" dirty="0"/>
                    </a:p>
                  </a:txBody>
                  <a:tcPr/>
                </a:tc>
                <a:tc>
                  <a:txBody>
                    <a:bodyPr/>
                    <a:lstStyle/>
                    <a:p>
                      <a:r>
                        <a:rPr lang="en-US" dirty="0" smtClean="0"/>
                        <a:t>Disturbances in the Release/Synthesis</a:t>
                      </a:r>
                      <a:endParaRPr lang="en-US" dirty="0"/>
                    </a:p>
                  </a:txBody>
                  <a:tcPr/>
                </a:tc>
                <a:tc>
                  <a:txBody>
                    <a:bodyPr/>
                    <a:lstStyle/>
                    <a:p>
                      <a:r>
                        <a:rPr lang="en-US" dirty="0" smtClean="0"/>
                        <a:t>Cell death and axon decay</a:t>
                      </a:r>
                      <a:endParaRPr lang="en-US" dirty="0"/>
                    </a:p>
                  </a:txBody>
                  <a:tcPr/>
                </a:tc>
              </a:tr>
              <a:tr h="624663">
                <a:tc>
                  <a:txBody>
                    <a:bodyPr/>
                    <a:lstStyle/>
                    <a:p>
                      <a:r>
                        <a:rPr lang="en-US" b="1" dirty="0" smtClean="0"/>
                        <a:t>Dopamine</a:t>
                      </a:r>
                      <a:endParaRPr lang="en-US" b="1"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endParaRPr lang="en-US"/>
                    </a:p>
                  </a:txBody>
                  <a:tcPr/>
                </a:tc>
                <a:tc>
                  <a:txBody>
                    <a:bodyPr/>
                    <a:lstStyle/>
                    <a:p>
                      <a:pPr algn="ctr"/>
                      <a:r>
                        <a:rPr lang="en-US" dirty="0" smtClean="0"/>
                        <a:t>X</a:t>
                      </a:r>
                      <a:endParaRPr lang="en-US" dirty="0"/>
                    </a:p>
                  </a:txBody>
                  <a:tcPr/>
                </a:tc>
              </a:tr>
              <a:tr h="624663">
                <a:tc>
                  <a:txBody>
                    <a:bodyPr/>
                    <a:lstStyle/>
                    <a:p>
                      <a:r>
                        <a:rPr lang="en-US" dirty="0" err="1" smtClean="0"/>
                        <a:t>Norepi</a:t>
                      </a:r>
                      <a:endParaRPr lang="en-US" dirty="0"/>
                    </a:p>
                  </a:txBody>
                  <a:tcPr/>
                </a:tc>
                <a:tc>
                  <a:txBody>
                    <a:bodyPr/>
                    <a:lstStyle/>
                    <a:p>
                      <a:endParaRPr lang="en-US"/>
                    </a:p>
                  </a:txBody>
                  <a:tcPr/>
                </a:tc>
                <a:tc>
                  <a:txBody>
                    <a:bodyPr/>
                    <a:lstStyle/>
                    <a:p>
                      <a:pPr algn="ctr"/>
                      <a:r>
                        <a:rPr lang="en-US" dirty="0" smtClean="0"/>
                        <a:t>X</a:t>
                      </a:r>
                      <a:endParaRPr lang="en-US" dirty="0"/>
                    </a:p>
                  </a:txBody>
                  <a:tcPr/>
                </a:tc>
                <a:tc>
                  <a:txBody>
                    <a:bodyPr/>
                    <a:lstStyle/>
                    <a:p>
                      <a:endParaRPr lang="en-US"/>
                    </a:p>
                  </a:txBody>
                  <a:tcPr/>
                </a:tc>
                <a:tc>
                  <a:txBody>
                    <a:bodyPr/>
                    <a:lstStyle/>
                    <a:p>
                      <a:endParaRPr lang="en-US"/>
                    </a:p>
                  </a:txBody>
                  <a:tcPr/>
                </a:tc>
              </a:tr>
              <a:tr h="624663">
                <a:tc>
                  <a:txBody>
                    <a:bodyPr/>
                    <a:lstStyle/>
                    <a:p>
                      <a:r>
                        <a:rPr lang="en-US" dirty="0" smtClean="0"/>
                        <a:t>Epinephrine</a:t>
                      </a:r>
                      <a:endParaRPr lang="en-US" dirty="0"/>
                    </a:p>
                  </a:txBody>
                  <a:tcPr/>
                </a:tc>
                <a:tc>
                  <a:txBody>
                    <a:bodyPr/>
                    <a:lstStyle/>
                    <a:p>
                      <a:pPr algn="ctr"/>
                      <a:r>
                        <a:rPr lang="en-US" dirty="0" smtClean="0"/>
                        <a:t>?</a:t>
                      </a:r>
                      <a:endParaRPr lang="en-US" dirty="0"/>
                    </a:p>
                  </a:txBody>
                  <a:tcPr/>
                </a:tc>
                <a:tc>
                  <a:txBody>
                    <a:bodyPr/>
                    <a:lstStyle/>
                    <a:p>
                      <a:pPr algn="ctr"/>
                      <a:r>
                        <a:rPr lang="en-US" dirty="0" smtClean="0"/>
                        <a:t>X</a:t>
                      </a:r>
                      <a:endParaRPr lang="en-US" dirty="0"/>
                    </a:p>
                  </a:txBody>
                  <a:tcPr/>
                </a:tc>
                <a:tc>
                  <a:txBody>
                    <a:bodyPr/>
                    <a:lstStyle/>
                    <a:p>
                      <a:endParaRPr lang="en-US"/>
                    </a:p>
                  </a:txBody>
                  <a:tcPr/>
                </a:tc>
                <a:tc>
                  <a:txBody>
                    <a:bodyPr/>
                    <a:lstStyle/>
                    <a:p>
                      <a:pPr algn="ctr"/>
                      <a:r>
                        <a:rPr lang="en-US" dirty="0" smtClean="0"/>
                        <a:t>?</a:t>
                      </a:r>
                      <a:endParaRPr lang="en-US" dirty="0"/>
                    </a:p>
                  </a:txBody>
                  <a:tcPr/>
                </a:tc>
              </a:tr>
              <a:tr h="624663">
                <a:tc>
                  <a:txBody>
                    <a:bodyPr/>
                    <a:lstStyle/>
                    <a:p>
                      <a:r>
                        <a:rPr lang="en-US" dirty="0" smtClean="0"/>
                        <a:t>Serotonin</a:t>
                      </a:r>
                      <a:endParaRPr lang="en-US" dirty="0"/>
                    </a:p>
                  </a:txBody>
                  <a:tcPr/>
                </a:tc>
                <a:tc>
                  <a:txBody>
                    <a:bodyPr/>
                    <a:lstStyle/>
                    <a:p>
                      <a:endParaRPr lang="en-US"/>
                    </a:p>
                  </a:txBody>
                  <a:tcPr/>
                </a:tc>
                <a:tc>
                  <a:txBody>
                    <a:bodyPr/>
                    <a:lstStyle/>
                    <a:p>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
        <p:nvSpPr>
          <p:cNvPr id="13" name="TextBox 12"/>
          <p:cNvSpPr txBox="1"/>
          <p:nvPr/>
        </p:nvSpPr>
        <p:spPr>
          <a:xfrm>
            <a:off x="658816" y="5715000"/>
            <a:ext cx="7824785" cy="369332"/>
          </a:xfrm>
          <a:prstGeom prst="rect">
            <a:avLst/>
          </a:prstGeom>
          <a:noFill/>
        </p:spPr>
        <p:txBody>
          <a:bodyPr wrap="square" rtlCol="0">
            <a:spAutoFit/>
          </a:bodyPr>
          <a:lstStyle/>
          <a:p>
            <a:r>
              <a:rPr lang="en-US" b="1" dirty="0" smtClean="0"/>
              <a:t>How do these NT control short term tolerance?</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other stimulants affect </a:t>
            </a:r>
            <a:r>
              <a:rPr lang="en-US" dirty="0" err="1" smtClean="0"/>
              <a:t>NTs</a:t>
            </a:r>
            <a:endParaRPr lang="en-US" dirty="0"/>
          </a:p>
        </p:txBody>
      </p:sp>
      <p:sp>
        <p:nvSpPr>
          <p:cNvPr id="5" name="Text Placeholder 4"/>
          <p:cNvSpPr>
            <a:spLocks noGrp="1"/>
          </p:cNvSpPr>
          <p:nvPr>
            <p:ph type="body" idx="1"/>
          </p:nvPr>
        </p:nvSpPr>
        <p:spPr/>
        <p:txBody>
          <a:bodyPr/>
          <a:lstStyle/>
          <a:p>
            <a:r>
              <a:rPr lang="en-US" dirty="0" smtClean="0"/>
              <a:t>Cocaine</a:t>
            </a:r>
            <a:endParaRPr lang="en-US" dirty="0"/>
          </a:p>
        </p:txBody>
      </p:sp>
      <p:sp>
        <p:nvSpPr>
          <p:cNvPr id="6" name="Content Placeholder 5"/>
          <p:cNvSpPr>
            <a:spLocks noGrp="1"/>
          </p:cNvSpPr>
          <p:nvPr>
            <p:ph sz="half" idx="2"/>
          </p:nvPr>
        </p:nvSpPr>
        <p:spPr>
          <a:xfrm>
            <a:off x="663388" y="2797174"/>
            <a:ext cx="3657600" cy="3756025"/>
          </a:xfrm>
        </p:spPr>
        <p:txBody>
          <a:bodyPr>
            <a:normAutofit fontScale="92500"/>
          </a:bodyPr>
          <a:lstStyle/>
          <a:p>
            <a:r>
              <a:rPr lang="en-US" dirty="0" smtClean="0"/>
              <a:t>Causes brain cells to adapt functionally to strong imbalances of transmitter levels in order to compensate for extremes</a:t>
            </a:r>
          </a:p>
          <a:p>
            <a:pPr lvl="1"/>
            <a:r>
              <a:rPr lang="en-US" dirty="0" smtClean="0"/>
              <a:t>Down/up regulation</a:t>
            </a:r>
          </a:p>
          <a:p>
            <a:r>
              <a:rPr lang="en-US" dirty="0" smtClean="0"/>
              <a:t>Studies suggest cocaine abusers do not show normal age-related loss of </a:t>
            </a:r>
            <a:r>
              <a:rPr lang="en-US" dirty="0" err="1" smtClean="0"/>
              <a:t>striatal</a:t>
            </a:r>
            <a:r>
              <a:rPr lang="en-US" dirty="0" smtClean="0"/>
              <a:t> DAT sites, suggesting cocaine has </a:t>
            </a:r>
            <a:r>
              <a:rPr lang="en-US" dirty="0" err="1" smtClean="0"/>
              <a:t>neuroprotective</a:t>
            </a:r>
            <a:r>
              <a:rPr lang="en-US" dirty="0" smtClean="0"/>
              <a:t> properties for DA neurons</a:t>
            </a:r>
          </a:p>
          <a:p>
            <a:r>
              <a:rPr lang="en-US" dirty="0" smtClean="0"/>
              <a:t>Lack of normal amounts of DA in the brain cause </a:t>
            </a:r>
            <a:r>
              <a:rPr lang="en-US" dirty="0" err="1" smtClean="0"/>
              <a:t>dysphoria</a:t>
            </a:r>
            <a:endParaRPr lang="en-US" dirty="0" smtClean="0"/>
          </a:p>
          <a:p>
            <a:pPr lvl="1">
              <a:buNone/>
            </a:pPr>
            <a:endParaRPr lang="en-US" dirty="0" smtClean="0"/>
          </a:p>
        </p:txBody>
      </p:sp>
      <p:sp>
        <p:nvSpPr>
          <p:cNvPr id="7" name="Text Placeholder 6"/>
          <p:cNvSpPr>
            <a:spLocks noGrp="1"/>
          </p:cNvSpPr>
          <p:nvPr>
            <p:ph type="body" sz="quarter" idx="3"/>
          </p:nvPr>
        </p:nvSpPr>
        <p:spPr/>
        <p:txBody>
          <a:bodyPr/>
          <a:lstStyle/>
          <a:p>
            <a:r>
              <a:rPr lang="en-US" dirty="0" smtClean="0"/>
              <a:t>MDMA</a:t>
            </a:r>
            <a:endParaRPr lang="en-US" dirty="0"/>
          </a:p>
        </p:txBody>
      </p:sp>
      <p:sp>
        <p:nvSpPr>
          <p:cNvPr id="8" name="Content Placeholder 7"/>
          <p:cNvSpPr>
            <a:spLocks noGrp="1"/>
          </p:cNvSpPr>
          <p:nvPr>
            <p:ph sz="quarter" idx="4"/>
          </p:nvPr>
        </p:nvSpPr>
        <p:spPr>
          <a:xfrm>
            <a:off x="4828032" y="2797175"/>
            <a:ext cx="3657600" cy="3756024"/>
          </a:xfrm>
        </p:spPr>
        <p:txBody>
          <a:bodyPr>
            <a:normAutofit lnSpcReduction="10000"/>
          </a:bodyPr>
          <a:lstStyle/>
          <a:p>
            <a:r>
              <a:rPr lang="en-US" dirty="0" smtClean="0"/>
              <a:t>Binds to 5-HT transporter responsible for moving serotonin from the synapse to terminate the signal</a:t>
            </a:r>
          </a:p>
          <a:p>
            <a:pPr lvl="1"/>
            <a:r>
              <a:rPr lang="en-US" dirty="0" smtClean="0"/>
              <a:t>Thus, increasing the </a:t>
            </a:r>
            <a:r>
              <a:rPr lang="en-US" dirty="0" err="1" smtClean="0"/>
              <a:t>sertonin</a:t>
            </a:r>
            <a:r>
              <a:rPr lang="en-US" dirty="0" smtClean="0"/>
              <a:t> signal</a:t>
            </a:r>
          </a:p>
          <a:p>
            <a:r>
              <a:rPr lang="en-US" dirty="0" smtClean="0"/>
              <a:t>MDMA is also an agonist for </a:t>
            </a:r>
            <a:r>
              <a:rPr lang="en-US" dirty="0" err="1" smtClean="0"/>
              <a:t>sertonin</a:t>
            </a:r>
            <a:r>
              <a:rPr lang="en-US" dirty="0" smtClean="0"/>
              <a:t> and causes massive release of </a:t>
            </a:r>
            <a:r>
              <a:rPr lang="en-US" dirty="0" err="1" smtClean="0"/>
              <a:t>sertonin</a:t>
            </a:r>
            <a:r>
              <a:rPr lang="en-US" dirty="0" smtClean="0"/>
              <a:t> from the neurons</a:t>
            </a:r>
          </a:p>
          <a:p>
            <a:r>
              <a:rPr lang="en-US" dirty="0" smtClean="0"/>
              <a:t>Has similar effects on the </a:t>
            </a:r>
            <a:r>
              <a:rPr lang="en-US" dirty="0" err="1" smtClean="0"/>
              <a:t>norepi</a:t>
            </a:r>
            <a:r>
              <a:rPr lang="en-US" dirty="0" smtClean="0"/>
              <a:t> system but little on DA</a:t>
            </a:r>
          </a:p>
          <a:p>
            <a:endParaRPr lang="en-US" dirty="0" smtClean="0"/>
          </a:p>
          <a:p>
            <a:pPr lvl="1"/>
            <a:endParaRPr lang="en-US" dirty="0"/>
          </a:p>
        </p:txBody>
      </p:sp>
      <p:pic>
        <p:nvPicPr>
          <p:cNvPr id="10" name="Picture 9"/>
          <p:cNvPicPr/>
          <p:nvPr/>
        </p:nvPicPr>
        <p:blipFill>
          <a:blip r:embed="rId3"/>
          <a:srcRect/>
          <a:stretch>
            <a:fillRect/>
          </a:stretch>
        </p:blipFill>
        <p:spPr bwMode="auto">
          <a:xfrm>
            <a:off x="7239000" y="2026804"/>
            <a:ext cx="1601307" cy="670794"/>
          </a:xfrm>
          <a:prstGeom prst="rect">
            <a:avLst/>
          </a:prstGeom>
          <a:noFill/>
          <a:ln w="9525">
            <a:noFill/>
            <a:miter lim="800000"/>
            <a:headEnd/>
            <a:tailEnd/>
          </a:ln>
        </p:spPr>
      </p:pic>
      <p:pic>
        <p:nvPicPr>
          <p:cNvPr id="11" name="Picture 10"/>
          <p:cNvPicPr/>
          <p:nvPr/>
        </p:nvPicPr>
        <p:blipFill>
          <a:blip r:embed="rId4"/>
          <a:srcRect/>
          <a:stretch>
            <a:fillRect/>
          </a:stretch>
        </p:blipFill>
        <p:spPr bwMode="auto">
          <a:xfrm>
            <a:off x="3352800" y="2040081"/>
            <a:ext cx="1958788" cy="1025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Cocaine mechanism</a:t>
            </a:r>
            <a:endParaRPr lang="en-US" dirty="0"/>
          </a:p>
        </p:txBody>
      </p:sp>
      <p:sp>
        <p:nvSpPr>
          <p:cNvPr id="15" name="Content Placeholder 14"/>
          <p:cNvSpPr>
            <a:spLocks noGrp="1"/>
          </p:cNvSpPr>
          <p:nvPr>
            <p:ph idx="1"/>
          </p:nvPr>
        </p:nvSpPr>
        <p:spPr/>
        <p:txBody>
          <a:bodyPr/>
          <a:lstStyle/>
          <a:p>
            <a:endParaRPr lang="en-US" dirty="0"/>
          </a:p>
        </p:txBody>
      </p:sp>
      <p:pic>
        <p:nvPicPr>
          <p:cNvPr id="16" name="Picture 15"/>
          <p:cNvPicPr/>
          <p:nvPr/>
        </p:nvPicPr>
        <p:blipFill>
          <a:blip r:embed="rId2"/>
          <a:srcRect/>
          <a:stretch>
            <a:fillRect/>
          </a:stretch>
        </p:blipFill>
        <p:spPr bwMode="auto">
          <a:xfrm>
            <a:off x="1981200" y="2285999"/>
            <a:ext cx="5611495" cy="384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a:t>
            </a:r>
            <a:r>
              <a:rPr lang="en-US" smtClean="0"/>
              <a:t>of Contents</a:t>
            </a:r>
            <a:endParaRPr lang="en-US"/>
          </a:p>
        </p:txBody>
      </p:sp>
      <p:sp>
        <p:nvSpPr>
          <p:cNvPr id="3" name="Content Placeholder 2"/>
          <p:cNvSpPr>
            <a:spLocks noGrp="1"/>
          </p:cNvSpPr>
          <p:nvPr>
            <p:ph idx="1"/>
          </p:nvPr>
        </p:nvSpPr>
        <p:spPr>
          <a:xfrm>
            <a:off x="658812" y="2209800"/>
            <a:ext cx="8485187" cy="4141492"/>
          </a:xfrm>
        </p:spPr>
        <p:txBody>
          <a:bodyPr>
            <a:normAutofit fontScale="77500" lnSpcReduction="20000"/>
          </a:bodyPr>
          <a:lstStyle/>
          <a:p>
            <a:r>
              <a:rPr lang="en-US" dirty="0" smtClean="0"/>
              <a:t>I. History of Methamphetamine</a:t>
            </a:r>
          </a:p>
          <a:p>
            <a:pPr lvl="1"/>
            <a:r>
              <a:rPr lang="en-US" dirty="0" err="1" smtClean="0"/>
              <a:t>Desoxyn</a:t>
            </a:r>
            <a:endParaRPr lang="en-US" dirty="0" smtClean="0"/>
          </a:p>
          <a:p>
            <a:pPr lvl="1"/>
            <a:r>
              <a:rPr lang="en-US" dirty="0" err="1" smtClean="0"/>
              <a:t>Ampetamine</a:t>
            </a:r>
            <a:r>
              <a:rPr lang="en-US" dirty="0" smtClean="0"/>
              <a:t> </a:t>
            </a:r>
            <a:r>
              <a:rPr lang="en-US" dirty="0" err="1" smtClean="0"/>
              <a:t>vs</a:t>
            </a:r>
            <a:r>
              <a:rPr lang="en-US" dirty="0" smtClean="0"/>
              <a:t> methamphetamine</a:t>
            </a:r>
          </a:p>
          <a:p>
            <a:r>
              <a:rPr lang="en-US" dirty="0" smtClean="0"/>
              <a:t>II. Mechanism of Action</a:t>
            </a:r>
          </a:p>
          <a:p>
            <a:r>
              <a:rPr lang="en-US" dirty="0" smtClean="0"/>
              <a:t>III. Neurotransmitters Affected</a:t>
            </a:r>
          </a:p>
          <a:p>
            <a:pPr lvl="1"/>
            <a:r>
              <a:rPr lang="en-US" dirty="0" smtClean="0"/>
              <a:t>Methamphetamine</a:t>
            </a:r>
          </a:p>
          <a:p>
            <a:pPr lvl="1"/>
            <a:r>
              <a:rPr lang="en-US" dirty="0" smtClean="0"/>
              <a:t>Cocaine</a:t>
            </a:r>
          </a:p>
          <a:p>
            <a:pPr lvl="1"/>
            <a:r>
              <a:rPr lang="en-US" dirty="0" smtClean="0"/>
              <a:t>MDMA</a:t>
            </a:r>
          </a:p>
          <a:p>
            <a:r>
              <a:rPr lang="en-US" dirty="0" smtClean="0"/>
              <a:t>IV. Routes of Administration/Pharmacokinetics</a:t>
            </a:r>
          </a:p>
          <a:p>
            <a:r>
              <a:rPr lang="en-US" dirty="0" smtClean="0"/>
              <a:t>V. Synthesis of </a:t>
            </a:r>
            <a:r>
              <a:rPr lang="en-US" dirty="0" err="1" smtClean="0"/>
              <a:t>Meth</a:t>
            </a:r>
            <a:r>
              <a:rPr lang="en-US" dirty="0" smtClean="0"/>
              <a:t>/Cocaine</a:t>
            </a:r>
          </a:p>
          <a:p>
            <a:r>
              <a:rPr lang="en-US" dirty="0" smtClean="0"/>
              <a:t>V1. Long term effects</a:t>
            </a:r>
          </a:p>
          <a:p>
            <a:r>
              <a:rPr lang="en-US" dirty="0" smtClean="0"/>
              <a:t>VII. Stimulant psychosis</a:t>
            </a:r>
          </a:p>
          <a:p>
            <a:endParaRPr lang="en-US" dirty="0" smtClean="0"/>
          </a:p>
          <a:p>
            <a:pPr lvl="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500" b="1" dirty="0" smtClean="0"/>
              <a:t>How does METH initiate addiction?</a:t>
            </a:r>
            <a:endParaRPr lang="en-US" sz="4500" b="1" dirty="0"/>
          </a:p>
        </p:txBody>
      </p:sp>
      <p:graphicFrame>
        <p:nvGraphicFramePr>
          <p:cNvPr id="12" name="Content Placeholder 11"/>
          <p:cNvGraphicFramePr>
            <a:graphicFrameLocks noGrp="1"/>
          </p:cNvGraphicFramePr>
          <p:nvPr>
            <p:ph idx="1"/>
          </p:nvPr>
        </p:nvGraphicFramePr>
        <p:xfrm>
          <a:off x="658813" y="2057400"/>
          <a:ext cx="7824788"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Routes of Administration</a:t>
            </a:r>
            <a:endParaRPr lang="en-US" dirty="0"/>
          </a:p>
        </p:txBody>
      </p:sp>
      <p:sp>
        <p:nvSpPr>
          <p:cNvPr id="27" name="Content Placeholder 26"/>
          <p:cNvSpPr>
            <a:spLocks noGrp="1"/>
          </p:cNvSpPr>
          <p:nvPr>
            <p:ph sz="half" idx="1"/>
          </p:nvPr>
        </p:nvSpPr>
        <p:spPr>
          <a:xfrm>
            <a:off x="4828032" y="2286000"/>
            <a:ext cx="3657600" cy="1828801"/>
          </a:xfrm>
        </p:spPr>
        <p:txBody>
          <a:bodyPr>
            <a:normAutofit fontScale="92500" lnSpcReduction="20000"/>
          </a:bodyPr>
          <a:lstStyle/>
          <a:p>
            <a:r>
              <a:rPr lang="en-US" dirty="0" err="1" smtClean="0"/>
              <a:t>Insufflation</a:t>
            </a:r>
            <a:endParaRPr lang="en-US" dirty="0" smtClean="0"/>
          </a:p>
          <a:p>
            <a:pPr lvl="1"/>
            <a:r>
              <a:rPr lang="en-US" dirty="0" smtClean="0"/>
              <a:t>A user crushes the methamphetamine into a fine </a:t>
            </a:r>
            <a:r>
              <a:rPr lang="en-US" dirty="0" err="1" smtClean="0"/>
              <a:t>powdernd</a:t>
            </a:r>
            <a:r>
              <a:rPr lang="en-US" dirty="0" smtClean="0"/>
              <a:t> then sharply inhales into the nose where </a:t>
            </a:r>
            <a:r>
              <a:rPr lang="en-US" dirty="0" err="1" smtClean="0"/>
              <a:t>meth</a:t>
            </a:r>
            <a:r>
              <a:rPr lang="en-US" dirty="0" smtClean="0"/>
              <a:t> is absorbed through the mucous membrane and straight into </a:t>
            </a:r>
            <a:r>
              <a:rPr lang="en-US" dirty="0" err="1" smtClean="0"/>
              <a:t>tbe</a:t>
            </a:r>
            <a:r>
              <a:rPr lang="en-US" dirty="0" smtClean="0"/>
              <a:t> bloodstream</a:t>
            </a:r>
            <a:endParaRPr lang="en-US" dirty="0"/>
          </a:p>
        </p:txBody>
      </p:sp>
      <p:sp>
        <p:nvSpPr>
          <p:cNvPr id="28" name="Content Placeholder 27"/>
          <p:cNvSpPr>
            <a:spLocks noGrp="1"/>
          </p:cNvSpPr>
          <p:nvPr>
            <p:ph sz="half" idx="13"/>
          </p:nvPr>
        </p:nvSpPr>
        <p:spPr/>
        <p:txBody>
          <a:bodyPr>
            <a:normAutofit lnSpcReduction="10000"/>
          </a:bodyPr>
          <a:lstStyle/>
          <a:p>
            <a:r>
              <a:rPr lang="en-US" dirty="0" smtClean="0"/>
              <a:t>Suppository</a:t>
            </a:r>
          </a:p>
          <a:p>
            <a:pPr lvl="1"/>
            <a:r>
              <a:rPr lang="en-US" dirty="0" smtClean="0"/>
              <a:t>Increase sexual pleasures and the effects of the drug last longer </a:t>
            </a:r>
          </a:p>
          <a:p>
            <a:pPr lvl="1"/>
            <a:r>
              <a:rPr lang="en-US" dirty="0" smtClean="0"/>
              <a:t>Higher bioavailability in the bloodstream</a:t>
            </a:r>
            <a:endParaRPr lang="en-US" dirty="0"/>
          </a:p>
        </p:txBody>
      </p:sp>
      <p:sp>
        <p:nvSpPr>
          <p:cNvPr id="29" name="Content Placeholder 28"/>
          <p:cNvSpPr>
            <a:spLocks noGrp="1"/>
          </p:cNvSpPr>
          <p:nvPr>
            <p:ph sz="half" idx="14"/>
          </p:nvPr>
        </p:nvSpPr>
        <p:spPr/>
        <p:txBody>
          <a:bodyPr>
            <a:normAutofit fontScale="92500" lnSpcReduction="20000"/>
          </a:bodyPr>
          <a:lstStyle/>
          <a:p>
            <a:r>
              <a:rPr lang="en-US" dirty="0" smtClean="0"/>
              <a:t>Injection</a:t>
            </a:r>
          </a:p>
          <a:p>
            <a:pPr lvl="1"/>
            <a:r>
              <a:rPr lang="en-US" dirty="0" smtClean="0"/>
              <a:t>The hydrochloride salt of methamphetamine is soluble in water. </a:t>
            </a:r>
          </a:p>
          <a:p>
            <a:pPr lvl="1"/>
            <a:r>
              <a:rPr lang="en-US" dirty="0" smtClean="0"/>
              <a:t>Intravenous users risk developing pulmonary embolism</a:t>
            </a:r>
            <a:endParaRPr lang="en-US" dirty="0"/>
          </a:p>
        </p:txBody>
      </p:sp>
      <p:sp>
        <p:nvSpPr>
          <p:cNvPr id="30" name="Content Placeholder 29"/>
          <p:cNvSpPr>
            <a:spLocks noGrp="1"/>
          </p:cNvSpPr>
          <p:nvPr>
            <p:ph sz="half" idx="15"/>
          </p:nvPr>
        </p:nvSpPr>
        <p:spPr/>
        <p:txBody>
          <a:bodyPr>
            <a:normAutofit lnSpcReduction="10000"/>
          </a:bodyPr>
          <a:lstStyle/>
          <a:p>
            <a:r>
              <a:rPr lang="en-US" dirty="0" smtClean="0"/>
              <a:t>Smoking</a:t>
            </a:r>
          </a:p>
          <a:p>
            <a:pPr lvl="1"/>
            <a:r>
              <a:rPr lang="en-US" dirty="0" smtClean="0"/>
              <a:t>Commonly smoked in glass pipes made from </a:t>
            </a:r>
            <a:r>
              <a:rPr lang="en-US" dirty="0" err="1" smtClean="0"/>
              <a:t>glassblown</a:t>
            </a:r>
            <a:r>
              <a:rPr lang="en-US" dirty="0" smtClean="0"/>
              <a:t> Pyrex pipes</a:t>
            </a:r>
          </a:p>
          <a:p>
            <a:pPr lvl="1"/>
            <a:r>
              <a:rPr lang="en-US" dirty="0" smtClean="0"/>
              <a:t>Long term lung damage</a:t>
            </a:r>
          </a:p>
          <a:p>
            <a:pPr lvl="1"/>
            <a:r>
              <a:rPr lang="en-US" dirty="0" smtClean="0"/>
              <a:t>Most dangerous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464" y="4953000"/>
            <a:ext cx="5396671" cy="1340467"/>
          </a:xfrm>
        </p:spPr>
        <p:txBody>
          <a:bodyPr/>
          <a:lstStyle/>
          <a:p>
            <a:pPr algn="ctr"/>
            <a:r>
              <a:rPr lang="en-US" dirty="0" smtClean="0"/>
              <a:t>Pharmacokinetics</a:t>
            </a:r>
            <a:endParaRPr lang="en-US" dirty="0"/>
          </a:p>
        </p:txBody>
      </p:sp>
      <p:graphicFrame>
        <p:nvGraphicFramePr>
          <p:cNvPr id="5" name="Content Placeholder 4"/>
          <p:cNvGraphicFramePr>
            <a:graphicFrameLocks noGrp="1"/>
          </p:cNvGraphicFramePr>
          <p:nvPr>
            <p:ph idx="4294967295"/>
          </p:nvPr>
        </p:nvGraphicFramePr>
        <p:xfrm>
          <a:off x="2286000" y="610571"/>
          <a:ext cx="6578600" cy="4342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Methamphetamine</a:t>
            </a:r>
            <a:endParaRPr lang="en-US" dirty="0"/>
          </a:p>
        </p:txBody>
      </p:sp>
      <p:sp>
        <p:nvSpPr>
          <p:cNvPr id="5" name="Content Placeholder 4"/>
          <p:cNvSpPr>
            <a:spLocks noGrp="1"/>
          </p:cNvSpPr>
          <p:nvPr>
            <p:ph idx="1"/>
          </p:nvPr>
        </p:nvSpPr>
        <p:spPr>
          <a:xfrm>
            <a:off x="381000" y="2286000"/>
            <a:ext cx="6197600" cy="3840163"/>
          </a:xfrm>
        </p:spPr>
        <p:txBody>
          <a:bodyPr>
            <a:normAutofit lnSpcReduction="10000"/>
          </a:bodyPr>
          <a:lstStyle/>
          <a:p>
            <a:r>
              <a:rPr lang="en-US" dirty="0" smtClean="0"/>
              <a:t>Physical effects can include:</a:t>
            </a:r>
          </a:p>
          <a:p>
            <a:pPr lvl="1"/>
            <a:r>
              <a:rPr lang="en-US" dirty="0" smtClean="0"/>
              <a:t>Anorexia</a:t>
            </a:r>
          </a:p>
          <a:p>
            <a:pPr lvl="1"/>
            <a:r>
              <a:rPr lang="en-US" dirty="0" smtClean="0"/>
              <a:t>Hyperactivity</a:t>
            </a:r>
          </a:p>
          <a:p>
            <a:pPr lvl="1"/>
            <a:r>
              <a:rPr lang="en-US" dirty="0" smtClean="0"/>
              <a:t>Hyperthermia</a:t>
            </a:r>
          </a:p>
          <a:p>
            <a:pPr lvl="3"/>
            <a:r>
              <a:rPr lang="en-US" dirty="0" smtClean="0"/>
              <a:t>MDMA</a:t>
            </a:r>
          </a:p>
          <a:p>
            <a:pPr lvl="1"/>
            <a:r>
              <a:rPr lang="en-US" dirty="0" smtClean="0"/>
              <a:t>Dilated pupils</a:t>
            </a:r>
          </a:p>
          <a:p>
            <a:pPr lvl="1"/>
            <a:r>
              <a:rPr lang="en-US" dirty="0" err="1" smtClean="0"/>
              <a:t>Bradycardia</a:t>
            </a:r>
            <a:endParaRPr lang="en-US" dirty="0" smtClean="0"/>
          </a:p>
          <a:p>
            <a:pPr lvl="1"/>
            <a:r>
              <a:rPr lang="en-US" dirty="0" smtClean="0"/>
              <a:t>Tachycardia</a:t>
            </a:r>
          </a:p>
          <a:p>
            <a:pPr lvl="1"/>
            <a:r>
              <a:rPr lang="en-US" dirty="0" smtClean="0"/>
              <a:t>Convulsions</a:t>
            </a:r>
          </a:p>
          <a:p>
            <a:pPr lvl="1"/>
            <a:r>
              <a:rPr lang="en-US" dirty="0" smtClean="0"/>
              <a:t>METH mouth</a:t>
            </a:r>
          </a:p>
          <a:p>
            <a:pPr lvl="1"/>
            <a:r>
              <a:rPr lang="en-US" dirty="0" err="1" smtClean="0"/>
              <a:t>Meth</a:t>
            </a:r>
            <a:r>
              <a:rPr lang="en-US" dirty="0" smtClean="0"/>
              <a:t> bugs</a:t>
            </a:r>
          </a:p>
          <a:p>
            <a:pPr lvl="3">
              <a:buNone/>
            </a:pPr>
            <a:endParaRPr lang="en-US" dirty="0"/>
          </a:p>
        </p:txBody>
      </p:sp>
      <p:pic>
        <p:nvPicPr>
          <p:cNvPr id="6" name="Picture 5"/>
          <p:cNvPicPr/>
          <p:nvPr/>
        </p:nvPicPr>
        <p:blipFill>
          <a:blip r:embed="rId2"/>
          <a:srcRect/>
          <a:stretch>
            <a:fillRect/>
          </a:stretch>
        </p:blipFill>
        <p:spPr bwMode="auto">
          <a:xfrm>
            <a:off x="3976457" y="2286000"/>
            <a:ext cx="2602143" cy="1957157"/>
          </a:xfrm>
          <a:prstGeom prst="rect">
            <a:avLst/>
          </a:prstGeom>
          <a:noFill/>
          <a:ln w="9525">
            <a:noFill/>
            <a:miter lim="800000"/>
            <a:headEnd/>
            <a:tailEnd/>
          </a:ln>
        </p:spPr>
      </p:pic>
      <p:pic>
        <p:nvPicPr>
          <p:cNvPr id="7" name="Picture 6"/>
          <p:cNvPicPr/>
          <p:nvPr/>
        </p:nvPicPr>
        <p:blipFill>
          <a:blip r:embed="rId3"/>
          <a:srcRect/>
          <a:stretch>
            <a:fillRect/>
          </a:stretch>
        </p:blipFill>
        <p:spPr bwMode="auto">
          <a:xfrm>
            <a:off x="5777980" y="4243157"/>
            <a:ext cx="2705621" cy="20036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Meth</a:t>
            </a:r>
            <a:r>
              <a:rPr lang="en-US" dirty="0" smtClean="0"/>
              <a:t> Mouth</a:t>
            </a:r>
            <a:endParaRPr lang="en-US" dirty="0"/>
          </a:p>
        </p:txBody>
      </p:sp>
      <p:sp>
        <p:nvSpPr>
          <p:cNvPr id="3" name="Content Placeholder 2"/>
          <p:cNvSpPr>
            <a:spLocks noGrp="1"/>
          </p:cNvSpPr>
          <p:nvPr>
            <p:ph idx="1"/>
          </p:nvPr>
        </p:nvSpPr>
        <p:spPr>
          <a:xfrm>
            <a:off x="304800" y="2133600"/>
            <a:ext cx="5029200" cy="4343400"/>
          </a:xfrm>
        </p:spPr>
        <p:txBody>
          <a:bodyPr>
            <a:normAutofit/>
          </a:bodyPr>
          <a:lstStyle/>
          <a:p>
            <a:r>
              <a:rPr lang="en-US" dirty="0" smtClean="0"/>
              <a:t>Advanced tooth decay attributed to METH use. </a:t>
            </a:r>
          </a:p>
          <a:p>
            <a:r>
              <a:rPr lang="en-US" dirty="0" smtClean="0"/>
              <a:t>According to the ADA, </a:t>
            </a:r>
            <a:r>
              <a:rPr lang="en-US" dirty="0" err="1" smtClean="0"/>
              <a:t>meth</a:t>
            </a:r>
            <a:r>
              <a:rPr lang="en-US" dirty="0" smtClean="0"/>
              <a:t> mouth “is probably caused by combination of drug induced psychological and physiological changes resulting in </a:t>
            </a:r>
            <a:r>
              <a:rPr lang="en-US" dirty="0" err="1" smtClean="0"/>
              <a:t>xerostomia</a:t>
            </a:r>
            <a:r>
              <a:rPr lang="en-US" dirty="0" smtClean="0"/>
              <a:t>, extended periods of poor </a:t>
            </a:r>
            <a:r>
              <a:rPr lang="en-US" dirty="0" err="1" smtClean="0"/>
              <a:t>hygience</a:t>
            </a:r>
            <a:r>
              <a:rPr lang="en-US" dirty="0" smtClean="0"/>
              <a:t>, increase consumption of </a:t>
            </a:r>
            <a:r>
              <a:rPr lang="en-US" dirty="0" err="1" smtClean="0"/>
              <a:t>sugard</a:t>
            </a:r>
            <a:r>
              <a:rPr lang="en-US" dirty="0" smtClean="0"/>
              <a:t> soft drinks, and teeth clenching and grinding (</a:t>
            </a:r>
            <a:r>
              <a:rPr lang="en-US" dirty="0" err="1" smtClean="0"/>
              <a:t>bruxism</a:t>
            </a:r>
            <a:r>
              <a:rPr lang="en-US" dirty="0" smtClean="0"/>
              <a:t>).”</a:t>
            </a:r>
          </a:p>
          <a:p>
            <a:r>
              <a:rPr lang="en-US" dirty="0" smtClean="0"/>
              <a:t>The acidic components of </a:t>
            </a:r>
            <a:r>
              <a:rPr lang="en-US" dirty="0" err="1" smtClean="0"/>
              <a:t>meth</a:t>
            </a:r>
            <a:r>
              <a:rPr lang="en-US" dirty="0" smtClean="0"/>
              <a:t> can also damage teeth</a:t>
            </a:r>
            <a:endParaRPr lang="en-US" dirty="0"/>
          </a:p>
        </p:txBody>
      </p:sp>
      <p:pic>
        <p:nvPicPr>
          <p:cNvPr id="4" name="Picture 3"/>
          <p:cNvPicPr/>
          <p:nvPr/>
        </p:nvPicPr>
        <p:blipFill>
          <a:blip r:embed="rId2"/>
          <a:srcRect/>
          <a:stretch>
            <a:fillRect/>
          </a:stretch>
        </p:blipFill>
        <p:spPr bwMode="auto">
          <a:xfrm>
            <a:off x="5334000" y="2133600"/>
            <a:ext cx="3149601" cy="3810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900" dirty="0" smtClean="0"/>
              <a:t>Drugs to combat </a:t>
            </a:r>
            <a:r>
              <a:rPr lang="en-US" sz="4900" dirty="0" err="1" smtClean="0"/>
              <a:t>Meth</a:t>
            </a:r>
            <a:r>
              <a:rPr lang="en-US" sz="4900" dirty="0" smtClean="0"/>
              <a:t> addiction</a:t>
            </a:r>
            <a:endParaRPr lang="en-US" sz="4900" dirty="0"/>
          </a:p>
        </p:txBody>
      </p:sp>
      <p:sp>
        <p:nvSpPr>
          <p:cNvPr id="3" name="Content Placeholder 2"/>
          <p:cNvSpPr>
            <a:spLocks noGrp="1"/>
          </p:cNvSpPr>
          <p:nvPr>
            <p:ph idx="1"/>
          </p:nvPr>
        </p:nvSpPr>
        <p:spPr>
          <a:xfrm>
            <a:off x="381000" y="2286000"/>
            <a:ext cx="6197600" cy="3840163"/>
          </a:xfrm>
        </p:spPr>
        <p:txBody>
          <a:bodyPr>
            <a:normAutofit fontScale="85000" lnSpcReduction="20000"/>
          </a:bodyPr>
          <a:lstStyle/>
          <a:p>
            <a:r>
              <a:rPr lang="en-US" dirty="0" smtClean="0"/>
              <a:t>To combat addiction doctors are starting to use other forms of stimulants, like </a:t>
            </a:r>
            <a:r>
              <a:rPr lang="en-US" dirty="0" err="1" smtClean="0"/>
              <a:t>dextroamphetamine</a:t>
            </a:r>
            <a:endParaRPr lang="en-US" dirty="0" smtClean="0"/>
          </a:p>
          <a:p>
            <a:r>
              <a:rPr lang="en-US" dirty="0" smtClean="0"/>
              <a:t>There are no publicly available drugs comparable to </a:t>
            </a:r>
            <a:r>
              <a:rPr lang="en-US" dirty="0" err="1" smtClean="0"/>
              <a:t>naloxone</a:t>
            </a:r>
            <a:r>
              <a:rPr lang="en-US" dirty="0" smtClean="0"/>
              <a:t>, which blocks opiate receptors and is </a:t>
            </a:r>
            <a:r>
              <a:rPr lang="en-US" dirty="0" err="1" smtClean="0"/>
              <a:t>therfore</a:t>
            </a:r>
            <a:r>
              <a:rPr lang="en-US" dirty="0" smtClean="0"/>
              <a:t> used in treating opiate dependence for use with </a:t>
            </a:r>
            <a:r>
              <a:rPr lang="en-US" dirty="0" err="1" smtClean="0"/>
              <a:t>meth</a:t>
            </a:r>
            <a:r>
              <a:rPr lang="en-US" dirty="0" smtClean="0"/>
              <a:t> addition</a:t>
            </a:r>
          </a:p>
          <a:p>
            <a:r>
              <a:rPr lang="en-US" dirty="0" smtClean="0"/>
              <a:t>Some experiments with some monoamine reuptake inhibitors such as </a:t>
            </a:r>
            <a:r>
              <a:rPr lang="en-US" dirty="0" err="1" smtClean="0"/>
              <a:t>indatraline</a:t>
            </a:r>
            <a:r>
              <a:rPr lang="en-US" dirty="0" smtClean="0"/>
              <a:t> have been </a:t>
            </a:r>
            <a:r>
              <a:rPr lang="en-US" dirty="0" err="1" smtClean="0"/>
              <a:t>suscessful</a:t>
            </a:r>
            <a:r>
              <a:rPr lang="en-US" dirty="0" smtClean="0"/>
              <a:t> in blocking the action of methamphetamine</a:t>
            </a:r>
          </a:p>
          <a:p>
            <a:r>
              <a:rPr lang="en-US" dirty="0" smtClean="0"/>
              <a:t>There have been some studies linking </a:t>
            </a:r>
            <a:r>
              <a:rPr lang="en-US" dirty="0" err="1" smtClean="0"/>
              <a:t>fluoxetine</a:t>
            </a:r>
            <a:r>
              <a:rPr lang="en-US" dirty="0" smtClean="0"/>
              <a:t>, </a:t>
            </a:r>
            <a:r>
              <a:rPr lang="en-US" dirty="0" err="1" smtClean="0"/>
              <a:t>bupropion</a:t>
            </a:r>
            <a:r>
              <a:rPr lang="en-US" dirty="0" smtClean="0"/>
              <a:t> and </a:t>
            </a:r>
            <a:r>
              <a:rPr lang="en-US" dirty="0" err="1" smtClean="0"/>
              <a:t>imipramine</a:t>
            </a:r>
            <a:r>
              <a:rPr lang="en-US" dirty="0" smtClean="0"/>
              <a:t> may reduce craving and improve adherence to treatment.</a:t>
            </a:r>
          </a:p>
          <a:p>
            <a:r>
              <a:rPr lang="en-US" dirty="0" smtClean="0"/>
              <a:t>Further research has suggested that </a:t>
            </a:r>
            <a:r>
              <a:rPr lang="en-US" dirty="0" err="1" smtClean="0"/>
              <a:t>modafinil</a:t>
            </a:r>
            <a:r>
              <a:rPr lang="en-US" dirty="0" smtClean="0"/>
              <a:t> can help addicts quit </a:t>
            </a:r>
            <a:r>
              <a:rPr lang="en-US" dirty="0" err="1" smtClean="0"/>
              <a:t>meth</a:t>
            </a:r>
            <a:r>
              <a:rPr lang="en-US" dirty="0" smtClean="0"/>
              <a:t> use</a:t>
            </a:r>
            <a:endParaRPr lang="en-US" dirty="0"/>
          </a:p>
        </p:txBody>
      </p:sp>
      <p:pic>
        <p:nvPicPr>
          <p:cNvPr id="4" name="Picture 3"/>
          <p:cNvPicPr/>
          <p:nvPr/>
        </p:nvPicPr>
        <p:blipFill>
          <a:blip r:embed="rId3"/>
          <a:srcRect/>
          <a:stretch>
            <a:fillRect/>
          </a:stretch>
        </p:blipFill>
        <p:spPr bwMode="auto">
          <a:xfrm>
            <a:off x="6578600" y="2285999"/>
            <a:ext cx="2370594" cy="1657145"/>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6578600" y="4366417"/>
            <a:ext cx="2133601" cy="175974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of </a:t>
            </a:r>
            <a:r>
              <a:rPr lang="en-US" dirty="0" err="1" smtClean="0"/>
              <a:t>Meth</a:t>
            </a:r>
            <a:endParaRPr lang="en-US" dirty="0"/>
          </a:p>
        </p:txBody>
      </p:sp>
      <p:sp>
        <p:nvSpPr>
          <p:cNvPr id="3" name="Content Placeholder 2"/>
          <p:cNvSpPr>
            <a:spLocks noGrp="1"/>
          </p:cNvSpPr>
          <p:nvPr>
            <p:ph idx="1"/>
          </p:nvPr>
        </p:nvSpPr>
        <p:spPr>
          <a:xfrm>
            <a:off x="381000" y="2286000"/>
            <a:ext cx="4648200" cy="3840163"/>
          </a:xfrm>
        </p:spPr>
        <p:txBody>
          <a:bodyPr>
            <a:normAutofit lnSpcReduction="10000"/>
          </a:bodyPr>
          <a:lstStyle/>
          <a:p>
            <a:r>
              <a:rPr lang="en-US" dirty="0" smtClean="0"/>
              <a:t>For the drug manufacturer </a:t>
            </a:r>
            <a:r>
              <a:rPr lang="en-US" dirty="0" err="1" smtClean="0"/>
              <a:t>meth</a:t>
            </a:r>
            <a:r>
              <a:rPr lang="en-US" dirty="0" smtClean="0"/>
              <a:t> production has several advantages over production of such plant-based drugs as cocaine or heroin…</a:t>
            </a:r>
          </a:p>
          <a:p>
            <a:pPr lvl="2"/>
            <a:r>
              <a:rPr lang="en-US" dirty="0" smtClean="0"/>
              <a:t>Production in labs = product is close to sale</a:t>
            </a:r>
          </a:p>
          <a:p>
            <a:pPr lvl="3"/>
            <a:r>
              <a:rPr lang="en-US" dirty="0" smtClean="0"/>
              <a:t>Reduces number of people involved</a:t>
            </a:r>
          </a:p>
          <a:p>
            <a:pPr lvl="3"/>
            <a:r>
              <a:rPr lang="en-US" dirty="0" smtClean="0"/>
              <a:t>This substantially reduces the cost</a:t>
            </a:r>
          </a:p>
          <a:p>
            <a:pPr lvl="2"/>
            <a:r>
              <a:rPr lang="en-US" dirty="0" smtClean="0"/>
              <a:t>Made inside so there is no growing season</a:t>
            </a:r>
          </a:p>
          <a:p>
            <a:pPr lvl="3"/>
            <a:r>
              <a:rPr lang="en-US" dirty="0" err="1" smtClean="0"/>
              <a:t>Meth</a:t>
            </a:r>
            <a:r>
              <a:rPr lang="en-US" dirty="0" smtClean="0"/>
              <a:t> can cook in a matter of hours</a:t>
            </a:r>
          </a:p>
          <a:p>
            <a:pPr lvl="2"/>
            <a:endParaRPr lang="en-US" dirty="0"/>
          </a:p>
        </p:txBody>
      </p:sp>
      <p:pic>
        <p:nvPicPr>
          <p:cNvPr id="4" name="Picture 3"/>
          <p:cNvPicPr/>
          <p:nvPr/>
        </p:nvPicPr>
        <p:blipFill>
          <a:blip r:embed="rId3"/>
          <a:srcRect/>
          <a:stretch>
            <a:fillRect/>
          </a:stretch>
        </p:blipFill>
        <p:spPr bwMode="auto">
          <a:xfrm>
            <a:off x="6781800" y="4419600"/>
            <a:ext cx="1985818" cy="2027382"/>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5339195" y="2156829"/>
            <a:ext cx="3428423" cy="226277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Meth</a:t>
            </a:r>
            <a:r>
              <a:rPr lang="en-US" dirty="0" smtClean="0"/>
              <a:t> Labs</a:t>
            </a:r>
            <a:endParaRPr lang="en-US" dirty="0"/>
          </a:p>
        </p:txBody>
      </p:sp>
      <p:sp>
        <p:nvSpPr>
          <p:cNvPr id="3" name="Content Placeholder 2"/>
          <p:cNvSpPr>
            <a:spLocks noGrp="1"/>
          </p:cNvSpPr>
          <p:nvPr>
            <p:ph idx="1"/>
          </p:nvPr>
        </p:nvSpPr>
        <p:spPr>
          <a:xfrm>
            <a:off x="381000" y="2133600"/>
            <a:ext cx="4267200" cy="4419600"/>
          </a:xfrm>
        </p:spPr>
        <p:txBody>
          <a:bodyPr>
            <a:normAutofit fontScale="92500" lnSpcReduction="10000"/>
          </a:bodyPr>
          <a:lstStyle/>
          <a:p>
            <a:r>
              <a:rPr lang="en-US" dirty="0" smtClean="0"/>
              <a:t>An illegal site where the drug is manufactured. </a:t>
            </a:r>
          </a:p>
          <a:p>
            <a:r>
              <a:rPr lang="en-US" dirty="0" smtClean="0"/>
              <a:t>Can be found in garages, kitchens, vehicles, hotel and motel rooms, storage lockers, campgrounds, etc.</a:t>
            </a:r>
          </a:p>
          <a:p>
            <a:r>
              <a:rPr lang="en-US" dirty="0" smtClean="0"/>
              <a:t>One in five of these sites is discovered because of chemical explosions</a:t>
            </a:r>
          </a:p>
          <a:p>
            <a:r>
              <a:rPr lang="en-US" dirty="0" smtClean="0"/>
              <a:t>Toxic contamination remains behind from the manufacturing process on surfaces in the </a:t>
            </a:r>
            <a:r>
              <a:rPr lang="en-US" dirty="0" err="1" smtClean="0"/>
              <a:t>meth</a:t>
            </a:r>
            <a:r>
              <a:rPr lang="en-US" dirty="0" smtClean="0"/>
              <a:t> lab itself</a:t>
            </a:r>
          </a:p>
          <a:p>
            <a:pPr lvl="1"/>
            <a:r>
              <a:rPr lang="en-US" dirty="0" smtClean="0"/>
              <a:t>Cleaning up a </a:t>
            </a:r>
            <a:r>
              <a:rPr lang="en-US" dirty="0" err="1" smtClean="0"/>
              <a:t>meth</a:t>
            </a:r>
            <a:r>
              <a:rPr lang="en-US" dirty="0" smtClean="0"/>
              <a:t> lab site requires costs of anywhere between $3000 and $10,000</a:t>
            </a:r>
            <a:endParaRPr lang="en-US" dirty="0"/>
          </a:p>
        </p:txBody>
      </p:sp>
      <p:pic>
        <p:nvPicPr>
          <p:cNvPr id="4" name="P 7"/>
          <p:cNvPicPr/>
          <p:nvPr/>
        </p:nvPicPr>
        <p:blipFill>
          <a:blip r:embed="rId2"/>
          <a:srcRect/>
          <a:stretch>
            <a:fillRect/>
          </a:stretch>
        </p:blipFill>
        <p:spPr bwMode="auto">
          <a:xfrm>
            <a:off x="4648200" y="2166523"/>
            <a:ext cx="3924414" cy="2024477"/>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5181600" y="4572000"/>
            <a:ext cx="3403600" cy="1981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Precursor Chemicals</a:t>
            </a:r>
            <a:endParaRPr lang="en-US" dirty="0"/>
          </a:p>
        </p:txBody>
      </p:sp>
      <p:sp>
        <p:nvSpPr>
          <p:cNvPr id="3" name="Content Placeholder 2"/>
          <p:cNvSpPr>
            <a:spLocks noGrp="1"/>
          </p:cNvSpPr>
          <p:nvPr>
            <p:ph idx="1"/>
          </p:nvPr>
        </p:nvSpPr>
        <p:spPr>
          <a:xfrm>
            <a:off x="304799" y="2286000"/>
            <a:ext cx="4570403" cy="3840163"/>
          </a:xfrm>
        </p:spPr>
        <p:txBody>
          <a:bodyPr/>
          <a:lstStyle/>
          <a:p>
            <a:r>
              <a:rPr lang="en-US" dirty="0" smtClean="0"/>
              <a:t>Top 3: </a:t>
            </a:r>
            <a:r>
              <a:rPr lang="en-US" dirty="0" err="1" smtClean="0"/>
              <a:t>Psuedoephedrine</a:t>
            </a:r>
            <a:r>
              <a:rPr lang="en-US" dirty="0" smtClean="0"/>
              <a:t>, Iodine crystals, Red phosphorus</a:t>
            </a:r>
          </a:p>
          <a:p>
            <a:r>
              <a:rPr lang="en-US" dirty="0" smtClean="0"/>
              <a:t>Other Chemicals include:</a:t>
            </a:r>
          </a:p>
          <a:p>
            <a:pPr lvl="1"/>
            <a:r>
              <a:rPr lang="en-US" dirty="0" smtClean="0"/>
              <a:t>Muriatic Acid</a:t>
            </a:r>
          </a:p>
          <a:p>
            <a:pPr lvl="1"/>
            <a:r>
              <a:rPr lang="en-US" dirty="0" smtClean="0"/>
              <a:t>Acetone</a:t>
            </a:r>
          </a:p>
          <a:p>
            <a:pPr lvl="1"/>
            <a:r>
              <a:rPr lang="en-US" dirty="0" smtClean="0"/>
              <a:t>Methanol</a:t>
            </a:r>
          </a:p>
          <a:p>
            <a:pPr lvl="1"/>
            <a:r>
              <a:rPr lang="en-US" dirty="0" smtClean="0"/>
              <a:t>Tubing and PVC connectors</a:t>
            </a:r>
          </a:p>
          <a:p>
            <a:pPr lvl="1"/>
            <a:r>
              <a:rPr lang="en-US" dirty="0" smtClean="0"/>
              <a:t>Red Devil Lye</a:t>
            </a:r>
          </a:p>
          <a:p>
            <a:pPr lvl="1"/>
            <a:r>
              <a:rPr lang="en-US" dirty="0" smtClean="0"/>
              <a:t>Ammonium</a:t>
            </a:r>
          </a:p>
          <a:p>
            <a:pPr lvl="1"/>
            <a:r>
              <a:rPr lang="en-US" dirty="0" smtClean="0"/>
              <a:t>Fertilizer</a:t>
            </a:r>
          </a:p>
        </p:txBody>
      </p:sp>
      <p:pic>
        <p:nvPicPr>
          <p:cNvPr id="4" name="Picture 3"/>
          <p:cNvPicPr/>
          <p:nvPr/>
        </p:nvPicPr>
        <p:blipFill>
          <a:blip r:embed="rId2"/>
          <a:srcRect/>
          <a:stretch>
            <a:fillRect/>
          </a:stretch>
        </p:blipFill>
        <p:spPr bwMode="auto">
          <a:xfrm>
            <a:off x="5333999" y="2286001"/>
            <a:ext cx="3149601" cy="198120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5588001" y="4571999"/>
            <a:ext cx="2895599" cy="1933333"/>
          </a:xfrm>
          <a:prstGeom prst="rect">
            <a:avLst/>
          </a:prstGeom>
          <a:noFill/>
          <a:ln w="9525">
            <a:noFill/>
            <a:miter lim="800000"/>
            <a:headEnd/>
            <a:tailEnd/>
          </a:ln>
        </p:spPr>
      </p:pic>
      <p:pic>
        <p:nvPicPr>
          <p:cNvPr id="6" name="Picture 5"/>
          <p:cNvPicPr/>
          <p:nvPr/>
        </p:nvPicPr>
        <p:blipFill>
          <a:blip r:embed="rId4"/>
          <a:srcRect/>
          <a:stretch>
            <a:fillRect/>
          </a:stretch>
        </p:blipFill>
        <p:spPr bwMode="auto">
          <a:xfrm>
            <a:off x="2987252" y="4876800"/>
            <a:ext cx="2346747" cy="1981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Making Cocaine</a:t>
            </a:r>
            <a:endParaRPr lang="en-US" dirty="0"/>
          </a:p>
        </p:txBody>
      </p:sp>
      <p:pic>
        <p:nvPicPr>
          <p:cNvPr id="4" name="COCAINE [www.keepvid.com].mp4">
            <a:hlinkClick r:id="" action="ppaction://media"/>
          </p:cNvPr>
          <p:cNvPicPr>
            <a:picLocks noGrp="1"/>
          </p:cNvPicPr>
          <p:nvPr>
            <p:ph idx="1"/>
            <a:videoFile r:link="rId1"/>
          </p:nvPr>
        </p:nvPicPr>
        <p:blipFill>
          <a:blip r:embed="rId4"/>
          <a:stretch>
            <a:fillRect/>
          </a:stretch>
        </p:blipFill>
        <p:spPr>
          <a:xfrm>
            <a:off x="2824691" y="2286000"/>
            <a:ext cx="5120217" cy="38401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Methamphetamine</a:t>
            </a:r>
            <a:endParaRPr lang="en-US" dirty="0"/>
          </a:p>
        </p:txBody>
      </p:sp>
      <p:sp>
        <p:nvSpPr>
          <p:cNvPr id="3" name="Content Placeholder 2"/>
          <p:cNvSpPr>
            <a:spLocks noGrp="1"/>
          </p:cNvSpPr>
          <p:nvPr>
            <p:ph idx="1"/>
          </p:nvPr>
        </p:nvSpPr>
        <p:spPr>
          <a:xfrm>
            <a:off x="658813" y="2286000"/>
            <a:ext cx="5736215" cy="4267200"/>
          </a:xfrm>
        </p:spPr>
        <p:txBody>
          <a:bodyPr>
            <a:normAutofit fontScale="92500" lnSpcReduction="20000"/>
          </a:bodyPr>
          <a:lstStyle/>
          <a:p>
            <a:r>
              <a:rPr lang="en-US" dirty="0" smtClean="0"/>
              <a:t>Methamphetamine was first synthesized from ephedrine in Japan in 1893 by chemist Nagai </a:t>
            </a:r>
            <a:r>
              <a:rPr lang="en-US" dirty="0" err="1" smtClean="0"/>
              <a:t>Nagayoshi</a:t>
            </a:r>
            <a:endParaRPr lang="en-US" dirty="0" smtClean="0"/>
          </a:p>
          <a:p>
            <a:r>
              <a:rPr lang="en-US" dirty="0" smtClean="0"/>
              <a:t>WWI usage: the German military dispensed it under the trademark </a:t>
            </a:r>
            <a:r>
              <a:rPr lang="en-US" dirty="0" err="1" smtClean="0"/>
              <a:t>Pervitin</a:t>
            </a:r>
            <a:r>
              <a:rPr lang="en-US" dirty="0" smtClean="0"/>
              <a:t>. </a:t>
            </a:r>
          </a:p>
          <a:p>
            <a:pPr lvl="1"/>
            <a:r>
              <a:rPr lang="en-US" dirty="0" smtClean="0"/>
              <a:t>From 1942 until his death Adolf Hitler may have been given intravenous injection of </a:t>
            </a:r>
            <a:r>
              <a:rPr lang="en-US" dirty="0" err="1" smtClean="0"/>
              <a:t>meth</a:t>
            </a:r>
            <a:endParaRPr lang="en-US" dirty="0" smtClean="0"/>
          </a:p>
          <a:p>
            <a:pPr lvl="1"/>
            <a:r>
              <a:rPr lang="en-US" dirty="0" smtClean="0"/>
              <a:t>It supposed that he developed Parkinson like symptoms from use of </a:t>
            </a:r>
            <a:r>
              <a:rPr lang="en-US" dirty="0" err="1" smtClean="0"/>
              <a:t>meth</a:t>
            </a:r>
            <a:endParaRPr lang="en-US" dirty="0" smtClean="0"/>
          </a:p>
          <a:p>
            <a:pPr lvl="1">
              <a:buNone/>
            </a:pPr>
            <a:r>
              <a:rPr lang="en-US" dirty="0" smtClean="0"/>
              <a:t>After WWII</a:t>
            </a:r>
            <a:r>
              <a:rPr lang="en-US" sz="2054" dirty="0" smtClean="0">
                <a:solidFill>
                  <a:srgbClr val="000000"/>
                </a:solidFill>
                <a:latin typeface="Calisto MT"/>
                <a:cs typeface="Calisto MT"/>
              </a:rPr>
              <a:t>, Japanese </a:t>
            </a:r>
            <a:r>
              <a:rPr lang="en-US" sz="2054" dirty="0" err="1" smtClean="0">
                <a:solidFill>
                  <a:srgbClr val="000000"/>
                </a:solidFill>
                <a:latin typeface="Calisto MT"/>
                <a:cs typeface="Calisto MT"/>
              </a:rPr>
              <a:t>governmnt</a:t>
            </a:r>
            <a:r>
              <a:rPr lang="en-US" sz="2054" dirty="0" smtClean="0">
                <a:solidFill>
                  <a:srgbClr val="000000"/>
                </a:solidFill>
                <a:latin typeface="Calisto MT"/>
                <a:cs typeface="Calisto MT"/>
              </a:rPr>
              <a:t> banned </a:t>
            </a:r>
            <a:r>
              <a:rPr lang="en-US" sz="2054" dirty="0" err="1" smtClean="0">
                <a:solidFill>
                  <a:srgbClr val="000000"/>
                </a:solidFill>
                <a:latin typeface="Calisto MT"/>
                <a:cs typeface="Calisto MT"/>
              </a:rPr>
              <a:t>meth</a:t>
            </a:r>
            <a:r>
              <a:rPr lang="en-US" sz="2054" dirty="0" smtClean="0">
                <a:solidFill>
                  <a:srgbClr val="000000"/>
                </a:solidFill>
                <a:latin typeface="Calisto MT"/>
                <a:cs typeface="Calisto MT"/>
              </a:rPr>
              <a:t> in 1951</a:t>
            </a:r>
          </a:p>
          <a:p>
            <a:r>
              <a:rPr lang="en-US" sz="2054" dirty="0" smtClean="0">
                <a:solidFill>
                  <a:srgbClr val="000000"/>
                </a:solidFill>
                <a:latin typeface="Calisto MT"/>
                <a:cs typeface="Calisto MT"/>
              </a:rPr>
              <a:t>After WWII, Japanese government banned </a:t>
            </a:r>
            <a:r>
              <a:rPr lang="en-US" sz="2054" dirty="0" err="1" smtClean="0">
                <a:solidFill>
                  <a:srgbClr val="000000"/>
                </a:solidFill>
                <a:latin typeface="Calisto MT"/>
                <a:cs typeface="Calisto MT"/>
              </a:rPr>
              <a:t>meth</a:t>
            </a:r>
            <a:r>
              <a:rPr lang="en-US" sz="2054" dirty="0" smtClean="0">
                <a:solidFill>
                  <a:srgbClr val="000000"/>
                </a:solidFill>
                <a:latin typeface="Calisto MT"/>
                <a:cs typeface="Calisto MT"/>
              </a:rPr>
              <a:t> in 1951; Height of the Japanese amphetamine epidemic. There are estimated to be over 2 million amphetamine users in a population of 88.5 million.</a:t>
            </a:r>
          </a:p>
          <a:p>
            <a:pPr lvl="1">
              <a:buNone/>
            </a:pPr>
            <a:endParaRPr lang="en-US" dirty="0"/>
          </a:p>
        </p:txBody>
      </p:sp>
      <p:pic>
        <p:nvPicPr>
          <p:cNvPr id="4" name="Picture 3"/>
          <p:cNvPicPr/>
          <p:nvPr/>
        </p:nvPicPr>
        <p:blipFill>
          <a:blip r:embed="rId2"/>
          <a:srcRect/>
          <a:stretch>
            <a:fillRect/>
          </a:stretch>
        </p:blipFill>
        <p:spPr bwMode="auto">
          <a:xfrm>
            <a:off x="5943601" y="2286000"/>
            <a:ext cx="2540000" cy="137160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6644869" y="4419600"/>
            <a:ext cx="1838732" cy="2133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effects of </a:t>
            </a:r>
            <a:r>
              <a:rPr lang="en-US" dirty="0" err="1" smtClean="0"/>
              <a:t>Meth</a:t>
            </a:r>
            <a:endParaRPr lang="en-US" dirty="0"/>
          </a:p>
        </p:txBody>
      </p:sp>
      <p:sp>
        <p:nvSpPr>
          <p:cNvPr id="3" name="Content Placeholder 2"/>
          <p:cNvSpPr>
            <a:spLocks noGrp="1"/>
          </p:cNvSpPr>
          <p:nvPr>
            <p:ph idx="1"/>
          </p:nvPr>
        </p:nvSpPr>
        <p:spPr>
          <a:xfrm>
            <a:off x="4495800" y="2286000"/>
            <a:ext cx="4292600" cy="3840163"/>
          </a:xfrm>
        </p:spPr>
        <p:txBody>
          <a:bodyPr>
            <a:normAutofit fontScale="92500" lnSpcReduction="20000"/>
          </a:bodyPr>
          <a:lstStyle/>
          <a:p>
            <a:r>
              <a:rPr lang="en-US" dirty="0" smtClean="0"/>
              <a:t>Depression</a:t>
            </a:r>
          </a:p>
          <a:p>
            <a:r>
              <a:rPr lang="en-US" dirty="0" smtClean="0"/>
              <a:t>Suicide</a:t>
            </a:r>
          </a:p>
          <a:p>
            <a:r>
              <a:rPr lang="en-US" dirty="0" smtClean="0"/>
              <a:t>Serious heart disease</a:t>
            </a:r>
          </a:p>
          <a:p>
            <a:r>
              <a:rPr lang="en-US" dirty="0" smtClean="0"/>
              <a:t>Anxiety</a:t>
            </a:r>
          </a:p>
          <a:p>
            <a:r>
              <a:rPr lang="en-US" dirty="0" smtClean="0"/>
              <a:t>Violent behavior</a:t>
            </a:r>
          </a:p>
          <a:p>
            <a:r>
              <a:rPr lang="en-US" dirty="0" smtClean="0"/>
              <a:t>Stimulant psychosis</a:t>
            </a:r>
          </a:p>
          <a:p>
            <a:r>
              <a:rPr lang="en-US" dirty="0" smtClean="0"/>
              <a:t>Increased risk of Parkinson’s Disease</a:t>
            </a:r>
          </a:p>
          <a:p>
            <a:r>
              <a:rPr lang="en-US" dirty="0" smtClean="0"/>
              <a:t>Amphetamine psychosis resembling schizophrenia</a:t>
            </a:r>
            <a:endParaRPr lang="en-US" dirty="0"/>
          </a:p>
        </p:txBody>
      </p:sp>
      <p:pic>
        <p:nvPicPr>
          <p:cNvPr id="4" name="Picture 3"/>
          <p:cNvPicPr/>
          <p:nvPr/>
        </p:nvPicPr>
        <p:blipFill>
          <a:blip r:embed="rId3"/>
          <a:srcRect/>
          <a:stretch>
            <a:fillRect/>
          </a:stretch>
        </p:blipFill>
        <p:spPr bwMode="auto">
          <a:xfrm>
            <a:off x="658813" y="2286000"/>
            <a:ext cx="3200400" cy="3556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Stimulant psychosis</a:t>
            </a:r>
            <a:endParaRPr lang="en-US" dirty="0"/>
          </a:p>
        </p:txBody>
      </p:sp>
      <p:sp>
        <p:nvSpPr>
          <p:cNvPr id="3" name="Content Placeholder 2"/>
          <p:cNvSpPr>
            <a:spLocks noGrp="1"/>
          </p:cNvSpPr>
          <p:nvPr>
            <p:ph idx="1"/>
          </p:nvPr>
        </p:nvSpPr>
        <p:spPr>
          <a:xfrm>
            <a:off x="304800" y="2286000"/>
            <a:ext cx="7696200" cy="4267200"/>
          </a:xfrm>
        </p:spPr>
        <p:txBody>
          <a:bodyPr>
            <a:normAutofit/>
          </a:bodyPr>
          <a:lstStyle/>
          <a:p>
            <a:r>
              <a:rPr lang="en-US" dirty="0" smtClean="0"/>
              <a:t>Psychosis associated with stimulant users who typically use large doses of the drug. </a:t>
            </a:r>
          </a:p>
          <a:p>
            <a:r>
              <a:rPr lang="en-US" dirty="0" smtClean="0"/>
              <a:t>Typically the psychosis ceases 7-10 days after discontinuing the drug</a:t>
            </a:r>
          </a:p>
          <a:p>
            <a:r>
              <a:rPr lang="en-US" dirty="0" smtClean="0"/>
              <a:t>However, long term heavy use of </a:t>
            </a:r>
            <a:r>
              <a:rPr lang="en-US" dirty="0" err="1" smtClean="0"/>
              <a:t>meth</a:t>
            </a:r>
            <a:r>
              <a:rPr lang="en-US" dirty="0" smtClean="0"/>
              <a:t> can cause permanent psychotic episodes where users experience </a:t>
            </a:r>
          </a:p>
          <a:p>
            <a:pPr lvl="1"/>
            <a:r>
              <a:rPr lang="en-US" dirty="0" smtClean="0"/>
              <a:t>Hallucinations</a:t>
            </a:r>
          </a:p>
          <a:p>
            <a:pPr lvl="1"/>
            <a:r>
              <a:rPr lang="en-US" dirty="0" smtClean="0"/>
              <a:t>Delusions</a:t>
            </a:r>
          </a:p>
          <a:p>
            <a:pPr lvl="1"/>
            <a:r>
              <a:rPr lang="en-US" dirty="0" smtClean="0"/>
              <a:t>Paranoia</a:t>
            </a:r>
          </a:p>
          <a:p>
            <a:pPr lvl="1">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Meth</a:t>
            </a:r>
            <a:r>
              <a:rPr lang="en-US" dirty="0" smtClean="0"/>
              <a:t> psychosis</a:t>
            </a:r>
            <a:endParaRPr lang="en-US" dirty="0"/>
          </a:p>
        </p:txBody>
      </p:sp>
      <p:pic>
        <p:nvPicPr>
          <p:cNvPr id="4" name="The Dangers of Meth Pt. 1 [SaveYouTube.com].mp4">
            <a:hlinkClick r:id="" action="ppaction://media"/>
          </p:cNvPr>
          <p:cNvPicPr>
            <a:picLocks noGrp="1"/>
          </p:cNvPicPr>
          <p:nvPr>
            <p:ph idx="1"/>
            <a:videoFile r:link="rId1"/>
          </p:nvPr>
        </p:nvPicPr>
        <p:blipFill>
          <a:blip r:embed="rId3"/>
          <a:stretch>
            <a:fillRect/>
          </a:stretch>
        </p:blipFill>
        <p:spPr>
          <a:xfrm>
            <a:off x="1676400" y="2286000"/>
            <a:ext cx="6023785" cy="3840163"/>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58812" y="2286000"/>
            <a:ext cx="8485187" cy="3840163"/>
          </a:xfrm>
        </p:spPr>
        <p:txBody>
          <a:bodyPr>
            <a:normAutofit/>
          </a:bodyPr>
          <a:lstStyle/>
          <a:p>
            <a:r>
              <a:rPr lang="en-US" sz="1800" dirty="0" smtClean="0"/>
              <a:t>"Methamphetamine: toxic. Additive. Devastating. Get the facts! Also known as '</a:t>
            </a:r>
            <a:r>
              <a:rPr lang="en-US" sz="1800" dirty="0" err="1" smtClean="0"/>
              <a:t>meth</a:t>
            </a:r>
            <a:r>
              <a:rPr lang="en-US" sz="1800" dirty="0" smtClean="0"/>
              <a:t>' or 'ice,' this highly addictive and brain-altering drug is a threatening scourge on individuals, families, and communities." </a:t>
            </a:r>
            <a:r>
              <a:rPr lang="en-US" sz="1800" i="1" dirty="0" smtClean="0"/>
              <a:t>New York Times Upfront</a:t>
            </a:r>
            <a:r>
              <a:rPr lang="en-US" sz="1800" dirty="0" smtClean="0"/>
              <a:t> 10 Oct. 2005: SI+. </a:t>
            </a:r>
            <a:r>
              <a:rPr lang="en-US" sz="1800" i="1" dirty="0" smtClean="0"/>
              <a:t>Academic </a:t>
            </a:r>
            <a:r>
              <a:rPr lang="en-US" sz="1800" i="1" dirty="0" err="1" smtClean="0"/>
              <a:t>OneFile</a:t>
            </a:r>
            <a:r>
              <a:rPr lang="en-US" sz="1800" dirty="0" smtClean="0"/>
              <a:t>. Web. 12 Apr. 2011.</a:t>
            </a:r>
          </a:p>
          <a:p>
            <a:r>
              <a:rPr lang="en-US" sz="1800" dirty="0" smtClean="0"/>
              <a:t>Barr, AM.; </a:t>
            </a:r>
            <a:r>
              <a:rPr lang="en-US" sz="1800" dirty="0" err="1" smtClean="0"/>
              <a:t>Panenka</a:t>
            </a:r>
            <a:r>
              <a:rPr lang="en-US" sz="1800" dirty="0" smtClean="0"/>
              <a:t>, WJ.; </a:t>
            </a:r>
            <a:r>
              <a:rPr lang="en-US" sz="1800" dirty="0" err="1" smtClean="0"/>
              <a:t>MacEwan</a:t>
            </a:r>
            <a:r>
              <a:rPr lang="en-US" sz="1800" dirty="0" smtClean="0"/>
              <a:t>, GW.; Thornton, AE.; Lang, DJ.; </a:t>
            </a:r>
            <a:r>
              <a:rPr lang="en-US" sz="1800" dirty="0" err="1" smtClean="0"/>
              <a:t>Honer</a:t>
            </a:r>
            <a:r>
              <a:rPr lang="en-US" sz="1800" dirty="0" smtClean="0"/>
              <a:t>, WG.; </a:t>
            </a:r>
            <a:r>
              <a:rPr lang="en-US" sz="1800" dirty="0" err="1" smtClean="0"/>
              <a:t>Lecomte</a:t>
            </a:r>
            <a:r>
              <a:rPr lang="en-US" sz="1800" dirty="0" smtClean="0"/>
              <a:t>, T. (Sep 2006). </a:t>
            </a:r>
            <a:r>
              <a:rPr lang="en-US" sz="1800" dirty="0" smtClean="0">
                <a:hlinkClick r:id="rId2"/>
              </a:rPr>
              <a:t>"The need for speed: an update on methamphetamine addiction."</a:t>
            </a:r>
            <a:r>
              <a:rPr lang="en-US" sz="1800" dirty="0" smtClean="0"/>
              <a:t>. </a:t>
            </a:r>
            <a:r>
              <a:rPr lang="en-US" sz="1800" i="1" dirty="0" smtClean="0"/>
              <a:t>J Psychiatry </a:t>
            </a:r>
            <a:r>
              <a:rPr lang="en-US" sz="1800" i="1" dirty="0" err="1" smtClean="0"/>
              <a:t>Neurosci</a:t>
            </a:r>
            <a:r>
              <a:rPr lang="en-US" sz="1800" dirty="0" smtClean="0"/>
              <a:t> </a:t>
            </a:r>
            <a:r>
              <a:rPr lang="en-US" sz="1800" b="1" dirty="0" smtClean="0"/>
              <a:t>31</a:t>
            </a:r>
            <a:r>
              <a:rPr lang="en-US" sz="1800" dirty="0" smtClean="0"/>
              <a:t> (5): 301–13. </a:t>
            </a:r>
            <a:r>
              <a:rPr lang="en-US" sz="1800" dirty="0" smtClean="0">
                <a:hlinkClick r:id="rId3"/>
              </a:rPr>
              <a:t>PMC</a:t>
            </a:r>
            <a:r>
              <a:rPr lang="en-US" sz="1800" dirty="0" smtClean="0"/>
              <a:t> </a:t>
            </a:r>
            <a:r>
              <a:rPr lang="en-US" sz="1800" dirty="0" smtClean="0">
                <a:hlinkClick r:id="rId4"/>
              </a:rPr>
              <a:t>1557685</a:t>
            </a:r>
            <a:r>
              <a:rPr lang="en-US" sz="1800" dirty="0" smtClean="0"/>
              <a:t>. </a:t>
            </a:r>
            <a:r>
              <a:rPr lang="en-US" sz="1800" dirty="0" smtClean="0">
                <a:hlinkClick r:id="rId5"/>
              </a:rPr>
              <a:t>PMID</a:t>
            </a:r>
            <a:r>
              <a:rPr lang="en-US" sz="1800" dirty="0" smtClean="0"/>
              <a:t> </a:t>
            </a:r>
            <a:r>
              <a:rPr lang="en-US" sz="1800" dirty="0" smtClean="0">
                <a:hlinkClick r:id="rId6"/>
              </a:rPr>
              <a:t>16951733</a:t>
            </a:r>
            <a:r>
              <a:rPr lang="en-US" sz="1800" dirty="0" smtClean="0"/>
              <a:t>. </a:t>
            </a:r>
          </a:p>
          <a:p>
            <a:r>
              <a:rPr lang="en-US" sz="1800" dirty="0" smtClean="0"/>
              <a:t>Fong P. Methamphetamine abuse growing. The Vancouver sun (1986). 2002-02-14</a:t>
            </a:r>
          </a:p>
          <a:p>
            <a:r>
              <a:rPr lang="en-US" sz="1800" dirty="0" err="1" smtClean="0"/>
              <a:t>Schep</a:t>
            </a:r>
            <a:r>
              <a:rPr lang="en-US" sz="1800" dirty="0" smtClean="0"/>
              <a:t> LJ, Slaughter RJ, Beasley DM (August 2010). "The clinical toxicology of </a:t>
            </a:r>
            <a:r>
              <a:rPr lang="en-US" sz="1800" dirty="0" err="1" smtClean="0"/>
              <a:t>metamfetamine</a:t>
            </a:r>
            <a:r>
              <a:rPr lang="en-US" sz="1800" dirty="0" smtClean="0"/>
              <a:t>". </a:t>
            </a:r>
            <a:r>
              <a:rPr lang="en-US" sz="1800" i="1" dirty="0" smtClean="0"/>
              <a:t>Clinical Toxicology (Philadelphia, Pa.) </a:t>
            </a:r>
            <a:r>
              <a:rPr lang="en-US" sz="1800" b="1" i="1" dirty="0" smtClean="0"/>
              <a:t>48 (7): 675–94.</a:t>
            </a:r>
            <a:endParaRPr lang="en-US" sz="1800"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58813" y="2286000"/>
            <a:ext cx="7824788" cy="3840163"/>
          </a:xfrm>
        </p:spPr>
        <p:txBody>
          <a:bodyPr>
            <a:normAutofit/>
          </a:bodyPr>
          <a:lstStyle/>
          <a:p>
            <a:r>
              <a:rPr lang="en-US" dirty="0" smtClean="0"/>
              <a:t>B.K. Logan. </a:t>
            </a:r>
            <a:r>
              <a:rPr lang="en-US" i="1" dirty="0" smtClean="0"/>
              <a:t>Methamphetamine - Effects on Human Performance and Behavior. Forensic Science Review, Vol. 14, no. 1/2 (2002), </a:t>
            </a:r>
            <a:r>
              <a:rPr lang="en-US" i="1" dirty="0" err="1" smtClean="0"/>
              <a:t>p</a:t>
            </a:r>
            <a:r>
              <a:rPr lang="en-US" i="1" dirty="0" smtClean="0"/>
              <a:t>. 142</a:t>
            </a:r>
          </a:p>
          <a:p>
            <a:r>
              <a:rPr lang="en-US" dirty="0" err="1" smtClean="0"/>
              <a:t>Grinspoon</a:t>
            </a:r>
            <a:r>
              <a:rPr lang="en-US" dirty="0" smtClean="0"/>
              <a:t>; </a:t>
            </a:r>
            <a:r>
              <a:rPr lang="en-US" dirty="0" err="1" smtClean="0"/>
              <a:t>Hedblom</a:t>
            </a:r>
            <a:r>
              <a:rPr lang="en-US" dirty="0" smtClean="0"/>
              <a:t> (1975-01-01). </a:t>
            </a:r>
            <a:r>
              <a:rPr lang="en-US" i="1" dirty="0" smtClean="0">
                <a:hlinkClick r:id="rId2"/>
              </a:rPr>
              <a:t>Speed Culture: Amphetamine Use and Abuse in America. Harvard University Press. p. 18.</a:t>
            </a:r>
            <a:endParaRPr lang="en-US" i="1" dirty="0" smtClean="0"/>
          </a:p>
          <a:p>
            <a:r>
              <a:rPr lang="en-US" dirty="0" smtClean="0"/>
              <a:t>Davidson C, </a:t>
            </a:r>
            <a:r>
              <a:rPr lang="en-US" dirty="0" err="1" smtClean="0"/>
              <a:t>Gow</a:t>
            </a:r>
            <a:r>
              <a:rPr lang="en-US" dirty="0" smtClean="0"/>
              <a:t> AJ, Lee TH, Ellinwood EH (August 2001). "Methamphetamine neurotoxicity: necrotic and apoptotic mechanisms and relevance to human abuse and treatment". </a:t>
            </a:r>
            <a:r>
              <a:rPr lang="en-US" i="1" dirty="0" smtClean="0"/>
              <a:t>Brain Research. Brain Research Reviews </a:t>
            </a:r>
            <a:r>
              <a:rPr lang="en-US" b="1" i="1" dirty="0" smtClean="0"/>
              <a:t>36 (1): 1–22</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a:xfrm>
            <a:off x="658813" y="2286000"/>
            <a:ext cx="6197600" cy="3840163"/>
          </a:xfrm>
        </p:spPr>
        <p:txBody>
          <a:bodyPr>
            <a:normAutofit fontScale="92500" lnSpcReduction="20000"/>
          </a:bodyPr>
          <a:lstStyle/>
          <a:p>
            <a:r>
              <a:rPr lang="en-US" u="sng" dirty="0" smtClean="0">
                <a:hlinkClick r:id="rId2"/>
              </a:rPr>
              <a:t>http://find.galegroup.com.proxy.libraries.smu.edu/gtx/retrieve.do?contentSet=IAC-Documents&amp;resultListType=RESULT_LIST&amp;qrySerId=Locale%28en%2CUS%2C%29%3AFQE%3D%28ti%2CNone%2C15%29METHAMPHETAMINE%3AAnd%3AFQE%3D%28da%2CNone%2C4%292005%3AAnd%3AFQE%3D%28iu%2CNone%2C1%293%3AAnd%3AFQE%3D%28pu%2CNone%2C22%29New+York+Times+Upfront%3AAnd%3AFQE%3D%28vo%2CNone%2C3%29138%24&amp;sgHitCountType=None&amp;inPS=true&amp;sort=DateDescend&amp;searchType=AdvancedSearchForm&amp;tabID=T003&amp;prodId=AONE&amp;searchId=R3&amp;currentPosition=1&amp;userGroupName=txshracd2548&amp;docId=A137871959&amp;docType=IAC</a:t>
            </a:r>
            <a:endParaRPr lang="en-US" dirty="0" smtClean="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a:xfrm>
            <a:off x="658813" y="2286000"/>
            <a:ext cx="6197600" cy="3840163"/>
          </a:xfrm>
        </p:spPr>
        <p:txBody>
          <a:bodyPr/>
          <a:lstStyle/>
          <a:p>
            <a:r>
              <a:rPr lang="en-US" u="sng" dirty="0" smtClean="0">
                <a:hlinkClick r:id="rId2"/>
              </a:rPr>
              <a:t>http://www.drugabuse.gov/PDF/RRMetham.pdf</a:t>
            </a:r>
            <a:endParaRPr lang="en-US" dirty="0" smtClean="0"/>
          </a:p>
          <a:p>
            <a:r>
              <a:rPr lang="en-US" dirty="0" err="1" smtClean="0"/>
              <a:t>http://web.ebscohost.com.proxy.libraries.smu.edu/ehost/detail?sid</a:t>
            </a:r>
            <a:r>
              <a:rPr lang="en-US" dirty="0" smtClean="0"/>
              <a:t>=430dd5f0-424a-481b-a59e-d05be1bf7338%40sessionmgr113&amp;vid=2&amp;hid=104&amp;bdata=JnNpdGU9ZWhvc3QtbGl2ZSZzY29wZT1zaXRl#db=</a:t>
            </a:r>
            <a:r>
              <a:rPr lang="en-US" dirty="0" err="1" smtClean="0"/>
              <a:t>pbh&amp;AN</a:t>
            </a:r>
            <a:r>
              <a:rPr lang="en-US" dirty="0" smtClean="0"/>
              <a:t>=382716</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How is methamphetamine harmful?</a:t>
            </a:r>
          </a:p>
          <a:p>
            <a:r>
              <a:rPr lang="en-US" dirty="0" smtClean="0"/>
              <a:t>What specific brain changes occur for methamphetamine users?</a:t>
            </a:r>
          </a:p>
          <a:p>
            <a:r>
              <a:rPr lang="en-US" dirty="0" smtClean="0"/>
              <a:t>Which neurotransmitters does </a:t>
            </a:r>
            <a:r>
              <a:rPr lang="en-US" dirty="0" err="1" smtClean="0"/>
              <a:t>methampetamine</a:t>
            </a:r>
            <a:r>
              <a:rPr lang="en-US" dirty="0" smtClean="0"/>
              <a:t> affect?</a:t>
            </a:r>
          </a:p>
          <a:p>
            <a:r>
              <a:rPr lang="en-US" dirty="0" smtClean="0"/>
              <a:t>How do amphetamines affect obesity?</a:t>
            </a:r>
          </a:p>
          <a:p>
            <a:r>
              <a:rPr lang="en-US" dirty="0" smtClean="0"/>
              <a:t>What is the abuse potential of amphetamines?</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Desoxyn</a:t>
            </a:r>
            <a:endParaRPr lang="en-US" dirty="0"/>
          </a:p>
        </p:txBody>
      </p:sp>
      <p:sp>
        <p:nvSpPr>
          <p:cNvPr id="3" name="Content Placeholder 2"/>
          <p:cNvSpPr>
            <a:spLocks noGrp="1"/>
          </p:cNvSpPr>
          <p:nvPr>
            <p:ph idx="1"/>
          </p:nvPr>
        </p:nvSpPr>
        <p:spPr>
          <a:xfrm>
            <a:off x="2590800" y="2286000"/>
            <a:ext cx="6197600" cy="3840163"/>
          </a:xfrm>
        </p:spPr>
        <p:txBody>
          <a:bodyPr>
            <a:normAutofit lnSpcReduction="10000"/>
          </a:bodyPr>
          <a:lstStyle/>
          <a:p>
            <a:r>
              <a:rPr lang="en-US" dirty="0" smtClean="0"/>
              <a:t>Amid concerns about over-prescribing by doctors and diversion to the illegal market, Abbot laboratories withdrew </a:t>
            </a:r>
            <a:r>
              <a:rPr lang="en-US" dirty="0" err="1" smtClean="0"/>
              <a:t>injectable</a:t>
            </a:r>
            <a:r>
              <a:rPr lang="en-US" dirty="0" smtClean="0"/>
              <a:t> </a:t>
            </a:r>
            <a:r>
              <a:rPr lang="en-US" dirty="0" err="1" smtClean="0"/>
              <a:t>Desoxyn</a:t>
            </a:r>
            <a:r>
              <a:rPr lang="en-US" dirty="0" smtClean="0"/>
              <a:t> (the trade name for legally manufactured methamphetamine)</a:t>
            </a:r>
          </a:p>
          <a:p>
            <a:r>
              <a:rPr lang="en-US" dirty="0" smtClean="0"/>
              <a:t>Burroughs </a:t>
            </a:r>
            <a:r>
              <a:rPr lang="en-US" dirty="0" err="1" smtClean="0"/>
              <a:t>Wellcome</a:t>
            </a:r>
            <a:r>
              <a:rPr lang="en-US" dirty="0" smtClean="0"/>
              <a:t> withdrew </a:t>
            </a:r>
            <a:r>
              <a:rPr lang="en-US" dirty="0" err="1" smtClean="0"/>
              <a:t>injectable</a:t>
            </a:r>
            <a:r>
              <a:rPr lang="en-US" dirty="0" smtClean="0"/>
              <a:t> </a:t>
            </a:r>
            <a:r>
              <a:rPr lang="en-US" dirty="0" err="1" smtClean="0"/>
              <a:t>Methedrine</a:t>
            </a:r>
            <a:r>
              <a:rPr lang="en-US" dirty="0" smtClean="0"/>
              <a:t> (another trade name for legally manufactured methamphetamine), leaving “intravenous methamphetamine users without a product that could be readily injected. </a:t>
            </a:r>
          </a:p>
          <a:p>
            <a:r>
              <a:rPr lang="en-US" dirty="0" smtClean="0"/>
              <a:t>This created demand for an inexpensive water-soluble powder product</a:t>
            </a:r>
            <a:endParaRPr lang="en-US" dirty="0"/>
          </a:p>
        </p:txBody>
      </p:sp>
      <p:pic>
        <p:nvPicPr>
          <p:cNvPr id="4" name="Picture 3"/>
          <p:cNvPicPr/>
          <p:nvPr/>
        </p:nvPicPr>
        <p:blipFill>
          <a:blip r:embed="rId2"/>
          <a:srcRect/>
          <a:stretch>
            <a:fillRect/>
          </a:stretch>
        </p:blipFill>
        <p:spPr bwMode="auto">
          <a:xfrm>
            <a:off x="658813" y="4191000"/>
            <a:ext cx="1701544" cy="2216940"/>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522779" y="2286000"/>
            <a:ext cx="1837578" cy="1905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Amphetamine vs. Methamphetamine</a:t>
            </a:r>
            <a:endParaRPr lang="en-US" dirty="0"/>
          </a:p>
        </p:txBody>
      </p:sp>
      <p:sp>
        <p:nvSpPr>
          <p:cNvPr id="3" name="Content Placeholder 2"/>
          <p:cNvSpPr>
            <a:spLocks noGrp="1"/>
          </p:cNvSpPr>
          <p:nvPr>
            <p:ph idx="1"/>
          </p:nvPr>
        </p:nvSpPr>
        <p:spPr>
          <a:xfrm>
            <a:off x="381000" y="2057400"/>
            <a:ext cx="6197600" cy="3840163"/>
          </a:xfrm>
        </p:spPr>
        <p:txBody>
          <a:bodyPr/>
          <a:lstStyle/>
          <a:p>
            <a:r>
              <a:rPr lang="en-US" dirty="0" smtClean="0"/>
              <a:t>The added methyl group to amphetamine renders the chemical</a:t>
            </a:r>
          </a:p>
          <a:p>
            <a:pPr lvl="1"/>
            <a:r>
              <a:rPr lang="en-US" dirty="0" smtClean="0"/>
              <a:t>More lipid soluble</a:t>
            </a:r>
          </a:p>
          <a:p>
            <a:pPr lvl="1"/>
            <a:r>
              <a:rPr lang="en-US" dirty="0" err="1" smtClean="0"/>
              <a:t>Enhacing</a:t>
            </a:r>
            <a:r>
              <a:rPr lang="en-US" dirty="0" smtClean="0"/>
              <a:t> transport across the BBB</a:t>
            </a:r>
          </a:p>
          <a:p>
            <a:pPr lvl="1"/>
            <a:r>
              <a:rPr lang="en-US" dirty="0" smtClean="0"/>
              <a:t>More stable against enzymatic degradation by MAO</a:t>
            </a:r>
          </a:p>
          <a:p>
            <a:pPr lvl="2"/>
            <a:r>
              <a:rPr lang="en-US" dirty="0" smtClean="0"/>
              <a:t>(Monoamine </a:t>
            </a:r>
            <a:r>
              <a:rPr lang="en-US" dirty="0" err="1" smtClean="0"/>
              <a:t>oxidase</a:t>
            </a:r>
            <a:r>
              <a:rPr lang="en-US" dirty="0" smtClean="0"/>
              <a:t>)</a:t>
            </a:r>
            <a:endParaRPr lang="en-US" dirty="0"/>
          </a:p>
        </p:txBody>
      </p:sp>
      <p:pic>
        <p:nvPicPr>
          <p:cNvPr id="4" name="Picture 3"/>
          <p:cNvPicPr/>
          <p:nvPr/>
        </p:nvPicPr>
        <p:blipFill>
          <a:blip r:embed="rId2"/>
          <a:srcRect/>
          <a:stretch>
            <a:fillRect/>
          </a:stretch>
        </p:blipFill>
        <p:spPr bwMode="auto">
          <a:xfrm>
            <a:off x="4822497" y="3962400"/>
            <a:ext cx="3661104" cy="25738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Levomethamphetamine</a:t>
            </a:r>
            <a:endParaRPr lang="en-US" dirty="0"/>
          </a:p>
        </p:txBody>
      </p:sp>
      <p:sp>
        <p:nvSpPr>
          <p:cNvPr id="3" name="Content Placeholder 2"/>
          <p:cNvSpPr>
            <a:spLocks noGrp="1"/>
          </p:cNvSpPr>
          <p:nvPr>
            <p:ph idx="1"/>
          </p:nvPr>
        </p:nvSpPr>
        <p:spPr>
          <a:xfrm>
            <a:off x="457199" y="2057400"/>
            <a:ext cx="4648201" cy="3840163"/>
          </a:xfrm>
        </p:spPr>
        <p:txBody>
          <a:bodyPr>
            <a:normAutofit lnSpcReduction="10000"/>
          </a:bodyPr>
          <a:lstStyle/>
          <a:p>
            <a:r>
              <a:rPr lang="en-US" dirty="0" smtClean="0"/>
              <a:t>Family of the </a:t>
            </a:r>
            <a:r>
              <a:rPr lang="en-US" dirty="0" err="1" smtClean="0"/>
              <a:t>phenylamines</a:t>
            </a:r>
            <a:endParaRPr lang="en-US" dirty="0" smtClean="0"/>
          </a:p>
          <a:p>
            <a:r>
              <a:rPr lang="en-US" dirty="0" err="1" smtClean="0"/>
              <a:t>Chiral</a:t>
            </a:r>
            <a:r>
              <a:rPr lang="en-US" dirty="0" smtClean="0"/>
              <a:t> with two isomers</a:t>
            </a:r>
          </a:p>
          <a:p>
            <a:r>
              <a:rPr lang="en-US" dirty="0" smtClean="0"/>
              <a:t>Levorotary form is called </a:t>
            </a:r>
            <a:r>
              <a:rPr lang="en-US" dirty="0" err="1" smtClean="0"/>
              <a:t>levomethamphetamine</a:t>
            </a:r>
            <a:r>
              <a:rPr lang="en-US" dirty="0" smtClean="0"/>
              <a:t> (</a:t>
            </a:r>
            <a:r>
              <a:rPr lang="en-US" dirty="0" err="1" smtClean="0"/>
              <a:t>levamfetamine</a:t>
            </a:r>
            <a:r>
              <a:rPr lang="en-US" dirty="0" smtClean="0"/>
              <a:t>) and is sold as an OTC drug used in inhalers for nasal decongestion</a:t>
            </a:r>
          </a:p>
          <a:p>
            <a:r>
              <a:rPr lang="en-US" dirty="0" smtClean="0"/>
              <a:t>Interestingly, </a:t>
            </a:r>
            <a:r>
              <a:rPr lang="en-US" dirty="0" err="1" smtClean="0"/>
              <a:t>levomethamphetamine</a:t>
            </a:r>
            <a:r>
              <a:rPr lang="en-US" dirty="0" smtClean="0"/>
              <a:t> does not possess any significant central nervous system activity or addictive properties</a:t>
            </a:r>
            <a:endParaRPr lang="en-US" dirty="0"/>
          </a:p>
        </p:txBody>
      </p:sp>
      <p:sp>
        <p:nvSpPr>
          <p:cNvPr id="8" name="TextBox 7"/>
          <p:cNvSpPr txBox="1"/>
          <p:nvPr/>
        </p:nvSpPr>
        <p:spPr>
          <a:xfrm>
            <a:off x="5867399" y="3657600"/>
            <a:ext cx="2616201" cy="369332"/>
          </a:xfrm>
          <a:prstGeom prst="rect">
            <a:avLst/>
          </a:prstGeom>
          <a:noFill/>
        </p:spPr>
        <p:txBody>
          <a:bodyPr wrap="square" rtlCol="0">
            <a:spAutoFit/>
          </a:bodyPr>
          <a:lstStyle/>
          <a:p>
            <a:r>
              <a:rPr lang="en-US" dirty="0" err="1" smtClean="0"/>
              <a:t>Levomethamphetamine</a:t>
            </a:r>
            <a:endParaRPr lang="en-US" dirty="0"/>
          </a:p>
        </p:txBody>
      </p:sp>
      <p:pic>
        <p:nvPicPr>
          <p:cNvPr id="9" name="Picture 8"/>
          <p:cNvPicPr/>
          <p:nvPr/>
        </p:nvPicPr>
        <p:blipFill>
          <a:blip r:embed="rId2"/>
          <a:srcRect/>
          <a:stretch>
            <a:fillRect/>
          </a:stretch>
        </p:blipFill>
        <p:spPr bwMode="auto">
          <a:xfrm>
            <a:off x="5663440" y="2057400"/>
            <a:ext cx="2538730" cy="1371600"/>
          </a:xfrm>
          <a:prstGeom prst="rect">
            <a:avLst/>
          </a:prstGeom>
          <a:noFill/>
          <a:ln w="9525">
            <a:noFill/>
            <a:miter lim="800000"/>
            <a:headEnd/>
            <a:tailEnd/>
          </a:ln>
        </p:spPr>
      </p:pic>
      <p:pic>
        <p:nvPicPr>
          <p:cNvPr id="10" name="Picture 9"/>
          <p:cNvPicPr/>
          <p:nvPr/>
        </p:nvPicPr>
        <p:blipFill>
          <a:blip r:embed="rId3"/>
          <a:srcRect/>
          <a:stretch>
            <a:fillRect/>
          </a:stretch>
        </p:blipFill>
        <p:spPr bwMode="auto">
          <a:xfrm>
            <a:off x="5916045" y="4026932"/>
            <a:ext cx="2286125" cy="2182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Methamphetamine</a:t>
            </a:r>
            <a:endParaRPr lang="en-US" dirty="0"/>
          </a:p>
        </p:txBody>
      </p:sp>
      <p:sp>
        <p:nvSpPr>
          <p:cNvPr id="3" name="Content Placeholder 2"/>
          <p:cNvSpPr>
            <a:spLocks noGrp="1"/>
          </p:cNvSpPr>
          <p:nvPr>
            <p:ph idx="1"/>
          </p:nvPr>
        </p:nvSpPr>
        <p:spPr>
          <a:xfrm>
            <a:off x="304800" y="2057400"/>
            <a:ext cx="5715000" cy="4495800"/>
          </a:xfrm>
        </p:spPr>
        <p:txBody>
          <a:bodyPr>
            <a:normAutofit/>
          </a:bodyPr>
          <a:lstStyle/>
          <a:p>
            <a:r>
              <a:rPr lang="en-US" dirty="0" smtClean="0"/>
              <a:t>Potent CNS stimulant that affects </a:t>
            </a:r>
            <a:r>
              <a:rPr lang="en-US" dirty="0" err="1" smtClean="0"/>
              <a:t>neurochemical</a:t>
            </a:r>
            <a:r>
              <a:rPr lang="en-US" dirty="0" smtClean="0"/>
              <a:t> mechanisms responsible for regulating heart rate, body temperature, attention, mood and emotional responses associated with alertness</a:t>
            </a:r>
          </a:p>
          <a:p>
            <a:r>
              <a:rPr lang="en-US" dirty="0" smtClean="0"/>
              <a:t>Acute physical effects of the drug closely resemble the physiological and psychological effects of an epinephrine-provoked fight-or-flight response</a:t>
            </a:r>
          </a:p>
          <a:p>
            <a:pPr lvl="3"/>
            <a:r>
              <a:rPr lang="en-US" dirty="0" err="1" smtClean="0"/>
              <a:t>Bradycardia</a:t>
            </a:r>
            <a:endParaRPr lang="en-US" dirty="0" smtClean="0"/>
          </a:p>
          <a:p>
            <a:pPr lvl="3"/>
            <a:r>
              <a:rPr lang="en-US" dirty="0" smtClean="0"/>
              <a:t>Hypertension</a:t>
            </a:r>
          </a:p>
          <a:p>
            <a:pPr lvl="3"/>
            <a:r>
              <a:rPr lang="en-US" dirty="0" smtClean="0"/>
              <a:t>Vasoconstriction</a:t>
            </a:r>
          </a:p>
          <a:p>
            <a:pPr lvl="3"/>
            <a:r>
              <a:rPr lang="en-US" dirty="0" err="1" smtClean="0"/>
              <a:t>Bronchodilation</a:t>
            </a:r>
            <a:endParaRPr lang="en-US" dirty="0" smtClean="0"/>
          </a:p>
          <a:p>
            <a:pPr lvl="3"/>
            <a:endParaRPr lang="en-US" dirty="0" smtClean="0"/>
          </a:p>
        </p:txBody>
      </p:sp>
      <p:pic>
        <p:nvPicPr>
          <p:cNvPr id="4" name="Picture 3"/>
          <p:cNvPicPr/>
          <p:nvPr/>
        </p:nvPicPr>
        <p:blipFill>
          <a:blip r:embed="rId2"/>
          <a:srcRect/>
          <a:stretch>
            <a:fillRect/>
          </a:stretch>
        </p:blipFill>
        <p:spPr bwMode="auto">
          <a:xfrm>
            <a:off x="6019800" y="2286000"/>
            <a:ext cx="264845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3500" b="1" dirty="0" smtClean="0"/>
              <a:t>Dopamine plays a role in METH-induced neurotoxicity experiments</a:t>
            </a:r>
            <a:endParaRPr lang="en-US" sz="3500" b="1" dirty="0"/>
          </a:p>
        </p:txBody>
      </p:sp>
      <p:sp>
        <p:nvSpPr>
          <p:cNvPr id="8" name="Content Placeholder 7"/>
          <p:cNvSpPr>
            <a:spLocks noGrp="1"/>
          </p:cNvSpPr>
          <p:nvPr>
            <p:ph sz="half" idx="1"/>
          </p:nvPr>
        </p:nvSpPr>
        <p:spPr>
          <a:xfrm>
            <a:off x="658813" y="1935161"/>
            <a:ext cx="3657600" cy="4541837"/>
          </a:xfrm>
        </p:spPr>
        <p:txBody>
          <a:bodyPr>
            <a:noAutofit/>
          </a:bodyPr>
          <a:lstStyle/>
          <a:p>
            <a:r>
              <a:rPr lang="en-US" sz="2000" dirty="0" smtClean="0"/>
              <a:t>Experiments in which the production of dopamine has been reduced or dopamine release has been inhibited showed a decrease in the toxic effects of METH administration. </a:t>
            </a:r>
          </a:p>
          <a:p>
            <a:r>
              <a:rPr lang="en-US" sz="2000" dirty="0" smtClean="0"/>
              <a:t>It has been proposed that defective sequestering of DA into vesicles back to the </a:t>
            </a:r>
            <a:r>
              <a:rPr lang="en-US" sz="2000" dirty="0" err="1" smtClean="0"/>
              <a:t>presynaptic</a:t>
            </a:r>
            <a:r>
              <a:rPr lang="en-US" sz="2000" dirty="0" smtClean="0"/>
              <a:t> cleft lead to a generation of ROS in the cytoplasm</a:t>
            </a:r>
          </a:p>
        </p:txBody>
      </p:sp>
      <p:graphicFrame>
        <p:nvGraphicFramePr>
          <p:cNvPr id="10" name="Content Placeholder 9"/>
          <p:cNvGraphicFramePr>
            <a:graphicFrameLocks noGrp="1"/>
          </p:cNvGraphicFramePr>
          <p:nvPr>
            <p:ph sz="half" idx="2"/>
          </p:nvPr>
        </p:nvGraphicFramePr>
        <p:xfrm>
          <a:off x="4826001" y="1935162"/>
          <a:ext cx="3657600" cy="4541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Action</a:t>
            </a:r>
            <a:endParaRPr lang="en-US" dirty="0"/>
          </a:p>
        </p:txBody>
      </p:sp>
      <p:sp>
        <p:nvSpPr>
          <p:cNvPr id="3" name="Content Placeholder 2"/>
          <p:cNvSpPr>
            <a:spLocks noGrp="1"/>
          </p:cNvSpPr>
          <p:nvPr>
            <p:ph idx="1"/>
          </p:nvPr>
        </p:nvSpPr>
        <p:spPr>
          <a:xfrm>
            <a:off x="4267200" y="2133600"/>
            <a:ext cx="4673600" cy="4267200"/>
          </a:xfrm>
        </p:spPr>
        <p:txBody>
          <a:bodyPr>
            <a:normAutofit/>
          </a:bodyPr>
          <a:lstStyle/>
          <a:p>
            <a:r>
              <a:rPr lang="en-US" dirty="0" smtClean="0"/>
              <a:t>Methamphetamine causes the </a:t>
            </a:r>
            <a:r>
              <a:rPr lang="en-US" dirty="0" err="1" smtClean="0"/>
              <a:t>norepinephrine</a:t>
            </a:r>
            <a:r>
              <a:rPr lang="en-US" dirty="0" smtClean="0"/>
              <a:t>, dopamine, and serotonin (5HT) transporters to reverse their direction of flow, leading to a release of these vesicles from the cytoplasm </a:t>
            </a:r>
            <a:r>
              <a:rPr lang="en-US" dirty="0" err="1" smtClean="0">
                <a:sym typeface="Wingdings"/>
              </a:rPr>
              <a:t></a:t>
            </a:r>
            <a:r>
              <a:rPr lang="en-US" dirty="0" smtClean="0">
                <a:sym typeface="Wingdings"/>
              </a:rPr>
              <a:t> synapse</a:t>
            </a:r>
          </a:p>
          <a:p>
            <a:r>
              <a:rPr lang="en-US" dirty="0" smtClean="0">
                <a:sym typeface="Wingdings"/>
              </a:rPr>
              <a:t>While other stimulants like cocaine bind to DAT inhibiting reuptake of these NT, METH along with amphetamine pose as agonists that is taken up into the DAT preventing re-uptake of DA</a:t>
            </a:r>
          </a:p>
          <a:p>
            <a:pPr lvl="1"/>
            <a:endParaRPr lang="en-US" dirty="0"/>
          </a:p>
        </p:txBody>
      </p:sp>
      <p:pic>
        <p:nvPicPr>
          <p:cNvPr id="4" name="Picture 3"/>
          <p:cNvPicPr/>
          <p:nvPr/>
        </p:nvPicPr>
        <p:blipFill>
          <a:blip r:embed="rId3"/>
          <a:srcRect/>
          <a:stretch>
            <a:fillRect/>
          </a:stretch>
        </p:blipFill>
        <p:spPr bwMode="auto">
          <a:xfrm>
            <a:off x="317946" y="2438400"/>
            <a:ext cx="3949254" cy="3482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2603</TotalTime>
  <Words>2205</Words>
  <Application>Microsoft Office PowerPoint</Application>
  <PresentationFormat>On-screen Show (4:3)</PresentationFormat>
  <Paragraphs>255</Paragraphs>
  <Slides>37</Slides>
  <Notes>17</Notes>
  <HiddenSlides>0</HiddenSlides>
  <MMClips>3</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Codex</vt:lpstr>
      <vt:lpstr>Agents of Abuse</vt:lpstr>
      <vt:lpstr>Table of Contents</vt:lpstr>
      <vt:lpstr>History of Methamphetamine</vt:lpstr>
      <vt:lpstr>Desoxyn</vt:lpstr>
      <vt:lpstr>Amphetamine vs. Methamphetamine</vt:lpstr>
      <vt:lpstr>Levomethamphetamine</vt:lpstr>
      <vt:lpstr>Methamphetamine</vt:lpstr>
      <vt:lpstr>Dopamine plays a role in METH-induced neurotoxicity experiments</vt:lpstr>
      <vt:lpstr>Mechanism of Action</vt:lpstr>
      <vt:lpstr>METH interacting with DA receptors in the neuron</vt:lpstr>
      <vt:lpstr>Once METH binds one of two things happens…</vt:lpstr>
      <vt:lpstr>Video review on Meth mechanism</vt:lpstr>
      <vt:lpstr>METH causes DA degeneration</vt:lpstr>
      <vt:lpstr>Meth and the NE system</vt:lpstr>
      <vt:lpstr>Meth and Epinephrine system</vt:lpstr>
      <vt:lpstr>Serotonin (5-HT) and Meth</vt:lpstr>
      <vt:lpstr>Summary of Meth effects on certain NTs</vt:lpstr>
      <vt:lpstr>How other stimulants affect NTs</vt:lpstr>
      <vt:lpstr>Cocaine mechanism</vt:lpstr>
      <vt:lpstr>How does METH initiate addiction?</vt:lpstr>
      <vt:lpstr>Routes of Administration</vt:lpstr>
      <vt:lpstr>Pharmacokinetics</vt:lpstr>
      <vt:lpstr>Methamphetamine</vt:lpstr>
      <vt:lpstr>Meth Mouth</vt:lpstr>
      <vt:lpstr>Drugs to combat Meth addiction</vt:lpstr>
      <vt:lpstr>Synthesis of Meth</vt:lpstr>
      <vt:lpstr>Meth Labs</vt:lpstr>
      <vt:lpstr>Precursor Chemicals</vt:lpstr>
      <vt:lpstr> Making Cocaine</vt:lpstr>
      <vt:lpstr>Long term effects of Meth</vt:lpstr>
      <vt:lpstr>Stimulant psychosis</vt:lpstr>
      <vt:lpstr>Meth psychosis</vt:lpstr>
      <vt:lpstr>References</vt:lpstr>
      <vt:lpstr>References</vt:lpstr>
      <vt:lpstr>Readings</vt:lpstr>
      <vt:lpstr>Readings</vt:lpstr>
      <vt:lpstr>Homework</vt:lpstr>
    </vt:vector>
  </TitlesOfParts>
  <Company>SMU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of Abuse</dc:title>
  <dc:creator>Sophia Cline</dc:creator>
  <cp:lastModifiedBy>00005862</cp:lastModifiedBy>
  <cp:revision>26</cp:revision>
  <dcterms:created xsi:type="dcterms:W3CDTF">2011-04-14T16:05:01Z</dcterms:created>
  <dcterms:modified xsi:type="dcterms:W3CDTF">2011-04-23T19:47:22Z</dcterms:modified>
</cp:coreProperties>
</file>