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57" r:id="rId4"/>
    <p:sldId id="259" r:id="rId5"/>
    <p:sldId id="267" r:id="rId6"/>
    <p:sldId id="260" r:id="rId7"/>
    <p:sldId id="261" r:id="rId8"/>
    <p:sldId id="262" r:id="rId9"/>
    <p:sldId id="263" r:id="rId10"/>
    <p:sldId id="264" r:id="rId11"/>
    <p:sldId id="268" r:id="rId12"/>
    <p:sldId id="269"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7" r:id="rId32"/>
    <p:sldId id="286"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73260" autoAdjust="0"/>
  </p:normalViewPr>
  <p:slideViewPr>
    <p:cSldViewPr>
      <p:cViewPr>
        <p:scale>
          <a:sx n="77" d="100"/>
          <a:sy n="77" d="100"/>
        </p:scale>
        <p:origin x="-15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836A2-E584-4DD2-B25C-8F528891B1CD}" type="datetimeFigureOut">
              <a:rPr lang="en-US" smtClean="0"/>
              <a:pPr/>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40AA2-63FD-4196-9B11-4334EECD168D}" type="slidenum">
              <a:rPr lang="en-US" smtClean="0"/>
              <a:pPr/>
              <a:t>‹#›</a:t>
            </a:fld>
            <a:endParaRPr lang="en-US"/>
          </a:p>
        </p:txBody>
      </p:sp>
    </p:spTree>
    <p:extLst>
      <p:ext uri="{BB962C8B-B14F-4D97-AF65-F5344CB8AC3E}">
        <p14:creationId xmlns:p14="http://schemas.microsoft.com/office/powerpoint/2010/main" val="168921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other major causes of deaths in past years have declined except for Alzheimer’s which have increased over 46% during this time</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http://www.msnbc.msn.com/id/42653936/ns/health-alzheimers_disease/from/toolbar</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mri</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Cascade</a:t>
            </a:r>
            <a:r>
              <a:rPr lang="en-US" baseline="0" dirty="0" smtClean="0"/>
              <a:t> hypothesis has been believed for years. At the end we will discuss a potential cure in which this hypothesis is modified</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 physician</a:t>
            </a:r>
            <a:r>
              <a:rPr lang="en-US" baseline="0" dirty="0" smtClean="0"/>
              <a:t> visits, saving on nursing-homes</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beta-amyloid fragments</a:t>
            </a:r>
            <a:r>
              <a:rPr lang="en-US" baseline="0" dirty="0" smtClean="0"/>
              <a:t> clump into plaques</a:t>
            </a:r>
            <a:endParaRPr lang="en-US" dirty="0"/>
          </a:p>
        </p:txBody>
      </p:sp>
      <p:sp>
        <p:nvSpPr>
          <p:cNvPr id="4" name="Slide Number Placeholder 3"/>
          <p:cNvSpPr>
            <a:spLocks noGrp="1"/>
          </p:cNvSpPr>
          <p:nvPr>
            <p:ph type="sldNum" sz="quarter" idx="10"/>
          </p:nvPr>
        </p:nvSpPr>
        <p:spPr/>
        <p:txBody>
          <a:bodyPr/>
          <a:lstStyle/>
          <a:p>
            <a:fld id="{D0940AA2-63FD-4196-9B11-4334EECD168D}"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C40448F-223B-4856-AF3F-6EC11A467098}" type="datetimeFigureOut">
              <a:rPr lang="en-US" smtClean="0"/>
              <a:pPr/>
              <a:t>4/29/2011</a:t>
            </a:fld>
            <a:endParaRPr lang="en-US"/>
          </a:p>
        </p:txBody>
      </p:sp>
      <p:sp>
        <p:nvSpPr>
          <p:cNvPr id="16" name="Slide Number Placeholder 15"/>
          <p:cNvSpPr>
            <a:spLocks noGrp="1"/>
          </p:cNvSpPr>
          <p:nvPr>
            <p:ph type="sldNum" sz="quarter" idx="11"/>
          </p:nvPr>
        </p:nvSpPr>
        <p:spPr/>
        <p:txBody>
          <a:bodyPr/>
          <a:lstStyle/>
          <a:p>
            <a:fld id="{8ABF809C-F0A8-430B-ADC1-B735BE0ECC1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0448F-223B-4856-AF3F-6EC11A467098}"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F809C-F0A8-430B-ADC1-B735BE0ECC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40448F-223B-4856-AF3F-6EC11A467098}"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F809C-F0A8-430B-ADC1-B735BE0ECC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C40448F-223B-4856-AF3F-6EC11A467098}" type="datetimeFigureOut">
              <a:rPr lang="en-US" smtClean="0"/>
              <a:pPr/>
              <a:t>4/29/2011</a:t>
            </a:fld>
            <a:endParaRPr lang="en-US"/>
          </a:p>
        </p:txBody>
      </p:sp>
      <p:sp>
        <p:nvSpPr>
          <p:cNvPr id="15" name="Slide Number Placeholder 14"/>
          <p:cNvSpPr>
            <a:spLocks noGrp="1"/>
          </p:cNvSpPr>
          <p:nvPr>
            <p:ph type="sldNum" sz="quarter" idx="15"/>
          </p:nvPr>
        </p:nvSpPr>
        <p:spPr/>
        <p:txBody>
          <a:bodyPr/>
          <a:lstStyle>
            <a:lvl1pPr algn="ctr">
              <a:defRPr/>
            </a:lvl1pPr>
          </a:lstStyle>
          <a:p>
            <a:fld id="{8ABF809C-F0A8-430B-ADC1-B735BE0ECC1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40448F-223B-4856-AF3F-6EC11A467098}"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F809C-F0A8-430B-ADC1-B735BE0ECC1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40448F-223B-4856-AF3F-6EC11A467098}"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F809C-F0A8-430B-ADC1-B735BE0ECC1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ABF809C-F0A8-430B-ADC1-B735BE0ECC1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C40448F-223B-4856-AF3F-6EC11A467098}" type="datetimeFigureOut">
              <a:rPr lang="en-US" smtClean="0"/>
              <a:pPr/>
              <a:t>4/29/2011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40448F-223B-4856-AF3F-6EC11A467098}" type="datetimeFigureOut">
              <a:rPr lang="en-US" smtClean="0"/>
              <a:pPr/>
              <a:t>4/29/2011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F809C-F0A8-430B-ADC1-B735BE0ECC1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0448F-223B-4856-AF3F-6EC11A467098}" type="datetimeFigureOut">
              <a:rPr lang="en-US" smtClean="0"/>
              <a:pPr/>
              <a:t>4/29/2011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F809C-F0A8-430B-ADC1-B735BE0EC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C40448F-223B-4856-AF3F-6EC11A467098}" type="datetimeFigureOut">
              <a:rPr lang="en-US" smtClean="0"/>
              <a:pPr/>
              <a:t>4/29/2011</a:t>
            </a:fld>
            <a:endParaRPr lang="en-US"/>
          </a:p>
        </p:txBody>
      </p:sp>
      <p:sp>
        <p:nvSpPr>
          <p:cNvPr id="9" name="Slide Number Placeholder 8"/>
          <p:cNvSpPr>
            <a:spLocks noGrp="1"/>
          </p:cNvSpPr>
          <p:nvPr>
            <p:ph type="sldNum" sz="quarter" idx="15"/>
          </p:nvPr>
        </p:nvSpPr>
        <p:spPr/>
        <p:txBody>
          <a:bodyPr/>
          <a:lstStyle/>
          <a:p>
            <a:fld id="{8ABF809C-F0A8-430B-ADC1-B735BE0ECC1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C40448F-223B-4856-AF3F-6EC11A467098}" type="datetimeFigureOut">
              <a:rPr lang="en-US" smtClean="0"/>
              <a:pPr/>
              <a:t>4/29/2011</a:t>
            </a:fld>
            <a:endParaRPr lang="en-US"/>
          </a:p>
        </p:txBody>
      </p:sp>
      <p:sp>
        <p:nvSpPr>
          <p:cNvPr id="9" name="Slide Number Placeholder 8"/>
          <p:cNvSpPr>
            <a:spLocks noGrp="1"/>
          </p:cNvSpPr>
          <p:nvPr>
            <p:ph type="sldNum" sz="quarter" idx="11"/>
          </p:nvPr>
        </p:nvSpPr>
        <p:spPr/>
        <p:txBody>
          <a:bodyPr/>
          <a:lstStyle/>
          <a:p>
            <a:fld id="{8ABF809C-F0A8-430B-ADC1-B735BE0ECC1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40448F-223B-4856-AF3F-6EC11A467098}" type="datetimeFigureOut">
              <a:rPr lang="en-US" smtClean="0"/>
              <a:pPr/>
              <a:t>4/29/2011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ABF809C-F0A8-430B-ADC1-B735BE0ECC1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0/09/Donepezil_skeletal.svg"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p0.blogger.com/_AE1cFdPaaME/R-lkhznu05I/AAAAAAAABJo/HXLsIizPV08/s1600-h/IMG_8657.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n.wikipedia.org/wiki/File:Nitrosamine-2D.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n.wikipedia.org/wiki/File:Nitrosamine-2D.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Nitrosamine-2D.png" TargetMode="External"/><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nrimed.reachlocal.net/videos/dementia-patient-recognizes-wife-after-inr-treatment/"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Colton Nielson</a:t>
            </a:r>
            <a:endParaRPr lang="en-US" dirty="0"/>
          </a:p>
        </p:txBody>
      </p:sp>
      <p:sp>
        <p:nvSpPr>
          <p:cNvPr id="2" name="Title 1"/>
          <p:cNvSpPr>
            <a:spLocks noGrp="1"/>
          </p:cNvSpPr>
          <p:nvPr>
            <p:ph type="ctrTitle"/>
          </p:nvPr>
        </p:nvSpPr>
        <p:spPr/>
        <p:txBody>
          <a:bodyPr/>
          <a:lstStyle/>
          <a:p>
            <a:r>
              <a:rPr lang="en-US" dirty="0" smtClean="0"/>
              <a:t>Demise of the Mind: </a:t>
            </a:r>
            <a:br>
              <a:rPr lang="en-US" dirty="0" smtClean="0"/>
            </a:br>
            <a:r>
              <a:rPr lang="en-US" dirty="0" smtClean="0"/>
              <a:t>Alzheimer’s Disease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304800" y="1524000"/>
            <a:ext cx="8534400" cy="4572000"/>
          </a:xfrm>
        </p:spPr>
        <p:txBody>
          <a:bodyPr/>
          <a:lstStyle/>
          <a:p>
            <a:r>
              <a:rPr lang="en-US" dirty="0" smtClean="0"/>
              <a:t>Only way to diagnose is autopsy of the brain</a:t>
            </a:r>
          </a:p>
          <a:p>
            <a:r>
              <a:rPr lang="en-US" dirty="0" smtClean="0"/>
              <a:t>There are several diagnostic methods Physicians perform</a:t>
            </a:r>
          </a:p>
          <a:p>
            <a:pPr lvl="1"/>
            <a:r>
              <a:rPr lang="en-US" dirty="0" smtClean="0"/>
              <a:t>take a detailed patient history</a:t>
            </a:r>
          </a:p>
          <a:p>
            <a:pPr lvl="1"/>
            <a:r>
              <a:rPr lang="en-US" dirty="0" smtClean="0"/>
              <a:t>Take a past family medical history</a:t>
            </a:r>
          </a:p>
          <a:p>
            <a:pPr lvl="1"/>
            <a:r>
              <a:rPr lang="en-US" dirty="0" smtClean="0"/>
              <a:t>Physical and neurological examinations</a:t>
            </a:r>
          </a:p>
          <a:p>
            <a:pPr lvl="1"/>
            <a:r>
              <a:rPr lang="en-US" dirty="0" smtClean="0"/>
              <a:t>Neuropsychological testing-measure memory, language, simple math skills</a:t>
            </a:r>
          </a:p>
          <a:p>
            <a:pPr lvl="1"/>
            <a:r>
              <a:rPr lang="en-US" dirty="0" smtClean="0"/>
              <a:t>CT scans or MRI tests which can detect strokes or tumors or changes in brain structure that suggests early signs of AD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Diagnostic Methods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457200" y="1143000"/>
            <a:ext cx="8229600" cy="4572000"/>
          </a:xfrm>
        </p:spPr>
        <p:txBody>
          <a:bodyPr/>
          <a:lstStyle/>
          <a:p>
            <a:pPr algn="ctr">
              <a:buNone/>
            </a:pPr>
            <a:r>
              <a:rPr lang="en-US" dirty="0" smtClean="0"/>
              <a:t>Two forms: familial and sporadic </a:t>
            </a:r>
          </a:p>
          <a:p>
            <a:r>
              <a:rPr lang="en-US" b="1" dirty="0" smtClean="0"/>
              <a:t>Familial</a:t>
            </a:r>
            <a:r>
              <a:rPr lang="en-US" dirty="0" smtClean="0"/>
              <a:t>-</a:t>
            </a:r>
            <a:r>
              <a:rPr lang="en-US" dirty="0" err="1" smtClean="0"/>
              <a:t>autosomal</a:t>
            </a:r>
            <a:r>
              <a:rPr lang="en-US" dirty="0" smtClean="0"/>
              <a:t> dominant disorder with early onset</a:t>
            </a:r>
          </a:p>
          <a:p>
            <a:r>
              <a:rPr lang="en-US" dirty="0" smtClean="0"/>
              <a:t>1</a:t>
            </a:r>
            <a:r>
              <a:rPr lang="en-US" baseline="30000" dirty="0" smtClean="0"/>
              <a:t>st</a:t>
            </a:r>
            <a:r>
              <a:rPr lang="en-US" dirty="0" smtClean="0"/>
              <a:t> mutation causing familial found in amyloid         precursor protein (APP) gene on chromosome 21</a:t>
            </a:r>
          </a:p>
          <a:p>
            <a:r>
              <a:rPr lang="en-US" dirty="0" smtClean="0"/>
              <a:t>Most mutations are in the homologous </a:t>
            </a:r>
            <a:r>
              <a:rPr lang="en-US" dirty="0" err="1" smtClean="0"/>
              <a:t>presenilin</a:t>
            </a:r>
            <a:r>
              <a:rPr lang="en-US" dirty="0" smtClean="0"/>
              <a:t> 1 (PSEN1) and </a:t>
            </a:r>
            <a:r>
              <a:rPr lang="en-US" dirty="0" err="1" smtClean="0"/>
              <a:t>presenilin</a:t>
            </a:r>
            <a:r>
              <a:rPr lang="en-US" dirty="0" smtClean="0"/>
              <a:t> 2 (PSEN2) genes</a:t>
            </a:r>
          </a:p>
          <a:p>
            <a:r>
              <a:rPr lang="en-US" dirty="0" smtClean="0"/>
              <a:t>Familial is uncommon: occurrence rate well below 0.1%</a:t>
            </a:r>
            <a:endParaRPr lang="en-US" dirty="0"/>
          </a:p>
        </p:txBody>
      </p:sp>
      <p:sp>
        <p:nvSpPr>
          <p:cNvPr id="3" name="Title 2"/>
          <p:cNvSpPr>
            <a:spLocks noGrp="1"/>
          </p:cNvSpPr>
          <p:nvPr>
            <p:ph type="title"/>
          </p:nvPr>
        </p:nvSpPr>
        <p:spPr>
          <a:xfrm>
            <a:off x="457200" y="152400"/>
            <a:ext cx="8229600" cy="838200"/>
          </a:xfrm>
        </p:spPr>
        <p:txBody>
          <a:bodyPr/>
          <a:lstStyle/>
          <a:p>
            <a:r>
              <a:rPr lang="en-US" dirty="0" smtClean="0"/>
              <a:t>Genetics Behind Alzheimer’s Disease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3" name="Title 2"/>
          <p:cNvSpPr>
            <a:spLocks noGrp="1"/>
          </p:cNvSpPr>
          <p:nvPr>
            <p:ph type="title"/>
          </p:nvPr>
        </p:nvSpPr>
        <p:spPr/>
        <p:txBody>
          <a:bodyPr/>
          <a:lstStyle/>
          <a:p>
            <a:r>
              <a:rPr lang="en-US" dirty="0" smtClean="0"/>
              <a:t>Genetics Behind Alzheimer’s Disease</a:t>
            </a:r>
            <a:endParaRPr lang="en-US" dirty="0"/>
          </a:p>
        </p:txBody>
      </p:sp>
      <p:sp>
        <p:nvSpPr>
          <p:cNvPr id="5" name="Content Placeholder 4"/>
          <p:cNvSpPr>
            <a:spLocks noGrp="1"/>
          </p:cNvSpPr>
          <p:nvPr>
            <p:ph idx="1"/>
          </p:nvPr>
        </p:nvSpPr>
        <p:spPr/>
        <p:txBody>
          <a:bodyPr/>
          <a:lstStyle/>
          <a:p>
            <a:r>
              <a:rPr lang="en-US" dirty="0" smtClean="0"/>
              <a:t>Sporadic disease linked with </a:t>
            </a:r>
            <a:r>
              <a:rPr lang="en-US" dirty="0" err="1" smtClean="0"/>
              <a:t>apolipoprotein</a:t>
            </a:r>
            <a:r>
              <a:rPr lang="en-US" dirty="0" smtClean="0"/>
              <a:t> E (APOE)</a:t>
            </a:r>
          </a:p>
          <a:p>
            <a:r>
              <a:rPr lang="en-US" dirty="0" err="1" smtClean="0"/>
              <a:t>Heterozygotes</a:t>
            </a:r>
            <a:r>
              <a:rPr lang="en-US" dirty="0" smtClean="0"/>
              <a:t> for the APOE allele experience 3x</a:t>
            </a:r>
          </a:p>
          <a:p>
            <a:pPr>
              <a:buNone/>
            </a:pPr>
            <a:r>
              <a:rPr lang="en-US" dirty="0" smtClean="0"/>
              <a:t>   the risk of developing the disease compared to individual without</a:t>
            </a:r>
          </a:p>
          <a:p>
            <a:r>
              <a:rPr lang="en-US" dirty="0" err="1" smtClean="0"/>
              <a:t>Homozygotes</a:t>
            </a:r>
            <a:r>
              <a:rPr lang="en-US" dirty="0" smtClean="0"/>
              <a:t> increase risk of disease over 15x</a:t>
            </a:r>
          </a:p>
          <a:p>
            <a:r>
              <a:rPr lang="en-US" dirty="0" smtClean="0"/>
              <a:t>Mechanism: APOE allele modifies age of onset-each allele lowers age of onset of disease by 10 years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81600" cy="4572000"/>
          </a:xfrm>
        </p:spPr>
        <p:txBody>
          <a:bodyPr/>
          <a:lstStyle/>
          <a:p>
            <a:r>
              <a:rPr lang="en-US" dirty="0" smtClean="0"/>
              <a:t>Get diffuse cerebral atrophy with widened sulci and enlarged ventricles</a:t>
            </a:r>
          </a:p>
          <a:p>
            <a:r>
              <a:rPr lang="en-US" dirty="0" smtClean="0"/>
              <a:t>Destruction of nerve synapses has been linked with correlation of cognitive decline</a:t>
            </a:r>
          </a:p>
          <a:p>
            <a:r>
              <a:rPr lang="en-US" dirty="0" smtClean="0"/>
              <a:t>Lesions occur and neurons are further destroyed</a:t>
            </a:r>
            <a:endParaRPr lang="en-US" dirty="0" smtClean="0">
              <a:sym typeface="Wingdings" pitchFamily="2" charset="2"/>
            </a:endParaRPr>
          </a:p>
          <a:p>
            <a:endParaRPr lang="en-US" dirty="0"/>
          </a:p>
        </p:txBody>
      </p:sp>
      <p:sp>
        <p:nvSpPr>
          <p:cNvPr id="3" name="Title 2"/>
          <p:cNvSpPr>
            <a:spLocks noGrp="1"/>
          </p:cNvSpPr>
          <p:nvPr>
            <p:ph type="title"/>
          </p:nvPr>
        </p:nvSpPr>
        <p:spPr/>
        <p:txBody>
          <a:bodyPr/>
          <a:lstStyle/>
          <a:p>
            <a:r>
              <a:rPr lang="en-US" dirty="0" smtClean="0"/>
              <a:t>What happens within the Brain</a:t>
            </a:r>
            <a:endParaRPr lang="en-US" dirty="0"/>
          </a:p>
        </p:txBody>
      </p:sp>
      <p:pic>
        <p:nvPicPr>
          <p:cNvPr id="36866" name="Picture 2" descr="A large brain lesion, shown in a brain with advanced Alzheimer's"/>
          <p:cNvPicPr>
            <a:picLocks noChangeAspect="1" noChangeArrowheads="1"/>
          </p:cNvPicPr>
          <p:nvPr/>
        </p:nvPicPr>
        <p:blipFill>
          <a:blip r:embed="rId3" cstate="print"/>
          <a:srcRect/>
          <a:stretch>
            <a:fillRect/>
          </a:stretch>
        </p:blipFill>
        <p:spPr bwMode="auto">
          <a:xfrm>
            <a:off x="5486400" y="1371600"/>
            <a:ext cx="3352800" cy="43674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81600" cy="5334000"/>
          </a:xfrm>
        </p:spPr>
        <p:txBody>
          <a:bodyPr>
            <a:normAutofit/>
          </a:bodyPr>
          <a:lstStyle/>
          <a:p>
            <a:pPr lvl="1"/>
            <a:r>
              <a:rPr lang="en-US" dirty="0" smtClean="0"/>
              <a:t>Plaques are known as microscopic clumps of a protein called beta-amyloid peptide and tangles are twisted microscopic strands of the protein tau.</a:t>
            </a:r>
          </a:p>
          <a:p>
            <a:pPr lvl="1"/>
            <a:r>
              <a:rPr lang="en-US" dirty="0" smtClean="0"/>
              <a:t>Believed beta-amyloid may directly interact with tau to accelerate formation of </a:t>
            </a:r>
            <a:r>
              <a:rPr lang="en-US" dirty="0" err="1" smtClean="0"/>
              <a:t>neurofibrillary</a:t>
            </a:r>
            <a:r>
              <a:rPr lang="en-US" dirty="0" smtClean="0"/>
              <a:t> tangles.</a:t>
            </a:r>
          </a:p>
          <a:p>
            <a:pPr lvl="1"/>
            <a:r>
              <a:rPr lang="en-US" dirty="0" smtClean="0"/>
              <a:t>Beta-amyloid activates inflammatory response from brain </a:t>
            </a:r>
            <a:endParaRPr lang="en-US" dirty="0"/>
          </a:p>
        </p:txBody>
      </p:sp>
      <p:sp>
        <p:nvSpPr>
          <p:cNvPr id="3" name="Title 2"/>
          <p:cNvSpPr>
            <a:spLocks noGrp="1"/>
          </p:cNvSpPr>
          <p:nvPr>
            <p:ph type="title"/>
          </p:nvPr>
        </p:nvSpPr>
        <p:spPr/>
        <p:txBody>
          <a:bodyPr/>
          <a:lstStyle/>
          <a:p>
            <a:r>
              <a:rPr lang="en-US" dirty="0" smtClean="0"/>
              <a:t>Physiology of the Brain</a:t>
            </a:r>
            <a:endParaRPr lang="en-US" dirty="0"/>
          </a:p>
        </p:txBody>
      </p:sp>
      <p:pic>
        <p:nvPicPr>
          <p:cNvPr id="4" name="Picture 3"/>
          <p:cNvPicPr/>
          <p:nvPr/>
        </p:nvPicPr>
        <p:blipFill>
          <a:blip r:embed="rId2" cstate="print"/>
          <a:srcRect/>
          <a:stretch>
            <a:fillRect/>
          </a:stretch>
        </p:blipFill>
        <p:spPr bwMode="auto">
          <a:xfrm>
            <a:off x="5562600" y="1295400"/>
            <a:ext cx="32670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3"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457200" y="990600"/>
            <a:ext cx="8229600" cy="4724400"/>
          </a:xfrm>
        </p:spPr>
        <p:txBody>
          <a:bodyPr>
            <a:normAutofit lnSpcReduction="10000"/>
          </a:bodyPr>
          <a:lstStyle/>
          <a:p>
            <a:r>
              <a:rPr lang="en-US" dirty="0" smtClean="0"/>
              <a:t>Amyloid-Beta PP is type-1 </a:t>
            </a:r>
            <a:r>
              <a:rPr lang="en-US" dirty="0" err="1" smtClean="0"/>
              <a:t>transmembrane</a:t>
            </a:r>
            <a:r>
              <a:rPr lang="en-US" dirty="0" smtClean="0"/>
              <a:t> protein</a:t>
            </a:r>
          </a:p>
          <a:p>
            <a:r>
              <a:rPr lang="en-US" dirty="0" smtClean="0"/>
              <a:t>Cleaved by two proteases (beta and gamma </a:t>
            </a:r>
            <a:r>
              <a:rPr lang="en-US" dirty="0" err="1" smtClean="0"/>
              <a:t>secretases</a:t>
            </a:r>
            <a:r>
              <a:rPr lang="en-US" dirty="0" smtClean="0"/>
              <a:t>) to from Amyloid beta</a:t>
            </a:r>
          </a:p>
          <a:p>
            <a:r>
              <a:rPr lang="en-US" dirty="0" smtClean="0"/>
              <a:t>Amyloid beta occurs normally in plasma and CSF</a:t>
            </a:r>
          </a:p>
          <a:p>
            <a:r>
              <a:rPr lang="en-US" dirty="0" err="1" smtClean="0"/>
              <a:t>Mismetabolism</a:t>
            </a:r>
            <a:r>
              <a:rPr lang="en-US" dirty="0" smtClean="0"/>
              <a:t> of Amyloid-beta PP is believed to initiate event that leads to aggregation of Amyloid-beta</a:t>
            </a:r>
          </a:p>
          <a:p>
            <a:pPr lvl="1"/>
            <a:r>
              <a:rPr lang="en-US" dirty="0" smtClean="0"/>
              <a:t>Strong evidence in favor of hypothesis: Extra Chromosome 21 in Down’s Syndrome, which contains the Amyloid beta PP gene, leads to increased synthesis of Amyloid beta PP and early onset of Alzheimer’s disease</a:t>
            </a:r>
            <a:endParaRPr lang="en-US" dirty="0"/>
          </a:p>
        </p:txBody>
      </p:sp>
      <p:sp>
        <p:nvSpPr>
          <p:cNvPr id="3" name="Title 2"/>
          <p:cNvSpPr>
            <a:spLocks noGrp="1"/>
          </p:cNvSpPr>
          <p:nvPr>
            <p:ph type="title"/>
          </p:nvPr>
        </p:nvSpPr>
        <p:spPr>
          <a:xfrm>
            <a:off x="457200" y="152400"/>
            <a:ext cx="9296400" cy="762000"/>
          </a:xfrm>
        </p:spPr>
        <p:txBody>
          <a:bodyPr>
            <a:normAutofit/>
          </a:bodyPr>
          <a:lstStyle/>
          <a:p>
            <a:r>
              <a:rPr lang="en-US" sz="3600" dirty="0" smtClean="0"/>
              <a:t>A Hypothesis Behind Alzheimer’s Disease</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Post-mortem studies show reduced uptake and reduced release</a:t>
            </a:r>
          </a:p>
          <a:p>
            <a:r>
              <a:rPr lang="en-US" dirty="0" smtClean="0"/>
              <a:t>Without this critical neurotransmitter, memory loss associated with the onset of Alzheimer’s Disease is observed</a:t>
            </a:r>
          </a:p>
          <a:p>
            <a:r>
              <a:rPr lang="en-US" dirty="0" smtClean="0"/>
              <a:t>many symptoms of dementia explained</a:t>
            </a:r>
          </a:p>
          <a:p>
            <a:r>
              <a:rPr lang="en-US" dirty="0" smtClean="0"/>
              <a:t>There was false hope that restoring cholinergic balance by </a:t>
            </a:r>
            <a:r>
              <a:rPr lang="en-US" dirty="0" err="1" smtClean="0"/>
              <a:t>AchE</a:t>
            </a:r>
            <a:r>
              <a:rPr lang="en-US" dirty="0" smtClean="0"/>
              <a:t> inhibitors would reverse progression</a:t>
            </a:r>
          </a:p>
          <a:p>
            <a:r>
              <a:rPr lang="en-US" dirty="0" smtClean="0"/>
              <a:t>Still main target used today</a:t>
            </a:r>
          </a:p>
          <a:p>
            <a:pPr>
              <a:buNone/>
            </a:pPr>
            <a:endParaRPr lang="en-US" dirty="0"/>
          </a:p>
        </p:txBody>
      </p:sp>
      <p:sp>
        <p:nvSpPr>
          <p:cNvPr id="3" name="Title 2"/>
          <p:cNvSpPr>
            <a:spLocks noGrp="1"/>
          </p:cNvSpPr>
          <p:nvPr>
            <p:ph type="title"/>
          </p:nvPr>
        </p:nvSpPr>
        <p:spPr/>
        <p:txBody>
          <a:bodyPr/>
          <a:lstStyle/>
          <a:p>
            <a:r>
              <a:rPr lang="en-US" dirty="0" smtClean="0"/>
              <a:t>Problems with Acetylcholine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81600" cy="4572000"/>
          </a:xfrm>
        </p:spPr>
        <p:txBody>
          <a:bodyPr/>
          <a:lstStyle/>
          <a:p>
            <a:r>
              <a:rPr lang="en-US" dirty="0" smtClean="0"/>
              <a:t>1993-FDA approved as first Alzheimer drug</a:t>
            </a:r>
          </a:p>
          <a:p>
            <a:r>
              <a:rPr lang="en-US" dirty="0" smtClean="0"/>
              <a:t>Studies-delay institutionalization up to 1 year-reduce costs up to $3.6 billion annually</a:t>
            </a:r>
          </a:p>
          <a:p>
            <a:r>
              <a:rPr lang="en-US" dirty="0" smtClean="0"/>
              <a:t>Estimated lifetime savings of $10,000</a:t>
            </a:r>
            <a:endParaRPr lang="en-US" dirty="0"/>
          </a:p>
        </p:txBody>
      </p:sp>
      <p:sp>
        <p:nvSpPr>
          <p:cNvPr id="3" name="Title 2"/>
          <p:cNvSpPr>
            <a:spLocks noGrp="1"/>
          </p:cNvSpPr>
          <p:nvPr>
            <p:ph type="title"/>
          </p:nvPr>
        </p:nvSpPr>
        <p:spPr>
          <a:xfrm>
            <a:off x="0" y="152400"/>
            <a:ext cx="8686800" cy="1219200"/>
          </a:xfrm>
        </p:spPr>
        <p:txBody>
          <a:bodyPr>
            <a:normAutofit/>
          </a:bodyPr>
          <a:lstStyle/>
          <a:p>
            <a:pPr algn="ctr"/>
            <a:r>
              <a:rPr lang="en-US" sz="3200" dirty="0" smtClean="0"/>
              <a:t>Tacrine (Cognex)-The first Cholinesterase Inhibitor</a:t>
            </a:r>
            <a:endParaRPr lang="en-US" sz="3200" dirty="0"/>
          </a:p>
        </p:txBody>
      </p:sp>
      <p:pic>
        <p:nvPicPr>
          <p:cNvPr id="2050" name="Picture 2" descr="http://upload.wikimedia.org/wikipedia/commons/thumb/a/ab/Tacrine.svg/500px-Tacrine.svg.png"/>
          <p:cNvPicPr>
            <a:picLocks noChangeAspect="1" noChangeArrowheads="1"/>
          </p:cNvPicPr>
          <p:nvPr/>
        </p:nvPicPr>
        <p:blipFill>
          <a:blip r:embed="rId3" cstate="print"/>
          <a:srcRect/>
          <a:stretch>
            <a:fillRect/>
          </a:stretch>
        </p:blipFill>
        <p:spPr bwMode="auto">
          <a:xfrm>
            <a:off x="5781676" y="1447800"/>
            <a:ext cx="2937050" cy="2105026"/>
          </a:xfrm>
          <a:prstGeom prst="rect">
            <a:avLst/>
          </a:prstGeom>
          <a:noFill/>
        </p:spPr>
      </p:pic>
      <p:pic>
        <p:nvPicPr>
          <p:cNvPr id="2052" name="Picture 4" descr="http://a876.g.akamai.net/7/876/1448/v00001/images.medscape.com/pi/features/drugdirectory/octupdate/PID00970.jpg"/>
          <p:cNvPicPr>
            <a:picLocks noChangeAspect="1" noChangeArrowheads="1"/>
          </p:cNvPicPr>
          <p:nvPr/>
        </p:nvPicPr>
        <p:blipFill>
          <a:blip r:embed="rId4" cstate="print"/>
          <a:srcRect/>
          <a:stretch>
            <a:fillRect/>
          </a:stretch>
        </p:blipFill>
        <p:spPr bwMode="auto">
          <a:xfrm>
            <a:off x="6019800" y="3733800"/>
            <a:ext cx="2743200" cy="20574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19600" cy="4419600"/>
          </a:xfrm>
        </p:spPr>
        <p:txBody>
          <a:bodyPr>
            <a:normAutofit fontScale="92500"/>
          </a:bodyPr>
          <a:lstStyle/>
          <a:p>
            <a:r>
              <a:rPr lang="en-US" dirty="0" smtClean="0"/>
              <a:t>Unfortunately, associated with sever </a:t>
            </a:r>
            <a:r>
              <a:rPr lang="en-US" dirty="0" err="1" smtClean="0"/>
              <a:t>hepatotoxicity</a:t>
            </a:r>
            <a:endParaRPr lang="en-US" dirty="0" smtClean="0"/>
          </a:p>
          <a:p>
            <a:r>
              <a:rPr lang="en-US" dirty="0" smtClean="0"/>
              <a:t>Affected its permeability-often eliminated too soon or too late</a:t>
            </a:r>
          </a:p>
          <a:p>
            <a:r>
              <a:rPr lang="en-US" dirty="0" smtClean="0"/>
              <a:t>Induced variable drug amounts in body</a:t>
            </a:r>
          </a:p>
          <a:p>
            <a:r>
              <a:rPr lang="en-US" dirty="0" smtClean="0"/>
              <a:t>Attributed to poor selectivity for </a:t>
            </a:r>
            <a:r>
              <a:rPr lang="en-US" dirty="0" err="1" smtClean="0"/>
              <a:t>AchE</a:t>
            </a:r>
            <a:r>
              <a:rPr lang="en-US" dirty="0" smtClean="0"/>
              <a:t> as also binds </a:t>
            </a:r>
            <a:r>
              <a:rPr lang="en-US" dirty="0" err="1" smtClean="0"/>
              <a:t>butyrylcholinesterase</a:t>
            </a:r>
            <a:endParaRPr lang="en-US" dirty="0" smtClean="0"/>
          </a:p>
          <a:p>
            <a:r>
              <a:rPr lang="en-US" dirty="0" smtClean="0"/>
              <a:t>Lead to 2</a:t>
            </a:r>
            <a:r>
              <a:rPr lang="en-US" baseline="30000" dirty="0" smtClean="0"/>
              <a:t>nd</a:t>
            </a:r>
            <a:r>
              <a:rPr lang="en-US" dirty="0" smtClean="0"/>
              <a:t> generation drugs</a:t>
            </a:r>
            <a:endParaRPr lang="en-US" dirty="0"/>
          </a:p>
        </p:txBody>
      </p:sp>
      <p:sp>
        <p:nvSpPr>
          <p:cNvPr id="3" name="Title 2"/>
          <p:cNvSpPr>
            <a:spLocks noGrp="1"/>
          </p:cNvSpPr>
          <p:nvPr>
            <p:ph type="title"/>
          </p:nvPr>
        </p:nvSpPr>
        <p:spPr/>
        <p:txBody>
          <a:bodyPr/>
          <a:lstStyle/>
          <a:p>
            <a:r>
              <a:rPr lang="en-US" dirty="0" smtClean="0"/>
              <a:t>Tacrine-The Other Side of the Story</a:t>
            </a:r>
            <a:endParaRPr lang="en-US" dirty="0"/>
          </a:p>
        </p:txBody>
      </p:sp>
      <p:pic>
        <p:nvPicPr>
          <p:cNvPr id="35842" name="Picture 2" descr="http://www.primarypsychiatry.com/userdocs/articleimages/91/1107PP_Kennedy_F_big.gif"/>
          <p:cNvPicPr>
            <a:picLocks noChangeAspect="1" noChangeArrowheads="1"/>
          </p:cNvPicPr>
          <p:nvPr/>
        </p:nvPicPr>
        <p:blipFill>
          <a:blip r:embed="rId2" cstate="print"/>
          <a:srcRect/>
          <a:stretch>
            <a:fillRect/>
          </a:stretch>
        </p:blipFill>
        <p:spPr bwMode="auto">
          <a:xfrm>
            <a:off x="4724400" y="1447800"/>
            <a:ext cx="4114800" cy="43616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562600" cy="4572000"/>
          </a:xfrm>
        </p:spPr>
        <p:txBody>
          <a:bodyPr>
            <a:normAutofit/>
          </a:bodyPr>
          <a:lstStyle/>
          <a:p>
            <a:r>
              <a:rPr lang="en-US" dirty="0" smtClean="0"/>
              <a:t>Can cross the BBB with nearly 100% efficiency-approved for all stages of treatment</a:t>
            </a:r>
          </a:p>
          <a:p>
            <a:r>
              <a:rPr lang="en-US" dirty="0" smtClean="0"/>
              <a:t>Highly selective reversible inhibitor of </a:t>
            </a:r>
            <a:r>
              <a:rPr lang="en-US" dirty="0" err="1" smtClean="0"/>
              <a:t>AchE</a:t>
            </a:r>
            <a:endParaRPr lang="en-US" dirty="0" smtClean="0"/>
          </a:p>
          <a:p>
            <a:r>
              <a:rPr lang="en-US" dirty="0" smtClean="0"/>
              <a:t>Unaffected by food</a:t>
            </a:r>
          </a:p>
          <a:p>
            <a:r>
              <a:rPr lang="en-US" dirty="0" smtClean="0"/>
              <a:t>Long plasma half-life of 70 hours-administered once daily</a:t>
            </a:r>
          </a:p>
          <a:p>
            <a:r>
              <a:rPr lang="en-US" dirty="0" smtClean="0"/>
              <a:t>Most widely used across the world</a:t>
            </a:r>
          </a:p>
          <a:p>
            <a:r>
              <a:rPr lang="en-US" dirty="0" smtClean="0"/>
              <a:t>Reduced Side effects </a:t>
            </a:r>
          </a:p>
        </p:txBody>
      </p:sp>
      <p:sp>
        <p:nvSpPr>
          <p:cNvPr id="3" name="Title 2"/>
          <p:cNvSpPr>
            <a:spLocks noGrp="1"/>
          </p:cNvSpPr>
          <p:nvPr>
            <p:ph type="title"/>
          </p:nvPr>
        </p:nvSpPr>
        <p:spPr/>
        <p:txBody>
          <a:bodyPr/>
          <a:lstStyle/>
          <a:p>
            <a:pPr algn="ctr"/>
            <a:r>
              <a:rPr lang="en-US" dirty="0" smtClean="0"/>
              <a:t>Donepezil (Aricept)</a:t>
            </a:r>
            <a:endParaRPr lang="en-US" dirty="0"/>
          </a:p>
        </p:txBody>
      </p:sp>
      <p:pic>
        <p:nvPicPr>
          <p:cNvPr id="34818" name="Picture 2" descr="http://www.medicalook.com/reviews/Donepezil.jpg"/>
          <p:cNvPicPr>
            <a:picLocks noChangeAspect="1" noChangeArrowheads="1"/>
          </p:cNvPicPr>
          <p:nvPr/>
        </p:nvPicPr>
        <p:blipFill>
          <a:blip r:embed="rId2" cstate="print"/>
          <a:srcRect/>
          <a:stretch>
            <a:fillRect/>
          </a:stretch>
        </p:blipFill>
        <p:spPr bwMode="auto">
          <a:xfrm>
            <a:off x="6781800" y="3806716"/>
            <a:ext cx="1752600" cy="1813034"/>
          </a:xfrm>
          <a:prstGeom prst="rect">
            <a:avLst/>
          </a:prstGeom>
          <a:noFill/>
        </p:spPr>
      </p:pic>
      <p:pic>
        <p:nvPicPr>
          <p:cNvPr id="34820" name="Picture 4" descr="File:Donepezil skeletal.svg">
            <a:hlinkClick r:id="rId3"/>
          </p:cNvPr>
          <p:cNvPicPr>
            <a:picLocks noChangeAspect="1" noChangeArrowheads="1"/>
          </p:cNvPicPr>
          <p:nvPr/>
        </p:nvPicPr>
        <p:blipFill>
          <a:blip r:embed="rId4" cstate="print"/>
          <a:srcRect/>
          <a:stretch>
            <a:fillRect/>
          </a:stretch>
        </p:blipFill>
        <p:spPr bwMode="auto">
          <a:xfrm>
            <a:off x="5791200" y="1905000"/>
            <a:ext cx="3052391" cy="1323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Roadmap of Alzheimer’s</a:t>
            </a:r>
            <a:endParaRPr lang="en-US" dirty="0"/>
          </a:p>
        </p:txBody>
      </p:sp>
      <p:sp>
        <p:nvSpPr>
          <p:cNvPr id="3" name="Content Placeholder 2"/>
          <p:cNvSpPr>
            <a:spLocks noGrp="1"/>
          </p:cNvSpPr>
          <p:nvPr>
            <p:ph sz="half" idx="1"/>
          </p:nvPr>
        </p:nvSpPr>
        <p:spPr>
          <a:xfrm>
            <a:off x="457200" y="1524000"/>
            <a:ext cx="5562600" cy="4724400"/>
          </a:xfrm>
        </p:spPr>
        <p:txBody>
          <a:bodyPr/>
          <a:lstStyle/>
          <a:p>
            <a:r>
              <a:rPr lang="en-US" dirty="0" smtClean="0"/>
              <a:t>General Introduction</a:t>
            </a:r>
          </a:p>
          <a:p>
            <a:r>
              <a:rPr lang="en-US" dirty="0" smtClean="0"/>
              <a:t>History/Facts</a:t>
            </a:r>
          </a:p>
          <a:p>
            <a:r>
              <a:rPr lang="en-US" dirty="0" smtClean="0"/>
              <a:t>Risk Factors</a:t>
            </a:r>
          </a:p>
          <a:p>
            <a:r>
              <a:rPr lang="en-US" dirty="0" smtClean="0"/>
              <a:t>The 3 Stages</a:t>
            </a:r>
          </a:p>
          <a:p>
            <a:r>
              <a:rPr lang="en-US" dirty="0" smtClean="0"/>
              <a:t>Mechanisms of Alzheimer’s</a:t>
            </a:r>
          </a:p>
          <a:p>
            <a:r>
              <a:rPr lang="en-US" dirty="0" smtClean="0"/>
              <a:t>Drugs</a:t>
            </a:r>
          </a:p>
          <a:p>
            <a:r>
              <a:rPr lang="en-US" dirty="0" smtClean="0"/>
              <a:t>The cutting edge: Cure?</a:t>
            </a:r>
          </a:p>
          <a:p>
            <a:endParaRPr lang="en-US" dirty="0"/>
          </a:p>
        </p:txBody>
      </p:sp>
      <p:pic>
        <p:nvPicPr>
          <p:cNvPr id="5" name="Content Placeholder 4" descr="6444-11981067.jpg"/>
          <p:cNvPicPr>
            <a:picLocks noGrp="1" noChangeAspect="1"/>
          </p:cNvPicPr>
          <p:nvPr>
            <p:ph sz="half" idx="2"/>
          </p:nvPr>
        </p:nvPicPr>
        <p:blipFill>
          <a:blip r:embed="rId2" cstate="print"/>
          <a:stretch>
            <a:fillRect/>
          </a:stretch>
        </p:blipFill>
        <p:spPr>
          <a:xfrm>
            <a:off x="5334000" y="1524000"/>
            <a:ext cx="3428999" cy="3886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562600"/>
            <a:ext cx="7848600" cy="533400"/>
          </a:xfrm>
        </p:spPr>
        <p:txBody>
          <a:bodyPr/>
          <a:lstStyle/>
          <a:p>
            <a:r>
              <a:rPr lang="en-US" dirty="0" smtClean="0"/>
              <a:t>Cognition advantages up to 1 year</a:t>
            </a:r>
          </a:p>
          <a:p>
            <a:endParaRPr lang="en-US" dirty="0"/>
          </a:p>
        </p:txBody>
      </p:sp>
      <p:sp>
        <p:nvSpPr>
          <p:cNvPr id="3" name="Title 2"/>
          <p:cNvSpPr>
            <a:spLocks noGrp="1"/>
          </p:cNvSpPr>
          <p:nvPr>
            <p:ph type="title"/>
          </p:nvPr>
        </p:nvSpPr>
        <p:spPr/>
        <p:txBody>
          <a:bodyPr/>
          <a:lstStyle/>
          <a:p>
            <a:pPr algn="ctr"/>
            <a:r>
              <a:rPr lang="en-US" dirty="0" smtClean="0"/>
              <a:t>Donepezil (Aricept)</a:t>
            </a:r>
            <a:endParaRPr lang="en-US" dirty="0"/>
          </a:p>
        </p:txBody>
      </p:sp>
      <p:pic>
        <p:nvPicPr>
          <p:cNvPr id="1028" name="Picture 4" descr="http://t1.gstatic.com/images?q=tbn:ANd9GcS7tdKu7gOY_5i91aiM6o3tLgIxdbZDMDL8Kzwb6CqoDf2vo4cx"/>
          <p:cNvPicPr>
            <a:picLocks noChangeAspect="1" noChangeArrowheads="1"/>
          </p:cNvPicPr>
          <p:nvPr/>
        </p:nvPicPr>
        <p:blipFill>
          <a:blip r:embed="rId2" cstate="print"/>
          <a:srcRect/>
          <a:stretch>
            <a:fillRect/>
          </a:stretch>
        </p:blipFill>
        <p:spPr bwMode="auto">
          <a:xfrm>
            <a:off x="4937158" y="1981200"/>
            <a:ext cx="3957816" cy="3429000"/>
          </a:xfrm>
          <a:prstGeom prst="rect">
            <a:avLst/>
          </a:prstGeom>
          <a:noFill/>
        </p:spPr>
      </p:pic>
      <p:pic>
        <p:nvPicPr>
          <p:cNvPr id="1030" name="Picture 6" descr="http://dailymed.nlm.nih.gov/dailymed/archives/image.cfm?archiveid=4554&amp;type=img&amp;name=aricept-fig4.jpg"/>
          <p:cNvPicPr>
            <a:picLocks noChangeAspect="1" noChangeArrowheads="1"/>
          </p:cNvPicPr>
          <p:nvPr/>
        </p:nvPicPr>
        <p:blipFill>
          <a:blip r:embed="rId3" cstate="print"/>
          <a:srcRect/>
          <a:stretch>
            <a:fillRect/>
          </a:stretch>
        </p:blipFill>
        <p:spPr bwMode="auto">
          <a:xfrm>
            <a:off x="381000" y="1981200"/>
            <a:ext cx="4382247" cy="3429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14800" cy="4572000"/>
          </a:xfrm>
        </p:spPr>
        <p:txBody>
          <a:bodyPr>
            <a:normAutofit/>
          </a:bodyPr>
          <a:lstStyle/>
          <a:p>
            <a:r>
              <a:rPr lang="en-US" dirty="0" smtClean="0"/>
              <a:t>Although short half life of 2 hours, cholinesterase inhibition in brain last up to 10 hours</a:t>
            </a:r>
          </a:p>
          <a:p>
            <a:r>
              <a:rPr lang="en-US" dirty="0" smtClean="0"/>
              <a:t>Therefore, identified as pseudo-irreversible inhibitor of </a:t>
            </a:r>
            <a:r>
              <a:rPr lang="en-US" dirty="0" err="1" smtClean="0"/>
              <a:t>AchE</a:t>
            </a:r>
            <a:r>
              <a:rPr lang="en-US" dirty="0" smtClean="0"/>
              <a:t> and </a:t>
            </a:r>
            <a:r>
              <a:rPr lang="en-US" dirty="0" err="1" smtClean="0"/>
              <a:t>BuchE</a:t>
            </a:r>
            <a:endParaRPr lang="en-US" dirty="0" smtClean="0"/>
          </a:p>
          <a:p>
            <a:r>
              <a:rPr lang="en-US" dirty="0" smtClean="0"/>
              <a:t>Short half life leads to 2x daily dosing</a:t>
            </a:r>
            <a:endParaRPr lang="en-US" dirty="0"/>
          </a:p>
        </p:txBody>
      </p:sp>
      <p:sp>
        <p:nvSpPr>
          <p:cNvPr id="3" name="Title 2"/>
          <p:cNvSpPr>
            <a:spLocks noGrp="1"/>
          </p:cNvSpPr>
          <p:nvPr>
            <p:ph type="title"/>
          </p:nvPr>
        </p:nvSpPr>
        <p:spPr/>
        <p:txBody>
          <a:bodyPr/>
          <a:lstStyle/>
          <a:p>
            <a:pPr algn="ctr"/>
            <a:r>
              <a:rPr lang="en-US" dirty="0" err="1" smtClean="0"/>
              <a:t>Rivastigmine</a:t>
            </a:r>
            <a:r>
              <a:rPr lang="en-US" dirty="0" smtClean="0"/>
              <a:t> (Exelon)</a:t>
            </a:r>
            <a:endParaRPr lang="en-US" dirty="0"/>
          </a:p>
        </p:txBody>
      </p:sp>
      <p:pic>
        <p:nvPicPr>
          <p:cNvPr id="37890" name="Picture 2" descr="http://theamazingworldofpsychiatry.files.wordpress.com/2010/04/rivastigmine_structural_formulae.png"/>
          <p:cNvPicPr>
            <a:picLocks noChangeAspect="1" noChangeArrowheads="1"/>
          </p:cNvPicPr>
          <p:nvPr/>
        </p:nvPicPr>
        <p:blipFill>
          <a:blip r:embed="rId2" cstate="print"/>
          <a:srcRect/>
          <a:stretch>
            <a:fillRect/>
          </a:stretch>
        </p:blipFill>
        <p:spPr bwMode="auto">
          <a:xfrm>
            <a:off x="5029200" y="1447800"/>
            <a:ext cx="3497580" cy="1146748"/>
          </a:xfrm>
          <a:prstGeom prst="rect">
            <a:avLst/>
          </a:prstGeom>
          <a:noFill/>
        </p:spPr>
      </p:pic>
      <p:pic>
        <p:nvPicPr>
          <p:cNvPr id="37892" name="Picture 4" descr="http://whyfiles.org/117alzheimer/images/pills.jpg"/>
          <p:cNvPicPr>
            <a:picLocks noChangeAspect="1" noChangeArrowheads="1"/>
          </p:cNvPicPr>
          <p:nvPr/>
        </p:nvPicPr>
        <p:blipFill>
          <a:blip r:embed="rId3" cstate="print"/>
          <a:srcRect/>
          <a:stretch>
            <a:fillRect/>
          </a:stretch>
        </p:blipFill>
        <p:spPr bwMode="auto">
          <a:xfrm>
            <a:off x="5791200" y="2971800"/>
            <a:ext cx="2209800" cy="291829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81600" cy="4572000"/>
          </a:xfrm>
        </p:spPr>
        <p:txBody>
          <a:bodyPr/>
          <a:lstStyle/>
          <a:p>
            <a:r>
              <a:rPr lang="en-US" dirty="0" smtClean="0"/>
              <a:t>Isolated from </a:t>
            </a:r>
            <a:r>
              <a:rPr lang="en-US" dirty="0" err="1" smtClean="0"/>
              <a:t>Galanthus</a:t>
            </a:r>
            <a:r>
              <a:rPr lang="en-US" dirty="0" smtClean="0"/>
              <a:t> </a:t>
            </a:r>
            <a:r>
              <a:rPr lang="en-US" dirty="0" err="1" smtClean="0"/>
              <a:t>woronowii</a:t>
            </a:r>
            <a:endParaRPr lang="en-US" dirty="0" smtClean="0"/>
          </a:p>
          <a:p>
            <a:r>
              <a:rPr lang="en-US" dirty="0" smtClean="0"/>
              <a:t>Competitive and reversible </a:t>
            </a:r>
            <a:r>
              <a:rPr lang="en-US" dirty="0" err="1" smtClean="0"/>
              <a:t>AchE</a:t>
            </a:r>
            <a:r>
              <a:rPr lang="en-US" dirty="0" smtClean="0"/>
              <a:t> inhibitor</a:t>
            </a:r>
          </a:p>
          <a:p>
            <a:r>
              <a:rPr lang="en-US" dirty="0" smtClean="0"/>
              <a:t>Much less potent than Tacrine against </a:t>
            </a:r>
            <a:r>
              <a:rPr lang="en-US" dirty="0" err="1" smtClean="0"/>
              <a:t>BuchE</a:t>
            </a:r>
            <a:endParaRPr lang="en-US" dirty="0" smtClean="0"/>
          </a:p>
          <a:p>
            <a:r>
              <a:rPr lang="en-US" dirty="0" smtClean="0"/>
              <a:t>Drug acts directly on nicotinic receptors increasing release of </a:t>
            </a:r>
            <a:r>
              <a:rPr lang="en-US" dirty="0" err="1" smtClean="0"/>
              <a:t>acetycholine</a:t>
            </a:r>
            <a:endParaRPr lang="en-US" dirty="0" smtClean="0"/>
          </a:p>
          <a:p>
            <a:r>
              <a:rPr lang="en-US" dirty="0" smtClean="0"/>
              <a:t>Short half life of 8 hours-2x daily</a:t>
            </a:r>
            <a:endParaRPr lang="en-US" dirty="0"/>
          </a:p>
        </p:txBody>
      </p:sp>
      <p:sp>
        <p:nvSpPr>
          <p:cNvPr id="3" name="Title 2"/>
          <p:cNvSpPr>
            <a:spLocks noGrp="1"/>
          </p:cNvSpPr>
          <p:nvPr>
            <p:ph type="title"/>
          </p:nvPr>
        </p:nvSpPr>
        <p:spPr/>
        <p:txBody>
          <a:bodyPr/>
          <a:lstStyle/>
          <a:p>
            <a:pPr algn="ctr"/>
            <a:r>
              <a:rPr lang="en-US" dirty="0" err="1" smtClean="0"/>
              <a:t>Galantamine</a:t>
            </a:r>
            <a:r>
              <a:rPr lang="en-US" dirty="0" smtClean="0"/>
              <a:t> (</a:t>
            </a:r>
            <a:r>
              <a:rPr lang="en-US" dirty="0" err="1" smtClean="0"/>
              <a:t>Reminyl</a:t>
            </a:r>
            <a:r>
              <a:rPr lang="en-US" dirty="0" smtClean="0"/>
              <a:t>)</a:t>
            </a:r>
            <a:endParaRPr lang="en-US" dirty="0"/>
          </a:p>
        </p:txBody>
      </p:sp>
      <p:pic>
        <p:nvPicPr>
          <p:cNvPr id="4" name="BLOGGER_PHOTO_ID_" descr="http://bp0.blogger.com/_AE1cFdPaaME/R-lkhznu05I/AAAAAAAABJo/HXLsIizPV08/s400/IMG_8657.jpg">
            <a:hlinkClick r:id="rId2"/>
          </p:cNvPr>
          <p:cNvPicPr/>
          <p:nvPr/>
        </p:nvPicPr>
        <p:blipFill>
          <a:blip r:embed="rId3" cstate="print"/>
          <a:srcRect/>
          <a:stretch>
            <a:fillRect/>
          </a:stretch>
        </p:blipFill>
        <p:spPr bwMode="auto">
          <a:xfrm>
            <a:off x="6172200" y="4724400"/>
            <a:ext cx="2486643" cy="1657763"/>
          </a:xfrm>
          <a:prstGeom prst="rect">
            <a:avLst/>
          </a:prstGeom>
          <a:noFill/>
          <a:ln w="9525">
            <a:noFill/>
            <a:miter lim="800000"/>
            <a:headEnd/>
            <a:tailEnd/>
          </a:ln>
        </p:spPr>
      </p:pic>
      <p:pic>
        <p:nvPicPr>
          <p:cNvPr id="38914" name="Picture 2" descr="http://www.goldbamboo.com/images/content/5066-galantamine-galantamine.png"/>
          <p:cNvPicPr>
            <a:picLocks noChangeAspect="1" noChangeArrowheads="1"/>
          </p:cNvPicPr>
          <p:nvPr/>
        </p:nvPicPr>
        <p:blipFill>
          <a:blip r:embed="rId4" cstate="print"/>
          <a:srcRect/>
          <a:stretch>
            <a:fillRect/>
          </a:stretch>
        </p:blipFill>
        <p:spPr bwMode="auto">
          <a:xfrm>
            <a:off x="5867400" y="2895600"/>
            <a:ext cx="2876550" cy="1679486"/>
          </a:xfrm>
          <a:prstGeom prst="rect">
            <a:avLst/>
          </a:prstGeom>
          <a:noFill/>
        </p:spPr>
      </p:pic>
      <p:pic>
        <p:nvPicPr>
          <p:cNvPr id="38916" name="Picture 4" descr="http://www.eplawpatentblog.com/.a/6a0120a5814742970c0120a7862eae970b-800wi"/>
          <p:cNvPicPr>
            <a:picLocks noChangeAspect="1" noChangeArrowheads="1"/>
          </p:cNvPicPr>
          <p:nvPr/>
        </p:nvPicPr>
        <p:blipFill>
          <a:blip r:embed="rId5" cstate="print"/>
          <a:srcRect/>
          <a:stretch>
            <a:fillRect/>
          </a:stretch>
        </p:blipFill>
        <p:spPr bwMode="auto">
          <a:xfrm>
            <a:off x="6553200" y="1600200"/>
            <a:ext cx="1619250" cy="10953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562600" cy="4572000"/>
          </a:xfrm>
        </p:spPr>
        <p:txBody>
          <a:bodyPr>
            <a:normAutofit fontScale="92500" lnSpcReduction="10000"/>
          </a:bodyPr>
          <a:lstStyle/>
          <a:p>
            <a:r>
              <a:rPr lang="en-US" dirty="0" smtClean="0"/>
              <a:t>2003-released onto market.</a:t>
            </a:r>
          </a:p>
          <a:p>
            <a:r>
              <a:rPr lang="en-US" dirty="0" smtClean="0"/>
              <a:t>NMDA (N-methyl-D-</a:t>
            </a:r>
            <a:r>
              <a:rPr lang="en-US" dirty="0" err="1" smtClean="0"/>
              <a:t>asparate</a:t>
            </a:r>
            <a:r>
              <a:rPr lang="en-US" dirty="0" smtClean="0"/>
              <a:t>) receptor antagonist</a:t>
            </a:r>
          </a:p>
          <a:p>
            <a:r>
              <a:rPr lang="en-US" dirty="0" smtClean="0"/>
              <a:t>regulates activity of glutamate-chemical messenger involved in learning and memory</a:t>
            </a:r>
          </a:p>
          <a:p>
            <a:r>
              <a:rPr lang="en-US" dirty="0" smtClean="0"/>
              <a:t>Up until now-drugs weren’t </a:t>
            </a:r>
            <a:r>
              <a:rPr lang="en-US" dirty="0" err="1" smtClean="0"/>
              <a:t>neuro</a:t>
            </a:r>
            <a:r>
              <a:rPr lang="en-US" dirty="0" smtClean="0"/>
              <a:t>-protective and only enhanced cognitive state</a:t>
            </a:r>
          </a:p>
          <a:p>
            <a:r>
              <a:rPr lang="en-US" dirty="0" smtClean="0"/>
              <a:t>Protects brain cells against excess glutamate-released by damaged cells of patients</a:t>
            </a:r>
          </a:p>
          <a:p>
            <a:endParaRPr lang="en-US" dirty="0"/>
          </a:p>
        </p:txBody>
      </p:sp>
      <p:sp>
        <p:nvSpPr>
          <p:cNvPr id="3" name="Title 2"/>
          <p:cNvSpPr>
            <a:spLocks noGrp="1"/>
          </p:cNvSpPr>
          <p:nvPr>
            <p:ph type="title"/>
          </p:nvPr>
        </p:nvSpPr>
        <p:spPr/>
        <p:txBody>
          <a:bodyPr/>
          <a:lstStyle/>
          <a:p>
            <a:pPr algn="ctr"/>
            <a:r>
              <a:rPr lang="en-US" dirty="0" err="1" smtClean="0"/>
              <a:t>Memantine</a:t>
            </a:r>
            <a:r>
              <a:rPr lang="en-US" dirty="0" smtClean="0"/>
              <a:t> (</a:t>
            </a:r>
            <a:r>
              <a:rPr lang="en-US" dirty="0" err="1" smtClean="0"/>
              <a:t>Ebixa</a:t>
            </a:r>
            <a:r>
              <a:rPr lang="en-US" dirty="0" smtClean="0"/>
              <a:t> or </a:t>
            </a:r>
            <a:r>
              <a:rPr lang="en-US" dirty="0" err="1" smtClean="0"/>
              <a:t>Namenda</a:t>
            </a:r>
            <a:r>
              <a:rPr lang="en-US" dirty="0" smtClean="0"/>
              <a:t>)</a:t>
            </a:r>
            <a:endParaRPr lang="en-US" dirty="0"/>
          </a:p>
        </p:txBody>
      </p:sp>
      <p:pic>
        <p:nvPicPr>
          <p:cNvPr id="40962" name="Picture 2" descr="http://rpmedia.ask.com/ts?u=/wikipedia/commons/thumb/b/b6/Memantine.png/108px-Memantine.png"/>
          <p:cNvPicPr>
            <a:picLocks noChangeAspect="1" noChangeArrowheads="1"/>
          </p:cNvPicPr>
          <p:nvPr/>
        </p:nvPicPr>
        <p:blipFill>
          <a:blip r:embed="rId2" cstate="print"/>
          <a:srcRect/>
          <a:stretch>
            <a:fillRect/>
          </a:stretch>
        </p:blipFill>
        <p:spPr bwMode="auto">
          <a:xfrm>
            <a:off x="6629400" y="1524000"/>
            <a:ext cx="1841882" cy="2038351"/>
          </a:xfrm>
          <a:prstGeom prst="rect">
            <a:avLst/>
          </a:prstGeom>
          <a:noFill/>
        </p:spPr>
      </p:pic>
      <p:pic>
        <p:nvPicPr>
          <p:cNvPr id="40964" name="Picture 4" descr="http://www.allnationspharmacy.com/images/Products/0260.jpg"/>
          <p:cNvPicPr>
            <a:picLocks noChangeAspect="1" noChangeArrowheads="1"/>
          </p:cNvPicPr>
          <p:nvPr/>
        </p:nvPicPr>
        <p:blipFill>
          <a:blip r:embed="rId3" cstate="print"/>
          <a:srcRect/>
          <a:stretch>
            <a:fillRect/>
          </a:stretch>
        </p:blipFill>
        <p:spPr bwMode="auto">
          <a:xfrm>
            <a:off x="6629400" y="3810000"/>
            <a:ext cx="1905000" cy="190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95800" cy="4572000"/>
          </a:xfrm>
        </p:spPr>
        <p:txBody>
          <a:bodyPr>
            <a:normAutofit/>
          </a:bodyPr>
          <a:lstStyle/>
          <a:p>
            <a:r>
              <a:rPr lang="en-US" dirty="0" smtClean="0"/>
              <a:t>Diseased brain-attachment of glutamate to NMDA receptors permits calcium to flow freely into cell</a:t>
            </a:r>
          </a:p>
          <a:p>
            <a:r>
              <a:rPr lang="en-US" dirty="0" smtClean="0"/>
              <a:t>Over time-leads to chronic overexposure to calcium which speeds cell damage</a:t>
            </a:r>
          </a:p>
          <a:p>
            <a:r>
              <a:rPr lang="en-US" dirty="0" err="1" smtClean="0"/>
              <a:t>Memantine</a:t>
            </a:r>
            <a:r>
              <a:rPr lang="en-US" dirty="0" smtClean="0"/>
              <a:t> slows progress of disease up to 1 year</a:t>
            </a:r>
            <a:endParaRPr lang="en-US" dirty="0"/>
          </a:p>
        </p:txBody>
      </p:sp>
      <p:sp>
        <p:nvSpPr>
          <p:cNvPr id="3" name="Title 2"/>
          <p:cNvSpPr>
            <a:spLocks noGrp="1"/>
          </p:cNvSpPr>
          <p:nvPr>
            <p:ph type="title"/>
          </p:nvPr>
        </p:nvSpPr>
        <p:spPr/>
        <p:txBody>
          <a:bodyPr/>
          <a:lstStyle/>
          <a:p>
            <a:pPr algn="ctr"/>
            <a:r>
              <a:rPr lang="en-US" dirty="0" err="1" smtClean="0"/>
              <a:t>Memantine</a:t>
            </a:r>
            <a:r>
              <a:rPr lang="en-US" dirty="0" smtClean="0"/>
              <a:t> (</a:t>
            </a:r>
            <a:r>
              <a:rPr lang="en-US" dirty="0" err="1" smtClean="0"/>
              <a:t>Ebixa</a:t>
            </a:r>
            <a:r>
              <a:rPr lang="en-US" dirty="0" smtClean="0"/>
              <a:t> or </a:t>
            </a:r>
            <a:r>
              <a:rPr lang="en-US" dirty="0" err="1" smtClean="0"/>
              <a:t>Namenda</a:t>
            </a:r>
            <a:r>
              <a:rPr lang="en-US" dirty="0" smtClean="0"/>
              <a:t>)</a:t>
            </a:r>
            <a:endParaRPr lang="en-US" dirty="0"/>
          </a:p>
        </p:txBody>
      </p:sp>
      <p:pic>
        <p:nvPicPr>
          <p:cNvPr id="39938" name="Picture 2" descr="http://t3.gstatic.com/images?q=tbn:ANd9GcTM2k0cW6zWEdMhbwwXcBhxl2Pl4TY_RQqoxewqZ71JmLJIzVhzig"/>
          <p:cNvPicPr>
            <a:picLocks noChangeAspect="1" noChangeArrowheads="1"/>
          </p:cNvPicPr>
          <p:nvPr/>
        </p:nvPicPr>
        <p:blipFill>
          <a:blip r:embed="rId2" cstate="print"/>
          <a:srcRect/>
          <a:stretch>
            <a:fillRect/>
          </a:stretch>
        </p:blipFill>
        <p:spPr bwMode="auto">
          <a:xfrm>
            <a:off x="5105400" y="1905000"/>
            <a:ext cx="3662311" cy="3124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Oral route long preferred</a:t>
            </a:r>
          </a:p>
          <a:p>
            <a:r>
              <a:rPr lang="en-US" dirty="0" smtClean="0"/>
              <a:t> Alzheimer’s drugs associated with “first-pass” metabolism-leads to reduction in bioavailability of medications</a:t>
            </a:r>
          </a:p>
          <a:p>
            <a:r>
              <a:rPr lang="en-US" dirty="0" smtClean="0"/>
              <a:t>Recent studies show greater patient cooperation with </a:t>
            </a:r>
            <a:r>
              <a:rPr lang="en-US" dirty="0" err="1" smtClean="0"/>
              <a:t>transdermal</a:t>
            </a:r>
            <a:r>
              <a:rPr lang="en-US" dirty="0" smtClean="0"/>
              <a:t> route, </a:t>
            </a:r>
            <a:r>
              <a:rPr lang="en-US" dirty="0" err="1" smtClean="0"/>
              <a:t>buccal</a:t>
            </a:r>
            <a:r>
              <a:rPr lang="en-US" dirty="0" smtClean="0"/>
              <a:t>, and nasal routes</a:t>
            </a:r>
          </a:p>
          <a:p>
            <a:r>
              <a:rPr lang="en-US" dirty="0" smtClean="0"/>
              <a:t>All Alternative ways to deliver a drug to CNS without associated oral administration side affects</a:t>
            </a:r>
            <a:endParaRPr lang="en-US" dirty="0"/>
          </a:p>
        </p:txBody>
      </p:sp>
      <p:sp>
        <p:nvSpPr>
          <p:cNvPr id="3" name="Title 2"/>
          <p:cNvSpPr>
            <a:spLocks noGrp="1"/>
          </p:cNvSpPr>
          <p:nvPr>
            <p:ph type="title"/>
          </p:nvPr>
        </p:nvSpPr>
        <p:spPr/>
        <p:txBody>
          <a:bodyPr/>
          <a:lstStyle/>
          <a:p>
            <a:pPr algn="ctr"/>
            <a:r>
              <a:rPr lang="en-US" dirty="0" smtClean="0"/>
              <a:t>Drug Administration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Alzheimer’s lower in countries with low fat and calorie diets</a:t>
            </a:r>
          </a:p>
          <a:p>
            <a:r>
              <a:rPr lang="en-US" dirty="0" smtClean="0"/>
              <a:t>Essential fatty acids-improvement in mood and mental function than placebo</a:t>
            </a:r>
          </a:p>
          <a:p>
            <a:r>
              <a:rPr lang="en-US" dirty="0" smtClean="0"/>
              <a:t>Vitamin E depletion in patient-2000 IU daily can delay onset</a:t>
            </a:r>
          </a:p>
          <a:p>
            <a:r>
              <a:rPr lang="en-US" dirty="0" smtClean="0"/>
              <a:t>Vitamin C in synergy enhanced effects</a:t>
            </a:r>
          </a:p>
          <a:p>
            <a:r>
              <a:rPr lang="en-US" dirty="0" smtClean="0"/>
              <a:t>Thiamine (B1)-marked improvements in mental function and assessment scores</a:t>
            </a:r>
          </a:p>
          <a:p>
            <a:r>
              <a:rPr lang="en-US" dirty="0" smtClean="0"/>
              <a:t>Vitamin B12 and Melatonin also show potential </a:t>
            </a:r>
          </a:p>
        </p:txBody>
      </p:sp>
      <p:sp>
        <p:nvSpPr>
          <p:cNvPr id="3" name="Title 2"/>
          <p:cNvSpPr>
            <a:spLocks noGrp="1"/>
          </p:cNvSpPr>
          <p:nvPr>
            <p:ph type="title"/>
          </p:nvPr>
        </p:nvSpPr>
        <p:spPr/>
        <p:txBody>
          <a:bodyPr>
            <a:normAutofit/>
          </a:bodyPr>
          <a:lstStyle/>
          <a:p>
            <a:r>
              <a:rPr lang="en-US" sz="3200" dirty="0" smtClean="0"/>
              <a:t>Alternative Treatments to Alzheimer’s Disease</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1295400" y="1524000"/>
            <a:ext cx="6705600" cy="4572000"/>
          </a:xfrm>
        </p:spPr>
        <p:txBody>
          <a:bodyPr/>
          <a:lstStyle/>
          <a:p>
            <a:r>
              <a:rPr lang="en-US" dirty="0" smtClean="0"/>
              <a:t>Amyloid Protein: beta-secretase and gamma-secretase</a:t>
            </a:r>
          </a:p>
          <a:p>
            <a:r>
              <a:rPr lang="en-US" dirty="0" smtClean="0"/>
              <a:t>Tau protein-main ingredient of tangles-other hallmark abnormality</a:t>
            </a:r>
          </a:p>
          <a:p>
            <a:r>
              <a:rPr lang="en-US" dirty="0" smtClean="0"/>
              <a:t>Anti-inflammatory drugs</a:t>
            </a:r>
          </a:p>
          <a:p>
            <a:r>
              <a:rPr lang="en-US" dirty="0" smtClean="0"/>
              <a:t>Insulin release</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Future Drug Targets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3"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Within 3-4 years, next generation of drug therapy expected to reach the market.</a:t>
            </a:r>
          </a:p>
          <a:p>
            <a:r>
              <a:rPr lang="en-US" dirty="0" smtClean="0"/>
              <a:t>Scientists have discovered how the </a:t>
            </a:r>
            <a:r>
              <a:rPr lang="en-US" b="1" i="1" u="sng" dirty="0" smtClean="0"/>
              <a:t>beta-amyloid</a:t>
            </a:r>
            <a:r>
              <a:rPr lang="en-US" dirty="0" smtClean="0"/>
              <a:t> protein fragment is clipped from its parent compound amyloid precursor protein (APP) by two enzymes: beta-secretase and gamma-secretase</a:t>
            </a:r>
          </a:p>
          <a:p>
            <a:r>
              <a:rPr lang="en-US" dirty="0" smtClean="0"/>
              <a:t> HUGE area of research-develop medications aimed at every possible point in amyloid protein</a:t>
            </a:r>
          </a:p>
          <a:p>
            <a:r>
              <a:rPr lang="en-US" dirty="0" smtClean="0"/>
              <a:t>Especially these two enzymes </a:t>
            </a:r>
            <a:endParaRPr lang="en-US" dirty="0"/>
          </a:p>
        </p:txBody>
      </p:sp>
      <p:sp>
        <p:nvSpPr>
          <p:cNvPr id="3" name="Title 2"/>
          <p:cNvSpPr>
            <a:spLocks noGrp="1"/>
          </p:cNvSpPr>
          <p:nvPr>
            <p:ph type="title"/>
          </p:nvPr>
        </p:nvSpPr>
        <p:spPr/>
        <p:txBody>
          <a:bodyPr/>
          <a:lstStyle/>
          <a:p>
            <a:pPr algn="ctr"/>
            <a:r>
              <a:rPr lang="en-US" dirty="0" smtClean="0"/>
              <a:t>Future Drug Targets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pPr>
              <a:buNone/>
            </a:pPr>
            <a:endParaRPr lang="en-US" dirty="0" smtClean="0"/>
          </a:p>
          <a:p>
            <a:r>
              <a:rPr lang="en-US" b="1" i="1" u="sng" dirty="0" smtClean="0"/>
              <a:t>Tau Protein</a:t>
            </a:r>
            <a:r>
              <a:rPr lang="en-US" b="1" dirty="0" smtClean="0"/>
              <a:t>: </a:t>
            </a:r>
            <a:r>
              <a:rPr lang="en-US" dirty="0" smtClean="0"/>
              <a:t>main ingredient of tangles-other hallmark brain abnormality</a:t>
            </a:r>
          </a:p>
          <a:p>
            <a:r>
              <a:rPr lang="en-US" dirty="0" smtClean="0"/>
              <a:t>Researchers are attempting to develop drugs that bind tau molecules</a:t>
            </a:r>
          </a:p>
          <a:p>
            <a:r>
              <a:rPr lang="en-US" dirty="0" smtClean="0"/>
              <a:t>Want to keep them from collapsing and twisting into tangles-destructs critical cell transport mechanisms</a:t>
            </a:r>
          </a:p>
          <a:p>
            <a:pPr>
              <a:buNone/>
            </a:pPr>
            <a:r>
              <a:rPr lang="en-US" b="1" i="1" u="sng" dirty="0" smtClean="0"/>
              <a:t>Anti-inflammatory drugs </a:t>
            </a:r>
            <a:r>
              <a:rPr lang="en-US" dirty="0" smtClean="0"/>
              <a:t>will attempt  to offset inflammation response caused by the disease</a:t>
            </a:r>
          </a:p>
          <a:p>
            <a:endParaRPr lang="en-US" dirty="0"/>
          </a:p>
        </p:txBody>
      </p:sp>
      <p:sp>
        <p:nvSpPr>
          <p:cNvPr id="3" name="Title 2"/>
          <p:cNvSpPr>
            <a:spLocks noGrp="1"/>
          </p:cNvSpPr>
          <p:nvPr>
            <p:ph type="title"/>
          </p:nvPr>
        </p:nvSpPr>
        <p:spPr/>
        <p:txBody>
          <a:bodyPr/>
          <a:lstStyle/>
          <a:p>
            <a:pPr algn="ctr"/>
            <a:r>
              <a:rPr lang="en-US" dirty="0" smtClean="0"/>
              <a:t>Future Drug Targets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First discovered by Dr. </a:t>
            </a:r>
            <a:r>
              <a:rPr lang="en-US" dirty="0" err="1" smtClean="0"/>
              <a:t>Alois</a:t>
            </a:r>
            <a:r>
              <a:rPr lang="en-US" dirty="0" smtClean="0"/>
              <a:t> Alzheimer in 1906</a:t>
            </a:r>
          </a:p>
          <a:p>
            <a:r>
              <a:rPr lang="en-US" dirty="0" smtClean="0"/>
              <a:t>Alzheimer’s disease (AD) is an irreversible, progressive brain disease that slowly destroys memory and cognitive skills, and eventually results in death of the patient</a:t>
            </a:r>
          </a:p>
          <a:p>
            <a:r>
              <a:rPr lang="en-US" dirty="0" smtClean="0"/>
              <a:t>Complex neurodegenerative disorder</a:t>
            </a:r>
          </a:p>
          <a:p>
            <a:r>
              <a:rPr lang="en-US" dirty="0" smtClean="0"/>
              <a:t>Increasing age is the greatest risk factor </a:t>
            </a:r>
          </a:p>
          <a:p>
            <a:r>
              <a:rPr lang="en-US" dirty="0" smtClean="0"/>
              <a:t>Probability of occurrence doubles every 5 years after the age of 60</a:t>
            </a:r>
          </a:p>
          <a:p>
            <a:endParaRPr lang="en-US" dirty="0"/>
          </a:p>
        </p:txBody>
      </p:sp>
      <p:sp>
        <p:nvSpPr>
          <p:cNvPr id="3" name="Title 2"/>
          <p:cNvSpPr>
            <a:spLocks noGrp="1"/>
          </p:cNvSpPr>
          <p:nvPr>
            <p:ph type="title"/>
          </p:nvPr>
        </p:nvSpPr>
        <p:spPr/>
        <p:txBody>
          <a:bodyPr/>
          <a:lstStyle/>
          <a:p>
            <a:pPr algn="ctr"/>
            <a:r>
              <a:rPr lang="en-US" dirty="0" smtClean="0">
                <a:solidFill>
                  <a:schemeClr val="tx1"/>
                </a:solidFill>
              </a:rPr>
              <a:t>What is Alzheimer’s Disease</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normAutofit lnSpcReduction="10000"/>
          </a:bodyPr>
          <a:lstStyle/>
          <a:p>
            <a:r>
              <a:rPr lang="en-US" dirty="0" smtClean="0"/>
              <a:t>Reduced glucose utilization and energy metabolism occurs early in the course of Alzheimer’s Disease-correlates with impaired cognition</a:t>
            </a:r>
          </a:p>
          <a:p>
            <a:r>
              <a:rPr lang="en-US" dirty="0" smtClean="0"/>
              <a:t>Regulated by insulin and insulin growth factor 1 (IGF-1)</a:t>
            </a:r>
          </a:p>
          <a:p>
            <a:r>
              <a:rPr lang="en-US" dirty="0" smtClean="0"/>
              <a:t>Reduced levels of insulin and IGF-1 polypeptide genes found in advanced Alzheimer’s disease patients</a:t>
            </a:r>
          </a:p>
          <a:p>
            <a:r>
              <a:rPr lang="en-US" dirty="0" smtClean="0"/>
              <a:t>In frontal lobe-progressively reduced levels of mRNA corresponding to insulin, IGF-1, and IGF-2 polypeptides and their receptors, and tau were found as the disease advanced</a:t>
            </a:r>
            <a:endParaRPr lang="en-US" dirty="0"/>
          </a:p>
        </p:txBody>
      </p:sp>
      <p:sp>
        <p:nvSpPr>
          <p:cNvPr id="3" name="Title 2"/>
          <p:cNvSpPr>
            <a:spLocks noGrp="1"/>
          </p:cNvSpPr>
          <p:nvPr>
            <p:ph type="title"/>
          </p:nvPr>
        </p:nvSpPr>
        <p:spPr>
          <a:xfrm>
            <a:off x="457200" y="152400"/>
            <a:ext cx="8229600" cy="1066800"/>
          </a:xfrm>
        </p:spPr>
        <p:txBody>
          <a:bodyPr/>
          <a:lstStyle/>
          <a:p>
            <a:r>
              <a:rPr lang="en-US" dirty="0" smtClean="0"/>
              <a:t>A Bright Future: Insulin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Nitrosamines formed by chemical reaction between Nitrites or other proteins</a:t>
            </a:r>
          </a:p>
          <a:p>
            <a:r>
              <a:rPr lang="en-US" dirty="0" smtClean="0"/>
              <a:t>Nitrates and Nitrates-found in cured meats, cheese products, as well as beer and bottled water</a:t>
            </a:r>
          </a:p>
          <a:p>
            <a:r>
              <a:rPr lang="en-US" dirty="0" smtClean="0"/>
              <a:t>Generated under strong acid conditions-stomach or from broiling or frying foods</a:t>
            </a:r>
          </a:p>
          <a:p>
            <a:r>
              <a:rPr lang="en-US" dirty="0" smtClean="0"/>
              <a:t>Can prevent by removing sodium nitrite content in food</a:t>
            </a:r>
            <a:endParaRPr lang="en-US" dirty="0"/>
          </a:p>
        </p:txBody>
      </p:sp>
      <p:sp>
        <p:nvSpPr>
          <p:cNvPr id="3" name="Title 2"/>
          <p:cNvSpPr>
            <a:spLocks noGrp="1"/>
          </p:cNvSpPr>
          <p:nvPr>
            <p:ph type="title"/>
          </p:nvPr>
        </p:nvSpPr>
        <p:spPr/>
        <p:txBody>
          <a:bodyPr/>
          <a:lstStyle/>
          <a:p>
            <a:r>
              <a:rPr lang="en-US" dirty="0" smtClean="0"/>
              <a:t>A Bright Future: Nitrosamines</a:t>
            </a:r>
            <a:endParaRPr lang="en-US" dirty="0"/>
          </a:p>
        </p:txBody>
      </p:sp>
      <p:pic>
        <p:nvPicPr>
          <p:cNvPr id="5" name="Picture 2" descr="http://upload.wikimedia.org/wikipedia/commons/thumb/0/0b/Nitrosamine-2D.png/150px-Nitrosamine-2D.png">
            <a:hlinkClick r:id="rId2"/>
          </p:cNvPr>
          <p:cNvPicPr>
            <a:picLocks noChangeAspect="1" noChangeArrowheads="1"/>
          </p:cNvPicPr>
          <p:nvPr/>
        </p:nvPicPr>
        <p:blipFill>
          <a:blip r:embed="rId3" cstate="print"/>
          <a:srcRect/>
          <a:stretch>
            <a:fillRect/>
          </a:stretch>
        </p:blipFill>
        <p:spPr bwMode="auto">
          <a:xfrm>
            <a:off x="3429000" y="4800600"/>
            <a:ext cx="2477242" cy="164084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05800" cy="4114800"/>
          </a:xfrm>
        </p:spPr>
        <p:txBody>
          <a:bodyPr>
            <a:normAutofit lnSpcReduction="10000"/>
          </a:bodyPr>
          <a:lstStyle/>
          <a:p>
            <a:r>
              <a:rPr lang="en-US" dirty="0" smtClean="0"/>
              <a:t>Strong parallels between age-adjusted increases in death rate from Alzheimer’s in human exposure to nitrates, nitrites, and nitrosamines</a:t>
            </a:r>
          </a:p>
          <a:p>
            <a:r>
              <a:rPr lang="en-US" dirty="0" smtClean="0"/>
              <a:t>Nitrosamines found in preserved foods as well as fertilizer</a:t>
            </a:r>
          </a:p>
          <a:p>
            <a:r>
              <a:rPr lang="en-US" dirty="0" smtClean="0"/>
              <a:t>Society has moved to diet rich in amines and nitrates-leads to increased nitrosamine production</a:t>
            </a:r>
          </a:p>
          <a:p>
            <a:r>
              <a:rPr lang="en-US" dirty="0" smtClean="0"/>
              <a:t>Increased exposure-caused both to processed foods and crops leeching nitrates from the soil and contaminating water supplies used for crop irrigation</a:t>
            </a:r>
          </a:p>
        </p:txBody>
      </p:sp>
      <p:sp>
        <p:nvSpPr>
          <p:cNvPr id="3" name="Title 2"/>
          <p:cNvSpPr>
            <a:spLocks noGrp="1"/>
          </p:cNvSpPr>
          <p:nvPr>
            <p:ph type="title"/>
          </p:nvPr>
        </p:nvSpPr>
        <p:spPr/>
        <p:txBody>
          <a:bodyPr/>
          <a:lstStyle/>
          <a:p>
            <a:r>
              <a:rPr lang="en-US" dirty="0" smtClean="0"/>
              <a:t>A Bright Future: Nitrosamines</a:t>
            </a:r>
            <a:endParaRPr lang="en-US" dirty="0"/>
          </a:p>
        </p:txBody>
      </p:sp>
      <p:pic>
        <p:nvPicPr>
          <p:cNvPr id="5" name="Picture 2" descr="http://upload.wikimedia.org/wikipedia/commons/thumb/0/0b/Nitrosamine-2D.png/150px-Nitrosamine-2D.png">
            <a:hlinkClick r:id="rId2"/>
          </p:cNvPr>
          <p:cNvPicPr>
            <a:picLocks noChangeAspect="1" noChangeArrowheads="1"/>
          </p:cNvPicPr>
          <p:nvPr/>
        </p:nvPicPr>
        <p:blipFill>
          <a:blip r:embed="rId3" cstate="print"/>
          <a:srcRect/>
          <a:stretch>
            <a:fillRect/>
          </a:stretch>
        </p:blipFill>
        <p:spPr bwMode="auto">
          <a:xfrm>
            <a:off x="3581400" y="5130145"/>
            <a:ext cx="2209800" cy="14636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5257800" cy="4572000"/>
          </a:xfrm>
        </p:spPr>
        <p:txBody>
          <a:bodyPr>
            <a:normAutofit fontScale="92500"/>
          </a:bodyPr>
          <a:lstStyle/>
          <a:p>
            <a:r>
              <a:rPr lang="en-US" dirty="0" smtClean="0"/>
              <a:t>Become reactive at cellular level-changes gene expression and leads to DNA damage</a:t>
            </a:r>
          </a:p>
          <a:p>
            <a:r>
              <a:rPr lang="en-US" dirty="0" smtClean="0"/>
              <a:t>The changes induced by nitrosamines are similar to those of aging, as well as Alzheimer’s Disease</a:t>
            </a:r>
          </a:p>
          <a:p>
            <a:r>
              <a:rPr lang="en-US" dirty="0" smtClean="0"/>
              <a:t>Produce biochemical changes inside cells and scientists are beginning to believe Alzheimer’s could be caused by nitrosamines found in processed foods, and water</a:t>
            </a:r>
            <a:endParaRPr lang="en-US" dirty="0"/>
          </a:p>
        </p:txBody>
      </p:sp>
      <p:sp>
        <p:nvSpPr>
          <p:cNvPr id="3" name="Title 2"/>
          <p:cNvSpPr>
            <a:spLocks noGrp="1"/>
          </p:cNvSpPr>
          <p:nvPr>
            <p:ph type="title"/>
          </p:nvPr>
        </p:nvSpPr>
        <p:spPr/>
        <p:txBody>
          <a:bodyPr/>
          <a:lstStyle/>
          <a:p>
            <a:r>
              <a:rPr lang="en-US" dirty="0" smtClean="0"/>
              <a:t>Nitrosamines: Mechanism of Action</a:t>
            </a:r>
            <a:endParaRPr lang="en-US" dirty="0"/>
          </a:p>
        </p:txBody>
      </p:sp>
      <p:pic>
        <p:nvPicPr>
          <p:cNvPr id="5" name="Picture 2" descr="http://www.pharmacy.umn.edu/prod/groups/cop/@pub/@cop/@migrate/documents/asset/cop_28272.gif"/>
          <p:cNvPicPr>
            <a:picLocks noChangeAspect="1" noChangeArrowheads="1"/>
          </p:cNvPicPr>
          <p:nvPr/>
        </p:nvPicPr>
        <p:blipFill>
          <a:blip r:embed="rId2" cstate="print"/>
          <a:srcRect/>
          <a:stretch>
            <a:fillRect/>
          </a:stretch>
        </p:blipFill>
        <p:spPr bwMode="auto">
          <a:xfrm>
            <a:off x="5715000" y="1600200"/>
            <a:ext cx="3048000" cy="2978727"/>
          </a:xfrm>
          <a:prstGeom prst="rect">
            <a:avLst/>
          </a:prstGeom>
          <a:noFill/>
        </p:spPr>
      </p:pic>
      <p:pic>
        <p:nvPicPr>
          <p:cNvPr id="6" name="Picture 2" descr="http://upload.wikimedia.org/wikipedia/commons/thumb/0/0b/Nitrosamine-2D.png/150px-Nitrosamine-2D.png">
            <a:hlinkClick r:id="rId3"/>
          </p:cNvPr>
          <p:cNvPicPr>
            <a:picLocks noChangeAspect="1" noChangeArrowheads="1"/>
          </p:cNvPicPr>
          <p:nvPr/>
        </p:nvPicPr>
        <p:blipFill>
          <a:blip r:embed="rId4" cstate="print"/>
          <a:srcRect/>
          <a:stretch>
            <a:fillRect/>
          </a:stretch>
        </p:blipFill>
        <p:spPr bwMode="auto">
          <a:xfrm>
            <a:off x="6477000" y="4953000"/>
            <a:ext cx="1786990" cy="118364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533400" y="1752600"/>
            <a:ext cx="4648200" cy="4572000"/>
          </a:xfrm>
        </p:spPr>
        <p:txBody>
          <a:bodyPr>
            <a:normAutofit/>
          </a:bodyPr>
          <a:lstStyle/>
          <a:p>
            <a:r>
              <a:rPr lang="en-US" dirty="0" smtClean="0"/>
              <a:t>Cascading basic science, genetic, and clinical evidence supports key role of the inflammatory cytokine, TNF, in the pathogenesis of Alzheimer’s Disease</a:t>
            </a:r>
          </a:p>
          <a:p>
            <a:r>
              <a:rPr lang="en-US" dirty="0" smtClean="0"/>
              <a:t>Inflammation of the brain long known </a:t>
            </a:r>
            <a:r>
              <a:rPr lang="en-US" smtClean="0"/>
              <a:t>as a strong </a:t>
            </a:r>
            <a:r>
              <a:rPr lang="en-US" dirty="0" smtClean="0"/>
              <a:t>contributor to Alzheimer’s Disease</a:t>
            </a:r>
            <a:endParaRPr lang="en-US" dirty="0"/>
          </a:p>
        </p:txBody>
      </p:sp>
      <p:sp>
        <p:nvSpPr>
          <p:cNvPr id="3" name="Title 2"/>
          <p:cNvSpPr>
            <a:spLocks noGrp="1"/>
          </p:cNvSpPr>
          <p:nvPr>
            <p:ph type="title"/>
          </p:nvPr>
        </p:nvSpPr>
        <p:spPr/>
        <p:txBody>
          <a:bodyPr/>
          <a:lstStyle/>
          <a:p>
            <a:r>
              <a:rPr lang="en-US" dirty="0" smtClean="0"/>
              <a:t>A Bright Future: Inflammation</a:t>
            </a:r>
            <a:endParaRPr lang="en-US" dirty="0"/>
          </a:p>
        </p:txBody>
      </p:sp>
      <p:sp>
        <p:nvSpPr>
          <p:cNvPr id="4" name="Rectangle 3"/>
          <p:cNvSpPr/>
          <p:nvPr/>
        </p:nvSpPr>
        <p:spPr>
          <a:xfrm>
            <a:off x="5410200" y="3276600"/>
            <a:ext cx="2743200" cy="1477328"/>
          </a:xfrm>
          <a:prstGeom prst="rect">
            <a:avLst/>
          </a:prstGeom>
        </p:spPr>
        <p:txBody>
          <a:bodyPr wrap="square">
            <a:spAutoFit/>
          </a:bodyPr>
          <a:lstStyle/>
          <a:p>
            <a:r>
              <a:rPr lang="en-US" dirty="0" smtClean="0">
                <a:hlinkClick r:id="rId3"/>
              </a:rPr>
              <a:t>http://nrimed.reachlocal.net/videos/dementia-patient-recognizes-wife-after-inr-treatment/</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Wilkinson, David . "Pharmacotherapy of Alzheimer's disease." </a:t>
            </a:r>
            <a:r>
              <a:rPr lang="en-US" i="1" dirty="0" smtClean="0"/>
              <a:t>Psychiatry</a:t>
            </a:r>
            <a:r>
              <a:rPr lang="en-US" dirty="0" smtClean="0"/>
              <a:t> 4.1 (2005): 43-47. Print.</a:t>
            </a:r>
          </a:p>
          <a:p>
            <a:endParaRPr lang="en-US" dirty="0" smtClean="0"/>
          </a:p>
          <a:p>
            <a:endParaRPr lang="en-US" dirty="0" smtClean="0"/>
          </a:p>
          <a:p>
            <a:r>
              <a:rPr lang="en-US" dirty="0" smtClean="0"/>
              <a:t>Alzheimer's Association. "The Journal of Alzheimer's Association." </a:t>
            </a:r>
            <a:r>
              <a:rPr lang="en-US" i="1" dirty="0" smtClean="0"/>
              <a:t>2010 Alzheimer's Facts and Figures</a:t>
            </a:r>
            <a:r>
              <a:rPr lang="en-US" dirty="0" smtClean="0"/>
              <a:t> 1st ser. 6.2 (2010): 158+. Print.</a:t>
            </a:r>
          </a:p>
          <a:p>
            <a:endParaRPr lang="en-US" dirty="0"/>
          </a:p>
        </p:txBody>
      </p:sp>
      <p:sp>
        <p:nvSpPr>
          <p:cNvPr id="3" name="Title 2"/>
          <p:cNvSpPr>
            <a:spLocks noGrp="1"/>
          </p:cNvSpPr>
          <p:nvPr>
            <p:ph type="title"/>
          </p:nvPr>
        </p:nvSpPr>
        <p:spPr/>
        <p:txBody>
          <a:bodyPr/>
          <a:lstStyle/>
          <a:p>
            <a:r>
              <a:rPr lang="en-US" dirty="0" smtClean="0"/>
              <a:t>Readings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p:txBody>
          <a:bodyPr/>
          <a:lstStyle/>
          <a:p>
            <a:r>
              <a:rPr lang="en-US" dirty="0" smtClean="0"/>
              <a:t>List the 4 FDA approved Alzheimer’s Disease drugs and draw their structure</a:t>
            </a:r>
          </a:p>
          <a:p>
            <a:r>
              <a:rPr lang="en-US" dirty="0" smtClean="0"/>
              <a:t>These FDA approved drugs have not always been available for drug treatment. Prior to the use of these drugs, Alzheimer’s patients were commonly treated with WHAT forms of drugs to minimize their abnormal behavior?</a:t>
            </a:r>
          </a:p>
          <a:p>
            <a:r>
              <a:rPr lang="en-US" dirty="0" smtClean="0"/>
              <a:t>What is Alzheimer’s disease (define)</a:t>
            </a:r>
          </a:p>
          <a:p>
            <a:r>
              <a:rPr lang="en-US" dirty="0" smtClean="0"/>
              <a:t>How are Nitrosamines formed? How can nitrates  and nitrites enter the body?</a:t>
            </a:r>
          </a:p>
          <a:p>
            <a:endParaRPr lang="en-US" dirty="0"/>
          </a:p>
        </p:txBody>
      </p:sp>
      <p:sp>
        <p:nvSpPr>
          <p:cNvPr id="3" name="Title 2"/>
          <p:cNvSpPr>
            <a:spLocks noGrp="1"/>
          </p:cNvSpPr>
          <p:nvPr>
            <p:ph type="title"/>
          </p:nvPr>
        </p:nvSpPr>
        <p:spPr/>
        <p:txBody>
          <a:bodyPr/>
          <a:lstStyle/>
          <a:p>
            <a:r>
              <a:rPr lang="en-US" dirty="0" smtClean="0"/>
              <a:t>Homework 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lzheimersinfo.info/alzheimer/alzheimer-11.jpg"/>
          <p:cNvPicPr>
            <a:picLocks noChangeAspect="1" noChangeArrowheads="1"/>
          </p:cNvPicPr>
          <p:nvPr/>
        </p:nvPicPr>
        <p:blipFill>
          <a:blip r:embed="rId3" cstate="print"/>
          <a:srcRect/>
          <a:stretch>
            <a:fillRect/>
          </a:stretch>
        </p:blipFill>
        <p:spPr bwMode="auto">
          <a:xfrm>
            <a:off x="0" y="55605"/>
            <a:ext cx="9144000" cy="6746790"/>
          </a:xfrm>
          <a:prstGeom prst="rect">
            <a:avLst/>
          </a:prstGeom>
          <a:noFill/>
        </p:spPr>
      </p:pic>
      <p:sp>
        <p:nvSpPr>
          <p:cNvPr id="3" name="Title 2"/>
          <p:cNvSpPr>
            <a:spLocks noGrp="1"/>
          </p:cNvSpPr>
          <p:nvPr>
            <p:ph type="title"/>
          </p:nvPr>
        </p:nvSpPr>
        <p:spPr/>
        <p:txBody>
          <a:bodyPr/>
          <a:lstStyle/>
          <a:p>
            <a:r>
              <a:rPr lang="en-US" dirty="0" smtClean="0"/>
              <a:t>A breakdown of Alzheimer’s Disease</a:t>
            </a:r>
            <a:endParaRPr lang="en-US" dirty="0"/>
          </a:p>
        </p:txBody>
      </p:sp>
      <p:sp>
        <p:nvSpPr>
          <p:cNvPr id="7" name="Content Placeholder 6"/>
          <p:cNvSpPr>
            <a:spLocks noGrp="1"/>
          </p:cNvSpPr>
          <p:nvPr>
            <p:ph idx="1"/>
          </p:nvPr>
        </p:nvSpPr>
        <p:spPr/>
        <p:txBody>
          <a:bodyPr/>
          <a:lstStyle/>
          <a:p>
            <a:r>
              <a:rPr lang="en-US" dirty="0" smtClean="0"/>
              <a:t>Currently 7</a:t>
            </a:r>
            <a:r>
              <a:rPr lang="en-US" baseline="30000" dirty="0" smtClean="0"/>
              <a:t>th</a:t>
            </a:r>
            <a:r>
              <a:rPr lang="en-US" dirty="0" smtClean="0"/>
              <a:t> leading cause of death in U.S.</a:t>
            </a:r>
          </a:p>
          <a:p>
            <a:r>
              <a:rPr lang="en-US" dirty="0" smtClean="0"/>
              <a:t>Estimated U.S. economy dollar losses of $1.75+ trillion</a:t>
            </a:r>
          </a:p>
          <a:p>
            <a:r>
              <a:rPr lang="en-US" dirty="0" smtClean="0"/>
              <a:t>Cost of annual patient care in U.S. is $100+ billion</a:t>
            </a:r>
          </a:p>
          <a:p>
            <a:r>
              <a:rPr lang="en-US" dirty="0" smtClean="0"/>
              <a:t>Annual costs of Alzheimer’s Stricken patient in U.S. is $40,000 + </a:t>
            </a:r>
          </a:p>
          <a:p>
            <a:r>
              <a:rPr lang="en-US" dirty="0" smtClean="0"/>
              <a:t>Effects 37 million people worldwide</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lzheimersinfo.info/alzheimer/alzheimer-11.jpg"/>
          <p:cNvPicPr>
            <a:picLocks noChangeAspect="1" noChangeArrowheads="1"/>
          </p:cNvPicPr>
          <p:nvPr/>
        </p:nvPicPr>
        <p:blipFill>
          <a:blip r:embed="rId2" cstate="print"/>
          <a:srcRect/>
          <a:stretch>
            <a:fillRect/>
          </a:stretch>
        </p:blipFill>
        <p:spPr bwMode="auto">
          <a:xfrm>
            <a:off x="0" y="55605"/>
            <a:ext cx="9144000" cy="6746790"/>
          </a:xfrm>
          <a:prstGeom prst="rect">
            <a:avLst/>
          </a:prstGeom>
          <a:noFill/>
        </p:spPr>
      </p:pic>
      <p:sp>
        <p:nvSpPr>
          <p:cNvPr id="2" name="Content Placeholder 1"/>
          <p:cNvSpPr>
            <a:spLocks noGrp="1"/>
          </p:cNvSpPr>
          <p:nvPr>
            <p:ph idx="1"/>
          </p:nvPr>
        </p:nvSpPr>
        <p:spPr>
          <a:xfrm>
            <a:off x="381000" y="990600"/>
            <a:ext cx="8229600" cy="4724400"/>
          </a:xfrm>
        </p:spPr>
        <p:txBody>
          <a:bodyPr>
            <a:normAutofit/>
          </a:bodyPr>
          <a:lstStyle/>
          <a:p>
            <a:r>
              <a:rPr lang="en-US" dirty="0" smtClean="0"/>
              <a:t>Age</a:t>
            </a:r>
          </a:p>
          <a:p>
            <a:r>
              <a:rPr lang="en-US" dirty="0" smtClean="0"/>
              <a:t>Low mental ability in early life</a:t>
            </a:r>
          </a:p>
          <a:p>
            <a:r>
              <a:rPr lang="en-US" dirty="0" smtClean="0"/>
              <a:t>Reduced mental and physical activity in late life</a:t>
            </a:r>
          </a:p>
          <a:p>
            <a:r>
              <a:rPr lang="en-US" dirty="0" smtClean="0"/>
              <a:t>Head injuries</a:t>
            </a:r>
          </a:p>
          <a:p>
            <a:r>
              <a:rPr lang="en-US" dirty="0" smtClean="0"/>
              <a:t>Vascular diseases: hypertension and atherosclerosis, smoking, obesity, and diabetes</a:t>
            </a:r>
          </a:p>
          <a:p>
            <a:r>
              <a:rPr lang="en-US" dirty="0" smtClean="0"/>
              <a:t>Decreased reserve capacity of the brain</a:t>
            </a:r>
          </a:p>
          <a:p>
            <a:pPr lvl="1"/>
            <a:r>
              <a:rPr lang="en-US" dirty="0" smtClean="0"/>
              <a:t>Reduced brain size</a:t>
            </a:r>
          </a:p>
          <a:p>
            <a:pPr lvl="1"/>
            <a:r>
              <a:rPr lang="en-US" dirty="0" smtClean="0"/>
              <a:t>Low educational and occupational status</a:t>
            </a:r>
          </a:p>
          <a:p>
            <a:pPr lvl="1"/>
            <a:r>
              <a:rPr lang="en-US" dirty="0" smtClean="0"/>
              <a:t>Down’s Syndrome or other forms of mental retardation</a:t>
            </a:r>
          </a:p>
          <a:p>
            <a:pPr lvl="1"/>
            <a:endParaRPr lang="en-US" dirty="0" smtClean="0"/>
          </a:p>
          <a:p>
            <a:pPr lvl="1"/>
            <a:endParaRPr lang="en-US" dirty="0" smtClean="0"/>
          </a:p>
          <a:p>
            <a:pPr lvl="1"/>
            <a:endParaRPr lang="en-US" dirty="0" smtClean="0"/>
          </a:p>
        </p:txBody>
      </p:sp>
      <p:sp>
        <p:nvSpPr>
          <p:cNvPr id="3" name="Title 2"/>
          <p:cNvSpPr>
            <a:spLocks noGrp="1"/>
          </p:cNvSpPr>
          <p:nvPr>
            <p:ph type="title"/>
          </p:nvPr>
        </p:nvSpPr>
        <p:spPr>
          <a:xfrm>
            <a:off x="457200" y="152400"/>
            <a:ext cx="8229600" cy="838200"/>
          </a:xfrm>
        </p:spPr>
        <p:txBody>
          <a:bodyPr/>
          <a:lstStyle/>
          <a:p>
            <a:r>
              <a:rPr lang="en-US" dirty="0" smtClean="0"/>
              <a:t>Predisposed Risk Factors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2971800"/>
          </a:xfrm>
        </p:spPr>
        <p:txBody>
          <a:bodyPr/>
          <a:lstStyle/>
          <a:p>
            <a:r>
              <a:rPr lang="en-US" dirty="0" smtClean="0"/>
              <a:t>Scientists have debated the number of differentiable stages-today, three is widely accepted number</a:t>
            </a:r>
          </a:p>
          <a:p>
            <a:endParaRPr lang="en-US" dirty="0"/>
          </a:p>
        </p:txBody>
      </p:sp>
      <p:sp>
        <p:nvSpPr>
          <p:cNvPr id="3" name="Title 2"/>
          <p:cNvSpPr>
            <a:spLocks noGrp="1"/>
          </p:cNvSpPr>
          <p:nvPr>
            <p:ph type="title"/>
          </p:nvPr>
        </p:nvSpPr>
        <p:spPr>
          <a:xfrm>
            <a:off x="457200" y="152400"/>
            <a:ext cx="8229600" cy="762000"/>
          </a:xfrm>
        </p:spPr>
        <p:txBody>
          <a:bodyPr>
            <a:normAutofit fontScale="90000"/>
          </a:bodyPr>
          <a:lstStyle/>
          <a:p>
            <a:r>
              <a:rPr lang="en-US" dirty="0" smtClean="0"/>
              <a:t>The </a:t>
            </a:r>
            <a:r>
              <a:rPr lang="en-US" u="sng" dirty="0" smtClean="0"/>
              <a:t>Three</a:t>
            </a:r>
            <a:r>
              <a:rPr lang="en-US" dirty="0" smtClean="0"/>
              <a:t> Stages of Alzheimer’s Disease</a:t>
            </a:r>
            <a:endParaRPr lang="en-US" dirty="0"/>
          </a:p>
        </p:txBody>
      </p:sp>
      <p:pic>
        <p:nvPicPr>
          <p:cNvPr id="26626" name="Picture 2" descr="http://www.psychiatry24x7.com/content/backgrounders/psychiatry24x7-nd.emea_com/dementiasymptoms3.jpg"/>
          <p:cNvPicPr>
            <a:picLocks noChangeAspect="1" noChangeArrowheads="1"/>
          </p:cNvPicPr>
          <p:nvPr/>
        </p:nvPicPr>
        <p:blipFill>
          <a:blip r:embed="rId2" cstate="print"/>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5105400"/>
          </a:xfrm>
        </p:spPr>
        <p:txBody>
          <a:bodyPr/>
          <a:lstStyle/>
          <a:p>
            <a:r>
              <a:rPr lang="en-US" dirty="0" smtClean="0"/>
              <a:t>Typically lasts 2-4 years leading up to and including diagnosis</a:t>
            </a:r>
          </a:p>
          <a:p>
            <a:r>
              <a:rPr lang="en-US" dirty="0" smtClean="0"/>
              <a:t>Symptoms: recent memory loss that can effect job performance</a:t>
            </a:r>
          </a:p>
          <a:p>
            <a:r>
              <a:rPr lang="en-US" dirty="0" smtClean="0"/>
              <a:t>Examples include:</a:t>
            </a:r>
          </a:p>
          <a:p>
            <a:pPr lvl="1"/>
            <a:r>
              <a:rPr lang="en-US" dirty="0" smtClean="0"/>
              <a:t>Getting lost on the way to work</a:t>
            </a:r>
          </a:p>
          <a:p>
            <a:pPr lvl="1"/>
            <a:r>
              <a:rPr lang="en-US" dirty="0" smtClean="0"/>
              <a:t>Taking longer with routine chores</a:t>
            </a:r>
          </a:p>
          <a:p>
            <a:pPr lvl="1"/>
            <a:r>
              <a:rPr lang="en-US" dirty="0" smtClean="0"/>
              <a:t>Trouble handling money or paying bills</a:t>
            </a:r>
            <a:endParaRPr lang="en-US" dirty="0"/>
          </a:p>
        </p:txBody>
      </p:sp>
      <p:sp>
        <p:nvSpPr>
          <p:cNvPr id="3" name="Title 2"/>
          <p:cNvSpPr>
            <a:spLocks noGrp="1"/>
          </p:cNvSpPr>
          <p:nvPr>
            <p:ph type="title"/>
          </p:nvPr>
        </p:nvSpPr>
        <p:spPr/>
        <p:txBody>
          <a:bodyPr/>
          <a:lstStyle/>
          <a:p>
            <a:r>
              <a:rPr lang="en-US" dirty="0" smtClean="0"/>
              <a:t>Stage 1 of Alzheimer’s Disease</a:t>
            </a:r>
            <a:endParaRPr lang="en-US" dirty="0"/>
          </a:p>
        </p:txBody>
      </p:sp>
      <p:pic>
        <p:nvPicPr>
          <p:cNvPr id="32770" name="Picture 2" descr="http://alzheimersinfo.info/alzheimer/alzheimer-8.gif"/>
          <p:cNvPicPr>
            <a:picLocks noChangeAspect="1" noChangeArrowheads="1"/>
          </p:cNvPicPr>
          <p:nvPr/>
        </p:nvPicPr>
        <p:blipFill>
          <a:blip r:embed="rId2" cstate="print"/>
          <a:srcRect/>
          <a:stretch>
            <a:fillRect/>
          </a:stretch>
        </p:blipFill>
        <p:spPr bwMode="auto">
          <a:xfrm>
            <a:off x="5791200" y="1478441"/>
            <a:ext cx="2971800" cy="474859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81600" cy="4572000"/>
          </a:xfrm>
        </p:spPr>
        <p:txBody>
          <a:bodyPr>
            <a:normAutofit lnSpcReduction="10000"/>
          </a:bodyPr>
          <a:lstStyle/>
          <a:p>
            <a:r>
              <a:rPr lang="en-US" dirty="0" smtClean="0"/>
              <a:t>Duration of 2-10 years</a:t>
            </a:r>
          </a:p>
          <a:p>
            <a:r>
              <a:rPr lang="en-US" dirty="0" smtClean="0"/>
              <a:t>Symptoms include: increasing memory loss and confusion with a shorter attention span</a:t>
            </a:r>
          </a:p>
          <a:p>
            <a:r>
              <a:rPr lang="en-US" dirty="0" smtClean="0"/>
              <a:t>Examples of Stage two Alzheimer’s:</a:t>
            </a:r>
          </a:p>
          <a:p>
            <a:pPr lvl="1"/>
            <a:r>
              <a:rPr lang="en-US" dirty="0" smtClean="0"/>
              <a:t>Problems recognizing close friends and family</a:t>
            </a:r>
          </a:p>
          <a:p>
            <a:pPr lvl="1"/>
            <a:r>
              <a:rPr lang="en-US" dirty="0" smtClean="0"/>
              <a:t>Problems finding the right words</a:t>
            </a:r>
          </a:p>
          <a:p>
            <a:pPr lvl="1"/>
            <a:r>
              <a:rPr lang="en-US" dirty="0" smtClean="0"/>
              <a:t>Rapid swing s in body weight</a:t>
            </a:r>
          </a:p>
          <a:p>
            <a:pPr lvl="1"/>
            <a:r>
              <a:rPr lang="en-US" dirty="0" smtClean="0"/>
              <a:t>Necessity of full-time supervision</a:t>
            </a:r>
            <a:endParaRPr lang="en-US" dirty="0"/>
          </a:p>
        </p:txBody>
      </p:sp>
      <p:sp>
        <p:nvSpPr>
          <p:cNvPr id="3" name="Title 2"/>
          <p:cNvSpPr>
            <a:spLocks noGrp="1"/>
          </p:cNvSpPr>
          <p:nvPr>
            <p:ph type="title"/>
          </p:nvPr>
        </p:nvSpPr>
        <p:spPr/>
        <p:txBody>
          <a:bodyPr/>
          <a:lstStyle/>
          <a:p>
            <a:r>
              <a:rPr lang="en-US" dirty="0" smtClean="0"/>
              <a:t>Stage 2 of Alzheimer’s Disease</a:t>
            </a:r>
            <a:endParaRPr lang="en-US" dirty="0"/>
          </a:p>
        </p:txBody>
      </p:sp>
      <p:pic>
        <p:nvPicPr>
          <p:cNvPr id="33794" name="Picture 2" descr="http://www.janobiyat.com/userfiles/image/genes-3.JPG"/>
          <p:cNvPicPr>
            <a:picLocks noChangeAspect="1" noChangeArrowheads="1"/>
          </p:cNvPicPr>
          <p:nvPr/>
        </p:nvPicPr>
        <p:blipFill>
          <a:blip r:embed="rId2" cstate="print"/>
          <a:srcRect/>
          <a:stretch>
            <a:fillRect/>
          </a:stretch>
        </p:blipFill>
        <p:spPr bwMode="auto">
          <a:xfrm>
            <a:off x="6057144" y="1523999"/>
            <a:ext cx="2705856" cy="44411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38800" cy="4648200"/>
          </a:xfrm>
        </p:spPr>
        <p:txBody>
          <a:bodyPr>
            <a:normAutofit lnSpcReduction="10000"/>
          </a:bodyPr>
          <a:lstStyle/>
          <a:p>
            <a:r>
              <a:rPr lang="en-US" dirty="0" smtClean="0"/>
              <a:t>Terminal Stage</a:t>
            </a:r>
          </a:p>
          <a:p>
            <a:r>
              <a:rPr lang="en-US" dirty="0" smtClean="0"/>
              <a:t>Duration of 1-3 years</a:t>
            </a:r>
          </a:p>
          <a:p>
            <a:r>
              <a:rPr lang="en-US" dirty="0" smtClean="0"/>
              <a:t>Symptoms include: inability to identify family members or themselves in a mirror</a:t>
            </a:r>
          </a:p>
          <a:p>
            <a:r>
              <a:rPr lang="en-US" dirty="0" smtClean="0"/>
              <a:t>Examples: </a:t>
            </a:r>
          </a:p>
          <a:p>
            <a:pPr lvl="1"/>
            <a:r>
              <a:rPr lang="en-US" dirty="0" smtClean="0"/>
              <a:t>rapid weight loss</a:t>
            </a:r>
          </a:p>
          <a:p>
            <a:pPr lvl="1"/>
            <a:r>
              <a:rPr lang="en-US" dirty="0" smtClean="0"/>
              <a:t>Loss of interest in self care</a:t>
            </a:r>
          </a:p>
          <a:p>
            <a:pPr lvl="1"/>
            <a:r>
              <a:rPr lang="en-US" dirty="0" smtClean="0"/>
              <a:t>Loss of communication</a:t>
            </a:r>
          </a:p>
          <a:p>
            <a:pPr lvl="1"/>
            <a:r>
              <a:rPr lang="en-US" dirty="0" smtClean="0"/>
              <a:t>Loss of control of bowels and bladder</a:t>
            </a:r>
          </a:p>
        </p:txBody>
      </p:sp>
      <p:sp>
        <p:nvSpPr>
          <p:cNvPr id="3" name="Title 2"/>
          <p:cNvSpPr>
            <a:spLocks noGrp="1"/>
          </p:cNvSpPr>
          <p:nvPr>
            <p:ph type="title"/>
          </p:nvPr>
        </p:nvSpPr>
        <p:spPr/>
        <p:txBody>
          <a:bodyPr/>
          <a:lstStyle/>
          <a:p>
            <a:r>
              <a:rPr lang="en-US" dirty="0" smtClean="0"/>
              <a:t>Stage 3 of Alzheimer’s Disease</a:t>
            </a:r>
            <a:endParaRPr lang="en-US" dirty="0"/>
          </a:p>
        </p:txBody>
      </p:sp>
      <p:pic>
        <p:nvPicPr>
          <p:cNvPr id="34820" name="Picture 4" descr="http://www.bodyhealthguides.com/wp-content/uploads/2009/11/alzheimers.jpg"/>
          <p:cNvPicPr>
            <a:picLocks noChangeAspect="1" noChangeArrowheads="1"/>
          </p:cNvPicPr>
          <p:nvPr/>
        </p:nvPicPr>
        <p:blipFill>
          <a:blip r:embed="rId3" cstate="print"/>
          <a:srcRect/>
          <a:stretch>
            <a:fillRect/>
          </a:stretch>
        </p:blipFill>
        <p:spPr bwMode="auto">
          <a:xfrm>
            <a:off x="5175162" y="1447800"/>
            <a:ext cx="3695126" cy="4114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5153</TotalTime>
  <Words>1784</Words>
  <Application>Microsoft Office PowerPoint</Application>
  <PresentationFormat>On-screen Show (4:3)</PresentationFormat>
  <Paragraphs>212</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Demise of the Mind:  Alzheimer’s Disease</vt:lpstr>
      <vt:lpstr>Today’s Roadmap of Alzheimer’s</vt:lpstr>
      <vt:lpstr>What is Alzheimer’s Disease?</vt:lpstr>
      <vt:lpstr>A breakdown of Alzheimer’s Disease</vt:lpstr>
      <vt:lpstr>Predisposed Risk Factors</vt:lpstr>
      <vt:lpstr>The Three Stages of Alzheimer’s Disease</vt:lpstr>
      <vt:lpstr>Stage 1 of Alzheimer’s Disease</vt:lpstr>
      <vt:lpstr>Stage 2 of Alzheimer’s Disease</vt:lpstr>
      <vt:lpstr>Stage 3 of Alzheimer’s Disease</vt:lpstr>
      <vt:lpstr>Diagnostic Methods</vt:lpstr>
      <vt:lpstr>Genetics Behind Alzheimer’s Disease</vt:lpstr>
      <vt:lpstr>Genetics Behind Alzheimer’s Disease</vt:lpstr>
      <vt:lpstr>What happens within the Brain</vt:lpstr>
      <vt:lpstr>Physiology of the Brain</vt:lpstr>
      <vt:lpstr>A Hypothesis Behind Alzheimer’s Disease</vt:lpstr>
      <vt:lpstr>Problems with Acetylcholine</vt:lpstr>
      <vt:lpstr>Tacrine (Cognex)-The first Cholinesterase Inhibitor</vt:lpstr>
      <vt:lpstr>Tacrine-The Other Side of the Story</vt:lpstr>
      <vt:lpstr>Donepezil (Aricept)</vt:lpstr>
      <vt:lpstr>Donepezil (Aricept)</vt:lpstr>
      <vt:lpstr>Rivastigmine (Exelon)</vt:lpstr>
      <vt:lpstr>Galantamine (Reminyl)</vt:lpstr>
      <vt:lpstr>Memantine (Ebixa or Namenda)</vt:lpstr>
      <vt:lpstr>Memantine (Ebixa or Namenda)</vt:lpstr>
      <vt:lpstr>Drug Administration</vt:lpstr>
      <vt:lpstr>Alternative Treatments to Alzheimer’s Disease</vt:lpstr>
      <vt:lpstr>Future Drug Targets</vt:lpstr>
      <vt:lpstr>Future Drug Targets</vt:lpstr>
      <vt:lpstr>Future Drug Targets</vt:lpstr>
      <vt:lpstr>A Bright Future: Insulin</vt:lpstr>
      <vt:lpstr>A Bright Future: Nitrosamines</vt:lpstr>
      <vt:lpstr>A Bright Future: Nitrosamines</vt:lpstr>
      <vt:lpstr>Nitrosamines: Mechanism of Action</vt:lpstr>
      <vt:lpstr>A Bright Future: Inflammation</vt:lpstr>
      <vt:lpstr>Readings</vt:lpstr>
      <vt:lpstr>Homework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Demise of the Mind:  Alzheimer’s Disease</dc:title>
  <dc:creator>Colton</dc:creator>
  <cp:lastModifiedBy>00005862</cp:lastModifiedBy>
  <cp:revision>22</cp:revision>
  <dcterms:created xsi:type="dcterms:W3CDTF">2011-04-13T19:52:54Z</dcterms:created>
  <dcterms:modified xsi:type="dcterms:W3CDTF">2011-04-30T03:28:11Z</dcterms:modified>
</cp:coreProperties>
</file>