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60" r:id="rId5"/>
    <p:sldId id="259" r:id="rId6"/>
    <p:sldId id="261" r:id="rId7"/>
    <p:sldId id="262" r:id="rId8"/>
    <p:sldId id="263" r:id="rId9"/>
    <p:sldId id="265" r:id="rId10"/>
    <p:sldId id="266" r:id="rId11"/>
    <p:sldId id="264" r:id="rId12"/>
    <p:sldId id="267" r:id="rId13"/>
    <p:sldId id="268" r:id="rId14"/>
    <p:sldId id="269" r:id="rId15"/>
    <p:sldId id="270" r:id="rId16"/>
    <p:sldId id="271" r:id="rId17"/>
    <p:sldId id="272" r:id="rId18"/>
    <p:sldId id="275" r:id="rId19"/>
    <p:sldId id="273" r:id="rId20"/>
    <p:sldId id="287" r:id="rId21"/>
    <p:sldId id="274" r:id="rId22"/>
    <p:sldId id="276" r:id="rId23"/>
    <p:sldId id="277" r:id="rId24"/>
    <p:sldId id="278" r:id="rId25"/>
    <p:sldId id="279" r:id="rId26"/>
    <p:sldId id="280" r:id="rId27"/>
    <p:sldId id="281" r:id="rId28"/>
    <p:sldId id="282" r:id="rId29"/>
    <p:sldId id="284" r:id="rId30"/>
    <p:sldId id="283" r:id="rId31"/>
    <p:sldId id="285"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5" d="100"/>
          <a:sy n="135" d="100"/>
        </p:scale>
        <p:origin x="-714" y="4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A579CC21-095A-4AE7-AACA-D6FB4A541F9C}" type="datetimeFigureOut">
              <a:rPr lang="en-US" smtClean="0"/>
              <a:pPr/>
              <a:t>4/24/2011</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C09DDBB-E43A-40BD-B28C-875EF3A446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79CC21-095A-4AE7-AACA-D6FB4A541F9C}" type="datetimeFigureOut">
              <a:rPr lang="en-US" smtClean="0"/>
              <a:pPr/>
              <a:t>4/24/2011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9DDBB-E43A-40BD-B28C-875EF3A446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79CC21-095A-4AE7-AACA-D6FB4A541F9C}" type="datetimeFigureOut">
              <a:rPr lang="en-US" smtClean="0"/>
              <a:pPr/>
              <a:t>4/24/2011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9DDBB-E43A-40BD-B28C-875EF3A446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A579CC21-095A-4AE7-AACA-D6FB4A541F9C}" type="datetimeFigureOut">
              <a:rPr lang="en-US" smtClean="0"/>
              <a:pPr/>
              <a:t>4/24/2011</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3C09DDBB-E43A-40BD-B28C-875EF3A446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A579CC21-095A-4AE7-AACA-D6FB4A541F9C}" type="datetimeFigureOut">
              <a:rPr lang="en-US" smtClean="0"/>
              <a:pPr/>
              <a:t>4/24/2011</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3C09DDBB-E43A-40BD-B28C-875EF3A4468C}"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A579CC21-095A-4AE7-AACA-D6FB4A541F9C}" type="datetimeFigureOut">
              <a:rPr lang="en-US" smtClean="0"/>
              <a:pPr/>
              <a:t>4/24/2011</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3C09DDBB-E43A-40BD-B28C-875EF3A446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A579CC21-095A-4AE7-AACA-D6FB4A541F9C}" type="datetimeFigureOut">
              <a:rPr lang="en-US" smtClean="0"/>
              <a:pPr/>
              <a:t>4/24/2011</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3C09DDBB-E43A-40BD-B28C-875EF3A4468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79CC21-095A-4AE7-AACA-D6FB4A541F9C}" type="datetimeFigureOut">
              <a:rPr lang="en-US" smtClean="0"/>
              <a:pPr/>
              <a:t>4/24/2011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9DDBB-E43A-40BD-B28C-875EF3A446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A579CC21-095A-4AE7-AACA-D6FB4A541F9C}" type="datetimeFigureOut">
              <a:rPr lang="en-US" smtClean="0"/>
              <a:pPr/>
              <a:t>4/24/2011</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3C09DDBB-E43A-40BD-B28C-875EF3A446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A579CC21-095A-4AE7-AACA-D6FB4A541F9C}" type="datetimeFigureOut">
              <a:rPr lang="en-US" smtClean="0"/>
              <a:pPr/>
              <a:t>4/24/2011</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3C09DDBB-E43A-40BD-B28C-875EF3A4468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A579CC21-095A-4AE7-AACA-D6FB4A541F9C}" type="datetimeFigureOut">
              <a:rPr lang="en-US" smtClean="0"/>
              <a:pPr/>
              <a:t>4/24/2011</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3C09DDBB-E43A-40BD-B28C-875EF3A4468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579CC21-095A-4AE7-AACA-D6FB4A541F9C}" type="datetimeFigureOut">
              <a:rPr lang="en-US" smtClean="0"/>
              <a:pPr/>
              <a:t>4/24/2011</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C09DDBB-E43A-40BD-B28C-875EF3A4468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en.wikipedia.org/wiki/Leptin#cite_note-pmid-1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linicaladvances.com/article_pdfs/gh-article-200711-redinger.pdf" TargetMode="External"/><Relationship Id="rId2" Type="http://schemas.openxmlformats.org/officeDocument/2006/relationships/hyperlink" Target="http://jcem.endojournals.org/cgi/content/full/89/6/261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funwithhistory.files.wordpress.com/2010/09/william_howard_taft.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Anti-Obesity Drugs</a:t>
            </a:r>
            <a:endParaRPr lang="en-US" dirty="0"/>
          </a:p>
        </p:txBody>
      </p:sp>
      <p:sp>
        <p:nvSpPr>
          <p:cNvPr id="3" name="Subtitle 2"/>
          <p:cNvSpPr>
            <a:spLocks noGrp="1"/>
          </p:cNvSpPr>
          <p:nvPr>
            <p:ph type="subTitle" idx="1"/>
          </p:nvPr>
        </p:nvSpPr>
        <p:spPr/>
        <p:txBody>
          <a:bodyPr/>
          <a:lstStyle/>
          <a:p>
            <a:r>
              <a:rPr lang="en-US" dirty="0" smtClean="0"/>
              <a:t>Aaron Cheatham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Example!!!!</a:t>
            </a:r>
            <a:endParaRPr lang="en-US" dirty="0"/>
          </a:p>
        </p:txBody>
      </p:sp>
      <p:sp>
        <p:nvSpPr>
          <p:cNvPr id="4" name="Content Placeholder 3"/>
          <p:cNvSpPr>
            <a:spLocks noGrp="1"/>
          </p:cNvSpPr>
          <p:nvPr>
            <p:ph sz="half" idx="2"/>
          </p:nvPr>
        </p:nvSpPr>
        <p:spPr/>
        <p:txBody>
          <a:bodyPr/>
          <a:lstStyle/>
          <a:p>
            <a:r>
              <a:rPr lang="en-US" dirty="0" smtClean="0"/>
              <a:t>Height: 5’8</a:t>
            </a:r>
          </a:p>
          <a:p>
            <a:r>
              <a:rPr lang="en-US" dirty="0" smtClean="0"/>
              <a:t>Weight: 159</a:t>
            </a:r>
          </a:p>
          <a:p>
            <a:r>
              <a:rPr lang="en-US" dirty="0" smtClean="0"/>
              <a:t>BMI: 23</a:t>
            </a:r>
          </a:p>
          <a:p>
            <a:endParaRPr lang="en-US" dirty="0" smtClean="0"/>
          </a:p>
          <a:p>
            <a:r>
              <a:rPr lang="en-US" dirty="0" smtClean="0"/>
              <a:t>Great Body weight!</a:t>
            </a:r>
            <a:endParaRPr lang="en-US" dirty="0"/>
          </a:p>
        </p:txBody>
      </p:sp>
      <p:pic>
        <p:nvPicPr>
          <p:cNvPr id="23554" name="Picture 2" descr="http://a2.sphotos.ak.fbcdn.net/hphotos-ak-ash4/199118_10150145225856173_572516172_6866813_6023967_n.jpg"/>
          <p:cNvPicPr>
            <a:picLocks noChangeAspect="1" noChangeArrowheads="1"/>
          </p:cNvPicPr>
          <p:nvPr/>
        </p:nvPicPr>
        <p:blipFill>
          <a:blip r:embed="rId2" cstate="print"/>
          <a:srcRect/>
          <a:stretch>
            <a:fillRect/>
          </a:stretch>
        </p:blipFill>
        <p:spPr bwMode="auto">
          <a:xfrm>
            <a:off x="1295400" y="1219200"/>
            <a:ext cx="3116783" cy="563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health</a:t>
            </a:r>
            <a:endParaRPr lang="en-US" dirty="0"/>
          </a:p>
        </p:txBody>
      </p:sp>
      <p:sp>
        <p:nvSpPr>
          <p:cNvPr id="3" name="Content Placeholder 2"/>
          <p:cNvSpPr>
            <a:spLocks noGrp="1"/>
          </p:cNvSpPr>
          <p:nvPr>
            <p:ph idx="1"/>
          </p:nvPr>
        </p:nvSpPr>
        <p:spPr/>
        <p:txBody>
          <a:bodyPr>
            <a:normAutofit/>
          </a:bodyPr>
          <a:lstStyle/>
          <a:p>
            <a:r>
              <a:rPr lang="en-US" sz="2000" dirty="0" smtClean="0"/>
              <a:t>cardiovascular diseases, </a:t>
            </a:r>
          </a:p>
          <a:p>
            <a:endParaRPr lang="en-US" sz="2000" dirty="0" smtClean="0"/>
          </a:p>
          <a:p>
            <a:r>
              <a:rPr lang="en-US" sz="2000" dirty="0" smtClean="0"/>
              <a:t>diabetes mellitus type 2</a:t>
            </a:r>
          </a:p>
          <a:p>
            <a:endParaRPr lang="en-US" sz="2000" dirty="0" smtClean="0"/>
          </a:p>
          <a:p>
            <a:r>
              <a:rPr lang="en-US" sz="2000" dirty="0" smtClean="0"/>
              <a:t>obstructive sleep apnea</a:t>
            </a:r>
          </a:p>
          <a:p>
            <a:endParaRPr lang="en-US" sz="2000" dirty="0" smtClean="0"/>
          </a:p>
          <a:p>
            <a:r>
              <a:rPr lang="en-US" sz="2000" dirty="0" smtClean="0"/>
              <a:t>certain types of cancer </a:t>
            </a:r>
          </a:p>
          <a:p>
            <a:endParaRPr lang="en-US" sz="2000" dirty="0" smtClean="0"/>
          </a:p>
          <a:p>
            <a:r>
              <a:rPr lang="en-US" sz="2000" dirty="0" smtClean="0"/>
              <a:t>osteoarthritis</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Effects - Mortality</a:t>
            </a:r>
            <a:endParaRPr lang="en-US" dirty="0"/>
          </a:p>
        </p:txBody>
      </p:sp>
      <p:sp>
        <p:nvSpPr>
          <p:cNvPr id="3" name="Content Placeholder 2"/>
          <p:cNvSpPr>
            <a:spLocks noGrp="1"/>
          </p:cNvSpPr>
          <p:nvPr>
            <p:ph idx="1"/>
          </p:nvPr>
        </p:nvSpPr>
        <p:spPr/>
        <p:txBody>
          <a:bodyPr>
            <a:normAutofit/>
          </a:bodyPr>
          <a:lstStyle/>
          <a:p>
            <a:r>
              <a:rPr lang="en-US" sz="1800" dirty="0" smtClean="0"/>
              <a:t>Obesity is one of the leading preventable causes of death worldwide</a:t>
            </a:r>
          </a:p>
          <a:p>
            <a:r>
              <a:rPr lang="en-US" sz="1800" dirty="0" smtClean="0"/>
              <a:t>mortality risk is lowest at:</a:t>
            </a:r>
          </a:p>
          <a:p>
            <a:pPr lvl="1"/>
            <a:r>
              <a:rPr lang="en-US" sz="1400" dirty="0" smtClean="0"/>
              <a:t>BMI of 20–25 kg/m</a:t>
            </a:r>
            <a:r>
              <a:rPr lang="en-US" sz="1400" baseline="30000" dirty="0" smtClean="0"/>
              <a:t>2</a:t>
            </a:r>
            <a:r>
              <a:rPr lang="en-US" sz="1400" dirty="0" smtClean="0"/>
              <a:t> in non-smokers </a:t>
            </a:r>
          </a:p>
          <a:p>
            <a:pPr lvl="1"/>
            <a:r>
              <a:rPr lang="en-US" sz="1400" dirty="0" smtClean="0"/>
              <a:t>24–27 kg/m</a:t>
            </a:r>
            <a:r>
              <a:rPr lang="en-US" sz="1400" baseline="30000" dirty="0" smtClean="0"/>
              <a:t>2</a:t>
            </a:r>
            <a:r>
              <a:rPr lang="en-US" sz="1400" dirty="0" smtClean="0"/>
              <a:t> in current smokers</a:t>
            </a:r>
          </a:p>
          <a:p>
            <a:r>
              <a:rPr lang="en-US" sz="1800" dirty="0" smtClean="0"/>
              <a:t>BMI above 32 has been associated with a doubled mortality rate among women over a 16-year period</a:t>
            </a:r>
          </a:p>
          <a:p>
            <a:endParaRPr lang="en-US" sz="1800" dirty="0" smtClean="0"/>
          </a:p>
          <a:p>
            <a:r>
              <a:rPr lang="en-US" sz="1800" dirty="0" smtClean="0"/>
              <a:t>On average, obesity reduces life expectancy by six to seven years</a:t>
            </a:r>
          </a:p>
          <a:p>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Effects – Morbidity </a:t>
            </a:r>
            <a:endParaRPr lang="en-US" dirty="0"/>
          </a:p>
        </p:txBody>
      </p:sp>
      <p:sp>
        <p:nvSpPr>
          <p:cNvPr id="3" name="Content Placeholder 2"/>
          <p:cNvSpPr>
            <a:spLocks noGrp="1"/>
          </p:cNvSpPr>
          <p:nvPr>
            <p:ph idx="1"/>
          </p:nvPr>
        </p:nvSpPr>
        <p:spPr/>
        <p:txBody>
          <a:bodyPr>
            <a:normAutofit/>
          </a:bodyPr>
          <a:lstStyle/>
          <a:p>
            <a:r>
              <a:rPr lang="en-US" sz="2000" dirty="0" smtClean="0"/>
              <a:t>Health consequences fall into two broad categories:</a:t>
            </a:r>
          </a:p>
          <a:p>
            <a:endParaRPr lang="en-US" sz="2000" dirty="0" smtClean="0"/>
          </a:p>
          <a:p>
            <a:r>
              <a:rPr lang="en-US" sz="2000" dirty="0" smtClean="0"/>
              <a:t>Those attributable to the effects of increased fat mass:</a:t>
            </a:r>
          </a:p>
          <a:p>
            <a:pPr lvl="1"/>
            <a:r>
              <a:rPr lang="en-US" sz="1600" dirty="0" smtClean="0"/>
              <a:t>Osteoarthritis(Compression)</a:t>
            </a:r>
          </a:p>
          <a:p>
            <a:pPr lvl="1"/>
            <a:r>
              <a:rPr lang="en-US" sz="1600" dirty="0" smtClean="0"/>
              <a:t>Obstructive sleep apnea(Soft Tissue)</a:t>
            </a:r>
          </a:p>
          <a:p>
            <a:pPr lvl="1"/>
            <a:r>
              <a:rPr lang="en-US" sz="1600" dirty="0" smtClean="0"/>
              <a:t> Social stigmatization</a:t>
            </a:r>
          </a:p>
          <a:p>
            <a:r>
              <a:rPr lang="en-US" sz="2000" dirty="0" smtClean="0"/>
              <a:t>Those due to the increased number of fat cells:</a:t>
            </a:r>
          </a:p>
          <a:p>
            <a:pPr lvl="1"/>
            <a:r>
              <a:rPr lang="en-US" sz="1600" dirty="0" smtClean="0"/>
              <a:t>Diabetes(</a:t>
            </a:r>
            <a:r>
              <a:rPr lang="en-US" sz="1600" dirty="0" err="1" smtClean="0"/>
              <a:t>resistin</a:t>
            </a:r>
            <a:r>
              <a:rPr lang="en-US" sz="1600" dirty="0" smtClean="0"/>
              <a:t> hormone)</a:t>
            </a:r>
          </a:p>
          <a:p>
            <a:pPr lvl="1"/>
            <a:r>
              <a:rPr lang="en-US" sz="1600" dirty="0" smtClean="0"/>
              <a:t>Cancer(inflammation, cell communication)</a:t>
            </a:r>
          </a:p>
          <a:p>
            <a:pPr lvl="1"/>
            <a:r>
              <a:rPr lang="en-US" sz="1600" dirty="0" smtClean="0"/>
              <a:t>cardiovascular disease(Hypertension)</a:t>
            </a:r>
          </a:p>
          <a:p>
            <a:pPr lvl="1"/>
            <a:r>
              <a:rPr lang="en-US" sz="1600" dirty="0" smtClean="0"/>
              <a:t>non-alcoholic fatty liver disease(fat build-up</a:t>
            </a:r>
          </a:p>
          <a:p>
            <a:pPr lvl="1"/>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Survival paradox</a:t>
            </a:r>
            <a:endParaRPr lang="en-US" dirty="0">
              <a:effectLst/>
            </a:endParaRPr>
          </a:p>
        </p:txBody>
      </p:sp>
      <p:sp>
        <p:nvSpPr>
          <p:cNvPr id="3" name="Content Placeholder 2"/>
          <p:cNvSpPr>
            <a:spLocks noGrp="1"/>
          </p:cNvSpPr>
          <p:nvPr>
            <p:ph idx="1"/>
          </p:nvPr>
        </p:nvSpPr>
        <p:spPr/>
        <p:txBody>
          <a:bodyPr/>
          <a:lstStyle/>
          <a:p>
            <a:r>
              <a:rPr lang="en-US" dirty="0" smtClean="0"/>
              <a:t>A High BMI can be beneficial</a:t>
            </a:r>
          </a:p>
          <a:p>
            <a:pPr lvl="1"/>
            <a:r>
              <a:rPr lang="en-US" dirty="0" smtClean="0"/>
              <a:t>Heart disease</a:t>
            </a:r>
          </a:p>
          <a:p>
            <a:pPr lvl="1"/>
            <a:r>
              <a:rPr lang="en-US" dirty="0" smtClean="0"/>
              <a:t>Cardiac bypass surgery</a:t>
            </a:r>
          </a:p>
          <a:p>
            <a:pPr lvl="1">
              <a:buNone/>
            </a:pPr>
            <a:r>
              <a:rPr lang="en-US" dirty="0" smtClean="0"/>
              <a:t>People lose weight to an unhealthy point</a:t>
            </a:r>
          </a:p>
          <a:p>
            <a:pPr lvl="1">
              <a:buNone/>
            </a:pPr>
            <a:endParaRPr lang="en-US" dirty="0" smtClean="0"/>
          </a:p>
          <a:p>
            <a:pPr lvl="1">
              <a:buNone/>
            </a:pPr>
            <a:r>
              <a:rPr lang="en-US" dirty="0" smtClean="0"/>
              <a:t>maybe because of more intense treatment</a:t>
            </a:r>
          </a:p>
          <a:p>
            <a:pPr lvl="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6477000" y="4635500"/>
            <a:ext cx="2667000" cy="22225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7029450" y="0"/>
            <a:ext cx="2114550" cy="278563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normAutofit lnSpcReduction="10000"/>
          </a:bodyPr>
          <a:lstStyle/>
          <a:p>
            <a:r>
              <a:rPr lang="en-US" dirty="0" smtClean="0"/>
              <a:t>Diet </a:t>
            </a:r>
          </a:p>
          <a:p>
            <a:pPr lvl="1"/>
            <a:r>
              <a:rPr lang="en-US" sz="2400" dirty="0" smtClean="0"/>
              <a:t>bad food</a:t>
            </a:r>
          </a:p>
          <a:p>
            <a:r>
              <a:rPr lang="en-US" sz="2800" dirty="0" smtClean="0"/>
              <a:t>Sedentary Lifestyle </a:t>
            </a:r>
          </a:p>
          <a:p>
            <a:pPr lvl="1"/>
            <a:r>
              <a:rPr lang="en-US" sz="2400" dirty="0" smtClean="0"/>
              <a:t> Not enough exercise</a:t>
            </a:r>
          </a:p>
          <a:p>
            <a:r>
              <a:rPr lang="en-US" sz="2800" dirty="0" smtClean="0"/>
              <a:t>Genetics</a:t>
            </a:r>
          </a:p>
          <a:p>
            <a:pPr lvl="1"/>
            <a:r>
              <a:rPr lang="en-US" sz="2000" dirty="0" smtClean="0"/>
              <a:t>FTO gene(fat mass), perhaps inheritance of leptin resistance</a:t>
            </a:r>
          </a:p>
          <a:p>
            <a:r>
              <a:rPr lang="en-US" sz="2800" dirty="0" smtClean="0"/>
              <a:t>Medical and psychiatric illness</a:t>
            </a:r>
          </a:p>
          <a:p>
            <a:pPr lvl="1"/>
            <a:r>
              <a:rPr lang="en-US" sz="2000" dirty="0" smtClean="0"/>
              <a:t>Hypothyroidism, Cushing's syndrome, Eating disorders</a:t>
            </a:r>
          </a:p>
          <a:p>
            <a:r>
              <a:rPr lang="en-US" sz="2800" dirty="0" smtClean="0"/>
              <a:t>Social determinants</a:t>
            </a:r>
          </a:p>
          <a:p>
            <a:pPr lvl="1"/>
            <a:r>
              <a:rPr lang="en-US" sz="2400" dirty="0" smtClean="0"/>
              <a:t>Poor equals fat</a:t>
            </a:r>
          </a:p>
          <a:p>
            <a:endParaRPr lang="en-US" sz="2800"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762750" y="0"/>
            <a:ext cx="2381250" cy="18669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5195455"/>
            <a:ext cx="2438400" cy="16625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p:txBody>
          <a:bodyPr>
            <a:normAutofit/>
          </a:bodyPr>
          <a:lstStyle/>
          <a:p>
            <a:r>
              <a:rPr lang="en-US" sz="2800" dirty="0" smtClean="0"/>
              <a:t>Leptin</a:t>
            </a:r>
          </a:p>
          <a:p>
            <a:r>
              <a:rPr lang="en-US" sz="1600" b="1" dirty="0" smtClean="0"/>
              <a:t>This field of study was relatively unexplored until leptin was discovered in 1994</a:t>
            </a:r>
          </a:p>
          <a:p>
            <a:r>
              <a:rPr lang="en-US" sz="1600" dirty="0" smtClean="0"/>
              <a:t>plays a key role in regulating energy intake and energy expenditure, including appetite and metabolism. </a:t>
            </a:r>
          </a:p>
          <a:p>
            <a:r>
              <a:rPr lang="en-US" sz="1600" dirty="0" smtClean="0"/>
              <a:t>It is one of the most important adipose derived hormones </a:t>
            </a:r>
          </a:p>
          <a:p>
            <a:r>
              <a:rPr lang="en-US" sz="1600" dirty="0" smtClean="0"/>
              <a:t>Leptin circulates at levels proportional to body fat.</a:t>
            </a:r>
          </a:p>
          <a:p>
            <a:r>
              <a:rPr lang="en-US" sz="1600" dirty="0" smtClean="0"/>
              <a:t> It enters the central nervous system (CNS) in proportion to its plasma concentration. </a:t>
            </a:r>
          </a:p>
          <a:p>
            <a:r>
              <a:rPr lang="en-US" sz="1600" dirty="0" smtClean="0"/>
              <a:t>Its receptors are found in brain neurons involved in regulating energy intake and expenditure. </a:t>
            </a:r>
          </a:p>
          <a:p>
            <a:r>
              <a:rPr lang="en-US" sz="1600" dirty="0" smtClean="0"/>
              <a:t>It controls food intake and energy expenditure by acting on receptors in the </a:t>
            </a:r>
            <a:r>
              <a:rPr lang="en-US" sz="1600" dirty="0" err="1" smtClean="0"/>
              <a:t>mediobasal</a:t>
            </a:r>
            <a:r>
              <a:rPr lang="en-US" sz="1600" dirty="0" smtClean="0"/>
              <a:t> hypothalamus</a:t>
            </a:r>
            <a:r>
              <a:rPr lang="en-US" sz="1600" baseline="30000" dirty="0" smtClean="0">
                <a:hlinkClick r:id="rId4"/>
              </a:rPr>
              <a:t>[</a:t>
            </a: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4" name="Rectangle 3"/>
          <p:cNvSpPr/>
          <p:nvPr/>
        </p:nvSpPr>
        <p:spPr>
          <a:xfrm>
            <a:off x="5867400" y="1371600"/>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Adipose Tissue</a:t>
            </a:r>
            <a:endParaRPr lang="en-US" dirty="0"/>
          </a:p>
        </p:txBody>
      </p:sp>
      <p:sp>
        <p:nvSpPr>
          <p:cNvPr id="6" name="Rectangle 5"/>
          <p:cNvSpPr/>
          <p:nvPr/>
        </p:nvSpPr>
        <p:spPr>
          <a:xfrm>
            <a:off x="6096000" y="2286000"/>
            <a:ext cx="1143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Leptin</a:t>
            </a:r>
            <a:endParaRPr lang="en-US" dirty="0"/>
          </a:p>
        </p:txBody>
      </p:sp>
      <p:sp>
        <p:nvSpPr>
          <p:cNvPr id="7" name="Rounded Rectangle 6"/>
          <p:cNvSpPr/>
          <p:nvPr/>
        </p:nvSpPr>
        <p:spPr>
          <a:xfrm>
            <a:off x="1752600" y="1295400"/>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Brain</a:t>
            </a:r>
            <a:endParaRPr lang="en-US" dirty="0"/>
          </a:p>
        </p:txBody>
      </p:sp>
      <p:sp>
        <p:nvSpPr>
          <p:cNvPr id="8" name="Oval 7"/>
          <p:cNvSpPr/>
          <p:nvPr/>
        </p:nvSpPr>
        <p:spPr>
          <a:xfrm>
            <a:off x="609600" y="2514600"/>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Neuropeptide Y</a:t>
            </a:r>
            <a:endParaRPr lang="en-US" sz="1200" dirty="0"/>
          </a:p>
        </p:txBody>
      </p:sp>
      <p:sp>
        <p:nvSpPr>
          <p:cNvPr id="9" name="Oval 8"/>
          <p:cNvSpPr/>
          <p:nvPr/>
        </p:nvSpPr>
        <p:spPr>
          <a:xfrm>
            <a:off x="2057400" y="2514600"/>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anadamide</a:t>
            </a:r>
            <a:endParaRPr lang="en-US" sz="1100" dirty="0"/>
          </a:p>
        </p:txBody>
      </p:sp>
      <p:sp>
        <p:nvSpPr>
          <p:cNvPr id="10" name="Oval 9"/>
          <p:cNvSpPr/>
          <p:nvPr/>
        </p:nvSpPr>
        <p:spPr>
          <a:xfrm>
            <a:off x="3505200" y="2514600"/>
            <a:ext cx="1066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a-MSH</a:t>
            </a:r>
            <a:endParaRPr lang="en-US" sz="1400" dirty="0"/>
          </a:p>
        </p:txBody>
      </p:sp>
      <p:sp>
        <p:nvSpPr>
          <p:cNvPr id="11" name="Oval 10"/>
          <p:cNvSpPr/>
          <p:nvPr/>
        </p:nvSpPr>
        <p:spPr>
          <a:xfrm>
            <a:off x="1295400" y="3886200"/>
            <a:ext cx="990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CCK</a:t>
            </a:r>
            <a:endParaRPr lang="en-US" dirty="0"/>
          </a:p>
        </p:txBody>
      </p:sp>
      <p:sp>
        <p:nvSpPr>
          <p:cNvPr id="12" name="Oval 11"/>
          <p:cNvSpPr/>
          <p:nvPr/>
        </p:nvSpPr>
        <p:spPr>
          <a:xfrm>
            <a:off x="2971800" y="3886200"/>
            <a:ext cx="990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PYY3-36</a:t>
            </a:r>
            <a:endParaRPr lang="en-US" sz="1400" dirty="0"/>
          </a:p>
        </p:txBody>
      </p:sp>
      <p:sp>
        <p:nvSpPr>
          <p:cNvPr id="13" name="Isosceles Triangle 12"/>
          <p:cNvSpPr/>
          <p:nvPr/>
        </p:nvSpPr>
        <p:spPr>
          <a:xfrm>
            <a:off x="7467600" y="3429000"/>
            <a:ext cx="1676400" cy="1295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Stomach</a:t>
            </a:r>
            <a:endParaRPr lang="en-US" sz="1100" dirty="0"/>
          </a:p>
        </p:txBody>
      </p:sp>
      <p:sp>
        <p:nvSpPr>
          <p:cNvPr id="14" name="Oval 13"/>
          <p:cNvSpPr/>
          <p:nvPr/>
        </p:nvSpPr>
        <p:spPr>
          <a:xfrm>
            <a:off x="5715000" y="3886200"/>
            <a:ext cx="1219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ghrelin</a:t>
            </a:r>
            <a:endParaRPr lang="en-US" sz="1400" dirty="0"/>
          </a:p>
        </p:txBody>
      </p:sp>
      <p:cxnSp>
        <p:nvCxnSpPr>
          <p:cNvPr id="16" name="Straight Arrow Connector 15"/>
          <p:cNvCxnSpPr>
            <a:endCxn id="8" idx="7"/>
          </p:cNvCxnSpPr>
          <p:nvPr/>
        </p:nvCxnSpPr>
        <p:spPr>
          <a:xfrm rot="5400000">
            <a:off x="1498811" y="2154961"/>
            <a:ext cx="503751" cy="461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2"/>
          </p:cNvCxnSpPr>
          <p:nvPr/>
        </p:nvCxnSpPr>
        <p:spPr>
          <a:xfrm rot="5400000">
            <a:off x="2476500" y="22479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3314700" y="20955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2"/>
            <a:endCxn id="6" idx="0"/>
          </p:cNvCxnSpPr>
          <p:nvPr/>
        </p:nvCxnSpPr>
        <p:spPr>
          <a:xfrm rot="16200000" flipH="1">
            <a:off x="6496050" y="2114550"/>
            <a:ext cx="304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rot="11814333">
            <a:off x="5601531" y="3074361"/>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rot="5400000">
            <a:off x="1409700" y="2857500"/>
            <a:ext cx="1371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2514600" y="2743200"/>
            <a:ext cx="1371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7010400" y="4343400"/>
            <a:ext cx="457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p:txBody>
          <a:bodyPr>
            <a:normAutofit fontScale="92500"/>
          </a:bodyPr>
          <a:lstStyle/>
          <a:p>
            <a:r>
              <a:rPr lang="en-US" sz="1800" dirty="0" smtClean="0"/>
              <a:t>Leptin acts on receptors in the hypothalamus of the brain where it inhibits appetite by</a:t>
            </a:r>
            <a:r>
              <a:rPr lang="en-US" dirty="0" smtClean="0"/>
              <a:t>:</a:t>
            </a:r>
          </a:p>
          <a:p>
            <a:pPr lvl="1"/>
            <a:r>
              <a:rPr lang="en-US" dirty="0" smtClean="0"/>
              <a:t>counteracting the effects of neuropeptide Y</a:t>
            </a:r>
          </a:p>
          <a:p>
            <a:pPr lvl="1"/>
            <a:r>
              <a:rPr lang="en-US" dirty="0" smtClean="0"/>
              <a:t>counteracting the effects of anandamide and CCK</a:t>
            </a:r>
          </a:p>
          <a:p>
            <a:pPr lvl="1"/>
            <a:r>
              <a:rPr lang="en-US" dirty="0" smtClean="0"/>
              <a:t>promoting the synthesis of α-MSH and PYY 3-36</a:t>
            </a:r>
          </a:p>
          <a:p>
            <a:pPr lvl="1">
              <a:buNone/>
            </a:pPr>
            <a:endParaRPr lang="en-US" dirty="0" smtClean="0"/>
          </a:p>
          <a:p>
            <a:pPr lvl="1">
              <a:buNone/>
            </a:pPr>
            <a:endParaRPr lang="en-US" dirty="0" smtClean="0"/>
          </a:p>
          <a:p>
            <a:pPr lvl="1"/>
            <a:endParaRPr lang="en-US" dirty="0" smtClean="0"/>
          </a:p>
          <a:p>
            <a:r>
              <a:rPr lang="en-US" sz="2200" dirty="0" smtClean="0"/>
              <a:t>The absence of leptin (or its receptor) leads to uncontrolled food intake and resulting obesity.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p:txBody>
          <a:bodyPr>
            <a:normAutofit lnSpcReduction="10000"/>
          </a:bodyPr>
          <a:lstStyle/>
          <a:p>
            <a:pPr>
              <a:buNone/>
            </a:pPr>
            <a:r>
              <a:rPr lang="en-US" sz="1600" b="1" dirty="0" smtClean="0"/>
              <a:t>Long-Term inhibition</a:t>
            </a:r>
          </a:p>
          <a:p>
            <a:r>
              <a:rPr lang="en-US" sz="1600" b="1" dirty="0" smtClean="0"/>
              <a:t>Neuropeptide Y</a:t>
            </a:r>
            <a:r>
              <a:rPr lang="en-US" sz="1600" dirty="0" smtClean="0"/>
              <a:t>: a potent feeding stimulant secreted by cells in the gut and in the hypothalamus</a:t>
            </a:r>
          </a:p>
          <a:p>
            <a:endParaRPr lang="en-US" sz="1600" dirty="0" smtClean="0"/>
          </a:p>
          <a:p>
            <a:r>
              <a:rPr lang="en-US" sz="1600" b="1" dirty="0" smtClean="0"/>
              <a:t>Anandamide: </a:t>
            </a:r>
            <a:r>
              <a:rPr lang="en-US" sz="1600" dirty="0" smtClean="0"/>
              <a:t>Stimulant secreted by the hypothalamus</a:t>
            </a:r>
          </a:p>
          <a:p>
            <a:endParaRPr lang="en-US" sz="1600" dirty="0" smtClean="0"/>
          </a:p>
          <a:p>
            <a:r>
              <a:rPr lang="en-US" sz="1600" b="1" dirty="0" err="1" smtClean="0"/>
              <a:t>Melanocyte</a:t>
            </a:r>
            <a:r>
              <a:rPr lang="en-US" sz="1600" b="1" dirty="0" smtClean="0"/>
              <a:t>-stimulating hormone(a-MSH): </a:t>
            </a:r>
            <a:r>
              <a:rPr lang="en-US" sz="1600" dirty="0" smtClean="0"/>
              <a:t>appetite suppressant</a:t>
            </a:r>
            <a:r>
              <a:rPr lang="en-US" sz="1600" b="1" dirty="0" smtClean="0"/>
              <a:t>  </a:t>
            </a:r>
            <a:r>
              <a:rPr lang="en-US" sz="1600" dirty="0" smtClean="0"/>
              <a:t>produced in pituitary gland</a:t>
            </a:r>
          </a:p>
          <a:p>
            <a:pPr>
              <a:buNone/>
            </a:pPr>
            <a:r>
              <a:rPr lang="en-US" sz="1600" b="1" dirty="0" smtClean="0"/>
              <a:t>Short term</a:t>
            </a:r>
          </a:p>
          <a:p>
            <a:r>
              <a:rPr lang="en-US" sz="1600" b="1" dirty="0" err="1" smtClean="0"/>
              <a:t>Cholecystokinin</a:t>
            </a:r>
            <a:r>
              <a:rPr lang="en-US" sz="1600" b="1" dirty="0" smtClean="0"/>
              <a:t>(CCK): </a:t>
            </a:r>
            <a:r>
              <a:rPr lang="en-US" sz="1600" dirty="0" smtClean="0"/>
              <a:t>Family of hormones responsible for digestion of fats</a:t>
            </a:r>
          </a:p>
          <a:p>
            <a:endParaRPr lang="en-US" sz="1600" dirty="0" smtClean="0"/>
          </a:p>
          <a:p>
            <a:r>
              <a:rPr lang="en-US" sz="1600" b="1" dirty="0" smtClean="0"/>
              <a:t>Peptide YY(PYY3-36):  </a:t>
            </a:r>
            <a:r>
              <a:rPr lang="en-US" sz="1600" dirty="0" smtClean="0"/>
              <a:t>Protein responsible for suppression of hunger</a:t>
            </a:r>
          </a:p>
          <a:p>
            <a:endParaRPr lang="en-US" sz="1600" dirty="0" smtClean="0"/>
          </a:p>
          <a:p>
            <a:r>
              <a:rPr lang="en-US" sz="1400" b="1" dirty="0" err="1" smtClean="0"/>
              <a:t>Ghrelinis</a:t>
            </a:r>
            <a:r>
              <a:rPr lang="en-US" sz="1400" b="1" dirty="0" smtClean="0"/>
              <a:t>:</a:t>
            </a:r>
            <a:r>
              <a:rPr lang="en-US" sz="1400" dirty="0" smtClean="0"/>
              <a:t> a hormone produced mainly by P/D1 cells lining the fundus of the human stomach stimulates hunger.</a:t>
            </a:r>
          </a:p>
          <a:p>
            <a:r>
              <a:rPr lang="en-US" sz="1400" dirty="0" err="1" smtClean="0"/>
              <a:t>Ghrelin</a:t>
            </a:r>
            <a:r>
              <a:rPr lang="en-US" sz="1400" dirty="0" smtClean="0"/>
              <a:t> levels increase before meals and decrease after meals. It is considered the counterpart of the hormone leptin.</a:t>
            </a:r>
          </a:p>
          <a:p>
            <a:endParaRPr lang="en-US" sz="1600" b="1" dirty="0" smtClean="0"/>
          </a:p>
          <a:p>
            <a:endParaRPr lang="en-US" sz="1600" b="1" dirty="0" smtClean="0"/>
          </a:p>
          <a:p>
            <a:endParaRPr lang="en-US" sz="1600" b="1" dirty="0" smtClean="0"/>
          </a:p>
          <a:p>
            <a:endParaRPr lang="en-US" sz="1600" dirty="0" smtClean="0"/>
          </a:p>
          <a:p>
            <a:endParaRPr lang="en-US" sz="1600" dirty="0"/>
          </a:p>
        </p:txBody>
      </p:sp>
      <p:pic>
        <p:nvPicPr>
          <p:cNvPr id="29700" name="Picture 4"/>
          <p:cNvPicPr>
            <a:picLocks noChangeAspect="1" noChangeArrowheads="1"/>
          </p:cNvPicPr>
          <p:nvPr/>
        </p:nvPicPr>
        <p:blipFill>
          <a:blip r:embed="rId2" cstate="print"/>
          <a:srcRect/>
          <a:stretch>
            <a:fillRect/>
          </a:stretch>
        </p:blipFill>
        <p:spPr bwMode="auto">
          <a:xfrm>
            <a:off x="6477000" y="2514600"/>
            <a:ext cx="1110226" cy="762000"/>
          </a:xfrm>
          <a:prstGeom prst="rect">
            <a:avLst/>
          </a:prstGeom>
          <a:noFill/>
          <a:ln w="9525">
            <a:noFill/>
            <a:miter lim="800000"/>
            <a:headEnd/>
            <a:tailEnd/>
          </a:ln>
        </p:spPr>
      </p:pic>
      <p:pic>
        <p:nvPicPr>
          <p:cNvPr id="29701" name="Picture 5"/>
          <p:cNvPicPr>
            <a:picLocks noChangeAspect="1" noChangeArrowheads="1"/>
          </p:cNvPicPr>
          <p:nvPr/>
        </p:nvPicPr>
        <p:blipFill>
          <a:blip r:embed="rId3" cstate="print"/>
          <a:srcRect/>
          <a:stretch>
            <a:fillRect/>
          </a:stretch>
        </p:blipFill>
        <p:spPr bwMode="auto">
          <a:xfrm>
            <a:off x="7467600" y="990600"/>
            <a:ext cx="1014412" cy="852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is just what we thought</a:t>
            </a:r>
            <a:endParaRPr lang="en-US" dirty="0"/>
          </a:p>
        </p:txBody>
      </p:sp>
      <p:sp>
        <p:nvSpPr>
          <p:cNvPr id="3" name="Content Placeholder 2"/>
          <p:cNvSpPr>
            <a:spLocks noGrp="1"/>
          </p:cNvSpPr>
          <p:nvPr>
            <p:ph idx="1"/>
          </p:nvPr>
        </p:nvSpPr>
        <p:spPr/>
        <p:txBody>
          <a:bodyPr>
            <a:normAutofit/>
          </a:bodyPr>
          <a:lstStyle/>
          <a:p>
            <a:r>
              <a:rPr lang="en-US" sz="2000" dirty="0" smtClean="0"/>
              <a:t>The cause of excess subcutaneous and visceral fat deposition in an individual is the cumulative effect of an imbalance between the energy of ingested food and that expended in the course of daily activities</a:t>
            </a:r>
          </a:p>
          <a:p>
            <a:endParaRPr lang="en-US" sz="2000" dirty="0" smtClean="0"/>
          </a:p>
          <a:p>
            <a:r>
              <a:rPr lang="en-US" sz="2000" dirty="0" smtClean="0"/>
              <a:t>Essentially, the deposition of fat is an adaptive physiologic process of energy storage that became maladaptive when technological advances altered the balance between the availability of food and the body’s expenditure of energy.</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4" name="Rectangle 3"/>
          <p:cNvSpPr/>
          <p:nvPr/>
        </p:nvSpPr>
        <p:spPr>
          <a:xfrm>
            <a:off x="5867400" y="1371600"/>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Adipose Tissue</a:t>
            </a:r>
            <a:endParaRPr lang="en-US" dirty="0"/>
          </a:p>
        </p:txBody>
      </p:sp>
      <p:sp>
        <p:nvSpPr>
          <p:cNvPr id="6" name="Rectangle 5"/>
          <p:cNvSpPr/>
          <p:nvPr/>
        </p:nvSpPr>
        <p:spPr>
          <a:xfrm>
            <a:off x="6096000" y="2286000"/>
            <a:ext cx="1143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Leptin</a:t>
            </a:r>
            <a:endParaRPr lang="en-US" dirty="0"/>
          </a:p>
        </p:txBody>
      </p:sp>
      <p:sp>
        <p:nvSpPr>
          <p:cNvPr id="7" name="Rounded Rectangle 6"/>
          <p:cNvSpPr/>
          <p:nvPr/>
        </p:nvSpPr>
        <p:spPr>
          <a:xfrm>
            <a:off x="1752600" y="1295400"/>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Brain</a:t>
            </a:r>
            <a:endParaRPr lang="en-US" dirty="0"/>
          </a:p>
        </p:txBody>
      </p:sp>
      <p:sp>
        <p:nvSpPr>
          <p:cNvPr id="8" name="Oval 7"/>
          <p:cNvSpPr/>
          <p:nvPr/>
        </p:nvSpPr>
        <p:spPr>
          <a:xfrm>
            <a:off x="609600" y="2514600"/>
            <a:ext cx="1066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Neuropeptide Y</a:t>
            </a:r>
            <a:endParaRPr lang="en-US" sz="1200" dirty="0"/>
          </a:p>
        </p:txBody>
      </p:sp>
      <p:sp>
        <p:nvSpPr>
          <p:cNvPr id="9" name="Oval 8"/>
          <p:cNvSpPr/>
          <p:nvPr/>
        </p:nvSpPr>
        <p:spPr>
          <a:xfrm>
            <a:off x="2057400" y="2514600"/>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anadamide</a:t>
            </a:r>
            <a:endParaRPr lang="en-US" sz="1100" dirty="0"/>
          </a:p>
        </p:txBody>
      </p:sp>
      <p:sp>
        <p:nvSpPr>
          <p:cNvPr id="10" name="Oval 9"/>
          <p:cNvSpPr/>
          <p:nvPr/>
        </p:nvSpPr>
        <p:spPr>
          <a:xfrm>
            <a:off x="3505200" y="2514600"/>
            <a:ext cx="1066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a-MSH</a:t>
            </a:r>
            <a:endParaRPr lang="en-US" sz="1400" dirty="0"/>
          </a:p>
        </p:txBody>
      </p:sp>
      <p:sp>
        <p:nvSpPr>
          <p:cNvPr id="11" name="Oval 10"/>
          <p:cNvSpPr/>
          <p:nvPr/>
        </p:nvSpPr>
        <p:spPr>
          <a:xfrm>
            <a:off x="1295400" y="3886200"/>
            <a:ext cx="990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CCK</a:t>
            </a:r>
            <a:endParaRPr lang="en-US" dirty="0"/>
          </a:p>
        </p:txBody>
      </p:sp>
      <p:sp>
        <p:nvSpPr>
          <p:cNvPr id="12" name="Oval 11"/>
          <p:cNvSpPr/>
          <p:nvPr/>
        </p:nvSpPr>
        <p:spPr>
          <a:xfrm>
            <a:off x="2971800" y="3886200"/>
            <a:ext cx="990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PYY3-36</a:t>
            </a:r>
            <a:endParaRPr lang="en-US" sz="1400" dirty="0"/>
          </a:p>
        </p:txBody>
      </p:sp>
      <p:sp>
        <p:nvSpPr>
          <p:cNvPr id="13" name="Isosceles Triangle 12"/>
          <p:cNvSpPr/>
          <p:nvPr/>
        </p:nvSpPr>
        <p:spPr>
          <a:xfrm>
            <a:off x="7467600" y="3429000"/>
            <a:ext cx="1676400" cy="1295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Stomach</a:t>
            </a:r>
            <a:endParaRPr lang="en-US" sz="1100" dirty="0"/>
          </a:p>
        </p:txBody>
      </p:sp>
      <p:sp>
        <p:nvSpPr>
          <p:cNvPr id="14" name="Oval 13"/>
          <p:cNvSpPr/>
          <p:nvPr/>
        </p:nvSpPr>
        <p:spPr>
          <a:xfrm>
            <a:off x="5715000" y="3886200"/>
            <a:ext cx="1219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ghrelin</a:t>
            </a:r>
            <a:endParaRPr lang="en-US" sz="1400" dirty="0"/>
          </a:p>
        </p:txBody>
      </p:sp>
      <p:cxnSp>
        <p:nvCxnSpPr>
          <p:cNvPr id="16" name="Straight Arrow Connector 15"/>
          <p:cNvCxnSpPr>
            <a:endCxn id="8" idx="7"/>
          </p:cNvCxnSpPr>
          <p:nvPr/>
        </p:nvCxnSpPr>
        <p:spPr>
          <a:xfrm rot="5400000">
            <a:off x="1498811" y="2154961"/>
            <a:ext cx="503751" cy="461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2"/>
          </p:cNvCxnSpPr>
          <p:nvPr/>
        </p:nvCxnSpPr>
        <p:spPr>
          <a:xfrm rot="5400000">
            <a:off x="2476500" y="22479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3314700" y="20955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2"/>
            <a:endCxn id="6" idx="0"/>
          </p:cNvCxnSpPr>
          <p:nvPr/>
        </p:nvCxnSpPr>
        <p:spPr>
          <a:xfrm rot="16200000" flipH="1">
            <a:off x="6496050" y="2114550"/>
            <a:ext cx="304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rot="11814333">
            <a:off x="5601531" y="3074361"/>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rot="5400000">
            <a:off x="1409700" y="2857500"/>
            <a:ext cx="1371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2514600" y="2743200"/>
            <a:ext cx="1371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7010400" y="4343400"/>
            <a:ext cx="457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p:txBody>
          <a:bodyPr>
            <a:normAutofit/>
          </a:bodyPr>
          <a:lstStyle/>
          <a:p>
            <a:r>
              <a:rPr lang="en-US" sz="1800" dirty="0" smtClean="0"/>
              <a:t>Leptin and </a:t>
            </a:r>
            <a:r>
              <a:rPr lang="en-US" sz="1800" dirty="0" err="1" smtClean="0"/>
              <a:t>ghrelin</a:t>
            </a:r>
            <a:r>
              <a:rPr lang="en-US" sz="1800" dirty="0" smtClean="0"/>
              <a:t> are considered to be complementary in their influence on appetite, with </a:t>
            </a:r>
            <a:r>
              <a:rPr lang="en-US" sz="1800" dirty="0" err="1" smtClean="0"/>
              <a:t>ghrelin</a:t>
            </a:r>
            <a:r>
              <a:rPr lang="en-US" sz="1800" dirty="0" smtClean="0"/>
              <a:t> produced by the stomach modulating short-term appetitive control (i.e. to eat when the stomach is empty and to stop when the stomach is stretched). </a:t>
            </a:r>
          </a:p>
          <a:p>
            <a:endParaRPr lang="en-US" sz="1800" dirty="0" smtClean="0"/>
          </a:p>
          <a:p>
            <a:r>
              <a:rPr lang="en-US" sz="1800" dirty="0" smtClean="0"/>
              <a:t>Leptin is produced by adipose tissue to signal fat storage reserves in the body, and mediates long-term appetitive controls (i.e. to eat more when fat storages are low and less when fat storages are high).</a:t>
            </a:r>
          </a:p>
          <a:p>
            <a:endParaRPr lang="en-US" sz="1800" dirty="0" smtClean="0"/>
          </a:p>
          <a:p>
            <a:r>
              <a:rPr lang="en-US" sz="1800" dirty="0" smtClean="0"/>
              <a:t>Studies show that the lower leptin levels promote uncontrolled fat storage.</a:t>
            </a:r>
          </a:p>
          <a:p>
            <a:endParaRPr lang="en-US" sz="1800" dirty="0" smtClean="0"/>
          </a:p>
          <a:p>
            <a:r>
              <a:rPr lang="en-US" sz="1800" dirty="0" smtClean="0"/>
              <a:t>So why not just give a pill containing leptin?</a:t>
            </a:r>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Leptin Deficient?</a:t>
            </a:r>
            <a:endParaRPr lang="en-US" dirty="0"/>
          </a:p>
        </p:txBody>
      </p:sp>
      <p:sp>
        <p:nvSpPr>
          <p:cNvPr id="3" name="Content Placeholder 2"/>
          <p:cNvSpPr>
            <a:spLocks noGrp="1"/>
          </p:cNvSpPr>
          <p:nvPr>
            <p:ph idx="1"/>
          </p:nvPr>
        </p:nvSpPr>
        <p:spPr/>
        <p:txBody>
          <a:bodyPr>
            <a:normAutofit/>
          </a:bodyPr>
          <a:lstStyle/>
          <a:p>
            <a:r>
              <a:rPr lang="en-US" sz="2000" dirty="0" smtClean="0"/>
              <a:t>Studies show that Obese individuals actually have very high levels of Leptin but their body seems to be Leptin resistant.</a:t>
            </a:r>
          </a:p>
          <a:p>
            <a:pPr lvl="1"/>
            <a:r>
              <a:rPr lang="en-US" sz="1600" dirty="0" smtClean="0"/>
              <a:t>Perhaps reason for inheritance</a:t>
            </a:r>
          </a:p>
          <a:p>
            <a:endParaRPr lang="en-US" sz="2000" dirty="0" smtClean="0"/>
          </a:p>
          <a:p>
            <a:r>
              <a:rPr lang="en-US" sz="2000" dirty="0" smtClean="0"/>
              <a:t>So what now?</a:t>
            </a:r>
            <a:endParaRPr lang="en-US" sz="2000" dirty="0"/>
          </a:p>
        </p:txBody>
      </p:sp>
      <p:pic>
        <p:nvPicPr>
          <p:cNvPr id="30723" name="Picture 3"/>
          <p:cNvPicPr>
            <a:picLocks noChangeAspect="1" noChangeArrowheads="1"/>
          </p:cNvPicPr>
          <p:nvPr/>
        </p:nvPicPr>
        <p:blipFill>
          <a:blip r:embed="rId2" cstate="print"/>
          <a:srcRect/>
          <a:stretch>
            <a:fillRect/>
          </a:stretch>
        </p:blipFill>
        <p:spPr bwMode="auto">
          <a:xfrm>
            <a:off x="3048000" y="3048000"/>
            <a:ext cx="2590800" cy="3379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cstate="print"/>
          <a:srcRect/>
          <a:stretch>
            <a:fillRect/>
          </a:stretch>
        </p:blipFill>
        <p:spPr bwMode="auto">
          <a:xfrm>
            <a:off x="6600825" y="1905000"/>
            <a:ext cx="2543175" cy="20193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Sibutramine(</a:t>
            </a:r>
            <a:r>
              <a:rPr lang="en-US" dirty="0" err="1" smtClean="0"/>
              <a:t>meridia</a:t>
            </a:r>
            <a:r>
              <a:rPr lang="en-US" dirty="0" smtClean="0"/>
              <a:t>)</a:t>
            </a:r>
            <a:endParaRPr lang="en-US" dirty="0"/>
          </a:p>
        </p:txBody>
      </p:sp>
      <p:sp>
        <p:nvSpPr>
          <p:cNvPr id="3" name="Content Placeholder 2"/>
          <p:cNvSpPr>
            <a:spLocks noGrp="1"/>
          </p:cNvSpPr>
          <p:nvPr>
            <p:ph idx="1"/>
          </p:nvPr>
        </p:nvSpPr>
        <p:spPr/>
        <p:txBody>
          <a:bodyPr>
            <a:normAutofit/>
          </a:bodyPr>
          <a:lstStyle/>
          <a:p>
            <a:r>
              <a:rPr lang="en-US" sz="1400" dirty="0" smtClean="0"/>
              <a:t>Originally developed as an antidepressant but was not </a:t>
            </a:r>
          </a:p>
          <a:p>
            <a:pPr>
              <a:buNone/>
            </a:pPr>
            <a:r>
              <a:rPr lang="en-US" sz="1400" dirty="0" smtClean="0"/>
              <a:t>	effective.</a:t>
            </a:r>
          </a:p>
          <a:p>
            <a:r>
              <a:rPr lang="en-US" sz="1400" dirty="0" smtClean="0"/>
              <a:t>was found to reduce</a:t>
            </a:r>
            <a:r>
              <a:rPr lang="en-US" sz="1400" baseline="30000" dirty="0" smtClean="0"/>
              <a:t> </a:t>
            </a:r>
            <a:r>
              <a:rPr lang="en-US" sz="1400" dirty="0" smtClean="0"/>
              <a:t>body weight and appetite and</a:t>
            </a:r>
          </a:p>
          <a:p>
            <a:pPr>
              <a:buNone/>
            </a:pPr>
            <a:r>
              <a:rPr lang="en-US" sz="1400" dirty="0" smtClean="0"/>
              <a:t>	 increase satiety.</a:t>
            </a:r>
          </a:p>
          <a:p>
            <a:pPr>
              <a:buNone/>
            </a:pPr>
            <a:r>
              <a:rPr lang="en-US" sz="1400" b="1" dirty="0" smtClean="0"/>
              <a:t>Pharmacodynamics</a:t>
            </a:r>
          </a:p>
          <a:p>
            <a:pPr lvl="1">
              <a:buNone/>
            </a:pPr>
            <a:r>
              <a:rPr lang="en-US" sz="1600" dirty="0" smtClean="0"/>
              <a:t>Sibutramine is a neurotransmitter reuptake inhibitor </a:t>
            </a:r>
          </a:p>
          <a:p>
            <a:pPr lvl="1">
              <a:buNone/>
            </a:pPr>
            <a:r>
              <a:rPr lang="en-US" sz="1600" dirty="0" smtClean="0"/>
              <a:t>that reduces the reuptake of serotonin (by 53%), </a:t>
            </a:r>
          </a:p>
          <a:p>
            <a:pPr lvl="1">
              <a:buNone/>
            </a:pPr>
            <a:r>
              <a:rPr lang="en-US" sz="1600" dirty="0" smtClean="0"/>
              <a:t>norepinephrine (by 54%), and dopamine (by 16%), </a:t>
            </a:r>
          </a:p>
          <a:p>
            <a:pPr lvl="1">
              <a:buNone/>
            </a:pPr>
            <a:r>
              <a:rPr lang="en-US" sz="1600" dirty="0" smtClean="0"/>
              <a:t>thereby increasing the levels of these substances in</a:t>
            </a:r>
          </a:p>
          <a:p>
            <a:pPr lvl="1">
              <a:buNone/>
            </a:pPr>
            <a:r>
              <a:rPr lang="en-US" sz="1600" dirty="0" smtClean="0"/>
              <a:t>synaptic clefts and helping enhance satiety.</a:t>
            </a:r>
          </a:p>
          <a:p>
            <a:pPr lvl="1">
              <a:buNone/>
            </a:pPr>
            <a:endParaRPr lang="en-US" sz="1600" dirty="0" smtClean="0"/>
          </a:p>
        </p:txBody>
      </p:sp>
      <p:pic>
        <p:nvPicPr>
          <p:cNvPr id="31749" name="Picture 5"/>
          <p:cNvPicPr>
            <a:picLocks noChangeAspect="1" noChangeArrowheads="1"/>
          </p:cNvPicPr>
          <p:nvPr/>
        </p:nvPicPr>
        <p:blipFill>
          <a:blip r:embed="rId3" cstate="print"/>
          <a:srcRect/>
          <a:stretch>
            <a:fillRect/>
          </a:stretch>
        </p:blipFill>
        <p:spPr bwMode="auto">
          <a:xfrm>
            <a:off x="6934200" y="4114800"/>
            <a:ext cx="2209800" cy="1790700"/>
          </a:xfrm>
          <a:prstGeom prst="rect">
            <a:avLst/>
          </a:prstGeom>
          <a:noFill/>
          <a:ln w="9525">
            <a:noFill/>
            <a:miter lim="800000"/>
            <a:headEnd/>
            <a:tailEnd/>
          </a:ln>
        </p:spPr>
      </p:pic>
      <p:sp>
        <p:nvSpPr>
          <p:cNvPr id="8" name="Rectangle 7"/>
          <p:cNvSpPr/>
          <p:nvPr/>
        </p:nvSpPr>
        <p:spPr>
          <a:xfrm>
            <a:off x="6019800" y="5943600"/>
            <a:ext cx="3352800" cy="738664"/>
          </a:xfrm>
          <a:prstGeom prst="rect">
            <a:avLst/>
          </a:prstGeom>
        </p:spPr>
        <p:txBody>
          <a:bodyPr wrap="square">
            <a:spAutoFit/>
          </a:bodyPr>
          <a:lstStyle/>
          <a:p>
            <a:r>
              <a:rPr lang="en-US" sz="1400" dirty="0" smtClean="0"/>
              <a:t>(±)-dimethyl-1-[1-(4- </a:t>
            </a:r>
            <a:r>
              <a:rPr lang="en-US" sz="1400" dirty="0" err="1" smtClean="0"/>
              <a:t>chlorophenyl</a:t>
            </a:r>
            <a:r>
              <a:rPr lang="en-US" sz="1400" dirty="0" smtClean="0"/>
              <a:t>) </a:t>
            </a:r>
            <a:r>
              <a:rPr lang="en-US" sz="1400" dirty="0" err="1" smtClean="0"/>
              <a:t>cyclobutyl</a:t>
            </a:r>
            <a:r>
              <a:rPr lang="en-US" sz="1400" dirty="0" smtClean="0"/>
              <a:t>]-</a:t>
            </a:r>
            <a:r>
              <a:rPr lang="en-US" sz="1400" i="1" dirty="0" smtClean="0"/>
              <a:t>N,N</a:t>
            </a:r>
            <a:r>
              <a:rPr lang="en-US" sz="1400" dirty="0" smtClean="0"/>
              <a:t>,3-trimethylbutan- 1-amine</a:t>
            </a:r>
            <a:endParaRPr lang="en-US" sz="1400" dirty="0"/>
          </a:p>
        </p:txBody>
      </p:sp>
      <p:pic>
        <p:nvPicPr>
          <p:cNvPr id="31750" name="Picture 6"/>
          <p:cNvPicPr>
            <a:picLocks noChangeAspect="1" noChangeArrowheads="1"/>
          </p:cNvPicPr>
          <p:nvPr/>
        </p:nvPicPr>
        <p:blipFill>
          <a:blip r:embed="rId4" cstate="print"/>
          <a:srcRect/>
          <a:stretch>
            <a:fillRect/>
          </a:stretch>
        </p:blipFill>
        <p:spPr bwMode="auto">
          <a:xfrm>
            <a:off x="0" y="4647778"/>
            <a:ext cx="2286000" cy="22102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Sibutramine</a:t>
            </a:r>
            <a:endParaRPr lang="en-US" dirty="0"/>
          </a:p>
        </p:txBody>
      </p:sp>
      <p:sp>
        <p:nvSpPr>
          <p:cNvPr id="3" name="Content Placeholder 2"/>
          <p:cNvSpPr>
            <a:spLocks noGrp="1"/>
          </p:cNvSpPr>
          <p:nvPr>
            <p:ph idx="1"/>
          </p:nvPr>
        </p:nvSpPr>
        <p:spPr/>
        <p:txBody>
          <a:bodyPr/>
          <a:lstStyle/>
          <a:p>
            <a:pPr>
              <a:buNone/>
            </a:pPr>
            <a:r>
              <a:rPr lang="en-US" sz="1800" b="1" dirty="0" smtClean="0"/>
              <a:t>Pharmacokinetics</a:t>
            </a:r>
          </a:p>
          <a:p>
            <a:pPr lvl="1"/>
            <a:r>
              <a:rPr lang="en-US" sz="1800" dirty="0" smtClean="0"/>
              <a:t>Sibutramine is well absorbed from the GI tract (77%), but undergoes considerable first-pass metabolism, reducing its bioavailability. The drug itself reaches its peak plasma level after 1 hour and has also a half-life of 1 hour. Sibutramine is metabolized by cytochrome P450 in liver into two pharmacologically-active primary and secondary amines(M1 and M2) with half-lives of 14 and 16 hours</a:t>
            </a:r>
          </a:p>
          <a:p>
            <a:pPr lvl="1"/>
            <a:r>
              <a:rPr lang="en-US" sz="1800" dirty="0" smtClean="0"/>
              <a:t>Peak plasma concentrations of active metabolites 1 and 2 are reached after three to four hours</a:t>
            </a:r>
          </a:p>
          <a:p>
            <a:pPr lvl="1"/>
            <a:r>
              <a:rPr lang="en-US" sz="1800" dirty="0" smtClean="0"/>
              <a:t>The following metabolic pathway mainly results in two inactive conjugated and hydroxylated metabolites</a:t>
            </a:r>
            <a:endParaRPr lang="en-US"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Sibutramine</a:t>
            </a:r>
            <a:endParaRPr lang="en-US" dirty="0"/>
          </a:p>
        </p:txBody>
      </p:sp>
      <p:sp>
        <p:nvSpPr>
          <p:cNvPr id="3" name="Content Placeholder 2"/>
          <p:cNvSpPr>
            <a:spLocks noGrp="1"/>
          </p:cNvSpPr>
          <p:nvPr>
            <p:ph idx="1"/>
          </p:nvPr>
        </p:nvSpPr>
        <p:spPr/>
        <p:txBody>
          <a:bodyPr/>
          <a:lstStyle/>
          <a:p>
            <a:r>
              <a:rPr lang="en-US" dirty="0" smtClean="0"/>
              <a:t>Side effects</a:t>
            </a:r>
          </a:p>
          <a:p>
            <a:pPr lvl="1"/>
            <a:r>
              <a:rPr lang="en-US" sz="1200" dirty="0" smtClean="0"/>
              <a:t>dry mouth, paradoxically increased appetite, nausea, strange taste in the mouth, upset stomach, constipation, trouble sleeping, dizziness, drowsiness, menstrual cramps/pain, headache, flushing, or joint/muscle pain.</a:t>
            </a:r>
          </a:p>
          <a:p>
            <a:pPr lvl="1">
              <a:buNone/>
            </a:pPr>
            <a:r>
              <a:rPr lang="en-US" sz="1600" dirty="0" smtClean="0"/>
              <a:t>The main side effect was an increase in blood pressure resulting in heart attacks and strokes</a:t>
            </a:r>
          </a:p>
          <a:p>
            <a:pPr lvl="1"/>
            <a:r>
              <a:rPr lang="en-US" sz="1600" dirty="0" smtClean="0"/>
              <a:t>Resulted in withdrawn from American market</a:t>
            </a:r>
            <a:endParaRPr lang="en-US" sz="1600" dirty="0"/>
          </a:p>
        </p:txBody>
      </p:sp>
      <p:pic>
        <p:nvPicPr>
          <p:cNvPr id="32770" name="Picture 2"/>
          <p:cNvPicPr>
            <a:picLocks noChangeAspect="1" noChangeArrowheads="1"/>
          </p:cNvPicPr>
          <p:nvPr/>
        </p:nvPicPr>
        <p:blipFill>
          <a:blip r:embed="rId2" cstate="print"/>
          <a:srcRect/>
          <a:stretch>
            <a:fillRect/>
          </a:stretch>
        </p:blipFill>
        <p:spPr bwMode="auto">
          <a:xfrm>
            <a:off x="6172201" y="3886201"/>
            <a:ext cx="29718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Orlistat(</a:t>
            </a:r>
            <a:r>
              <a:rPr lang="en-US" dirty="0" err="1" smtClean="0"/>
              <a:t>Xenical</a:t>
            </a:r>
            <a:r>
              <a:rPr lang="en-US" dirty="0" smtClean="0"/>
              <a:t>)</a:t>
            </a:r>
            <a:endParaRPr lang="en-US" dirty="0"/>
          </a:p>
        </p:txBody>
      </p:sp>
      <p:sp>
        <p:nvSpPr>
          <p:cNvPr id="3" name="Content Placeholder 2"/>
          <p:cNvSpPr>
            <a:spLocks noGrp="1"/>
          </p:cNvSpPr>
          <p:nvPr>
            <p:ph idx="1"/>
          </p:nvPr>
        </p:nvSpPr>
        <p:spPr/>
        <p:txBody>
          <a:bodyPr/>
          <a:lstStyle/>
          <a:p>
            <a:r>
              <a:rPr lang="en-US" sz="1800" dirty="0" smtClean="0"/>
              <a:t>The only FDA approved anti-obesity drug</a:t>
            </a:r>
          </a:p>
          <a:p>
            <a:r>
              <a:rPr lang="en-US" sz="1800" dirty="0" smtClean="0"/>
              <a:t>Orlistat is the saturated derivative of lipstatin,</a:t>
            </a:r>
          </a:p>
          <a:p>
            <a:pPr>
              <a:buNone/>
            </a:pPr>
            <a:r>
              <a:rPr lang="en-US" sz="1800" dirty="0" smtClean="0"/>
              <a:t>	a potent natural inhibitor of pancreatic lipases.</a:t>
            </a:r>
          </a:p>
          <a:p>
            <a:r>
              <a:rPr lang="en-US" sz="1800" dirty="0" smtClean="0"/>
              <a:t>Reduces blood pressure</a:t>
            </a:r>
          </a:p>
          <a:p>
            <a:r>
              <a:rPr lang="en-US" sz="1800" dirty="0" smtClean="0"/>
              <a:t>Reduces likely hood of type 2 diabetes by 40%</a:t>
            </a:r>
          </a:p>
          <a:p>
            <a:pPr>
              <a:buNone/>
            </a:pPr>
            <a:endParaRPr lang="en-US" dirty="0"/>
          </a:p>
        </p:txBody>
      </p:sp>
      <p:pic>
        <p:nvPicPr>
          <p:cNvPr id="33796" name="Picture 4"/>
          <p:cNvPicPr>
            <a:picLocks noChangeAspect="1" noChangeArrowheads="1"/>
          </p:cNvPicPr>
          <p:nvPr/>
        </p:nvPicPr>
        <p:blipFill>
          <a:blip r:embed="rId2" cstate="print"/>
          <a:srcRect/>
          <a:stretch>
            <a:fillRect/>
          </a:stretch>
        </p:blipFill>
        <p:spPr bwMode="auto">
          <a:xfrm>
            <a:off x="533400" y="4419600"/>
            <a:ext cx="2895600" cy="2133600"/>
          </a:xfrm>
          <a:prstGeom prst="rect">
            <a:avLst/>
          </a:prstGeom>
          <a:noFill/>
          <a:ln w="9525">
            <a:noFill/>
            <a:miter lim="800000"/>
            <a:headEnd/>
            <a:tailEnd/>
          </a:ln>
        </p:spPr>
      </p:pic>
      <p:pic>
        <p:nvPicPr>
          <p:cNvPr id="33797" name="Picture 5"/>
          <p:cNvPicPr>
            <a:picLocks noChangeAspect="1" noChangeArrowheads="1"/>
          </p:cNvPicPr>
          <p:nvPr/>
        </p:nvPicPr>
        <p:blipFill>
          <a:blip r:embed="rId3" cstate="print"/>
          <a:srcRect/>
          <a:stretch>
            <a:fillRect/>
          </a:stretch>
        </p:blipFill>
        <p:spPr bwMode="auto">
          <a:xfrm>
            <a:off x="6477000" y="4495800"/>
            <a:ext cx="24384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Orlistat</a:t>
            </a:r>
            <a:endParaRPr lang="en-US" dirty="0"/>
          </a:p>
        </p:txBody>
      </p:sp>
      <p:sp>
        <p:nvSpPr>
          <p:cNvPr id="3" name="Content Placeholder 2"/>
          <p:cNvSpPr>
            <a:spLocks noGrp="1"/>
          </p:cNvSpPr>
          <p:nvPr>
            <p:ph idx="1"/>
          </p:nvPr>
        </p:nvSpPr>
        <p:spPr/>
        <p:txBody>
          <a:bodyPr>
            <a:normAutofit/>
          </a:bodyPr>
          <a:lstStyle/>
          <a:p>
            <a:r>
              <a:rPr lang="en-US" sz="2000" dirty="0" smtClean="0"/>
              <a:t>Orlistat works by inhibiting gastric and pancreatic lipases, the enzymes that break down triglycerides in the intestine</a:t>
            </a:r>
          </a:p>
          <a:p>
            <a:endParaRPr lang="en-US" sz="2000" dirty="0" smtClean="0"/>
          </a:p>
          <a:p>
            <a:r>
              <a:rPr lang="en-US" sz="2000" dirty="0" smtClean="0"/>
              <a:t>When lipase activity is blocked, triglycerides from the diet are not hydrolyzed into absorbable free fatty acids, and are excreted undigested instead</a:t>
            </a:r>
          </a:p>
          <a:p>
            <a:endParaRPr lang="en-US" sz="2000" dirty="0" smtClean="0"/>
          </a:p>
          <a:p>
            <a:r>
              <a:rPr lang="en-US" sz="2000" dirty="0" smtClean="0"/>
              <a:t>At the standard prescription dose of 120 mg three times daily before meals, orlistat prevents approximately 30% of dietary fat from being absorbed</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Orlistat</a:t>
            </a:r>
            <a:endParaRPr lang="en-US" dirty="0"/>
          </a:p>
        </p:txBody>
      </p:sp>
      <p:sp>
        <p:nvSpPr>
          <p:cNvPr id="3" name="Content Placeholder 2"/>
          <p:cNvSpPr>
            <a:spLocks noGrp="1"/>
          </p:cNvSpPr>
          <p:nvPr>
            <p:ph idx="1"/>
          </p:nvPr>
        </p:nvSpPr>
        <p:spPr/>
        <p:txBody>
          <a:bodyPr/>
          <a:lstStyle/>
          <a:p>
            <a:r>
              <a:rPr lang="en-US" dirty="0" smtClean="0"/>
              <a:t>Side effects</a:t>
            </a:r>
          </a:p>
          <a:p>
            <a:pPr lvl="1"/>
            <a:r>
              <a:rPr lang="en-US" sz="1600" dirty="0" smtClean="0"/>
              <a:t>Diarrhea,</a:t>
            </a:r>
          </a:p>
          <a:p>
            <a:pPr lvl="1"/>
            <a:r>
              <a:rPr lang="en-US" sz="1600" dirty="0" smtClean="0"/>
              <a:t>Abdominal pain</a:t>
            </a:r>
          </a:p>
          <a:p>
            <a:pPr lvl="1"/>
            <a:r>
              <a:rPr lang="en-US" sz="1600" dirty="0" smtClean="0"/>
              <a:t>Some cases of liver failure </a:t>
            </a:r>
            <a:endParaRPr lang="en-US" sz="1600" dirty="0"/>
          </a:p>
        </p:txBody>
      </p:sp>
      <p:pic>
        <p:nvPicPr>
          <p:cNvPr id="34818" name="Picture 2"/>
          <p:cNvPicPr>
            <a:picLocks noChangeAspect="1" noChangeArrowheads="1"/>
          </p:cNvPicPr>
          <p:nvPr/>
        </p:nvPicPr>
        <p:blipFill>
          <a:blip r:embed="rId2" cstate="print"/>
          <a:srcRect/>
          <a:stretch>
            <a:fillRect/>
          </a:stretch>
        </p:blipFill>
        <p:spPr bwMode="auto">
          <a:xfrm>
            <a:off x="5181600" y="2514600"/>
            <a:ext cx="28194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a:bodyPr>
          <a:lstStyle/>
          <a:p>
            <a:r>
              <a:rPr lang="en-US" sz="1600" dirty="0" smtClean="0"/>
              <a:t>The main treatment for obesity consists of dieting and physical exercise.</a:t>
            </a:r>
          </a:p>
          <a:p>
            <a:endParaRPr lang="en-US" sz="1600" dirty="0" smtClean="0"/>
          </a:p>
          <a:p>
            <a:r>
              <a:rPr lang="en-US" sz="1600" dirty="0" smtClean="0"/>
              <a:t>The most effective treatment for obesity is bariatric surgery. Surgery for severe obesity is associated with long-term weight loss and decreased overall mortality.</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ownload.journals.elsevierhealth.com/images/journalimages/1548-5595/PIIS1548559506001066.gr1.lrg.jpg"/>
          <p:cNvPicPr>
            <a:picLocks noChangeAspect="1" noChangeArrowheads="1"/>
          </p:cNvPicPr>
          <p:nvPr/>
        </p:nvPicPr>
        <p:blipFill>
          <a:blip r:embed="rId2" cstate="print"/>
          <a:srcRect/>
          <a:stretch>
            <a:fillRect/>
          </a:stretch>
        </p:blipFill>
        <p:spPr bwMode="auto">
          <a:xfrm>
            <a:off x="6858000" y="4057329"/>
            <a:ext cx="2286000" cy="2800671"/>
          </a:xfrm>
          <a:prstGeom prst="rect">
            <a:avLst/>
          </a:prstGeom>
          <a:noFill/>
        </p:spPr>
      </p:pic>
      <p:sp>
        <p:nvSpPr>
          <p:cNvPr id="2" name="Title 1"/>
          <p:cNvSpPr>
            <a:spLocks noGrp="1"/>
          </p:cNvSpPr>
          <p:nvPr>
            <p:ph type="title"/>
          </p:nvPr>
        </p:nvSpPr>
        <p:spPr/>
        <p:txBody>
          <a:bodyPr/>
          <a:lstStyle/>
          <a:p>
            <a:r>
              <a:rPr lang="en-US" dirty="0" smtClean="0"/>
              <a:t>Historical Roots</a:t>
            </a:r>
            <a:endParaRPr lang="en-US" dirty="0"/>
          </a:p>
        </p:txBody>
      </p:sp>
      <p:sp>
        <p:nvSpPr>
          <p:cNvPr id="3" name="Content Placeholder 2"/>
          <p:cNvSpPr>
            <a:spLocks noGrp="1"/>
          </p:cNvSpPr>
          <p:nvPr>
            <p:ph idx="1"/>
          </p:nvPr>
        </p:nvSpPr>
        <p:spPr/>
        <p:txBody>
          <a:bodyPr>
            <a:normAutofit/>
          </a:bodyPr>
          <a:lstStyle/>
          <a:p>
            <a:r>
              <a:rPr lang="en-US" sz="1600" dirty="0" smtClean="0"/>
              <a:t>Fat as a natural mechanism for storing food reserves</a:t>
            </a:r>
          </a:p>
          <a:p>
            <a:endParaRPr lang="en-US" sz="1600" dirty="0" smtClean="0"/>
          </a:p>
          <a:p>
            <a:r>
              <a:rPr lang="en-US" sz="1600" dirty="0" smtClean="0"/>
              <a:t>The ability to store surplus fat from the least possible amount of food intake may have made the difference between life and death</a:t>
            </a:r>
          </a:p>
          <a:p>
            <a:endParaRPr lang="en-US" sz="1600" dirty="0" smtClean="0"/>
          </a:p>
          <a:p>
            <a:r>
              <a:rPr lang="en-US" sz="1600" dirty="0" smtClean="0"/>
              <a:t>Evolutionary advantage</a:t>
            </a:r>
          </a:p>
          <a:p>
            <a:endParaRPr lang="en-US" sz="1600" dirty="0" smtClean="0"/>
          </a:p>
          <a:p>
            <a:r>
              <a:rPr lang="en-US" sz="1600" dirty="0" smtClean="0"/>
              <a:t>Fat was culturally pleasing well into the first decades of the 20</a:t>
            </a:r>
            <a:r>
              <a:rPr lang="en-US" sz="1600" baseline="30000" dirty="0" smtClean="0"/>
              <a:t>th</a:t>
            </a:r>
            <a:r>
              <a:rPr lang="en-US" sz="1600" dirty="0" smtClean="0"/>
              <a:t> century</a:t>
            </a:r>
          </a:p>
          <a:p>
            <a:pPr lvl="1"/>
            <a:r>
              <a:rPr lang="en-US" sz="1400" dirty="0" smtClean="0"/>
              <a:t>Paintings, literature, politically</a:t>
            </a:r>
          </a:p>
          <a:p>
            <a:endParaRPr lang="en-US" sz="1600" dirty="0"/>
          </a:p>
        </p:txBody>
      </p:sp>
      <p:sp>
        <p:nvSpPr>
          <p:cNvPr id="5" name="TextBox 4"/>
          <p:cNvSpPr txBox="1"/>
          <p:nvPr/>
        </p:nvSpPr>
        <p:spPr>
          <a:xfrm>
            <a:off x="5715000" y="6211669"/>
            <a:ext cx="1676400" cy="646331"/>
          </a:xfrm>
          <a:prstGeom prst="rect">
            <a:avLst/>
          </a:prstGeom>
          <a:noFill/>
        </p:spPr>
        <p:txBody>
          <a:bodyPr wrap="square" rtlCol="0">
            <a:spAutoFit/>
          </a:bodyPr>
          <a:lstStyle/>
          <a:p>
            <a:r>
              <a:rPr lang="en-US" sz="1200" dirty="0" smtClean="0"/>
              <a:t>The Venus of Willendorf</a:t>
            </a:r>
          </a:p>
          <a:p>
            <a:r>
              <a:rPr lang="en-US" sz="1200" dirty="0" smtClean="0"/>
              <a:t>25,000 BC</a:t>
            </a:r>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Content Placeholder 2"/>
          <p:cNvSpPr>
            <a:spLocks noGrp="1"/>
          </p:cNvSpPr>
          <p:nvPr>
            <p:ph idx="1"/>
          </p:nvPr>
        </p:nvSpPr>
        <p:spPr/>
        <p:txBody>
          <a:bodyPr>
            <a:normAutofit/>
          </a:bodyPr>
          <a:lstStyle/>
          <a:p>
            <a:r>
              <a:rPr lang="en-US" sz="1400" dirty="0" smtClean="0"/>
              <a:t>Rather than stopping caloric intake there is starting the be a focus on speeding up metabolic process and bodies willingness to burn energy.</a:t>
            </a:r>
          </a:p>
          <a:p>
            <a:endParaRPr lang="en-US" sz="1400" dirty="0" smtClean="0"/>
          </a:p>
          <a:p>
            <a:r>
              <a:rPr lang="en-US" sz="1400" dirty="0" smtClean="0"/>
              <a:t>With that, leptin and how it regulates other peptides</a:t>
            </a:r>
            <a:r>
              <a:rPr lang="en-US" sz="1400" baseline="30000" dirty="0" smtClean="0"/>
              <a:t> </a:t>
            </a:r>
            <a:r>
              <a:rPr lang="en-US" sz="1400" dirty="0" smtClean="0"/>
              <a:t>involved in energy homeostasis</a:t>
            </a:r>
          </a:p>
          <a:p>
            <a:endParaRPr lang="en-US" sz="1400" dirty="0" smtClean="0"/>
          </a:p>
          <a:p>
            <a:r>
              <a:rPr lang="en-US" sz="1400" dirty="0" smtClean="0"/>
              <a:t>Recognition of the importance of the hypothalamus in the regulation</a:t>
            </a:r>
            <a:r>
              <a:rPr lang="en-US" sz="1400" baseline="30000" dirty="0" smtClean="0"/>
              <a:t> </a:t>
            </a:r>
            <a:r>
              <a:rPr lang="en-US" sz="1400" dirty="0" smtClean="0"/>
              <a:t>of energy homeostasis has led to the targeting of </a:t>
            </a:r>
            <a:r>
              <a:rPr lang="en-US" sz="1400" dirty="0" err="1" smtClean="0"/>
              <a:t>neuropeptides</a:t>
            </a:r>
            <a:r>
              <a:rPr lang="en-US" sz="1400" baseline="30000" dirty="0" smtClean="0"/>
              <a:t> </a:t>
            </a:r>
            <a:r>
              <a:rPr lang="en-US" sz="1400" dirty="0" smtClean="0"/>
              <a:t>and their receptors in this region for weight loss therapies.</a:t>
            </a:r>
          </a:p>
          <a:p>
            <a:endParaRPr lang="en-US" sz="1400" dirty="0" smtClean="0"/>
          </a:p>
          <a:p>
            <a:r>
              <a:rPr lang="en-US" sz="1400" dirty="0" smtClean="0"/>
              <a:t>Also some fat gene isolations</a:t>
            </a:r>
            <a:endParaRPr lang="en-US"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normAutofit lnSpcReduction="10000"/>
          </a:bodyPr>
          <a:lstStyle/>
          <a:p>
            <a:r>
              <a:rPr lang="en-US" sz="2000" dirty="0" smtClean="0">
                <a:hlinkClick r:id="rId2"/>
              </a:rPr>
              <a:t>http://jcem.endojournals.org/cgi/content/full/89/6/2616</a:t>
            </a:r>
            <a:endParaRPr lang="en-US" sz="2000" dirty="0" smtClean="0"/>
          </a:p>
          <a:p>
            <a:pPr>
              <a:buNone/>
            </a:pPr>
            <a:r>
              <a:rPr lang="en-US" sz="2000" dirty="0" smtClean="0"/>
              <a:t>	Pharmacological Approaches to Weight Reduction: Therapeutic Targets Judith </a:t>
            </a:r>
            <a:r>
              <a:rPr lang="en-US" sz="2000" dirty="0" err="1" smtClean="0"/>
              <a:t>Korner</a:t>
            </a:r>
            <a:r>
              <a:rPr lang="en-US" sz="2000" dirty="0" smtClean="0"/>
              <a:t> and Louis J. </a:t>
            </a:r>
            <a:r>
              <a:rPr lang="en-US" sz="2000" dirty="0" err="1" smtClean="0"/>
              <a:t>Aronne</a:t>
            </a:r>
            <a:r>
              <a:rPr lang="en-US" sz="2000" dirty="0" smtClean="0"/>
              <a:t> </a:t>
            </a:r>
            <a:r>
              <a:rPr lang="en-US" sz="2000" i="1" dirty="0" smtClean="0"/>
              <a:t>Department of Medicine, Columbia University College of Physicians and Surgeons (J.K.), New York, New York 10032; and Weill Medical College of Cornell University, Comprehensive Weight Control Program (L.J.A.), New York, New York 10021 </a:t>
            </a:r>
          </a:p>
          <a:p>
            <a:r>
              <a:rPr lang="en-US" sz="2000" dirty="0" smtClean="0">
                <a:hlinkClick r:id="rId3"/>
              </a:rPr>
              <a:t>http://www.clinicaladvances.com/article_pdfs/gh-article-200711-redinger.pdf</a:t>
            </a:r>
            <a:endParaRPr lang="en-US" sz="2000" dirty="0" smtClean="0"/>
          </a:p>
          <a:p>
            <a:pPr>
              <a:buNone/>
            </a:pPr>
            <a:r>
              <a:rPr lang="en-US" sz="2000" dirty="0" smtClean="0"/>
              <a:t> 	The Pathophysiology of Obesity and Its Clinical Manifestations</a:t>
            </a:r>
          </a:p>
          <a:p>
            <a:pPr>
              <a:buNone/>
            </a:pPr>
            <a:r>
              <a:rPr lang="en-US" sz="2000" dirty="0" smtClean="0"/>
              <a:t>	Richard N. </a:t>
            </a:r>
            <a:r>
              <a:rPr lang="en-US" sz="2000" dirty="0" err="1" smtClean="0"/>
              <a:t>Redinger</a:t>
            </a:r>
            <a:r>
              <a:rPr lang="en-US" sz="2000" dirty="0" smtClean="0"/>
              <a:t>, MD  Department </a:t>
            </a:r>
            <a:r>
              <a:rPr lang="en-US" sz="2000" dirty="0" err="1" smtClean="0"/>
              <a:t>MedicineUniversity</a:t>
            </a:r>
            <a:r>
              <a:rPr lang="en-US" sz="2000" dirty="0" smtClean="0"/>
              <a:t> of Louisville 530 South Jackson Street, 3rd floor Louisville, KY 40292 </a:t>
            </a:r>
          </a:p>
          <a:p>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sz="3200" dirty="0"/>
              <a:t>Questions</a:t>
            </a:r>
            <a:endParaRPr lang="en-US" sz="2800" dirty="0"/>
          </a:p>
          <a:p>
            <a:r>
              <a:rPr lang="en-US" sz="3200" dirty="0"/>
              <a:t> </a:t>
            </a:r>
            <a:endParaRPr lang="en-US" sz="2800" dirty="0"/>
          </a:p>
          <a:p>
            <a:r>
              <a:rPr lang="en-US" sz="3200" dirty="0"/>
              <a:t> </a:t>
            </a:r>
            <a:endParaRPr lang="en-US" sz="2800" dirty="0"/>
          </a:p>
          <a:p>
            <a:pPr marL="578358" lvl="0" indent="-514350">
              <a:buFont typeface="+mj-lt"/>
              <a:buAutoNum type="arabicPeriod"/>
            </a:pPr>
            <a:r>
              <a:rPr lang="en-US" sz="3200" dirty="0"/>
              <a:t>Which industry gave first alarm about Obesity?</a:t>
            </a:r>
            <a:endParaRPr lang="en-US" sz="2800" dirty="0"/>
          </a:p>
          <a:p>
            <a:pPr marL="578358" lvl="0" indent="-514350">
              <a:buFont typeface="+mj-lt"/>
              <a:buAutoNum type="arabicPeriod"/>
            </a:pPr>
            <a:r>
              <a:rPr lang="en-US" sz="3200" dirty="0" smtClean="0"/>
              <a:t>What </a:t>
            </a:r>
            <a:r>
              <a:rPr lang="en-US" sz="3200" dirty="0"/>
              <a:t>is also known as the </a:t>
            </a:r>
            <a:r>
              <a:rPr lang="en-US" sz="3200" dirty="0" err="1"/>
              <a:t>The</a:t>
            </a:r>
            <a:r>
              <a:rPr lang="en-US" sz="3200" dirty="0"/>
              <a:t> </a:t>
            </a:r>
            <a:r>
              <a:rPr lang="en-US" sz="3200" dirty="0" err="1"/>
              <a:t>Quetelet</a:t>
            </a:r>
            <a:r>
              <a:rPr lang="en-US" sz="3200" dirty="0"/>
              <a:t> Index and what is it used for?</a:t>
            </a:r>
            <a:endParaRPr lang="en-US" sz="2800" dirty="0"/>
          </a:p>
          <a:p>
            <a:pPr marL="578358" lvl="0" indent="-514350">
              <a:buFont typeface="+mj-lt"/>
              <a:buAutoNum type="arabicPeriod"/>
            </a:pPr>
            <a:r>
              <a:rPr lang="en-US" sz="3200" dirty="0" smtClean="0"/>
              <a:t>What </a:t>
            </a:r>
            <a:r>
              <a:rPr lang="en-US" sz="3200" dirty="0"/>
              <a:t>life long complication is most associated with obesity?</a:t>
            </a:r>
            <a:endParaRPr lang="en-US" sz="2800" dirty="0"/>
          </a:p>
          <a:p>
            <a:pPr marL="578358" lvl="0" indent="-514350">
              <a:buFont typeface="+mj-lt"/>
              <a:buAutoNum type="arabicPeriod"/>
            </a:pPr>
            <a:r>
              <a:rPr lang="en-US" sz="3200" dirty="0" smtClean="0"/>
              <a:t>Name </a:t>
            </a:r>
            <a:r>
              <a:rPr lang="en-US" sz="3200" dirty="0"/>
              <a:t>five health effects of excess weight.</a:t>
            </a:r>
            <a:endParaRPr lang="en-US" sz="2800" dirty="0"/>
          </a:p>
          <a:p>
            <a:pPr marL="578358" lvl="0" indent="-514350">
              <a:buFont typeface="+mj-lt"/>
              <a:buAutoNum type="arabicPeriod"/>
            </a:pPr>
            <a:r>
              <a:rPr lang="en-US" sz="3200" dirty="0" smtClean="0"/>
              <a:t>What </a:t>
            </a:r>
            <a:r>
              <a:rPr lang="en-US" sz="3200" dirty="0"/>
              <a:t>hormone is most responsible </a:t>
            </a:r>
            <a:r>
              <a:rPr lang="en-US" sz="3200"/>
              <a:t>for </a:t>
            </a:r>
            <a:r>
              <a:rPr lang="en-US" sz="3200" smtClean="0"/>
              <a:t>appetite? </a:t>
            </a:r>
            <a:endParaRPr lang="en-US" sz="2800" dirty="0"/>
          </a:p>
          <a:p>
            <a:pPr marL="578358" lvl="0" indent="-514350">
              <a:buFont typeface="+mj-lt"/>
              <a:buAutoNum type="arabicPeriod"/>
            </a:pPr>
            <a:r>
              <a:rPr lang="en-US" sz="3200" dirty="0" smtClean="0"/>
              <a:t>Why </a:t>
            </a:r>
            <a:r>
              <a:rPr lang="en-US" sz="3200" dirty="0"/>
              <a:t>is it not as simple as giving obese people more </a:t>
            </a:r>
            <a:r>
              <a:rPr lang="en-US" sz="3200" dirty="0" err="1"/>
              <a:t>Leptin</a:t>
            </a:r>
            <a:r>
              <a:rPr lang="en-US" sz="3200" dirty="0"/>
              <a:t> to regulate their weight.</a:t>
            </a:r>
            <a:endParaRPr lang="en-US" sz="2800" dirty="0"/>
          </a:p>
          <a:p>
            <a:pPr marL="578358" lvl="0" indent="-514350">
              <a:buFont typeface="+mj-lt"/>
              <a:buAutoNum type="arabicPeriod"/>
            </a:pPr>
            <a:r>
              <a:rPr lang="en-US" sz="3200" dirty="0" smtClean="0"/>
              <a:t>Name </a:t>
            </a:r>
            <a:r>
              <a:rPr lang="en-US" sz="3200" dirty="0"/>
              <a:t>two obesity drugs?</a:t>
            </a:r>
            <a:endParaRPr lang="en-US" sz="2800" dirty="0"/>
          </a:p>
          <a:p>
            <a:endParaRPr lang="en-US" dirty="0"/>
          </a:p>
        </p:txBody>
      </p:sp>
    </p:spTree>
    <p:extLst>
      <p:ext uri="{BB962C8B-B14F-4D97-AF65-F5344CB8AC3E}">
        <p14:creationId xmlns:p14="http://schemas.microsoft.com/office/powerpoint/2010/main" val="627098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President William Taft(1857-1930) </a:t>
            </a:r>
            <a:endParaRPr lang="en-US" sz="3600" dirty="0"/>
          </a:p>
        </p:txBody>
      </p:sp>
      <p:sp>
        <p:nvSpPr>
          <p:cNvPr id="3" name="Content Placeholder 2"/>
          <p:cNvSpPr>
            <a:spLocks noGrp="1"/>
          </p:cNvSpPr>
          <p:nvPr>
            <p:ph idx="1"/>
          </p:nvPr>
        </p:nvSpPr>
        <p:spPr>
          <a:xfrm>
            <a:off x="457200" y="1828800"/>
            <a:ext cx="3886200" cy="4648200"/>
          </a:xfrm>
        </p:spPr>
        <p:txBody>
          <a:bodyPr>
            <a:normAutofit/>
          </a:bodyPr>
          <a:lstStyle/>
          <a:p>
            <a:r>
              <a:rPr lang="en-US" sz="2000" dirty="0" smtClean="0"/>
              <a:t>At 5’11, 243 at graduation</a:t>
            </a:r>
          </a:p>
          <a:p>
            <a:endParaRPr lang="en-US" sz="2000" dirty="0" smtClean="0"/>
          </a:p>
          <a:p>
            <a:r>
              <a:rPr lang="en-US" sz="2000" dirty="0" smtClean="0"/>
              <a:t>320 pounds when he became secretary of war</a:t>
            </a:r>
          </a:p>
          <a:p>
            <a:endParaRPr lang="en-US" sz="2000" dirty="0" smtClean="0"/>
          </a:p>
          <a:p>
            <a:r>
              <a:rPr lang="en-US" sz="2000" dirty="0" smtClean="0"/>
              <a:t>340 pounds when he was in the White House</a:t>
            </a:r>
          </a:p>
          <a:p>
            <a:endParaRPr lang="en-US" sz="2000" dirty="0" smtClean="0"/>
          </a:p>
          <a:p>
            <a:r>
              <a:rPr lang="en-US" sz="2000" dirty="0" smtClean="0"/>
              <a:t>body mass index of more than 45</a:t>
            </a:r>
            <a:endParaRPr lang="en-US" sz="2000" dirty="0"/>
          </a:p>
        </p:txBody>
      </p:sp>
      <p:pic>
        <p:nvPicPr>
          <p:cNvPr id="15362" name="Picture 2" descr="http://funwithhistory.files.wordpress.com/2010/09/william_howard_taft.jpg?w=300&amp;h=225">
            <a:hlinkClick r:id="rId2"/>
          </p:cNvPr>
          <p:cNvPicPr>
            <a:picLocks noChangeAspect="1" noChangeArrowheads="1"/>
          </p:cNvPicPr>
          <p:nvPr/>
        </p:nvPicPr>
        <p:blipFill>
          <a:blip r:embed="rId3" cstate="print"/>
          <a:srcRect/>
          <a:stretch>
            <a:fillRect/>
          </a:stretch>
        </p:blipFill>
        <p:spPr bwMode="auto">
          <a:xfrm>
            <a:off x="4572000" y="2743200"/>
            <a:ext cx="4165600" cy="3124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3.bp.blogspot.com/_O1p5dF-RlvY/TLU5cLdjBAI/AAAAAAAAEro/OBxR0vfKSM4/s1600/sumo-kid.jpg"/>
          <p:cNvPicPr>
            <a:picLocks noChangeAspect="1" noChangeArrowheads="1"/>
          </p:cNvPicPr>
          <p:nvPr/>
        </p:nvPicPr>
        <p:blipFill>
          <a:blip r:embed="rId2" cstate="print"/>
          <a:srcRect/>
          <a:stretch>
            <a:fillRect/>
          </a:stretch>
        </p:blipFill>
        <p:spPr bwMode="auto">
          <a:xfrm>
            <a:off x="5895975" y="1943099"/>
            <a:ext cx="3248025" cy="4914901"/>
          </a:xfrm>
          <a:prstGeom prst="rect">
            <a:avLst/>
          </a:prstGeom>
          <a:noFill/>
        </p:spPr>
      </p:pic>
      <p:sp>
        <p:nvSpPr>
          <p:cNvPr id="2" name="Title 1"/>
          <p:cNvSpPr>
            <a:spLocks noGrp="1"/>
          </p:cNvSpPr>
          <p:nvPr>
            <p:ph type="title"/>
          </p:nvPr>
        </p:nvSpPr>
        <p:spPr/>
        <p:txBody>
          <a:bodyPr/>
          <a:lstStyle/>
          <a:p>
            <a:r>
              <a:rPr lang="en-US" dirty="0" smtClean="0"/>
              <a:t>Taking Notice</a:t>
            </a:r>
            <a:endParaRPr lang="en-US" dirty="0"/>
          </a:p>
        </p:txBody>
      </p:sp>
      <p:sp>
        <p:nvSpPr>
          <p:cNvPr id="3" name="Content Placeholder 2"/>
          <p:cNvSpPr>
            <a:spLocks noGrp="1"/>
          </p:cNvSpPr>
          <p:nvPr>
            <p:ph idx="1"/>
          </p:nvPr>
        </p:nvSpPr>
        <p:spPr/>
        <p:txBody>
          <a:bodyPr>
            <a:normAutofit/>
          </a:bodyPr>
          <a:lstStyle/>
          <a:p>
            <a:r>
              <a:rPr lang="en-US" sz="1800" dirty="0" smtClean="0"/>
              <a:t>The health consequences of obesity began to be noted in the medical literature in the eighteenth century</a:t>
            </a:r>
          </a:p>
          <a:p>
            <a:endParaRPr lang="en-US" sz="1800" dirty="0" smtClean="0"/>
          </a:p>
          <a:p>
            <a:endParaRPr lang="en-US" sz="1800" dirty="0" smtClean="0"/>
          </a:p>
          <a:p>
            <a:r>
              <a:rPr lang="en-US" sz="1800" dirty="0" smtClean="0"/>
              <a:t>Throughout most of the nineteenth century and well into the early twentieth century, medical opinion held that carrying an extra 20 to 50 pounds of excess “flesh” was healthy</a:t>
            </a:r>
          </a:p>
          <a:p>
            <a:pPr lvl="1"/>
            <a:r>
              <a:rPr lang="en-US" sz="1600" dirty="0" smtClean="0"/>
              <a:t>It provided a reserve of vitality that would keep a person from being run down by a long lasting illness</a:t>
            </a:r>
          </a:p>
          <a:p>
            <a:pPr lvl="1"/>
            <a:r>
              <a:rPr lang="en-US" sz="1600" dirty="0" smtClean="0"/>
              <a:t>Being thin was unhealthy and advice was geared towards how to gain weight</a:t>
            </a:r>
          </a:p>
          <a:p>
            <a:pPr lvl="1"/>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Alarm</a:t>
            </a:r>
            <a:endParaRPr lang="en-US" dirty="0"/>
          </a:p>
        </p:txBody>
      </p:sp>
      <p:sp>
        <p:nvSpPr>
          <p:cNvPr id="3" name="Content Placeholder 2"/>
          <p:cNvSpPr>
            <a:spLocks noGrp="1"/>
          </p:cNvSpPr>
          <p:nvPr>
            <p:ph idx="1"/>
          </p:nvPr>
        </p:nvSpPr>
        <p:spPr/>
        <p:txBody>
          <a:bodyPr>
            <a:normAutofit/>
          </a:bodyPr>
          <a:lstStyle/>
          <a:p>
            <a:r>
              <a:rPr lang="en-US" sz="1800" dirty="0" smtClean="0"/>
              <a:t>The first alarm against excess weight was sounded by the insurance industry</a:t>
            </a:r>
          </a:p>
          <a:p>
            <a:endParaRPr lang="en-US" sz="1800" dirty="0" smtClean="0"/>
          </a:p>
          <a:p>
            <a:r>
              <a:rPr lang="en-US" sz="1800" dirty="0" smtClean="0"/>
              <a:t>By the 1930s, the medical profession made a total about face on the desirability of excess “flesh” and accepted excess fat as a health problem</a:t>
            </a:r>
          </a:p>
          <a:p>
            <a:endParaRPr lang="en-US" sz="1800" dirty="0" smtClean="0"/>
          </a:p>
          <a:p>
            <a:r>
              <a:rPr lang="en-US" sz="1800" dirty="0" smtClean="0"/>
              <a:t>Psychiatrists capitalize by convincing people that obesity is a psychological malfunction, soon realized false</a:t>
            </a:r>
          </a:p>
          <a:p>
            <a:endParaRPr lang="en-US" sz="1800" dirty="0" smtClean="0"/>
          </a:p>
          <a:p>
            <a:r>
              <a:rPr lang="en-US" sz="1800" dirty="0" smtClean="0"/>
              <a:t>It was not until 1960s that the study of obesity was in full swing and it was at this time that fat became an “organ” with its own hormones, receptors, genetics, and cellular biology rather than the passive store of energy</a:t>
            </a:r>
          </a:p>
          <a:p>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Advances</a:t>
            </a:r>
            <a:endParaRPr lang="en-US" dirty="0"/>
          </a:p>
        </p:txBody>
      </p:sp>
      <p:sp>
        <p:nvSpPr>
          <p:cNvPr id="3" name="Content Placeholder 2"/>
          <p:cNvSpPr>
            <a:spLocks noGrp="1"/>
          </p:cNvSpPr>
          <p:nvPr>
            <p:ph idx="1"/>
          </p:nvPr>
        </p:nvSpPr>
        <p:spPr/>
        <p:txBody>
          <a:bodyPr/>
          <a:lstStyle/>
          <a:p>
            <a:r>
              <a:rPr lang="en-US" sz="1800" dirty="0" smtClean="0"/>
              <a:t>Agricultural Revolutions – good but bad</a:t>
            </a:r>
          </a:p>
          <a:p>
            <a:r>
              <a:rPr lang="en-US" sz="1800" dirty="0" smtClean="0"/>
              <a:t>Thermodynamics</a:t>
            </a:r>
          </a:p>
          <a:p>
            <a:r>
              <a:rPr lang="en-US" sz="1800" dirty="0" smtClean="0"/>
              <a:t>Nutritional balance</a:t>
            </a:r>
          </a:p>
          <a:p>
            <a:r>
              <a:rPr lang="en-US" sz="1800" dirty="0" smtClean="0"/>
              <a:t>Energy Conversion</a:t>
            </a:r>
          </a:p>
          <a:p>
            <a:r>
              <a:rPr lang="en-US" sz="1800" dirty="0" smtClean="0"/>
              <a:t>Gastric physiology</a:t>
            </a:r>
          </a:p>
          <a:p>
            <a:endParaRPr lang="en-US" sz="1800" dirty="0" smtClean="0"/>
          </a:p>
          <a:p>
            <a:r>
              <a:rPr lang="en-US" sz="1800" dirty="0" smtClean="0"/>
              <a:t>Alphonse Quetelet’s body mass index (BMI), </a:t>
            </a:r>
          </a:p>
          <a:p>
            <a:pPr>
              <a:buNone/>
            </a:pPr>
            <a:r>
              <a:rPr lang="en-US" sz="1800" dirty="0" smtClean="0"/>
              <a:t>	is now used for the classification of overweight </a:t>
            </a:r>
          </a:p>
          <a:p>
            <a:pPr>
              <a:buNone/>
            </a:pPr>
            <a:r>
              <a:rPr lang="en-US" sz="1800" dirty="0" smtClean="0"/>
              <a:t>	status.</a:t>
            </a:r>
          </a:p>
          <a:p>
            <a:endParaRPr lang="en-US" sz="1800" dirty="0" smtClean="0"/>
          </a:p>
          <a:p>
            <a:endParaRPr lang="en-US" sz="1800" dirty="0" smtClean="0"/>
          </a:p>
          <a:p>
            <a:pPr>
              <a:buNone/>
            </a:pPr>
            <a:endParaRPr lang="en-US" sz="1800" dirty="0" smtClean="0"/>
          </a:p>
          <a:p>
            <a:endParaRPr lang="en-US" sz="1800" dirty="0"/>
          </a:p>
        </p:txBody>
      </p:sp>
      <p:pic>
        <p:nvPicPr>
          <p:cNvPr id="10241" name="Picture 1"/>
          <p:cNvPicPr>
            <a:picLocks noChangeAspect="1" noChangeArrowheads="1"/>
          </p:cNvPicPr>
          <p:nvPr/>
        </p:nvPicPr>
        <p:blipFill>
          <a:blip r:embed="rId2" cstate="print"/>
          <a:srcRect/>
          <a:stretch>
            <a:fillRect/>
          </a:stretch>
        </p:blipFill>
        <p:spPr bwMode="auto">
          <a:xfrm>
            <a:off x="6477000" y="2971800"/>
            <a:ext cx="2309812" cy="3072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normAutofit/>
          </a:bodyPr>
          <a:lstStyle/>
          <a:p>
            <a:r>
              <a:rPr lang="en-US" sz="2200" dirty="0" smtClean="0"/>
              <a:t>Obesity is a medical condition in which excess body fat has accumulated to the extent that it may have an adverse effect on health.</a:t>
            </a:r>
          </a:p>
          <a:p>
            <a:endParaRPr lang="en-US" sz="2200" dirty="0" smtClean="0"/>
          </a:p>
          <a:p>
            <a:r>
              <a:rPr lang="en-US" sz="2200" dirty="0" smtClean="0"/>
              <a:t>It is defined by body mass index (BMI) and further evaluated in terms of fat distribution via the waist–hip ratio and total cardiovascular risk factors.</a:t>
            </a:r>
          </a:p>
          <a:p>
            <a:endParaRPr lang="en-US" sz="2200" dirty="0" smtClean="0"/>
          </a:p>
          <a:p>
            <a:r>
              <a:rPr lang="en-US" sz="2200" dirty="0" smtClean="0"/>
              <a:t>BMI is closely related to both percentage body fat and total body fat.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a:t>
            </a:r>
            <a:endParaRPr lang="en-US" dirty="0"/>
          </a:p>
        </p:txBody>
      </p:sp>
      <p:sp>
        <p:nvSpPr>
          <p:cNvPr id="4" name="Content Placeholder 3"/>
          <p:cNvSpPr>
            <a:spLocks noGrp="1"/>
          </p:cNvSpPr>
          <p:nvPr>
            <p:ph sz="half" idx="1"/>
          </p:nvPr>
        </p:nvSpPr>
        <p:spPr/>
        <p:txBody>
          <a:bodyPr>
            <a:normAutofit/>
          </a:bodyPr>
          <a:lstStyle/>
          <a:p>
            <a:r>
              <a:rPr lang="en-US" sz="2000" dirty="0" smtClean="0"/>
              <a:t>Metric: </a:t>
            </a:r>
            <a:r>
              <a:rPr lang="en-US" sz="2000" i="1" dirty="0" smtClean="0"/>
              <a:t>BMI</a:t>
            </a:r>
            <a:r>
              <a:rPr lang="en-US" sz="2000" dirty="0" smtClean="0"/>
              <a:t> = </a:t>
            </a:r>
            <a:r>
              <a:rPr lang="en-US" sz="2000" i="1" dirty="0" smtClean="0"/>
              <a:t>kilograms</a:t>
            </a:r>
            <a:r>
              <a:rPr lang="en-US" sz="2000" dirty="0" smtClean="0"/>
              <a:t> / </a:t>
            </a:r>
            <a:r>
              <a:rPr lang="en-US" sz="2000" i="1" dirty="0" smtClean="0"/>
              <a:t>meters</a:t>
            </a:r>
            <a:r>
              <a:rPr lang="en-US" sz="2000" baseline="30000" dirty="0" smtClean="0"/>
              <a:t>2</a:t>
            </a:r>
            <a:r>
              <a:rPr lang="en-US" sz="2000" dirty="0" smtClean="0"/>
              <a:t> </a:t>
            </a:r>
          </a:p>
          <a:p>
            <a:endParaRPr lang="en-US" sz="2000" dirty="0" smtClean="0"/>
          </a:p>
          <a:p>
            <a:r>
              <a:rPr lang="en-US" sz="2000" dirty="0" smtClean="0"/>
              <a:t>US customary and imperial: </a:t>
            </a:r>
          </a:p>
          <a:p>
            <a:pPr>
              <a:buNone/>
            </a:pPr>
            <a:r>
              <a:rPr lang="en-US" sz="2000" i="1" dirty="0" smtClean="0"/>
              <a:t>	</a:t>
            </a:r>
          </a:p>
          <a:p>
            <a:pPr>
              <a:buNone/>
            </a:pPr>
            <a:r>
              <a:rPr lang="en-US" sz="2000" i="1" dirty="0" smtClean="0"/>
              <a:t>		BMI</a:t>
            </a:r>
            <a:r>
              <a:rPr lang="en-US" sz="2000" dirty="0" smtClean="0"/>
              <a:t> = </a:t>
            </a:r>
            <a:r>
              <a:rPr lang="en-US" sz="2000" i="1" dirty="0" smtClean="0"/>
              <a:t>lb</a:t>
            </a:r>
            <a:r>
              <a:rPr lang="en-US" sz="2000" dirty="0" smtClean="0"/>
              <a:t> * 703 / </a:t>
            </a:r>
            <a:r>
              <a:rPr lang="en-US" sz="2000" i="1" dirty="0" smtClean="0"/>
              <a:t>in</a:t>
            </a:r>
            <a:r>
              <a:rPr lang="en-US" sz="2000" baseline="30000" dirty="0" smtClean="0"/>
              <a:t>2</a:t>
            </a:r>
            <a:endParaRPr lang="en-US" sz="2000" dirty="0"/>
          </a:p>
        </p:txBody>
      </p:sp>
      <p:graphicFrame>
        <p:nvGraphicFramePr>
          <p:cNvPr id="6" name="Content Placeholder 5"/>
          <p:cNvGraphicFramePr>
            <a:graphicFrameLocks noGrp="1"/>
          </p:cNvGraphicFramePr>
          <p:nvPr>
            <p:ph sz="half" idx="2"/>
          </p:nvPr>
        </p:nvGraphicFramePr>
        <p:xfrm>
          <a:off x="4876800" y="1752602"/>
          <a:ext cx="4038600" cy="4190998"/>
        </p:xfrm>
        <a:graphic>
          <a:graphicData uri="http://schemas.openxmlformats.org/drawingml/2006/table">
            <a:tbl>
              <a:tblPr/>
              <a:tblGrid>
                <a:gridCol w="2019300"/>
                <a:gridCol w="2019300"/>
              </a:tblGrid>
              <a:tr h="598714">
                <a:tc>
                  <a:txBody>
                    <a:bodyPr/>
                    <a:lstStyle/>
                    <a:p>
                      <a:r>
                        <a:rPr lang="en-US" sz="1200" dirty="0"/>
                        <a:t>BMI</a:t>
                      </a:r>
                    </a:p>
                  </a:txBody>
                  <a:tcPr marL="60579" marR="60579" marT="30290" marB="30290" anchor="ctr">
                    <a:lnL>
                      <a:noFill/>
                    </a:lnL>
                    <a:lnR>
                      <a:noFill/>
                    </a:lnR>
                    <a:lnT>
                      <a:noFill/>
                    </a:lnT>
                    <a:lnB>
                      <a:noFill/>
                    </a:lnB>
                  </a:tcPr>
                </a:tc>
                <a:tc>
                  <a:txBody>
                    <a:bodyPr/>
                    <a:lstStyle/>
                    <a:p>
                      <a:r>
                        <a:rPr lang="en-US" sz="1200"/>
                        <a:t>Classification</a:t>
                      </a:r>
                    </a:p>
                  </a:txBody>
                  <a:tcPr marL="60579" marR="60579" marT="30290" marB="30290" anchor="ctr">
                    <a:lnL>
                      <a:noFill/>
                    </a:lnL>
                    <a:lnR>
                      <a:noFill/>
                    </a:lnR>
                    <a:lnT>
                      <a:noFill/>
                    </a:lnT>
                    <a:lnB>
                      <a:noFill/>
                    </a:lnB>
                  </a:tcPr>
                </a:tc>
              </a:tr>
              <a:tr h="598714">
                <a:tc>
                  <a:txBody>
                    <a:bodyPr/>
                    <a:lstStyle/>
                    <a:p>
                      <a:r>
                        <a:rPr lang="en-US" sz="1200"/>
                        <a:t>&lt; 18.5</a:t>
                      </a:r>
                    </a:p>
                  </a:txBody>
                  <a:tcPr marL="60579" marR="60579" marT="30290" marB="30290" anchor="ctr">
                    <a:lnL>
                      <a:noFill/>
                    </a:lnL>
                    <a:lnR>
                      <a:noFill/>
                    </a:lnR>
                    <a:lnT>
                      <a:noFill/>
                    </a:lnT>
                    <a:lnB>
                      <a:noFill/>
                    </a:lnB>
                  </a:tcPr>
                </a:tc>
                <a:tc>
                  <a:txBody>
                    <a:bodyPr/>
                    <a:lstStyle/>
                    <a:p>
                      <a:r>
                        <a:rPr lang="en-US" sz="1200"/>
                        <a:t>underweight</a:t>
                      </a:r>
                    </a:p>
                  </a:txBody>
                  <a:tcPr marL="60579" marR="60579" marT="30290" marB="30290" anchor="ctr">
                    <a:lnL>
                      <a:noFill/>
                    </a:lnL>
                    <a:lnR>
                      <a:noFill/>
                    </a:lnR>
                    <a:lnT>
                      <a:noFill/>
                    </a:lnT>
                    <a:lnB>
                      <a:noFill/>
                    </a:lnB>
                  </a:tcPr>
                </a:tc>
              </a:tr>
              <a:tr h="598714">
                <a:tc>
                  <a:txBody>
                    <a:bodyPr/>
                    <a:lstStyle/>
                    <a:p>
                      <a:r>
                        <a:rPr lang="en-US" sz="1200"/>
                        <a:t>18.5–24.9</a:t>
                      </a:r>
                    </a:p>
                  </a:txBody>
                  <a:tcPr marL="60579" marR="60579" marT="30290" marB="30290" anchor="ctr">
                    <a:lnL>
                      <a:noFill/>
                    </a:lnL>
                    <a:lnR>
                      <a:noFill/>
                    </a:lnR>
                    <a:lnT>
                      <a:noFill/>
                    </a:lnT>
                    <a:lnB>
                      <a:noFill/>
                    </a:lnB>
                  </a:tcPr>
                </a:tc>
                <a:tc>
                  <a:txBody>
                    <a:bodyPr/>
                    <a:lstStyle/>
                    <a:p>
                      <a:r>
                        <a:rPr lang="en-US" sz="1200"/>
                        <a:t>normal weight</a:t>
                      </a:r>
                    </a:p>
                  </a:txBody>
                  <a:tcPr marL="60579" marR="60579" marT="30290" marB="30290" anchor="ctr">
                    <a:lnL>
                      <a:noFill/>
                    </a:lnL>
                    <a:lnR>
                      <a:noFill/>
                    </a:lnR>
                    <a:lnT>
                      <a:noFill/>
                    </a:lnT>
                    <a:lnB>
                      <a:noFill/>
                    </a:lnB>
                  </a:tcPr>
                </a:tc>
              </a:tr>
              <a:tr h="598714">
                <a:tc>
                  <a:txBody>
                    <a:bodyPr/>
                    <a:lstStyle/>
                    <a:p>
                      <a:r>
                        <a:rPr lang="en-US" sz="1200"/>
                        <a:t>25.0–29.9</a:t>
                      </a:r>
                    </a:p>
                  </a:txBody>
                  <a:tcPr marL="60579" marR="60579" marT="30290" marB="30290" anchor="ctr">
                    <a:lnL>
                      <a:noFill/>
                    </a:lnL>
                    <a:lnR>
                      <a:noFill/>
                    </a:lnR>
                    <a:lnT>
                      <a:noFill/>
                    </a:lnT>
                    <a:lnB>
                      <a:noFill/>
                    </a:lnB>
                  </a:tcPr>
                </a:tc>
                <a:tc>
                  <a:txBody>
                    <a:bodyPr/>
                    <a:lstStyle/>
                    <a:p>
                      <a:r>
                        <a:rPr lang="en-US" sz="1200"/>
                        <a:t>overweight</a:t>
                      </a:r>
                    </a:p>
                  </a:txBody>
                  <a:tcPr marL="60579" marR="60579" marT="30290" marB="30290" anchor="ctr">
                    <a:lnL>
                      <a:noFill/>
                    </a:lnL>
                    <a:lnR>
                      <a:noFill/>
                    </a:lnR>
                    <a:lnT>
                      <a:noFill/>
                    </a:lnT>
                    <a:lnB>
                      <a:noFill/>
                    </a:lnB>
                  </a:tcPr>
                </a:tc>
              </a:tr>
              <a:tr h="598714">
                <a:tc>
                  <a:txBody>
                    <a:bodyPr/>
                    <a:lstStyle/>
                    <a:p>
                      <a:r>
                        <a:rPr lang="en-US" sz="1200"/>
                        <a:t>30.0–34.9</a:t>
                      </a:r>
                    </a:p>
                  </a:txBody>
                  <a:tcPr marL="60579" marR="60579" marT="30290" marB="30290" anchor="ctr">
                    <a:lnL>
                      <a:noFill/>
                    </a:lnL>
                    <a:lnR>
                      <a:noFill/>
                    </a:lnR>
                    <a:lnT>
                      <a:noFill/>
                    </a:lnT>
                    <a:lnB>
                      <a:noFill/>
                    </a:lnB>
                  </a:tcPr>
                </a:tc>
                <a:tc>
                  <a:txBody>
                    <a:bodyPr/>
                    <a:lstStyle/>
                    <a:p>
                      <a:r>
                        <a:rPr lang="en-US" sz="1200" dirty="0"/>
                        <a:t>class I obesity</a:t>
                      </a:r>
                    </a:p>
                  </a:txBody>
                  <a:tcPr marL="60579" marR="60579" marT="30290" marB="30290" anchor="ctr">
                    <a:lnL>
                      <a:noFill/>
                    </a:lnL>
                    <a:lnR>
                      <a:noFill/>
                    </a:lnR>
                    <a:lnT>
                      <a:noFill/>
                    </a:lnT>
                    <a:lnB>
                      <a:noFill/>
                    </a:lnB>
                  </a:tcPr>
                </a:tc>
              </a:tr>
              <a:tr h="598714">
                <a:tc>
                  <a:txBody>
                    <a:bodyPr/>
                    <a:lstStyle/>
                    <a:p>
                      <a:r>
                        <a:rPr lang="en-US" sz="1200"/>
                        <a:t>35.0–39.9</a:t>
                      </a:r>
                    </a:p>
                  </a:txBody>
                  <a:tcPr marL="60579" marR="60579" marT="30290" marB="30290" anchor="ctr">
                    <a:lnL>
                      <a:noFill/>
                    </a:lnL>
                    <a:lnR>
                      <a:noFill/>
                    </a:lnR>
                    <a:lnT>
                      <a:noFill/>
                    </a:lnT>
                    <a:lnB>
                      <a:noFill/>
                    </a:lnB>
                  </a:tcPr>
                </a:tc>
                <a:tc>
                  <a:txBody>
                    <a:bodyPr/>
                    <a:lstStyle/>
                    <a:p>
                      <a:r>
                        <a:rPr lang="en-US" sz="1200" dirty="0"/>
                        <a:t>class II obesity</a:t>
                      </a:r>
                    </a:p>
                  </a:txBody>
                  <a:tcPr marL="60579" marR="60579" marT="30290" marB="30290" anchor="ctr">
                    <a:lnL>
                      <a:noFill/>
                    </a:lnL>
                    <a:lnR>
                      <a:noFill/>
                    </a:lnR>
                    <a:lnT>
                      <a:noFill/>
                    </a:lnT>
                    <a:lnB>
                      <a:noFill/>
                    </a:lnB>
                  </a:tcPr>
                </a:tc>
              </a:tr>
              <a:tr h="598714">
                <a:tc>
                  <a:txBody>
                    <a:bodyPr/>
                    <a:lstStyle/>
                    <a:p>
                      <a:r>
                        <a:rPr lang="en-US" sz="1200"/>
                        <a:t>≥ 40.0</a:t>
                      </a:r>
                    </a:p>
                  </a:txBody>
                  <a:tcPr marL="60579" marR="60579" marT="30290" marB="30290" anchor="ctr">
                    <a:lnL>
                      <a:noFill/>
                    </a:lnL>
                    <a:lnR>
                      <a:noFill/>
                    </a:lnR>
                    <a:lnT>
                      <a:noFill/>
                    </a:lnT>
                    <a:lnB>
                      <a:noFill/>
                    </a:lnB>
                  </a:tcPr>
                </a:tc>
                <a:tc>
                  <a:txBody>
                    <a:bodyPr/>
                    <a:lstStyle/>
                    <a:p>
                      <a:r>
                        <a:rPr lang="en-US" sz="1200" dirty="0"/>
                        <a:t>  class III obesity  </a:t>
                      </a:r>
                    </a:p>
                  </a:txBody>
                  <a:tcPr marL="60579" marR="60579" marT="30290" marB="3029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3234</TotalTime>
  <Words>1453</Words>
  <Application>Microsoft Office PowerPoint</Application>
  <PresentationFormat>On-screen Show (4:3)</PresentationFormat>
  <Paragraphs>270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Verve</vt:lpstr>
      <vt:lpstr>Anti-Obesity Drugs</vt:lpstr>
      <vt:lpstr>Fat is just what we thought</vt:lpstr>
      <vt:lpstr>Historical Roots</vt:lpstr>
      <vt:lpstr>President William Taft(1857-1930) </vt:lpstr>
      <vt:lpstr>Taking Notice</vt:lpstr>
      <vt:lpstr>First Alarm</vt:lpstr>
      <vt:lpstr>Advances</vt:lpstr>
      <vt:lpstr>Classification</vt:lpstr>
      <vt:lpstr>Classification </vt:lpstr>
      <vt:lpstr>Great Example!!!!</vt:lpstr>
      <vt:lpstr>Effects on health</vt:lpstr>
      <vt:lpstr>Health Effects - Mortality</vt:lpstr>
      <vt:lpstr>Health Effects – Morbidity </vt:lpstr>
      <vt:lpstr>Survival paradox</vt:lpstr>
      <vt:lpstr>Causes</vt:lpstr>
      <vt:lpstr>Pathophysiology</vt:lpstr>
      <vt:lpstr>Pathophysiology</vt:lpstr>
      <vt:lpstr>Pathophysiology</vt:lpstr>
      <vt:lpstr>Pathophysiology</vt:lpstr>
      <vt:lpstr>Pathophysiology</vt:lpstr>
      <vt:lpstr>Pathophysiology</vt:lpstr>
      <vt:lpstr>Leptin Deficient?</vt:lpstr>
      <vt:lpstr>Sibutramine(meridia)</vt:lpstr>
      <vt:lpstr>Sibutramine</vt:lpstr>
      <vt:lpstr>Sibutramine</vt:lpstr>
      <vt:lpstr>Orlistat(Xenical)</vt:lpstr>
      <vt:lpstr>Orlistat</vt:lpstr>
      <vt:lpstr>Orlistat</vt:lpstr>
      <vt:lpstr>Treatment</vt:lpstr>
      <vt:lpstr>Future</vt:lpstr>
      <vt:lpstr>Readings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Anti-Obesity Drugs</dc:title>
  <dc:creator>Aaron</dc:creator>
  <cp:lastModifiedBy>00005862</cp:lastModifiedBy>
  <cp:revision>106</cp:revision>
  <dcterms:created xsi:type="dcterms:W3CDTF">2011-04-12T04:06:28Z</dcterms:created>
  <dcterms:modified xsi:type="dcterms:W3CDTF">2011-04-25T03:00:03Z</dcterms:modified>
</cp:coreProperties>
</file>