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2"/>
  </p:notesMasterIdLst>
  <p:sldIdLst>
    <p:sldId id="256" r:id="rId2"/>
    <p:sldId id="259" r:id="rId3"/>
    <p:sldId id="257" r:id="rId4"/>
    <p:sldId id="258" r:id="rId5"/>
    <p:sldId id="261" r:id="rId6"/>
    <p:sldId id="262" r:id="rId7"/>
    <p:sldId id="260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1" r:id="rId16"/>
    <p:sldId id="272" r:id="rId17"/>
    <p:sldId id="268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1" d="100"/>
          <a:sy n="101" d="100"/>
        </p:scale>
        <p:origin x="-756" y="-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12E23B-E651-C84F-98D1-EBF1DC3916A9}" type="datetimeFigureOut">
              <a:rPr lang="en-US" smtClean="0"/>
              <a:t>4/30/2011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61A5F5-E7F3-8544-B54E-D0D7CF0787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4671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3nODx3cT1RU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7ZMVQ1Vbb7Y" TargetMode="External"/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hlinkClick r:id="rId3"/>
              </a:rPr>
              <a:t>http://www.youtube.com/watch?v=3nODx3cT1RU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61A5F5-E7F3-8544-B54E-D0D7CF0787F1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Most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kinase</a:t>
            </a:r>
            <a:r>
              <a:rPr lang="en-US" baseline="0" dirty="0" smtClean="0"/>
              <a:t> inhibitors end in –</a:t>
            </a:r>
            <a:r>
              <a:rPr lang="en-US" baseline="0" dirty="0" err="1" smtClean="0"/>
              <a:t>tinib</a:t>
            </a:r>
            <a:r>
              <a:rPr lang="en-US" baseline="0" dirty="0" smtClean="0"/>
              <a:t> or -</a:t>
            </a:r>
            <a:r>
              <a:rPr lang="en-US" baseline="0" dirty="0" err="1" smtClean="0"/>
              <a:t>umab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61A5F5-E7F3-8544-B54E-D0D7CF0787F1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hlinkClick r:id="rId3"/>
              </a:rPr>
              <a:t>http://www.youtube.com/watch?v=7ZMVQ1Vbb7Y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61A5F5-E7F3-8544-B54E-D0D7CF0787F1}" type="slidenum">
              <a:rPr lang="en-US" smtClean="0"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TitleSlid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54C24-68E9-5842-901B-87C2AEC542F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492375"/>
            <a:ext cx="6762749" cy="1470025"/>
          </a:xfrm>
        </p:spPr>
        <p:txBody>
          <a:bodyPr/>
          <a:lstStyle>
            <a:lvl1pPr algn="r">
              <a:defRPr sz="4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1" y="3966882"/>
            <a:ext cx="6762749" cy="1752600"/>
          </a:xfrm>
        </p:spPr>
        <p:txBody>
          <a:bodyPr>
            <a:normAutofit/>
          </a:bodyPr>
          <a:lstStyle>
            <a:lvl1pPr marL="0" indent="0" algn="r">
              <a:spcBef>
                <a:spcPts val="6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C5E92-F95A-D841-99C0-B35856125EFA}" type="datetimeFigureOut">
              <a:rPr lang="en-US" smtClean="0"/>
              <a:pPr/>
              <a:t>4/30/2011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C5E92-F95A-D841-99C0-B35856125EFA}" type="datetimeFigureOut">
              <a:rPr lang="en-US" smtClean="0"/>
              <a:pPr/>
              <a:t>4/30/2011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54C24-68E9-5842-901B-87C2AEC542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4" y="590550"/>
            <a:ext cx="365760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3023" y="739588"/>
            <a:ext cx="3657600" cy="53087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464" y="1816100"/>
            <a:ext cx="3657600" cy="38227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C5E92-F95A-D841-99C0-B35856125EFA}" type="datetimeFigureOut">
              <a:rPr lang="en-US" smtClean="0"/>
              <a:pPr/>
              <a:t>4/30/2011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54C24-68E9-5842-901B-87C2AEC542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Picture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977" y="187452"/>
            <a:ext cx="853665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0" y="533400"/>
            <a:ext cx="447675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124" y="1828800"/>
            <a:ext cx="4474539" cy="38100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6124" y="6288741"/>
            <a:ext cx="1887537" cy="365125"/>
          </a:xfrm>
        </p:spPr>
        <p:txBody>
          <a:bodyPr/>
          <a:lstStyle/>
          <a:p>
            <a:fld id="{B3CC5E92-F95A-D841-99C0-B35856125EFA}" type="datetimeFigureOut">
              <a:rPr lang="en-US" smtClean="0"/>
              <a:pPr/>
              <a:t>4/30/2011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67399" y="6288741"/>
            <a:ext cx="267596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54C24-68E9-5842-901B-87C2AEC542F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188253" y="179292"/>
            <a:ext cx="3281087" cy="6483096"/>
          </a:xfrm>
          <a:prstGeom prst="round1Rect">
            <a:avLst>
              <a:gd name="adj" fmla="val 17325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0953" y="533400"/>
            <a:ext cx="365760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596153" y="1600199"/>
            <a:ext cx="3657600" cy="3657601"/>
          </a:xfrm>
          <a:prstGeom prst="ellipse">
            <a:avLst/>
          </a:prstGeom>
          <a:blipFill dpi="0" rotWithShape="0">
            <a:blip r:embed="rId3" cstate="print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10412" y="1828800"/>
            <a:ext cx="3657600" cy="38100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B3CC5E92-F95A-D841-99C0-B35856125EFA}" type="datetimeFigureOut">
              <a:rPr lang="en-US" smtClean="0"/>
              <a:pPr/>
              <a:t>4/30/2011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54C24-68E9-5842-901B-87C2AEC542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038" y="3778624"/>
            <a:ext cx="7560515" cy="110265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871584" y="762000"/>
            <a:ext cx="7427726" cy="2989730"/>
          </a:xfrm>
          <a:prstGeom prst="roundRect">
            <a:avLst>
              <a:gd name="adj" fmla="val 7476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8034" y="4827493"/>
            <a:ext cx="7559977" cy="122088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B3CC5E92-F95A-D841-99C0-B35856125EFA}" type="datetimeFigureOut">
              <a:rPr lang="en-US" smtClean="0"/>
              <a:pPr/>
              <a:t>4/30/2011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54C24-68E9-5842-901B-87C2AEC542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C5E92-F95A-D841-99C0-B35856125EFA}" type="datetimeFigureOut">
              <a:rPr lang="en-US" smtClean="0"/>
              <a:pPr/>
              <a:t>4/30/2011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54C24-68E9-5842-901B-87C2AEC542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28646" y="779463"/>
            <a:ext cx="1358153" cy="52689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779464"/>
            <a:ext cx="6170613" cy="526891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C5E92-F95A-D841-99C0-B35856125EFA}" type="datetimeFigureOut">
              <a:rPr lang="en-US" smtClean="0"/>
              <a:pPr/>
              <a:t>4/30/2011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54C24-68E9-5842-901B-87C2AEC542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C5E92-F95A-D841-99C0-B35856125EFA}" type="datetimeFigureOut">
              <a:rPr lang="en-US" smtClean="0"/>
              <a:pPr/>
              <a:t>4/30/2011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54C24-68E9-5842-901B-87C2AEC542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SectionHead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591360"/>
            <a:ext cx="7583487" cy="1362075"/>
          </a:xfrm>
        </p:spPr>
        <p:txBody>
          <a:bodyPr anchor="b" anchorCtr="0">
            <a:noAutofit/>
          </a:bodyPr>
          <a:lstStyle>
            <a:lvl1pPr algn="l">
              <a:defRPr sz="4400" b="1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3950354"/>
            <a:ext cx="7583487" cy="1500187"/>
          </a:xfrm>
        </p:spPr>
        <p:txBody>
          <a:bodyPr anchor="t" anchorCtr="0"/>
          <a:lstStyle>
            <a:lvl1pPr marL="0" indent="0" algn="l">
              <a:spcBef>
                <a:spcPts val="600"/>
              </a:spcBef>
              <a:buNone/>
              <a:defRPr sz="20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C5E92-F95A-D841-99C0-B35856125EFA}" type="datetimeFigureOut">
              <a:rPr lang="en-US" smtClean="0"/>
              <a:pPr/>
              <a:t>4/30/2011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54C24-68E9-5842-901B-87C2AEC542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8541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C5E92-F95A-D841-99C0-B35856125EFA}" type="datetimeFigureOut">
              <a:rPr lang="en-US" smtClean="0"/>
              <a:pPr/>
              <a:t>4/30/2011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54C24-68E9-5842-901B-87C2AEC542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0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0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C5E92-F95A-D841-99C0-B35856125EFA}" type="datetimeFigureOut">
              <a:rPr lang="en-US" smtClean="0"/>
              <a:pPr/>
              <a:t>4/30/2011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54C24-68E9-5842-901B-87C2AEC542F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1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C5E92-F95A-D841-99C0-B35856125EFA}" type="datetimeFigureOut">
              <a:rPr lang="en-US" smtClean="0"/>
              <a:pPr/>
              <a:t>4/30/2011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54C24-68E9-5842-901B-87C2AEC542F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779462" y="3991816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C5E92-F95A-D841-99C0-B35856125EFA}" type="datetimeFigureOut">
              <a:rPr lang="en-US" smtClean="0"/>
              <a:pPr/>
              <a:t>4/30/2011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54C24-68E9-5842-901B-87C2AEC542F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C5E92-F95A-D841-99C0-B35856125EFA}" type="datetimeFigureOut">
              <a:rPr lang="en-US" smtClean="0"/>
              <a:pPr/>
              <a:t>4/30/2011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54C24-68E9-5842-901B-87C2AEC542F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4"/>
          </p:nvPr>
        </p:nvSpPr>
        <p:spPr>
          <a:xfrm>
            <a:off x="77946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3" name="Content Placeholder 2"/>
          <p:cNvSpPr>
            <a:spLocks noGrp="1"/>
          </p:cNvSpPr>
          <p:nvPr>
            <p:ph sz="half" idx="15"/>
          </p:nvPr>
        </p:nvSpPr>
        <p:spPr>
          <a:xfrm>
            <a:off x="77946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4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5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C5E92-F95A-D841-99C0-B35856125EFA}" type="datetimeFigureOut">
              <a:rPr lang="en-US" smtClean="0"/>
              <a:pPr/>
              <a:t>4/30/2011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54C24-68E9-5842-901B-87C2AEC542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Diagonal Corner Rectangle 7"/>
          <p:cNvSpPr/>
          <p:nvPr/>
        </p:nvSpPr>
        <p:spPr>
          <a:xfrm>
            <a:off x="189707" y="189707"/>
            <a:ext cx="8764587" cy="6478587"/>
          </a:xfrm>
          <a:prstGeom prst="round2DiagRect">
            <a:avLst>
              <a:gd name="adj1" fmla="val 9416"/>
              <a:gd name="adj2" fmla="val 0"/>
            </a:avLst>
          </a:prstGeom>
          <a:gradFill>
            <a:gsLst>
              <a:gs pos="1700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28800"/>
            <a:ext cx="7583487" cy="42089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6288741"/>
            <a:ext cx="18875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3CC5E92-F95A-D841-99C0-B35856125EFA}" type="datetimeFigureOut">
              <a:rPr lang="en-US" smtClean="0"/>
              <a:pPr/>
              <a:t>4/30/2011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4615" y="6288741"/>
            <a:ext cx="52387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4411" y="219635"/>
            <a:ext cx="493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90854C24-68E9-5842-901B-87C2AEC542F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 typeface="Wingdings 2" pitchFamily="18" charset="2"/>
        <a:buChar char=""/>
        <a:defRPr sz="2200" kern="1200">
          <a:solidFill>
            <a:schemeClr val="bg1"/>
          </a:solidFill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7ZMVQ1Vbb7Y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3nODx3cT1R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Anticancer Therapy: </a:t>
            </a:r>
            <a:r>
              <a:rPr lang="en-US" dirty="0" err="1" smtClean="0"/>
              <a:t>Kinase</a:t>
            </a:r>
            <a:r>
              <a:rPr lang="en-US" dirty="0" smtClean="0"/>
              <a:t> Inhibitors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Charles Harrell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Imatinib</a:t>
            </a:r>
            <a:r>
              <a:rPr lang="en-US" dirty="0" smtClean="0"/>
              <a:t> (</a:t>
            </a:r>
            <a:r>
              <a:rPr lang="en-US" dirty="0" err="1" smtClean="0"/>
              <a:t>Gleevec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6" name="Content Placeholder 5" descr="500px-Imatinib.svg.png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 t="-13667" b="-13667"/>
          <a:stretch>
            <a:fillRect/>
          </a:stretch>
        </p:blipFill>
        <p:spPr>
          <a:solidFill>
            <a:schemeClr val="bg1"/>
          </a:solidFill>
        </p:spPr>
      </p:pic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Developed in the 1990’s using rational drug design after the discovery of the Philadelphia Chromosome</a:t>
            </a:r>
          </a:p>
          <a:p>
            <a:r>
              <a:rPr lang="en-US" dirty="0" smtClean="0"/>
              <a:t>Works by binding and inactivating the </a:t>
            </a:r>
            <a:r>
              <a:rPr lang="en-US" dirty="0" err="1" smtClean="0"/>
              <a:t>bcr-abl</a:t>
            </a:r>
            <a:r>
              <a:rPr lang="en-US" dirty="0" smtClean="0"/>
              <a:t> </a:t>
            </a:r>
            <a:r>
              <a:rPr lang="en-US" dirty="0" err="1" smtClean="0"/>
              <a:t>kinases</a:t>
            </a:r>
            <a:endParaRPr lang="en-US" dirty="0" smtClean="0"/>
          </a:p>
          <a:p>
            <a:r>
              <a:rPr lang="en-US" dirty="0" smtClean="0"/>
              <a:t>Hailed as a “magic bullet” cure for cancer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Philadelphia Chromosome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Translocation between Abl1 gene on chromosome 9 and BCR gene on chromosome 22</a:t>
            </a:r>
          </a:p>
          <a:p>
            <a:r>
              <a:rPr lang="en-US" dirty="0" smtClean="0"/>
              <a:t>Can be visualized using FISH</a:t>
            </a:r>
          </a:p>
          <a:p>
            <a:r>
              <a:rPr lang="en-US" dirty="0" smtClean="0"/>
              <a:t>Present in around 95% of all cases of CML</a:t>
            </a:r>
            <a:endParaRPr lang="en-US" dirty="0"/>
          </a:p>
        </p:txBody>
      </p:sp>
      <p:pic>
        <p:nvPicPr>
          <p:cNvPr id="5" name="Content Placeholder 4" descr="Bcrablmet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-354" b="-354"/>
          <a:stretch>
            <a:fillRect/>
          </a:stretch>
        </p:blipFill>
        <p:spPr/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Imatinib</a:t>
            </a:r>
            <a:r>
              <a:rPr lang="en-US" dirty="0" smtClean="0"/>
              <a:t> Mechanism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Binds to the dysfunctional </a:t>
            </a:r>
            <a:r>
              <a:rPr lang="en-US" dirty="0" err="1" smtClean="0"/>
              <a:t>Bcr-abl</a:t>
            </a:r>
            <a:r>
              <a:rPr lang="en-US" dirty="0" smtClean="0"/>
              <a:t> </a:t>
            </a:r>
            <a:r>
              <a:rPr lang="en-US" dirty="0" err="1" smtClean="0"/>
              <a:t>kinase</a:t>
            </a:r>
            <a:r>
              <a:rPr lang="en-US" dirty="0" smtClean="0"/>
              <a:t> and fixes it in a state where the </a:t>
            </a:r>
            <a:r>
              <a:rPr lang="en-US" dirty="0" err="1" smtClean="0"/>
              <a:t>kinase</a:t>
            </a:r>
            <a:r>
              <a:rPr lang="en-US" dirty="0" smtClean="0"/>
              <a:t> can no longer bind its substrate.</a:t>
            </a:r>
          </a:p>
          <a:p>
            <a:r>
              <a:rPr lang="en-US" dirty="0" smtClean="0">
                <a:hlinkClick r:id="rId3"/>
              </a:rPr>
              <a:t>http://</a:t>
            </a:r>
            <a:r>
              <a:rPr lang="en-US" dirty="0" err="1" smtClean="0">
                <a:hlinkClick r:id="rId3"/>
              </a:rPr>
              <a:t>www.youtube.com/watch?v</a:t>
            </a:r>
            <a:r>
              <a:rPr lang="en-US" dirty="0" smtClean="0">
                <a:hlinkClick r:id="rId3"/>
              </a:rPr>
              <a:t>=7ZMVQ1Vbb7Y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Resistance or Intolerance to </a:t>
            </a:r>
            <a:r>
              <a:rPr lang="en-US" dirty="0" err="1" smtClean="0"/>
              <a:t>Imatinib</a:t>
            </a:r>
            <a:r>
              <a:rPr lang="en-US" dirty="0" smtClean="0"/>
              <a:t> is common after the drug has been administered for several years.</a:t>
            </a:r>
          </a:p>
          <a:p>
            <a:r>
              <a:rPr lang="en-US" dirty="0" smtClean="0"/>
              <a:t>This is solved by administering 2</a:t>
            </a:r>
            <a:r>
              <a:rPr lang="en-US" baseline="30000" dirty="0" smtClean="0"/>
              <a:t>nd</a:t>
            </a:r>
            <a:r>
              <a:rPr lang="en-US" dirty="0" smtClean="0"/>
              <a:t> generation </a:t>
            </a:r>
            <a:r>
              <a:rPr lang="en-US" dirty="0" err="1" smtClean="0"/>
              <a:t>bcr-abl</a:t>
            </a:r>
            <a:r>
              <a:rPr lang="en-US" dirty="0" smtClean="0"/>
              <a:t> </a:t>
            </a:r>
            <a:r>
              <a:rPr lang="en-US" dirty="0" err="1" smtClean="0"/>
              <a:t>kinase</a:t>
            </a:r>
            <a:r>
              <a:rPr lang="en-US" dirty="0" smtClean="0"/>
              <a:t> inhibitors which have been developed since </a:t>
            </a:r>
            <a:r>
              <a:rPr lang="en-US" dirty="0" err="1" smtClean="0"/>
              <a:t>Imatinib</a:t>
            </a:r>
            <a:r>
              <a:rPr lang="en-US" dirty="0" smtClean="0"/>
              <a:t> and have a higher affinity for the </a:t>
            </a:r>
            <a:r>
              <a:rPr lang="en-US" dirty="0" err="1" smtClean="0"/>
              <a:t>bcr-abl</a:t>
            </a:r>
            <a:r>
              <a:rPr lang="en-US" dirty="0" smtClean="0"/>
              <a:t> </a:t>
            </a:r>
            <a:r>
              <a:rPr lang="en-US" dirty="0" err="1" smtClean="0"/>
              <a:t>kinase</a:t>
            </a:r>
            <a:r>
              <a:rPr lang="en-US" dirty="0" smtClean="0"/>
              <a:t>. [Ex. </a:t>
            </a:r>
            <a:r>
              <a:rPr lang="en-US" dirty="0" err="1" smtClean="0"/>
              <a:t>Nilotinib</a:t>
            </a:r>
            <a:r>
              <a:rPr lang="en-US" dirty="0" smtClean="0"/>
              <a:t> (</a:t>
            </a:r>
            <a:r>
              <a:rPr lang="en-US" dirty="0" err="1" smtClean="0"/>
              <a:t>Tasigna</a:t>
            </a:r>
            <a:r>
              <a:rPr lang="en-US" dirty="0" smtClean="0"/>
              <a:t>) and </a:t>
            </a:r>
            <a:r>
              <a:rPr lang="en-US" dirty="0" err="1" smtClean="0"/>
              <a:t>Dasatinib</a:t>
            </a:r>
            <a:r>
              <a:rPr lang="en-US" dirty="0" smtClean="0"/>
              <a:t> (</a:t>
            </a:r>
            <a:r>
              <a:rPr lang="en-US" dirty="0" err="1" smtClean="0"/>
              <a:t>Sprycel</a:t>
            </a:r>
            <a:r>
              <a:rPr lang="en-US" dirty="0" smtClean="0"/>
              <a:t>)]</a:t>
            </a:r>
          </a:p>
          <a:p>
            <a:r>
              <a:rPr lang="en-US" dirty="0" smtClean="0"/>
              <a:t>Women who become pregnant must stop treatment as </a:t>
            </a:r>
            <a:r>
              <a:rPr lang="en-US" dirty="0" err="1" smtClean="0"/>
              <a:t>Imatinib</a:t>
            </a:r>
            <a:r>
              <a:rPr lang="en-US" dirty="0" smtClean="0"/>
              <a:t> can lead to the development of fetal abnormalities in the womb.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Erlotinib</a:t>
            </a:r>
            <a:r>
              <a:rPr lang="en-US" dirty="0" smtClean="0"/>
              <a:t> and </a:t>
            </a:r>
            <a:r>
              <a:rPr lang="en-US" dirty="0" err="1" smtClean="0"/>
              <a:t>Gefitinib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Tyrosine </a:t>
            </a:r>
            <a:r>
              <a:rPr lang="en-US" dirty="0" err="1" smtClean="0"/>
              <a:t>kinase</a:t>
            </a:r>
            <a:r>
              <a:rPr lang="en-US" dirty="0" smtClean="0"/>
              <a:t> inhibitors that act on the epidermal growth factor receptor (EGFR)</a:t>
            </a:r>
          </a:p>
          <a:p>
            <a:r>
              <a:rPr lang="en-US" dirty="0" smtClean="0"/>
              <a:t>Bind to the ATP site of tyrosine </a:t>
            </a:r>
            <a:r>
              <a:rPr lang="en-US" dirty="0" err="1" smtClean="0"/>
              <a:t>kinases</a:t>
            </a:r>
            <a:r>
              <a:rPr lang="en-US" dirty="0" smtClean="0"/>
              <a:t> and prevent the </a:t>
            </a:r>
            <a:r>
              <a:rPr lang="en-US" dirty="0" err="1" smtClean="0"/>
              <a:t>dimerization</a:t>
            </a:r>
            <a:r>
              <a:rPr lang="en-US" dirty="0" smtClean="0"/>
              <a:t> of the protein, keeping it inactive.</a:t>
            </a:r>
          </a:p>
          <a:p>
            <a:r>
              <a:rPr lang="en-US" dirty="0" err="1" smtClean="0"/>
              <a:t>Efective</a:t>
            </a:r>
            <a:r>
              <a:rPr lang="en-US" dirty="0" smtClean="0"/>
              <a:t> against many types of cancer because they inhibit the rapid, uncontrolled growth needed for cancer progression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Erlotinib</a:t>
            </a:r>
            <a:endParaRPr lang="en-US" dirty="0"/>
          </a:p>
        </p:txBody>
      </p:sp>
      <p:pic>
        <p:nvPicPr>
          <p:cNvPr id="9" name="Content Placeholder 8" descr="Erlotinib_Structural_Formulae.pn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-75523" b="-75523"/>
          <a:stretch>
            <a:fillRect/>
          </a:stretch>
        </p:blipFill>
        <p:spPr>
          <a:solidFill>
            <a:schemeClr val="bg1"/>
          </a:solidFill>
        </p:spPr>
      </p:pic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err="1" smtClean="0"/>
              <a:t>Gefitinib</a:t>
            </a:r>
            <a:endParaRPr lang="en-US" dirty="0"/>
          </a:p>
        </p:txBody>
      </p:sp>
      <p:pic>
        <p:nvPicPr>
          <p:cNvPr id="10" name="Content Placeholder 9" descr="500px-Gefitinib_structure.svg.png"/>
          <p:cNvPicPr>
            <a:picLocks noGrp="1" noChangeAspect="1"/>
          </p:cNvPicPr>
          <p:nvPr>
            <p:ph sz="quarter" idx="4"/>
          </p:nvPr>
        </p:nvPicPr>
        <p:blipFill>
          <a:blip r:embed="rId3"/>
          <a:srcRect t="-61484" b="-61484"/>
          <a:stretch>
            <a:fillRect/>
          </a:stretch>
        </p:blipFill>
        <p:spPr>
          <a:solidFill>
            <a:schemeClr val="bg1"/>
          </a:solidFill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Resistance to treatment after about 8 months to a year</a:t>
            </a:r>
          </a:p>
          <a:p>
            <a:r>
              <a:rPr lang="en-US" dirty="0" smtClean="0"/>
              <a:t>Side Effects:</a:t>
            </a:r>
          </a:p>
          <a:p>
            <a:pPr lvl="1"/>
            <a:r>
              <a:rPr lang="en-US" dirty="0" smtClean="0"/>
              <a:t>Rash</a:t>
            </a:r>
          </a:p>
          <a:p>
            <a:pPr lvl="1"/>
            <a:r>
              <a:rPr lang="en-US" dirty="0" smtClean="0"/>
              <a:t>Diarrhea</a:t>
            </a:r>
          </a:p>
          <a:p>
            <a:pPr lvl="1"/>
            <a:r>
              <a:rPr lang="en-US" dirty="0" smtClean="0"/>
              <a:t>Loss of </a:t>
            </a:r>
            <a:r>
              <a:rPr lang="en-US" dirty="0" err="1" smtClean="0"/>
              <a:t>Apetite</a:t>
            </a:r>
            <a:endParaRPr lang="en-US" dirty="0" smtClean="0"/>
          </a:p>
          <a:p>
            <a:pPr lvl="1"/>
            <a:r>
              <a:rPr lang="en-US" dirty="0" smtClean="0"/>
              <a:t>Fatigue</a:t>
            </a:r>
          </a:p>
          <a:p>
            <a:r>
              <a:rPr lang="en-US" dirty="0" smtClean="0"/>
              <a:t>Interestingly, the severity of rashes has been indicated as a sign that the treatment is working effectively.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Economic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Costs of </a:t>
            </a:r>
            <a:r>
              <a:rPr lang="en-US" dirty="0" err="1" smtClean="0"/>
              <a:t>Gleevec</a:t>
            </a:r>
            <a:r>
              <a:rPr lang="en-US" dirty="0" smtClean="0"/>
              <a:t> for a single year range between $32,000 for lower doses and $98,000 for higher doses.</a:t>
            </a:r>
          </a:p>
          <a:p>
            <a:r>
              <a:rPr lang="en-US" dirty="0" smtClean="0"/>
              <a:t>According to 2006 Census Bureau Data, the median salary in the United States is $32,140 a year.</a:t>
            </a:r>
          </a:p>
          <a:p>
            <a:r>
              <a:rPr lang="en-US" dirty="0" smtClean="0"/>
              <a:t>Patent dispute between Novartis and India over the development of generic </a:t>
            </a:r>
            <a:r>
              <a:rPr lang="en-US" dirty="0" err="1" smtClean="0"/>
              <a:t>Imatinib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Assigned Readings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Goodman and Gilman’s </a:t>
            </a:r>
            <a:r>
              <a:rPr lang="en-US" i="1" dirty="0" smtClean="0"/>
              <a:t>The Pharmacological Basis of Therapeutics</a:t>
            </a:r>
            <a:r>
              <a:rPr lang="en-US" dirty="0" smtClean="0"/>
              <a:t> 12</a:t>
            </a:r>
            <a:r>
              <a:rPr lang="en-US" baseline="30000" dirty="0" smtClean="0"/>
              <a:t>th</a:t>
            </a:r>
            <a:r>
              <a:rPr lang="en-US" dirty="0" smtClean="0"/>
              <a:t> edition pp. 1731-1738</a:t>
            </a:r>
          </a:p>
          <a:p>
            <a:r>
              <a:rPr lang="en-US" dirty="0" err="1" smtClean="0"/>
              <a:t>Guoqing</a:t>
            </a:r>
            <a:r>
              <a:rPr lang="en-US" dirty="0" smtClean="0"/>
              <a:t> Wei, </a:t>
            </a:r>
            <a:r>
              <a:rPr lang="en-US" dirty="0" err="1" smtClean="0"/>
              <a:t>Shamudheen</a:t>
            </a:r>
            <a:r>
              <a:rPr lang="en-US" dirty="0" smtClean="0"/>
              <a:t> </a:t>
            </a:r>
            <a:r>
              <a:rPr lang="en-US" dirty="0" err="1" smtClean="0"/>
              <a:t>Rafiyath</a:t>
            </a:r>
            <a:r>
              <a:rPr lang="en-US" dirty="0" smtClean="0"/>
              <a:t>, and Delong Liu “First-line treatment for chronic myeloid leukemia: </a:t>
            </a:r>
            <a:r>
              <a:rPr lang="en-US" dirty="0" err="1" smtClean="0"/>
              <a:t>dasatinib</a:t>
            </a:r>
            <a:r>
              <a:rPr lang="en-US" dirty="0" smtClean="0"/>
              <a:t>, </a:t>
            </a:r>
            <a:r>
              <a:rPr lang="en-US" dirty="0" err="1" smtClean="0"/>
              <a:t>nilotinib</a:t>
            </a:r>
            <a:r>
              <a:rPr lang="en-US" dirty="0" smtClean="0"/>
              <a:t>, or </a:t>
            </a:r>
            <a:r>
              <a:rPr lang="en-US" dirty="0" err="1" smtClean="0"/>
              <a:t>imatinib</a:t>
            </a:r>
            <a:r>
              <a:rPr lang="en-US" dirty="0" smtClean="0"/>
              <a:t>” in </a:t>
            </a:r>
            <a:r>
              <a:rPr lang="en-US" i="1" dirty="0" smtClean="0"/>
              <a:t>Journal of Hematology and </a:t>
            </a:r>
            <a:r>
              <a:rPr lang="en-US" i="1" dirty="0" err="1" smtClean="0"/>
              <a:t>Oncololgy</a:t>
            </a:r>
            <a:r>
              <a:rPr lang="en-US" i="1" dirty="0" smtClean="0"/>
              <a:t> 2010; 3: 47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Explain the mechanism for mutations that give rise to resistance to tyrosine </a:t>
            </a:r>
            <a:r>
              <a:rPr lang="en-US" dirty="0" err="1" smtClean="0"/>
              <a:t>kinase</a:t>
            </a:r>
            <a:r>
              <a:rPr lang="en-US" dirty="0" smtClean="0"/>
              <a:t> inhibitors.</a:t>
            </a:r>
          </a:p>
          <a:p>
            <a:r>
              <a:rPr lang="en-US" dirty="0" smtClean="0"/>
              <a:t>What is the major enzyme responsible for the metabolism of </a:t>
            </a:r>
            <a:r>
              <a:rPr lang="en-US" dirty="0" err="1" smtClean="0"/>
              <a:t>imatinib</a:t>
            </a:r>
            <a:r>
              <a:rPr lang="en-US" dirty="0" smtClean="0"/>
              <a:t>?</a:t>
            </a:r>
          </a:p>
          <a:p>
            <a:r>
              <a:rPr lang="en-US" dirty="0" smtClean="0"/>
              <a:t>What are two other names that EGFR is known by?</a:t>
            </a:r>
          </a:p>
          <a:p>
            <a:r>
              <a:rPr lang="en-US" dirty="0" smtClean="0"/>
              <a:t>What correlation can be observed between response to treatment and adherence to treatment in the case of chronic conditions such as CML?</a:t>
            </a:r>
          </a:p>
          <a:p>
            <a:r>
              <a:rPr lang="en-US" dirty="0" smtClean="0"/>
              <a:t>Name one future BCR-ABL inhibitor that is in phase 3 clinical trials.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 of Material Presented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 of Cancer</a:t>
            </a:r>
          </a:p>
          <a:p>
            <a:r>
              <a:rPr lang="en-US" dirty="0" smtClean="0"/>
              <a:t>Understanding </a:t>
            </a:r>
            <a:r>
              <a:rPr lang="en-US" dirty="0" err="1" smtClean="0"/>
              <a:t>Kinases</a:t>
            </a:r>
            <a:endParaRPr lang="en-US" dirty="0" smtClean="0"/>
          </a:p>
          <a:p>
            <a:r>
              <a:rPr lang="en-US" dirty="0" err="1" smtClean="0"/>
              <a:t>Kinase</a:t>
            </a:r>
            <a:r>
              <a:rPr lang="en-US" dirty="0" smtClean="0"/>
              <a:t> Inhibitor Functionality</a:t>
            </a:r>
          </a:p>
          <a:p>
            <a:r>
              <a:rPr lang="en-US" dirty="0" smtClean="0"/>
              <a:t>Economic Considerations</a:t>
            </a:r>
          </a:p>
          <a:p>
            <a:r>
              <a:rPr lang="en-US" dirty="0" smtClean="0"/>
              <a:t>Assigned Reading</a:t>
            </a:r>
          </a:p>
          <a:p>
            <a:r>
              <a:rPr lang="en-US" dirty="0" smtClean="0"/>
              <a:t>Homework Questions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Cancer?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American Cancer Society Defines Cancer as “a group of diseases characterized by uncontrolled growth and spread of abnormal cells.”</a:t>
            </a:r>
          </a:p>
          <a:p>
            <a:r>
              <a:rPr lang="en-US" dirty="0" smtClean="0"/>
              <a:t>According to the US National Cancer Institute:  11,714,000 people in the United States had cancer in 2007</a:t>
            </a:r>
          </a:p>
          <a:p>
            <a:r>
              <a:rPr lang="en-US" dirty="0" smtClean="0"/>
              <a:t>About 1,529,560 new cases of cancer were diagnosed in the US in 2010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Kinases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Kinases</a:t>
            </a:r>
            <a:r>
              <a:rPr lang="en-US" dirty="0" smtClean="0"/>
              <a:t> are a group of proteins responsible for </a:t>
            </a:r>
            <a:r>
              <a:rPr lang="en-US" dirty="0" err="1" smtClean="0"/>
              <a:t>phosphorylating</a:t>
            </a:r>
            <a:r>
              <a:rPr lang="en-US" dirty="0" smtClean="0"/>
              <a:t> substrates using ATP or another energy source.</a:t>
            </a:r>
          </a:p>
          <a:p>
            <a:r>
              <a:rPr lang="en-US" dirty="0" smtClean="0"/>
              <a:t>About 518 different </a:t>
            </a:r>
            <a:r>
              <a:rPr lang="en-US" dirty="0" err="1" smtClean="0"/>
              <a:t>kinases</a:t>
            </a:r>
            <a:r>
              <a:rPr lang="en-US" dirty="0" smtClean="0"/>
              <a:t> have been identified in the human body.</a:t>
            </a:r>
          </a:p>
          <a:p>
            <a:r>
              <a:rPr lang="en-US" dirty="0" smtClean="0"/>
              <a:t>Many </a:t>
            </a:r>
            <a:r>
              <a:rPr lang="en-US" dirty="0" err="1" smtClean="0"/>
              <a:t>kinases</a:t>
            </a:r>
            <a:r>
              <a:rPr lang="en-US" dirty="0" smtClean="0"/>
              <a:t> initiate a signal cascade whenever they </a:t>
            </a:r>
            <a:r>
              <a:rPr lang="en-US" dirty="0" err="1" smtClean="0"/>
              <a:t>phosphorylate</a:t>
            </a:r>
            <a:r>
              <a:rPr lang="en-US" dirty="0" smtClean="0"/>
              <a:t> certain proteins, magnifying their effects.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Protein </a:t>
            </a:r>
            <a:r>
              <a:rPr lang="en-US" dirty="0" err="1" smtClean="0"/>
              <a:t>Kinases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Human genes code for about 500 protein </a:t>
            </a:r>
            <a:r>
              <a:rPr lang="en-US" dirty="0" err="1" smtClean="0"/>
              <a:t>kinases</a:t>
            </a:r>
            <a:endParaRPr lang="en-US" dirty="0" smtClean="0"/>
          </a:p>
          <a:p>
            <a:r>
              <a:rPr lang="en-US" dirty="0" smtClean="0"/>
              <a:t>Make up approximately 2% of human genes</a:t>
            </a:r>
          </a:p>
          <a:p>
            <a:r>
              <a:rPr lang="en-US" dirty="0" smtClean="0"/>
              <a:t>30% of all proteins are regulated through the activity of protein </a:t>
            </a:r>
            <a:r>
              <a:rPr lang="en-US" dirty="0" err="1" smtClean="0"/>
              <a:t>kinases</a:t>
            </a:r>
            <a:endParaRPr lang="en-US" dirty="0"/>
          </a:p>
        </p:txBody>
      </p:sp>
      <p:pic>
        <p:nvPicPr>
          <p:cNvPr id="6" name="Content Placeholder 5" descr="800_FB2-1011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437062" y="1828800"/>
            <a:ext cx="4287207" cy="3147712"/>
          </a:xfrm>
        </p:spPr>
      </p:pic>
      <p:sp>
        <p:nvSpPr>
          <p:cNvPr id="5" name="TextBox 4"/>
          <p:cNvSpPr txBox="1"/>
          <p:nvPr/>
        </p:nvSpPr>
        <p:spPr>
          <a:xfrm>
            <a:off x="3353064" y="6282267"/>
            <a:ext cx="21679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Source: Wikipedia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Tyrosine </a:t>
            </a:r>
            <a:r>
              <a:rPr lang="en-US" dirty="0" err="1" smtClean="0"/>
              <a:t>Kinases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Protein </a:t>
            </a:r>
            <a:r>
              <a:rPr lang="en-US" dirty="0" err="1" smtClean="0"/>
              <a:t>kinases</a:t>
            </a:r>
            <a:r>
              <a:rPr lang="en-US" dirty="0" smtClean="0"/>
              <a:t> that </a:t>
            </a:r>
            <a:r>
              <a:rPr lang="en-US" dirty="0" err="1" smtClean="0"/>
              <a:t>phosphorylate</a:t>
            </a:r>
            <a:r>
              <a:rPr lang="en-US" dirty="0" smtClean="0"/>
              <a:t> tyrosine residues</a:t>
            </a:r>
          </a:p>
          <a:p>
            <a:r>
              <a:rPr lang="en-US" dirty="0" smtClean="0"/>
              <a:t>Divided into two classes:</a:t>
            </a:r>
          </a:p>
          <a:p>
            <a:pPr lvl="1"/>
            <a:r>
              <a:rPr lang="en-US" dirty="0" smtClean="0"/>
              <a:t>Receptor Tyrosine </a:t>
            </a:r>
            <a:r>
              <a:rPr lang="en-US" dirty="0" err="1" smtClean="0"/>
              <a:t>Kinases</a:t>
            </a:r>
            <a:r>
              <a:rPr lang="en-US" dirty="0" smtClean="0"/>
              <a:t> – protrude into extracellular space</a:t>
            </a:r>
          </a:p>
          <a:p>
            <a:pPr lvl="1"/>
            <a:r>
              <a:rPr lang="en-US" dirty="0" err="1" smtClean="0"/>
              <a:t>Nonreceptor</a:t>
            </a:r>
            <a:r>
              <a:rPr lang="en-US" dirty="0" smtClean="0"/>
              <a:t> Tyrosine </a:t>
            </a:r>
            <a:r>
              <a:rPr lang="en-US" dirty="0" err="1" smtClean="0"/>
              <a:t>Kinases</a:t>
            </a:r>
            <a:r>
              <a:rPr lang="en-US" dirty="0" smtClean="0"/>
              <a:t> – confined within the cytoplasm</a:t>
            </a:r>
          </a:p>
          <a:p>
            <a:r>
              <a:rPr lang="en-US" dirty="0" smtClean="0"/>
              <a:t>Goodman and Gilman:  “In a growing number of human malignancies, mutations that constitutively activate protein tyrosine </a:t>
            </a:r>
            <a:r>
              <a:rPr lang="en-US" dirty="0" err="1" smtClean="0"/>
              <a:t>kinases</a:t>
            </a:r>
            <a:r>
              <a:rPr lang="en-US" dirty="0" smtClean="0"/>
              <a:t> are implicated in malignant transformation; thus protein tyrosine </a:t>
            </a:r>
            <a:r>
              <a:rPr lang="en-US" dirty="0" err="1" smtClean="0"/>
              <a:t>kinases</a:t>
            </a:r>
            <a:r>
              <a:rPr lang="en-US" dirty="0" smtClean="0"/>
              <a:t> are targets for cancer therapy.”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Oncogenic</a:t>
            </a:r>
            <a:r>
              <a:rPr lang="en-US" dirty="0" smtClean="0"/>
              <a:t> Transformation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http://www.youtube.com/watch?v=3nODx3cT1RU</a:t>
            </a:r>
            <a:endParaRPr lang="en-US" dirty="0" smtClean="0"/>
          </a:p>
          <a:p>
            <a:r>
              <a:rPr lang="en-US" dirty="0" smtClean="0"/>
              <a:t>Can occur in a number of different ways</a:t>
            </a:r>
          </a:p>
          <a:p>
            <a:r>
              <a:rPr lang="en-US" dirty="0" smtClean="0"/>
              <a:t>Important distinction is that the </a:t>
            </a:r>
            <a:r>
              <a:rPr lang="en-US" dirty="0" err="1" smtClean="0"/>
              <a:t>kinase</a:t>
            </a:r>
            <a:r>
              <a:rPr lang="en-US" dirty="0" smtClean="0"/>
              <a:t> remains constitutively active whether the receptor </a:t>
            </a:r>
            <a:r>
              <a:rPr lang="en-US" dirty="0" err="1" smtClean="0"/>
              <a:t>ligand</a:t>
            </a:r>
            <a:r>
              <a:rPr lang="en-US" dirty="0" smtClean="0"/>
              <a:t> is present or not.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Kinases</a:t>
            </a:r>
            <a:r>
              <a:rPr lang="en-US" dirty="0" smtClean="0"/>
              <a:t> as Drug Targets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Because of their crucial position in regulating </a:t>
            </a:r>
            <a:r>
              <a:rPr lang="en-US" dirty="0" err="1" smtClean="0"/>
              <a:t>oncogenic</a:t>
            </a:r>
            <a:r>
              <a:rPr lang="en-US" dirty="0" smtClean="0"/>
              <a:t> transformation, the </a:t>
            </a:r>
            <a:r>
              <a:rPr lang="en-US" dirty="0" err="1" smtClean="0"/>
              <a:t>kinases</a:t>
            </a:r>
            <a:r>
              <a:rPr lang="en-US" dirty="0" smtClean="0"/>
              <a:t> have been recently targeted as a potential place where the development of cancer can be halted.</a:t>
            </a:r>
          </a:p>
          <a:p>
            <a:r>
              <a:rPr lang="en-US" dirty="0" smtClean="0"/>
              <a:t>Furthermore, because of the specificity of mutated </a:t>
            </a:r>
            <a:r>
              <a:rPr lang="en-US" dirty="0" err="1" smtClean="0"/>
              <a:t>kinases</a:t>
            </a:r>
            <a:r>
              <a:rPr lang="en-US" dirty="0" smtClean="0"/>
              <a:t> to their substrates, drugs can selectively target cancerous cells only.</a:t>
            </a:r>
          </a:p>
          <a:p>
            <a:r>
              <a:rPr lang="en-US" dirty="0" smtClean="0"/>
              <a:t>Around 30% of all efforts in the pharmaceutical industry are focused on protein </a:t>
            </a:r>
            <a:r>
              <a:rPr lang="en-US" dirty="0" err="1" smtClean="0"/>
              <a:t>kinases</a:t>
            </a:r>
            <a:r>
              <a:rPr lang="en-US" dirty="0" smtClean="0"/>
              <a:t> as a target.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1596" y="381000"/>
            <a:ext cx="8093604" cy="1044388"/>
          </a:xfrm>
        </p:spPr>
        <p:txBody>
          <a:bodyPr/>
          <a:lstStyle/>
          <a:p>
            <a:r>
              <a:rPr lang="en-US" dirty="0" smtClean="0"/>
              <a:t>Currently Available </a:t>
            </a:r>
            <a:r>
              <a:rPr lang="en-US" dirty="0" err="1" smtClean="0"/>
              <a:t>Kinase</a:t>
            </a:r>
            <a:r>
              <a:rPr lang="en-US" dirty="0" smtClean="0"/>
              <a:t> Inhibitors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Imatinib</a:t>
            </a:r>
            <a:r>
              <a:rPr lang="en-US" dirty="0" smtClean="0"/>
              <a:t> (</a:t>
            </a:r>
            <a:r>
              <a:rPr lang="en-US" dirty="0" err="1" smtClean="0"/>
              <a:t>Gleevec</a:t>
            </a:r>
            <a:r>
              <a:rPr lang="en-US" dirty="0" smtClean="0"/>
              <a:t>) used in the treatment of chronic </a:t>
            </a:r>
            <a:r>
              <a:rPr lang="en-US" dirty="0" err="1" smtClean="0"/>
              <a:t>myelogenous</a:t>
            </a:r>
            <a:r>
              <a:rPr lang="en-US" dirty="0" smtClean="0"/>
              <a:t> leukemia</a:t>
            </a:r>
          </a:p>
          <a:p>
            <a:r>
              <a:rPr lang="en-US" dirty="0" err="1" smtClean="0"/>
              <a:t>Erlotinib</a:t>
            </a:r>
            <a:r>
              <a:rPr lang="en-US" dirty="0" smtClean="0"/>
              <a:t> (</a:t>
            </a:r>
            <a:r>
              <a:rPr lang="en-US" dirty="0" err="1" smtClean="0"/>
              <a:t>Tarceva</a:t>
            </a:r>
            <a:r>
              <a:rPr lang="en-US" dirty="0" smtClean="0"/>
              <a:t>) used in the treatment of many types of cancer</a:t>
            </a:r>
          </a:p>
          <a:p>
            <a:r>
              <a:rPr lang="en-US" dirty="0" err="1" smtClean="0"/>
              <a:t>Gefitinib</a:t>
            </a:r>
            <a:r>
              <a:rPr lang="en-US" dirty="0" smtClean="0"/>
              <a:t> (</a:t>
            </a:r>
            <a:r>
              <a:rPr lang="en-US" dirty="0" err="1" smtClean="0"/>
              <a:t>Iressa</a:t>
            </a:r>
            <a:r>
              <a:rPr lang="en-US" dirty="0" smtClean="0"/>
              <a:t>) used to treat many forms of cancer</a:t>
            </a:r>
          </a:p>
          <a:p>
            <a:r>
              <a:rPr lang="en-US" dirty="0" err="1" smtClean="0"/>
              <a:t>Bevacizumab</a:t>
            </a:r>
            <a:r>
              <a:rPr lang="en-US" dirty="0" smtClean="0"/>
              <a:t> (</a:t>
            </a:r>
            <a:r>
              <a:rPr lang="en-US" dirty="0" err="1" smtClean="0"/>
              <a:t>Avastin</a:t>
            </a:r>
            <a:r>
              <a:rPr lang="en-US" dirty="0" smtClean="0"/>
              <a:t>) blocks angiogenesis necessary for cancer growth and proliferation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evolution">
  <a:themeElements>
    <a:clrScheme name="Revolution">
      <a:dk1>
        <a:sysClr val="windowText" lastClr="000000"/>
      </a:dk1>
      <a:lt1>
        <a:sysClr val="window" lastClr="FFFFFF"/>
      </a:lt1>
      <a:dk2>
        <a:srgbClr val="1B3861"/>
      </a:dk2>
      <a:lt2>
        <a:srgbClr val="38ABED"/>
      </a:lt2>
      <a:accent1>
        <a:srgbClr val="0C5986"/>
      </a:accent1>
      <a:accent2>
        <a:srgbClr val="DDF53D"/>
      </a:accent2>
      <a:accent3>
        <a:srgbClr val="508709"/>
      </a:accent3>
      <a:accent4>
        <a:srgbClr val="BF5E00"/>
      </a:accent4>
      <a:accent5>
        <a:srgbClr val="9C0001"/>
      </a:accent5>
      <a:accent6>
        <a:srgbClr val="660075"/>
      </a:accent6>
      <a:hlink>
        <a:srgbClr val="ABF24D"/>
      </a:hlink>
      <a:folHlink>
        <a:srgbClr val="A0E7FB"/>
      </a:folHlink>
    </a:clrScheme>
    <a:fontScheme name="Revolution">
      <a:majorFont>
        <a:latin typeface="Trebuchet MS"/>
        <a:ea typeface=""/>
        <a:cs typeface=""/>
        <a:font script="Jpan" typeface="ＭＳ ゴシック"/>
      </a:majorFont>
      <a:minorFont>
        <a:latin typeface="Trebuchet MS"/>
        <a:ea typeface=""/>
        <a:cs typeface=""/>
        <a:font script="Jpan" typeface="ＭＳ ゴシック"/>
      </a:minorFont>
    </a:fontScheme>
    <a:fmtScheme name="Revolution">
      <a: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0800000">
              <a:srgbClr val="808080">
                <a:alpha val="75000"/>
              </a:srgbClr>
            </a:innerShdw>
          </a:effectLst>
        </a:effectStyle>
        <a:effectStyle>
          <a:effectLst>
            <a:innerShdw blurRad="50800" dist="25400" dir="13500000">
              <a:srgbClr val="808080">
                <a:alpha val="75000"/>
              </a:srgbClr>
            </a:innerShdw>
            <a:outerShdw blurRad="63500" dist="50800" dir="5400000" algn="br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1400000"/>
            </a:lightRig>
          </a:scene3d>
          <a:sp3d contourW="12700" prstMaterial="softmetal">
            <a:bevelT w="63500" h="254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Revolution.thmx</Template>
  <TotalTime>122</TotalTime>
  <Words>852</Words>
  <Application>Microsoft Office PowerPoint</Application>
  <PresentationFormat>On-screen Show (4:3)</PresentationFormat>
  <Paragraphs>91</Paragraphs>
  <Slides>20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Revolution</vt:lpstr>
      <vt:lpstr>Anticancer Therapy: Kinase Inhibitors</vt:lpstr>
      <vt:lpstr>Outline of Material Presented</vt:lpstr>
      <vt:lpstr>What is Cancer?</vt:lpstr>
      <vt:lpstr>Kinases</vt:lpstr>
      <vt:lpstr>Protein Kinases</vt:lpstr>
      <vt:lpstr>Tyrosine Kinases</vt:lpstr>
      <vt:lpstr>Oncogenic Transformation</vt:lpstr>
      <vt:lpstr>Kinases as Drug Targets</vt:lpstr>
      <vt:lpstr>Currently Available Kinase Inhibitors</vt:lpstr>
      <vt:lpstr>Imatinib (Gleevec)</vt:lpstr>
      <vt:lpstr>Philadelphia Chromosome</vt:lpstr>
      <vt:lpstr>Imatinib Mechanism</vt:lpstr>
      <vt:lpstr>Problems</vt:lpstr>
      <vt:lpstr>Erlotinib and Gefitinib</vt:lpstr>
      <vt:lpstr>Structures</vt:lpstr>
      <vt:lpstr>Problems</vt:lpstr>
      <vt:lpstr>Economic Considerations</vt:lpstr>
      <vt:lpstr>Assigned Readings</vt:lpstr>
      <vt:lpstr>Homework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Matthew Harrell</dc:creator>
  <cp:lastModifiedBy>00005862</cp:lastModifiedBy>
  <cp:revision>16</cp:revision>
  <dcterms:created xsi:type="dcterms:W3CDTF">2011-04-21T13:32:37Z</dcterms:created>
  <dcterms:modified xsi:type="dcterms:W3CDTF">2011-04-30T14:48:54Z</dcterms:modified>
</cp:coreProperties>
</file>