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1" r:id="rId3"/>
    <p:sldId id="262" r:id="rId4"/>
    <p:sldId id="257" r:id="rId5"/>
    <p:sldId id="258" r:id="rId6"/>
    <p:sldId id="259" r:id="rId7"/>
    <p:sldId id="260" r:id="rId8"/>
    <p:sldId id="263" r:id="rId9"/>
    <p:sldId id="264" r:id="rId10"/>
    <p:sldId id="265" r:id="rId11"/>
    <p:sldId id="266" r:id="rId12"/>
    <p:sldId id="275"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77" autoAdjust="0"/>
    <p:restoredTop sz="94660"/>
  </p:normalViewPr>
  <p:slideViewPr>
    <p:cSldViewPr snapToGrid="0" snapToObjects="1">
      <p:cViewPr>
        <p:scale>
          <a:sx n="135" d="100"/>
          <a:sy n="135" d="100"/>
        </p:scale>
        <p:origin x="-71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7D59AA2-7A92-1B4A-92FF-3DAF0496C799}" type="datetimeFigureOut">
              <a:rPr lang="en-US" smtClean="0"/>
              <a:t>4/23/2011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FA69F25-0CFA-7A47-B992-D1EB35BCCDAE}"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D59AA2-7A92-1B4A-92FF-3DAF0496C799}" type="datetimeFigureOut">
              <a:rPr lang="en-US" smtClean="0"/>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69F25-0CFA-7A47-B992-D1EB35BCCD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D59AA2-7A92-1B4A-92FF-3DAF0496C799}" type="datetimeFigureOut">
              <a:rPr lang="en-US" smtClean="0"/>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69F25-0CFA-7A47-B992-D1EB35BCCD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7D59AA2-7A92-1B4A-92FF-3DAF0496C799}" type="datetimeFigureOut">
              <a:rPr lang="en-US" smtClean="0"/>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69F25-0CFA-7A47-B992-D1EB35BCCDAE}"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D59AA2-7A92-1B4A-92FF-3DAF0496C799}" type="datetimeFigureOut">
              <a:rPr lang="en-US" smtClean="0"/>
              <a:t>4/23/2011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FA69F25-0CFA-7A47-B992-D1EB35BCCD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7D59AA2-7A92-1B4A-92FF-3DAF0496C799}" type="datetimeFigureOut">
              <a:rPr lang="en-US" smtClean="0"/>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69F25-0CFA-7A47-B992-D1EB35BCCDAE}"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7D59AA2-7A92-1B4A-92FF-3DAF0496C799}" type="datetimeFigureOut">
              <a:rPr lang="en-US" smtClean="0"/>
              <a:t>4/23/2011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69F25-0CFA-7A47-B992-D1EB35BCCDAE}"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D59AA2-7A92-1B4A-92FF-3DAF0496C799}" type="datetimeFigureOut">
              <a:rPr lang="en-US" smtClean="0"/>
              <a:t>4/23/2011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69F25-0CFA-7A47-B992-D1EB35BCCD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59AA2-7A92-1B4A-92FF-3DAF0496C799}" type="datetimeFigureOut">
              <a:rPr lang="en-US" smtClean="0"/>
              <a:t>4/23/2011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69F25-0CFA-7A47-B992-D1EB35BCCD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D59AA2-7A92-1B4A-92FF-3DAF0496C799}" type="datetimeFigureOut">
              <a:rPr lang="en-US" smtClean="0"/>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69F25-0CFA-7A47-B992-D1EB35BCCDAE}"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D59AA2-7A92-1B4A-92FF-3DAF0496C799}" type="datetimeFigureOut">
              <a:rPr lang="en-US" smtClean="0"/>
              <a:t>4/23/2011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FA69F25-0CFA-7A47-B992-D1EB35BCCDAE}"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7D59AA2-7A92-1B4A-92FF-3DAF0496C799}" type="datetimeFigureOut">
              <a:rPr lang="en-US" smtClean="0"/>
              <a:t>4/23/2011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FA69F25-0CFA-7A47-B992-D1EB35BCCD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iopsychiatry.com/antidepressants.pdf" TargetMode="External"/><Relationship Id="rId7" Type="http://schemas.openxmlformats.org/officeDocument/2006/relationships/hyperlink" Target="http://www.psychiatrist.com/pcc/pccpdf/v05s07/v05s0704.pdf" TargetMode="External"/><Relationship Id="rId2" Type="http://schemas.openxmlformats.org/officeDocument/2006/relationships/hyperlink" Target="http://web.ebscohost.com/ehost/pdfviewer/pdfviewer?sid=cd651af3-cc34-47c2-9663-786b25eaf05c@sessionmgr110&amp;vid=2&amp;hid=113" TargetMode="External"/><Relationship Id="rId1" Type="http://schemas.openxmlformats.org/officeDocument/2006/relationships/slideLayout" Target="../slideLayouts/slideLayout2.xml"/><Relationship Id="rId6" Type="http://schemas.openxmlformats.org/officeDocument/2006/relationships/hyperlink" Target="http://www.ncbi.nlm.nih.gov/pmc/articles/PMC181155/" TargetMode="External"/><Relationship Id="rId5" Type="http://schemas.openxmlformats.org/officeDocument/2006/relationships/hyperlink" Target="http://www.ncbi.nlm.nih.gov/pmc/articles/PMC2665081/" TargetMode="External"/><Relationship Id="rId4" Type="http://schemas.openxmlformats.org/officeDocument/2006/relationships/hyperlink" Target="http://emedicine.medscape.com/article/815695-overview#a010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Khalil Chamseddin</a:t>
            </a:r>
            <a:endParaRPr lang="en-US" dirty="0"/>
          </a:p>
        </p:txBody>
      </p:sp>
      <p:sp>
        <p:nvSpPr>
          <p:cNvPr id="2" name="Title 1"/>
          <p:cNvSpPr>
            <a:spLocks noGrp="1"/>
          </p:cNvSpPr>
          <p:nvPr>
            <p:ph type="ctrTitle"/>
          </p:nvPr>
        </p:nvSpPr>
        <p:spPr/>
        <p:txBody>
          <a:bodyPr/>
          <a:lstStyle/>
          <a:p>
            <a:r>
              <a:rPr lang="en-US" dirty="0" smtClean="0"/>
              <a:t>Antidepressants and </a:t>
            </a:r>
            <a:r>
              <a:rPr lang="en-US" dirty="0" err="1" smtClean="0"/>
              <a:t>Anxiolytic</a:t>
            </a:r>
            <a:r>
              <a:rPr lang="en-US" dirty="0" smtClean="0"/>
              <a:t> Agents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Depression</a:t>
            </a:r>
            <a:endParaRPr lang="en-US" dirty="0"/>
          </a:p>
        </p:txBody>
      </p:sp>
      <p:sp>
        <p:nvSpPr>
          <p:cNvPr id="3" name="Content Placeholder 2"/>
          <p:cNvSpPr>
            <a:spLocks noGrp="1"/>
          </p:cNvSpPr>
          <p:nvPr>
            <p:ph sz="quarter" idx="1"/>
          </p:nvPr>
        </p:nvSpPr>
        <p:spPr/>
        <p:txBody>
          <a:bodyPr>
            <a:normAutofit/>
          </a:bodyPr>
          <a:lstStyle/>
          <a:p>
            <a:r>
              <a:rPr lang="en-US" sz="2000" dirty="0" smtClean="0"/>
              <a:t>The Diagnostic and Statistical Manual of Mental Disorders IV is the text referred to by physicians and mental health professions to accurately diagnose a mental disorder. </a:t>
            </a:r>
          </a:p>
          <a:p>
            <a:r>
              <a:rPr lang="en-US" sz="2000" dirty="0" smtClean="0"/>
              <a:t>They look at the patients mood symptoms (affective), their social symptoms (behavior), their concentration and decision making (cognitive) and their physical symptoms (somatic)</a:t>
            </a:r>
          </a:p>
          <a:p>
            <a:pPr lvl="1"/>
            <a:r>
              <a:rPr lang="en-US" sz="1600" dirty="0" smtClean="0"/>
              <a:t>Affective-depressed mood</a:t>
            </a:r>
          </a:p>
          <a:p>
            <a:pPr lvl="1"/>
            <a:r>
              <a:rPr lang="en-US" sz="1600" dirty="0" smtClean="0"/>
              <a:t>Behavioral- withdrawal or agitation</a:t>
            </a:r>
          </a:p>
          <a:p>
            <a:pPr lvl="1"/>
            <a:r>
              <a:rPr lang="en-US" sz="1600" dirty="0" smtClean="0"/>
              <a:t>Cognitive-level of concentration</a:t>
            </a:r>
          </a:p>
          <a:p>
            <a:pPr lvl="1"/>
            <a:r>
              <a:rPr lang="en-US" sz="1600" dirty="0" smtClean="0"/>
              <a:t>Somatic-eating behaviors an sleeping behavior</a:t>
            </a:r>
          </a:p>
          <a:p>
            <a:pPr lvl="1">
              <a:buNone/>
            </a:pPr>
            <a:endParaRPr lang="en-US" sz="1600" dirty="0" smtClean="0"/>
          </a:p>
          <a:p>
            <a:pPr lvl="1">
              <a:buNone/>
            </a:pPr>
            <a:r>
              <a:rPr lang="en-US" sz="1600" dirty="0" smtClean="0"/>
              <a:t>Also, the blood is tested for any medications to rule that out as a possible cause for depression.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Medicinal Treatments</a:t>
            </a:r>
            <a:endParaRPr lang="en-US" dirty="0"/>
          </a:p>
        </p:txBody>
      </p:sp>
      <p:sp>
        <p:nvSpPr>
          <p:cNvPr id="3" name="Content Placeholder 2"/>
          <p:cNvSpPr>
            <a:spLocks noGrp="1"/>
          </p:cNvSpPr>
          <p:nvPr>
            <p:ph sz="quarter" idx="1"/>
          </p:nvPr>
        </p:nvSpPr>
        <p:spPr/>
        <p:txBody>
          <a:bodyPr/>
          <a:lstStyle/>
          <a:p>
            <a:r>
              <a:rPr lang="en-US" dirty="0" err="1" smtClean="0"/>
              <a:t>Tricyclic</a:t>
            </a:r>
            <a:r>
              <a:rPr lang="en-US" dirty="0" smtClean="0"/>
              <a:t> Antidepressants</a:t>
            </a:r>
          </a:p>
          <a:p>
            <a:r>
              <a:rPr lang="en-US" dirty="0" smtClean="0"/>
              <a:t>Monoamine </a:t>
            </a:r>
            <a:r>
              <a:rPr lang="en-US" dirty="0" err="1" smtClean="0"/>
              <a:t>oxidase</a:t>
            </a:r>
            <a:r>
              <a:rPr lang="en-US" dirty="0" smtClean="0"/>
              <a:t> inhibitors (</a:t>
            </a:r>
            <a:r>
              <a:rPr lang="en-US" dirty="0" err="1" smtClean="0"/>
              <a:t>MOAIs</a:t>
            </a:r>
            <a:r>
              <a:rPr lang="en-US" dirty="0" smtClean="0"/>
              <a:t>)</a:t>
            </a:r>
          </a:p>
          <a:p>
            <a:r>
              <a:rPr lang="en-US" dirty="0" smtClean="0"/>
              <a:t>Selective Serotonin Reuptake Inhibitors (</a:t>
            </a:r>
            <a:r>
              <a:rPr lang="en-US" dirty="0" err="1" smtClean="0"/>
              <a:t>SSRIs</a:t>
            </a:r>
            <a:r>
              <a:rPr lang="en-US" dirty="0" smtClean="0"/>
              <a:t>)</a:t>
            </a:r>
          </a:p>
          <a:p>
            <a:r>
              <a:rPr lang="en-US" dirty="0" smtClean="0"/>
              <a:t>Serotonin </a:t>
            </a:r>
            <a:r>
              <a:rPr lang="en-US" dirty="0" err="1" smtClean="0"/>
              <a:t>Norepinephrine</a:t>
            </a:r>
            <a:r>
              <a:rPr lang="en-US" dirty="0" smtClean="0"/>
              <a:t> Reuptake Inhibitors (</a:t>
            </a:r>
            <a:r>
              <a:rPr lang="en-US" dirty="0" err="1" smtClean="0"/>
              <a:t>SNRIs</a:t>
            </a:r>
            <a:r>
              <a:rPr lang="en-US" dirty="0" smtClean="0"/>
              <a:t>)</a:t>
            </a:r>
          </a:p>
          <a:p>
            <a:r>
              <a:rPr lang="en-US" dirty="0" err="1" smtClean="0"/>
              <a:t>Anxiolytic</a:t>
            </a:r>
            <a:r>
              <a:rPr lang="en-US" dirty="0" smtClean="0"/>
              <a:t> Agents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Overview of Nervous System</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2246148" y="1681162"/>
            <a:ext cx="4933018" cy="47694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Tricylic</a:t>
            </a:r>
            <a:r>
              <a:rPr lang="en-US" dirty="0" smtClean="0"/>
              <a:t> Antidepressants</a:t>
            </a:r>
            <a:endParaRPr lang="en-US" dirty="0"/>
          </a:p>
        </p:txBody>
      </p:sp>
      <p:sp>
        <p:nvSpPr>
          <p:cNvPr id="3" name="Content Placeholder 2"/>
          <p:cNvSpPr>
            <a:spLocks noGrp="1"/>
          </p:cNvSpPr>
          <p:nvPr>
            <p:ph sz="quarter" idx="1"/>
          </p:nvPr>
        </p:nvSpPr>
        <p:spPr/>
        <p:txBody>
          <a:bodyPr>
            <a:normAutofit/>
          </a:bodyPr>
          <a:lstStyle/>
          <a:p>
            <a:r>
              <a:rPr lang="en-US" sz="2000" dirty="0" err="1" smtClean="0"/>
              <a:t>Tricyclic</a:t>
            </a:r>
            <a:r>
              <a:rPr lang="en-US" sz="2000" dirty="0" smtClean="0"/>
              <a:t> Antidepressants have a wide variety of action. They inhibit the reuptake of serotonin and </a:t>
            </a:r>
            <a:r>
              <a:rPr lang="en-US" sz="2000" dirty="0" err="1" smtClean="0"/>
              <a:t>norepeiephrine</a:t>
            </a:r>
            <a:r>
              <a:rPr lang="en-US" sz="2000" dirty="0" smtClean="0"/>
              <a:t> and block alpha adrenergic, </a:t>
            </a:r>
            <a:r>
              <a:rPr lang="en-US" sz="2000" dirty="0" err="1" smtClean="0"/>
              <a:t>serotonergic</a:t>
            </a:r>
            <a:r>
              <a:rPr lang="en-US" sz="2000" dirty="0" smtClean="0"/>
              <a:t>, </a:t>
            </a:r>
            <a:r>
              <a:rPr lang="en-US" sz="2000" dirty="0" err="1" smtClean="0"/>
              <a:t>histiminic,and</a:t>
            </a:r>
            <a:r>
              <a:rPr lang="en-US" sz="2000" dirty="0" smtClean="0"/>
              <a:t> </a:t>
            </a:r>
            <a:r>
              <a:rPr lang="en-US" sz="2000" dirty="0" err="1" smtClean="0"/>
              <a:t>muscarinic</a:t>
            </a:r>
            <a:r>
              <a:rPr lang="en-US" sz="2000" dirty="0" smtClean="0"/>
              <a:t> receptors. </a:t>
            </a:r>
          </a:p>
          <a:p>
            <a:r>
              <a:rPr lang="en-US" sz="2000" dirty="0" err="1" smtClean="0"/>
              <a:t>Tricyclic</a:t>
            </a:r>
            <a:r>
              <a:rPr lang="en-US" sz="2000" dirty="0" smtClean="0"/>
              <a:t> Antidepressants are classified as tertiary amines and secondary amines. </a:t>
            </a:r>
          </a:p>
          <a:p>
            <a:pPr lvl="1"/>
            <a:r>
              <a:rPr lang="en-US" sz="1600" dirty="0" smtClean="0"/>
              <a:t>Secondary Amines</a:t>
            </a:r>
          </a:p>
          <a:p>
            <a:pPr lvl="2"/>
            <a:r>
              <a:rPr lang="en-US" sz="1200" dirty="0" err="1" smtClean="0"/>
              <a:t>Desipramine</a:t>
            </a:r>
            <a:r>
              <a:rPr lang="en-US" sz="1200" dirty="0" smtClean="0"/>
              <a:t> (</a:t>
            </a:r>
            <a:r>
              <a:rPr lang="en-US" sz="1200" dirty="0" err="1" smtClean="0"/>
              <a:t>norpramin</a:t>
            </a:r>
            <a:r>
              <a:rPr lang="en-US" sz="1200" dirty="0" smtClean="0"/>
              <a:t>)</a:t>
            </a:r>
          </a:p>
          <a:p>
            <a:pPr lvl="2"/>
            <a:r>
              <a:rPr lang="en-US" sz="1200" dirty="0" err="1" smtClean="0"/>
              <a:t>Nortiptyline</a:t>
            </a:r>
            <a:r>
              <a:rPr lang="en-US" sz="1200" dirty="0" smtClean="0"/>
              <a:t> (</a:t>
            </a:r>
            <a:r>
              <a:rPr lang="en-US" sz="1200" dirty="0" err="1" smtClean="0"/>
              <a:t>aventyl</a:t>
            </a:r>
            <a:r>
              <a:rPr lang="en-US" sz="1200" dirty="0" smtClean="0"/>
              <a:t> </a:t>
            </a:r>
            <a:r>
              <a:rPr lang="en-US" sz="1200" dirty="0" err="1" smtClean="0"/>
              <a:t>HCl</a:t>
            </a:r>
            <a:r>
              <a:rPr lang="en-US" sz="1200" dirty="0" smtClean="0"/>
              <a:t>)</a:t>
            </a:r>
          </a:p>
          <a:p>
            <a:pPr lvl="1"/>
            <a:r>
              <a:rPr lang="en-US" sz="1600" dirty="0" smtClean="0"/>
              <a:t>Tertiary Amines</a:t>
            </a:r>
          </a:p>
          <a:p>
            <a:pPr lvl="2"/>
            <a:r>
              <a:rPr lang="en-US" sz="1200" dirty="0" err="1" smtClean="0"/>
              <a:t>Imipramine</a:t>
            </a:r>
            <a:r>
              <a:rPr lang="en-US" sz="1200" dirty="0" smtClean="0"/>
              <a:t> (</a:t>
            </a:r>
            <a:r>
              <a:rPr lang="en-US" sz="1200" dirty="0" err="1" smtClean="0"/>
              <a:t>tofranil</a:t>
            </a:r>
            <a:r>
              <a:rPr lang="en-US" sz="1200" dirty="0" smtClean="0"/>
              <a:t>)</a:t>
            </a:r>
          </a:p>
          <a:p>
            <a:pPr lvl="2"/>
            <a:r>
              <a:rPr lang="en-US" sz="1200" dirty="0" err="1" smtClean="0"/>
              <a:t>Clomipramine</a:t>
            </a:r>
            <a:r>
              <a:rPr lang="en-US" sz="1200" dirty="0" smtClean="0"/>
              <a:t> (</a:t>
            </a:r>
            <a:r>
              <a:rPr lang="en-US" sz="1200" dirty="0" err="1" smtClean="0"/>
              <a:t>anafranil</a:t>
            </a:r>
            <a:r>
              <a:rPr lang="en-US" sz="1200" dirty="0" smtClean="0"/>
              <a:t>)</a:t>
            </a:r>
          </a:p>
          <a:p>
            <a:pPr lvl="2"/>
            <a:r>
              <a:rPr lang="en-US" sz="1200" dirty="0" err="1" smtClean="0"/>
              <a:t>Doxepin</a:t>
            </a:r>
            <a:r>
              <a:rPr lang="en-US" sz="1200" dirty="0" smtClean="0"/>
              <a:t> (</a:t>
            </a:r>
            <a:r>
              <a:rPr lang="en-US" sz="1200" dirty="0" err="1" smtClean="0"/>
              <a:t>adapin</a:t>
            </a:r>
            <a:r>
              <a:rPr lang="en-US" sz="1200" dirty="0" smtClean="0"/>
              <a:t>)</a:t>
            </a:r>
          </a:p>
          <a:p>
            <a:pPr lvl="2"/>
            <a:r>
              <a:rPr lang="en-US" sz="1200" dirty="0" err="1" smtClean="0"/>
              <a:t>Trimipramine</a:t>
            </a:r>
            <a:r>
              <a:rPr lang="en-US" sz="1200" dirty="0" smtClean="0"/>
              <a:t> (</a:t>
            </a:r>
            <a:r>
              <a:rPr lang="en-US" sz="1200" dirty="0" err="1" smtClean="0"/>
              <a:t>surmontil</a:t>
            </a:r>
            <a:r>
              <a:rPr lang="en-US" sz="1200" dirty="0" smtClean="0"/>
              <a:t>)</a:t>
            </a:r>
          </a:p>
          <a:p>
            <a:pPr lvl="2"/>
            <a:r>
              <a:rPr lang="en-US" sz="1200" dirty="0" err="1" smtClean="0"/>
              <a:t>Amitriptyline</a:t>
            </a:r>
            <a:r>
              <a:rPr lang="en-US" sz="1200" dirty="0" smtClean="0"/>
              <a:t> (</a:t>
            </a:r>
            <a:r>
              <a:rPr lang="en-US" sz="1200" dirty="0" err="1" smtClean="0"/>
              <a:t>elavil</a:t>
            </a:r>
            <a:r>
              <a:rPr lang="en-US" sz="1200" dirty="0" smtClean="0"/>
              <a:t>)</a:t>
            </a:r>
          </a:p>
          <a:p>
            <a:pPr lvl="2"/>
            <a:endParaRPr lang="en-US" sz="1200" dirty="0"/>
          </a:p>
        </p:txBody>
      </p:sp>
      <p:pic>
        <p:nvPicPr>
          <p:cNvPr id="4" name="Picture 3"/>
          <p:cNvPicPr>
            <a:picLocks noChangeAspect="1"/>
          </p:cNvPicPr>
          <p:nvPr/>
        </p:nvPicPr>
        <p:blipFill>
          <a:blip r:embed="rId2"/>
          <a:stretch>
            <a:fillRect/>
          </a:stretch>
        </p:blipFill>
        <p:spPr>
          <a:xfrm>
            <a:off x="3880556" y="3325941"/>
            <a:ext cx="4120444" cy="309491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TCAs</a:t>
            </a:r>
            <a:r>
              <a:rPr lang="en-US" dirty="0" smtClean="0"/>
              <a:t> Mechanism of Action</a:t>
            </a:r>
            <a:endParaRPr lang="en-US" dirty="0"/>
          </a:p>
        </p:txBody>
      </p:sp>
      <p:sp>
        <p:nvSpPr>
          <p:cNvPr id="3" name="Content Placeholder 2"/>
          <p:cNvSpPr>
            <a:spLocks noGrp="1"/>
          </p:cNvSpPr>
          <p:nvPr>
            <p:ph sz="quarter" idx="1"/>
          </p:nvPr>
        </p:nvSpPr>
        <p:spPr/>
        <p:txBody>
          <a:bodyPr>
            <a:normAutofit/>
          </a:bodyPr>
          <a:lstStyle/>
          <a:p>
            <a:r>
              <a:rPr lang="en-US" sz="2000" dirty="0" smtClean="0"/>
              <a:t>One of the targets for </a:t>
            </a:r>
            <a:r>
              <a:rPr lang="en-US" sz="2000" dirty="0" err="1" smtClean="0"/>
              <a:t>TCAs</a:t>
            </a:r>
            <a:r>
              <a:rPr lang="en-US" sz="2000" dirty="0" smtClean="0"/>
              <a:t> is the human serotonin transporter. (</a:t>
            </a:r>
            <a:r>
              <a:rPr lang="en-US" sz="2000" dirty="0" err="1" smtClean="0"/>
              <a:t>hSERT</a:t>
            </a:r>
            <a:r>
              <a:rPr lang="en-US" sz="2000" dirty="0" smtClean="0"/>
              <a:t>) These transporters are a part of neurotransmitter sodium </a:t>
            </a:r>
            <a:r>
              <a:rPr lang="en-US" sz="2000" dirty="0" err="1" smtClean="0"/>
              <a:t>symporter</a:t>
            </a:r>
            <a:r>
              <a:rPr lang="en-US" sz="2000" dirty="0" smtClean="0"/>
              <a:t> family which use gradients of sodium and chloride ions to accumulate serotonin against its own gradient. </a:t>
            </a:r>
          </a:p>
          <a:p>
            <a:r>
              <a:rPr lang="en-US" sz="2000" dirty="0" smtClean="0"/>
              <a:t>The three ring structure holds important to the induced fit binding to the </a:t>
            </a:r>
            <a:r>
              <a:rPr lang="en-US" sz="2000" dirty="0" err="1" smtClean="0"/>
              <a:t>hSERT</a:t>
            </a:r>
            <a:r>
              <a:rPr lang="en-US" sz="2000" dirty="0" smtClean="0"/>
              <a:t> receptor and binds into several positions of the various receptors and transporters. </a:t>
            </a:r>
          </a:p>
          <a:p>
            <a:r>
              <a:rPr lang="en-US" sz="2000" dirty="0" err="1" smtClean="0"/>
              <a:t>TCAs</a:t>
            </a:r>
            <a:r>
              <a:rPr lang="en-US" sz="2000" dirty="0" smtClean="0"/>
              <a:t> have a narrow therapeutic index thus overdose may be easy. </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600" dirty="0" smtClean="0"/>
              <a:t>Mechanism of Action</a:t>
            </a:r>
            <a:endParaRPr lang="en-US" sz="1600" dirty="0"/>
          </a:p>
        </p:txBody>
      </p:sp>
      <p:pic>
        <p:nvPicPr>
          <p:cNvPr id="4" name="Picture 3"/>
          <p:cNvPicPr>
            <a:picLocks noChangeAspect="1"/>
          </p:cNvPicPr>
          <p:nvPr/>
        </p:nvPicPr>
        <p:blipFill>
          <a:blip r:embed="rId2"/>
          <a:stretch>
            <a:fillRect/>
          </a:stretch>
        </p:blipFill>
        <p:spPr>
          <a:xfrm>
            <a:off x="4851110" y="2159001"/>
            <a:ext cx="4178946" cy="4205110"/>
          </a:xfrm>
          <a:prstGeom prst="rect">
            <a:avLst/>
          </a:prstGeom>
        </p:spPr>
      </p:pic>
      <p:pic>
        <p:nvPicPr>
          <p:cNvPr id="5" name="Picture 4"/>
          <p:cNvPicPr>
            <a:picLocks noChangeAspect="1"/>
          </p:cNvPicPr>
          <p:nvPr/>
        </p:nvPicPr>
        <p:blipFill>
          <a:blip r:embed="rId3"/>
          <a:stretch>
            <a:fillRect/>
          </a:stretch>
        </p:blipFill>
        <p:spPr>
          <a:xfrm>
            <a:off x="260821" y="2159001"/>
            <a:ext cx="4170068" cy="42051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Versus Tertiary </a:t>
            </a:r>
            <a:r>
              <a:rPr lang="en-US" dirty="0" err="1" smtClean="0"/>
              <a:t>TCAs</a:t>
            </a:r>
            <a:endParaRPr lang="en-US" dirty="0"/>
          </a:p>
        </p:txBody>
      </p:sp>
      <p:sp>
        <p:nvSpPr>
          <p:cNvPr id="4" name="Content Placeholder 3"/>
          <p:cNvSpPr>
            <a:spLocks noGrp="1"/>
          </p:cNvSpPr>
          <p:nvPr>
            <p:ph sz="quarter" idx="1"/>
          </p:nvPr>
        </p:nvSpPr>
        <p:spPr/>
        <p:txBody>
          <a:bodyPr/>
          <a:lstStyle/>
          <a:p>
            <a:r>
              <a:rPr lang="en-US" dirty="0" smtClean="0"/>
              <a:t>Secondary</a:t>
            </a:r>
          </a:p>
          <a:p>
            <a:pPr lvl="1"/>
            <a:r>
              <a:rPr lang="en-US" dirty="0" smtClean="0"/>
              <a:t>Enhance </a:t>
            </a:r>
            <a:r>
              <a:rPr lang="en-US" dirty="0" err="1" smtClean="0"/>
              <a:t>noradrenaline</a:t>
            </a:r>
            <a:r>
              <a:rPr lang="en-US" dirty="0" smtClean="0"/>
              <a:t> levels preferentially over serotonin.</a:t>
            </a:r>
          </a:p>
          <a:p>
            <a:pPr lvl="1"/>
            <a:r>
              <a:rPr lang="en-US" dirty="0" smtClean="0"/>
              <a:t>High doses may cause irritability and high activity. </a:t>
            </a:r>
          </a:p>
          <a:p>
            <a:pPr lvl="1"/>
            <a:r>
              <a:rPr lang="en-US" dirty="0" smtClean="0"/>
              <a:t>Used when the patient is withdrawn and fatigued. </a:t>
            </a:r>
          </a:p>
          <a:p>
            <a:pPr lvl="1"/>
            <a:endParaRPr lang="en-US" dirty="0" smtClean="0"/>
          </a:p>
        </p:txBody>
      </p:sp>
      <p:sp>
        <p:nvSpPr>
          <p:cNvPr id="5" name="Content Placeholder 4"/>
          <p:cNvSpPr>
            <a:spLocks noGrp="1"/>
          </p:cNvSpPr>
          <p:nvPr>
            <p:ph sz="quarter" idx="2"/>
          </p:nvPr>
        </p:nvSpPr>
        <p:spPr/>
        <p:txBody>
          <a:bodyPr/>
          <a:lstStyle/>
          <a:p>
            <a:r>
              <a:rPr lang="en-US" dirty="0" smtClean="0"/>
              <a:t>Tertiary</a:t>
            </a:r>
          </a:p>
          <a:p>
            <a:pPr lvl="1"/>
            <a:r>
              <a:rPr lang="en-US" dirty="0" smtClean="0"/>
              <a:t>Preferentially raise serotonin levels.</a:t>
            </a:r>
          </a:p>
          <a:p>
            <a:pPr lvl="1"/>
            <a:r>
              <a:rPr lang="en-US" dirty="0" smtClean="0"/>
              <a:t>High doses act as sedatives and give </a:t>
            </a:r>
            <a:r>
              <a:rPr lang="en-US" dirty="0" err="1" smtClean="0"/>
              <a:t>anticholinergic</a:t>
            </a:r>
            <a:r>
              <a:rPr lang="en-US" dirty="0" smtClean="0"/>
              <a:t> side effects. </a:t>
            </a:r>
          </a:p>
          <a:p>
            <a:pPr lvl="1"/>
            <a:r>
              <a:rPr lang="en-US" dirty="0" smtClean="0"/>
              <a:t>Used when the patient is agitated frequently and experiences insomnia.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a:t>
            </a:r>
            <a:r>
              <a:rPr lang="en-US" dirty="0" err="1" smtClean="0"/>
              <a:t>TCAs</a:t>
            </a:r>
            <a:endParaRPr lang="en-US" dirty="0"/>
          </a:p>
        </p:txBody>
      </p:sp>
      <p:sp>
        <p:nvSpPr>
          <p:cNvPr id="5" name="Content Placeholder 4"/>
          <p:cNvSpPr>
            <a:spLocks noGrp="1"/>
          </p:cNvSpPr>
          <p:nvPr>
            <p:ph sz="quarter" idx="1"/>
          </p:nvPr>
        </p:nvSpPr>
        <p:spPr/>
        <p:txBody>
          <a:bodyPr/>
          <a:lstStyle/>
          <a:p>
            <a:r>
              <a:rPr lang="en-US" dirty="0" smtClean="0"/>
              <a:t>Anti-cholinergic effects –dry mouth, urinary retention, constipation and complications of vision.</a:t>
            </a:r>
          </a:p>
          <a:p>
            <a:r>
              <a:rPr lang="en-US" dirty="0" smtClean="0"/>
              <a:t>Other side effects may be drowsiness, dizziness, sexual side effects such as impotence, and heart burn. </a:t>
            </a:r>
          </a:p>
          <a:p>
            <a:r>
              <a:rPr lang="en-US" dirty="0" smtClean="0"/>
              <a:t>Overdose situations may cause </a:t>
            </a:r>
            <a:r>
              <a:rPr lang="en-US" dirty="0" err="1" smtClean="0"/>
              <a:t>cardiotoxicity</a:t>
            </a:r>
            <a:r>
              <a:rPr lang="en-US" dirty="0" smtClean="0"/>
              <a:t> and convulsions.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Monoamine </a:t>
            </a:r>
            <a:r>
              <a:rPr lang="en-US" dirty="0" err="1" smtClean="0"/>
              <a:t>Oxidase</a:t>
            </a:r>
            <a:r>
              <a:rPr lang="en-US" dirty="0" smtClean="0"/>
              <a:t> Inhibitors</a:t>
            </a:r>
            <a:endParaRPr lang="en-US" dirty="0"/>
          </a:p>
        </p:txBody>
      </p:sp>
      <p:sp>
        <p:nvSpPr>
          <p:cNvPr id="3" name="Content Placeholder 2"/>
          <p:cNvSpPr>
            <a:spLocks noGrp="1"/>
          </p:cNvSpPr>
          <p:nvPr>
            <p:ph sz="quarter" idx="1"/>
          </p:nvPr>
        </p:nvSpPr>
        <p:spPr/>
        <p:txBody>
          <a:bodyPr>
            <a:normAutofit/>
          </a:bodyPr>
          <a:lstStyle/>
          <a:p>
            <a:r>
              <a:rPr lang="en-US" sz="2000" dirty="0" smtClean="0"/>
              <a:t>Monoamine </a:t>
            </a:r>
            <a:r>
              <a:rPr lang="en-US" sz="2000" dirty="0" err="1" smtClean="0"/>
              <a:t>oxidases</a:t>
            </a:r>
            <a:r>
              <a:rPr lang="en-US" sz="2000" dirty="0" smtClean="0"/>
              <a:t> A and B are </a:t>
            </a:r>
            <a:r>
              <a:rPr lang="en-US" sz="2000" dirty="0" err="1" smtClean="0"/>
              <a:t>flavoproteins</a:t>
            </a:r>
            <a:r>
              <a:rPr lang="en-US" sz="2000" dirty="0" smtClean="0"/>
              <a:t> in the outer membrane on mitochondria which causes oxidative </a:t>
            </a:r>
            <a:r>
              <a:rPr lang="en-US" sz="2000" dirty="0" err="1" smtClean="0"/>
              <a:t>deamination</a:t>
            </a:r>
            <a:r>
              <a:rPr lang="en-US" sz="2000" dirty="0" smtClean="0"/>
              <a:t> of monoamine neurotransmitters. MAO-As break down serotonin, epinephrine and noradrenalin and MAO-Bs degrades </a:t>
            </a:r>
            <a:r>
              <a:rPr lang="en-US" sz="2000" dirty="0" err="1" smtClean="0"/>
              <a:t>phenethylamine</a:t>
            </a:r>
            <a:r>
              <a:rPr lang="en-US" sz="2000" dirty="0" smtClean="0"/>
              <a:t>. </a:t>
            </a:r>
          </a:p>
          <a:p>
            <a:r>
              <a:rPr lang="en-US" sz="2000" dirty="0" smtClean="0"/>
              <a:t>They degrade any left over neurotransmitter. </a:t>
            </a:r>
            <a:r>
              <a:rPr lang="en-US" sz="2000" dirty="0"/>
              <a:t>I</a:t>
            </a:r>
            <a:r>
              <a:rPr lang="en-US" sz="2000" dirty="0" smtClean="0"/>
              <a:t>nhibition of these enzymes will allow greater quantity of neurotransmitters to remain. </a:t>
            </a:r>
          </a:p>
          <a:p>
            <a:r>
              <a:rPr lang="en-US" sz="2000" dirty="0" err="1" smtClean="0"/>
              <a:t>MAOis</a:t>
            </a:r>
            <a:endParaRPr lang="en-US" sz="2000" dirty="0" smtClean="0"/>
          </a:p>
          <a:p>
            <a:pPr lvl="1"/>
            <a:r>
              <a:rPr lang="en-US" sz="1600" dirty="0" smtClean="0"/>
              <a:t>Reversible</a:t>
            </a:r>
          </a:p>
          <a:p>
            <a:pPr lvl="2"/>
            <a:r>
              <a:rPr lang="en-US" sz="1600" dirty="0" err="1" smtClean="0"/>
              <a:t>Moclobemide</a:t>
            </a:r>
            <a:r>
              <a:rPr lang="en-US" sz="1600" dirty="0" smtClean="0"/>
              <a:t> (</a:t>
            </a:r>
            <a:r>
              <a:rPr lang="en-US" sz="1600" dirty="0" err="1" smtClean="0"/>
              <a:t>Manerix</a:t>
            </a:r>
            <a:r>
              <a:rPr lang="en-US" sz="1600" dirty="0" smtClean="0"/>
              <a:t>)</a:t>
            </a:r>
          </a:p>
          <a:p>
            <a:pPr lvl="1"/>
            <a:r>
              <a:rPr lang="en-US" sz="1600" dirty="0" err="1" smtClean="0"/>
              <a:t>Irreverislbe</a:t>
            </a:r>
            <a:endParaRPr lang="en-US" sz="1600" dirty="0" smtClean="0"/>
          </a:p>
          <a:p>
            <a:pPr lvl="2"/>
            <a:r>
              <a:rPr lang="en-US" sz="1600" dirty="0" err="1" smtClean="0"/>
              <a:t>Isocarboxazid</a:t>
            </a:r>
            <a:r>
              <a:rPr lang="en-US" sz="1600" dirty="0" smtClean="0"/>
              <a:t> (</a:t>
            </a:r>
            <a:r>
              <a:rPr lang="en-US" sz="1600" dirty="0" err="1" smtClean="0"/>
              <a:t>Marplan</a:t>
            </a:r>
            <a:r>
              <a:rPr lang="en-US" sz="1600" dirty="0" smtClean="0"/>
              <a:t>)</a:t>
            </a:r>
          </a:p>
          <a:p>
            <a:pPr lvl="2"/>
            <a:r>
              <a:rPr lang="en-US" sz="1600" dirty="0" err="1" smtClean="0"/>
              <a:t>Phenelzine</a:t>
            </a:r>
            <a:r>
              <a:rPr lang="en-US" sz="1600" dirty="0" smtClean="0"/>
              <a:t> (</a:t>
            </a:r>
            <a:r>
              <a:rPr lang="en-US" sz="1600" dirty="0" err="1" smtClean="0"/>
              <a:t>Nardil</a:t>
            </a:r>
            <a:r>
              <a:rPr lang="en-US" sz="1600" dirty="0" smtClean="0"/>
              <a:t>)</a:t>
            </a:r>
          </a:p>
          <a:p>
            <a:pPr lvl="2"/>
            <a:r>
              <a:rPr lang="en-US" sz="1600" dirty="0" err="1" smtClean="0"/>
              <a:t>Selegiline</a:t>
            </a:r>
            <a:r>
              <a:rPr lang="en-US" sz="1600" dirty="0" smtClean="0"/>
              <a:t> (</a:t>
            </a:r>
            <a:r>
              <a:rPr lang="en-US" sz="1600" dirty="0" err="1" smtClean="0"/>
              <a:t>Eldepryl</a:t>
            </a:r>
            <a:r>
              <a:rPr lang="en-US" sz="1600" dirty="0" smtClean="0"/>
              <a:t>) </a:t>
            </a:r>
            <a:r>
              <a:rPr lang="en-US" sz="1600" dirty="0" err="1" smtClean="0"/>
              <a:t>transdermal</a:t>
            </a:r>
            <a:endParaRPr lang="en-US" sz="1600" dirty="0" smtClean="0"/>
          </a:p>
          <a:p>
            <a:pPr lvl="2"/>
            <a:r>
              <a:rPr lang="en-US" sz="1600" dirty="0" err="1" smtClean="0"/>
              <a:t>Tranylcypromine</a:t>
            </a:r>
            <a:r>
              <a:rPr lang="en-US" sz="1600" dirty="0" smtClean="0"/>
              <a:t> (</a:t>
            </a:r>
            <a:r>
              <a:rPr lang="en-US" sz="1600" dirty="0" err="1" smtClean="0"/>
              <a:t>Parnate</a:t>
            </a:r>
            <a:r>
              <a:rPr lang="en-US" sz="1600" dirty="0" smtClean="0"/>
              <a:t>)</a:t>
            </a:r>
          </a:p>
          <a:p>
            <a:pPr lvl="1">
              <a:buNone/>
            </a:pPr>
            <a:endParaRPr lang="en-US" sz="2000" dirty="0" smtClean="0"/>
          </a:p>
        </p:txBody>
      </p:sp>
      <p:pic>
        <p:nvPicPr>
          <p:cNvPr id="5" name="Picture 4"/>
          <p:cNvPicPr>
            <a:picLocks noChangeAspect="1"/>
          </p:cNvPicPr>
          <p:nvPr/>
        </p:nvPicPr>
        <p:blipFill>
          <a:blip r:embed="rId2"/>
          <a:stretch>
            <a:fillRect/>
          </a:stretch>
        </p:blipFill>
        <p:spPr>
          <a:xfrm>
            <a:off x="4979166" y="3838773"/>
            <a:ext cx="2823938" cy="22873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MAOIs</a:t>
            </a:r>
            <a:endParaRPr lang="en-US" dirty="0"/>
          </a:p>
        </p:txBody>
      </p:sp>
      <p:sp>
        <p:nvSpPr>
          <p:cNvPr id="3" name="Content Placeholder 2"/>
          <p:cNvSpPr>
            <a:spLocks noGrp="1"/>
          </p:cNvSpPr>
          <p:nvPr>
            <p:ph sz="quarter" idx="1"/>
          </p:nvPr>
        </p:nvSpPr>
        <p:spPr/>
        <p:txBody>
          <a:bodyPr>
            <a:normAutofit/>
          </a:bodyPr>
          <a:lstStyle/>
          <a:p>
            <a:r>
              <a:rPr lang="en-US" sz="2000" dirty="0" err="1" smtClean="0"/>
              <a:t>Flavin</a:t>
            </a:r>
            <a:r>
              <a:rPr lang="en-US" sz="2000" dirty="0" smtClean="0"/>
              <a:t> is associated to a Ser-</a:t>
            </a:r>
            <a:r>
              <a:rPr lang="en-US" sz="2000" dirty="0" err="1" smtClean="0"/>
              <a:t>Gly-Gly-Cys-Tyr</a:t>
            </a:r>
            <a:r>
              <a:rPr lang="en-US" sz="2000" dirty="0" smtClean="0"/>
              <a:t> peptide on a </a:t>
            </a:r>
            <a:r>
              <a:rPr lang="en-US" sz="2000" dirty="0" err="1" smtClean="0"/>
              <a:t>thioether</a:t>
            </a:r>
            <a:r>
              <a:rPr lang="en-US" sz="2000" dirty="0" smtClean="0"/>
              <a:t> bond of </a:t>
            </a:r>
            <a:r>
              <a:rPr lang="en-US" sz="2000" dirty="0" err="1" smtClean="0"/>
              <a:t>cysteine</a:t>
            </a:r>
            <a:r>
              <a:rPr lang="en-US" sz="2000" dirty="0" smtClean="0"/>
              <a:t>. MAO inhibitors form adducts with the </a:t>
            </a:r>
            <a:r>
              <a:rPr lang="en-US" sz="2000" dirty="0" err="1" smtClean="0"/>
              <a:t>flavin</a:t>
            </a:r>
            <a:r>
              <a:rPr lang="en-US" sz="2000" dirty="0" smtClean="0"/>
              <a:t> protein to inhibit binding of monoamines and there later degradation. </a:t>
            </a:r>
          </a:p>
          <a:p>
            <a:r>
              <a:rPr lang="en-US" sz="2000" dirty="0" smtClean="0"/>
              <a:t>They either bind reversibly or irreversibly. Reversible </a:t>
            </a:r>
            <a:r>
              <a:rPr lang="en-US" sz="2000" dirty="0" err="1" smtClean="0"/>
              <a:t>MAOis</a:t>
            </a:r>
            <a:r>
              <a:rPr lang="en-US" sz="2000" dirty="0" smtClean="0"/>
              <a:t> are preferred primarily because they are shorter acting than irreversible which may decrease dietary restriction. </a:t>
            </a:r>
          </a:p>
          <a:p>
            <a:r>
              <a:rPr lang="en-US" sz="2000" dirty="0" err="1" smtClean="0"/>
              <a:t>MAOs</a:t>
            </a:r>
            <a:r>
              <a:rPr lang="en-US" sz="2000" dirty="0" smtClean="0"/>
              <a:t> are located in other tissues, specifically the gut where it breaks down toxic dietary monoamines like </a:t>
            </a:r>
            <a:r>
              <a:rPr lang="en-US" sz="2000" dirty="0" err="1" smtClean="0"/>
              <a:t>tyramine</a:t>
            </a:r>
            <a:r>
              <a:rPr lang="en-US" sz="2000" dirty="0" smtClean="0"/>
              <a:t>. By nonselective inhibiting MAO, increased consumption of </a:t>
            </a:r>
            <a:r>
              <a:rPr lang="en-US" sz="2000" dirty="0" err="1" smtClean="0"/>
              <a:t>tyramine</a:t>
            </a:r>
            <a:r>
              <a:rPr lang="en-US" sz="2000" dirty="0" smtClean="0"/>
              <a:t> could be detrimental and put dietary restrictions on the patients. </a:t>
            </a:r>
          </a:p>
          <a:p>
            <a:pPr lvl="1"/>
            <a:r>
              <a:rPr lang="en-US" sz="1600" dirty="0" smtClean="0"/>
              <a:t>Aged cheese, overripe fruits, red wines, concentrated yeast products and some fish products may contain abnormal levels of </a:t>
            </a:r>
            <a:r>
              <a:rPr lang="en-US" sz="1600" dirty="0" err="1" smtClean="0"/>
              <a:t>tyramine</a:t>
            </a:r>
            <a:r>
              <a:rPr lang="en-US" sz="1600" dirty="0" smtClean="0"/>
              <a:t> which should be consumed less if taking </a:t>
            </a:r>
            <a:r>
              <a:rPr lang="en-US" sz="1600" dirty="0" err="1" smtClean="0"/>
              <a:t>MAOIs</a:t>
            </a:r>
            <a:r>
              <a:rPr lang="en-US" sz="1600" dirty="0" smtClean="0"/>
              <a:t>. A primary problem with high </a:t>
            </a:r>
            <a:r>
              <a:rPr lang="en-US" sz="1600" dirty="0" err="1" smtClean="0"/>
              <a:t>tyramine</a:t>
            </a:r>
            <a:r>
              <a:rPr lang="en-US" sz="1600" dirty="0" smtClean="0"/>
              <a:t> levels is hypertension. </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
          </p:nvPr>
        </p:nvSpPr>
        <p:spPr/>
        <p:txBody>
          <a:bodyPr>
            <a:normAutofit/>
          </a:bodyPr>
          <a:lstStyle/>
          <a:p>
            <a:r>
              <a:rPr lang="en-US" sz="2000" dirty="0" smtClean="0"/>
              <a:t>Prior to antidepressant agent discovery in the 1950s, electroconvulsive shock was administered as well as opiates to induce euphoria in patients with anxiety. The 1950s was known as the Golden decade for the psychopharmacology industry. Nathan Kline went further to show that it had a stimulatory effect on depressed patients. </a:t>
            </a:r>
          </a:p>
          <a:p>
            <a:r>
              <a:rPr lang="en-US" sz="2000" dirty="0" smtClean="0"/>
              <a:t>When treating tuberculosis patients with </a:t>
            </a:r>
            <a:r>
              <a:rPr lang="en-US" sz="2000" dirty="0" err="1" smtClean="0"/>
              <a:t>iproniazid</a:t>
            </a:r>
            <a:r>
              <a:rPr lang="en-US" sz="2000" dirty="0" smtClean="0"/>
              <a:t>, it was seen that the patients had an positive increase in moods, which seemed to be a side effect of </a:t>
            </a:r>
            <a:r>
              <a:rPr lang="en-US" sz="2000" dirty="0" err="1" smtClean="0"/>
              <a:t>iproniazid</a:t>
            </a:r>
            <a:r>
              <a:rPr lang="en-US" sz="2000" dirty="0" smtClean="0"/>
              <a:t>. It was primarily a mono amine </a:t>
            </a:r>
            <a:r>
              <a:rPr lang="en-US" sz="2000" dirty="0" err="1" smtClean="0"/>
              <a:t>oxidase</a:t>
            </a:r>
            <a:r>
              <a:rPr lang="en-US" sz="2000" dirty="0" smtClean="0"/>
              <a:t> inhibitor and led the way for drugs of similar actions. </a:t>
            </a:r>
          </a:p>
          <a:p>
            <a:r>
              <a:rPr lang="en-US" sz="2000" dirty="0" err="1" smtClean="0"/>
              <a:t>Imipramine</a:t>
            </a:r>
            <a:r>
              <a:rPr lang="en-US" sz="2000" dirty="0" smtClean="0"/>
              <a:t> later followed as a </a:t>
            </a:r>
            <a:r>
              <a:rPr lang="en-US" sz="2000" dirty="0" err="1" smtClean="0"/>
              <a:t>tricyclic</a:t>
            </a:r>
            <a:r>
              <a:rPr lang="en-US" sz="2000" dirty="0" smtClean="0"/>
              <a:t> drug in 1958. </a:t>
            </a:r>
          </a:p>
          <a:p>
            <a:r>
              <a:rPr lang="en-US" sz="2000" dirty="0" smtClean="0"/>
              <a:t>These discoveries led the way to discover causes of depression</a:t>
            </a:r>
          </a:p>
          <a:p>
            <a:r>
              <a:rPr lang="en-US" sz="2000" dirty="0" err="1" smtClean="0"/>
              <a:t>Iproniazid</a:t>
            </a: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2074334" y="5370448"/>
            <a:ext cx="2036233" cy="109277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MAOIs</a:t>
            </a:r>
            <a:r>
              <a:rPr lang="en-US" dirty="0" smtClean="0"/>
              <a:t> Mechanism</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1716" y="1417638"/>
            <a:ext cx="4466803" cy="5075913"/>
          </a:xfrm>
          <a:prstGeom prst="rect">
            <a:avLst/>
          </a:prstGeom>
        </p:spPr>
      </p:pic>
      <p:pic>
        <p:nvPicPr>
          <p:cNvPr id="5" name="Picture 4"/>
          <p:cNvPicPr>
            <a:picLocks noChangeAspect="1"/>
          </p:cNvPicPr>
          <p:nvPr/>
        </p:nvPicPr>
        <p:blipFill>
          <a:blip r:embed="rId3"/>
          <a:stretch>
            <a:fillRect/>
          </a:stretch>
        </p:blipFill>
        <p:spPr>
          <a:xfrm>
            <a:off x="5280043" y="1005518"/>
            <a:ext cx="2683892" cy="1189363"/>
          </a:xfrm>
          <a:prstGeom prst="rect">
            <a:avLst/>
          </a:prstGeom>
        </p:spPr>
      </p:pic>
      <p:pic>
        <p:nvPicPr>
          <p:cNvPr id="6" name="Picture 5"/>
          <p:cNvPicPr>
            <a:picLocks noChangeAspect="1"/>
          </p:cNvPicPr>
          <p:nvPr/>
        </p:nvPicPr>
        <p:blipFill>
          <a:blip r:embed="rId4"/>
          <a:stretch>
            <a:fillRect/>
          </a:stretch>
        </p:blipFill>
        <p:spPr>
          <a:xfrm>
            <a:off x="5489281" y="2418318"/>
            <a:ext cx="2562551" cy="864762"/>
          </a:xfrm>
          <a:prstGeom prst="rect">
            <a:avLst/>
          </a:prstGeom>
        </p:spPr>
      </p:pic>
      <p:pic>
        <p:nvPicPr>
          <p:cNvPr id="7" name="Picture 6"/>
          <p:cNvPicPr>
            <a:picLocks noChangeAspect="1"/>
          </p:cNvPicPr>
          <p:nvPr/>
        </p:nvPicPr>
        <p:blipFill>
          <a:blip r:embed="rId5"/>
          <a:stretch>
            <a:fillRect/>
          </a:stretch>
        </p:blipFill>
        <p:spPr>
          <a:xfrm>
            <a:off x="5489281" y="3391518"/>
            <a:ext cx="2650448" cy="1337997"/>
          </a:xfrm>
          <a:prstGeom prst="rect">
            <a:avLst/>
          </a:prstGeom>
        </p:spPr>
      </p:pic>
      <p:pic>
        <p:nvPicPr>
          <p:cNvPr id="8" name="Picture 7"/>
          <p:cNvPicPr>
            <a:picLocks noChangeAspect="1"/>
          </p:cNvPicPr>
          <p:nvPr/>
        </p:nvPicPr>
        <p:blipFill>
          <a:blip r:embed="rId6"/>
          <a:stretch>
            <a:fillRect/>
          </a:stretch>
        </p:blipFill>
        <p:spPr>
          <a:xfrm>
            <a:off x="5489281" y="4729515"/>
            <a:ext cx="2847681" cy="1140185"/>
          </a:xfrm>
          <a:prstGeom prst="rect">
            <a:avLst/>
          </a:prstGeom>
        </p:spPr>
      </p:pic>
      <p:sp>
        <p:nvSpPr>
          <p:cNvPr id="9" name="TextBox 8"/>
          <p:cNvSpPr txBox="1"/>
          <p:nvPr/>
        </p:nvSpPr>
        <p:spPr>
          <a:xfrm>
            <a:off x="6334611" y="5787609"/>
            <a:ext cx="1341132" cy="338554"/>
          </a:xfrm>
          <a:prstGeom prst="rect">
            <a:avLst/>
          </a:prstGeom>
          <a:noFill/>
        </p:spPr>
        <p:txBody>
          <a:bodyPr wrap="none" rtlCol="0">
            <a:spAutoFit/>
          </a:bodyPr>
          <a:lstStyle/>
          <a:p>
            <a:r>
              <a:rPr lang="en-US" sz="1600" dirty="0" err="1" smtClean="0"/>
              <a:t>Moclobemide</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MAOIs</a:t>
            </a:r>
            <a:r>
              <a:rPr lang="en-US" dirty="0" smtClean="0"/>
              <a:t> Side Effects</a:t>
            </a:r>
            <a:endParaRPr lang="en-US" dirty="0"/>
          </a:p>
        </p:txBody>
      </p:sp>
      <p:sp>
        <p:nvSpPr>
          <p:cNvPr id="3" name="Content Placeholder 2"/>
          <p:cNvSpPr>
            <a:spLocks noGrp="1"/>
          </p:cNvSpPr>
          <p:nvPr>
            <p:ph sz="quarter" idx="1"/>
          </p:nvPr>
        </p:nvSpPr>
        <p:spPr/>
        <p:txBody>
          <a:bodyPr>
            <a:normAutofit/>
          </a:bodyPr>
          <a:lstStyle/>
          <a:p>
            <a:r>
              <a:rPr lang="en-US" dirty="0" smtClean="0"/>
              <a:t>Hypertension, shakes, convulsions, tachycardia and hyperthermia may occur. Other side effects are similar to that of </a:t>
            </a:r>
            <a:r>
              <a:rPr lang="en-US" dirty="0" err="1" smtClean="0"/>
              <a:t>TCAs</a:t>
            </a:r>
            <a:r>
              <a:rPr lang="en-US" dirty="0" smtClean="0"/>
              <a:t> like drowsiness, sexual side effects, restlessness, and nausea. </a:t>
            </a:r>
          </a:p>
          <a:p>
            <a:r>
              <a:rPr lang="en-US" dirty="0" smtClean="0"/>
              <a:t>Selectivity of MAO-A over MAO-B removes dietary restrictions against </a:t>
            </a:r>
            <a:r>
              <a:rPr lang="en-US" dirty="0" err="1" smtClean="0"/>
              <a:t>tyramine</a:t>
            </a:r>
            <a:r>
              <a:rPr lang="en-US" dirty="0" smtClean="0"/>
              <a:t> in foods.</a:t>
            </a:r>
          </a:p>
          <a:p>
            <a:r>
              <a:rPr lang="en-US" dirty="0" smtClean="0"/>
              <a:t>They are usually a second choice of treatment due to the restrictions and side effects.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Selective Serotonin Reuptake Inhibitors</a:t>
            </a:r>
            <a:endParaRPr lang="en-US" sz="3200" dirty="0"/>
          </a:p>
        </p:txBody>
      </p:sp>
      <p:sp>
        <p:nvSpPr>
          <p:cNvPr id="3" name="Content Placeholder 2"/>
          <p:cNvSpPr>
            <a:spLocks noGrp="1"/>
          </p:cNvSpPr>
          <p:nvPr>
            <p:ph sz="quarter" idx="1"/>
          </p:nvPr>
        </p:nvSpPr>
        <p:spPr/>
        <p:txBody>
          <a:bodyPr>
            <a:normAutofit/>
          </a:bodyPr>
          <a:lstStyle/>
          <a:p>
            <a:r>
              <a:rPr lang="en-US" sz="2000" dirty="0" smtClean="0"/>
              <a:t>When serotonin is released from the pre-synaptic nerve terminal,  it binds to 5-HT receptors on the post-synaptic terminal to cause a depolarization, and binds to the pre-synaptic 5-HT</a:t>
            </a:r>
            <a:r>
              <a:rPr lang="en-US" sz="2000" baseline="-25000" dirty="0" smtClean="0"/>
              <a:t>1A</a:t>
            </a:r>
            <a:r>
              <a:rPr lang="en-US" sz="2000" dirty="0" smtClean="0"/>
              <a:t> to inhibit the continual release of serotonin. </a:t>
            </a:r>
          </a:p>
          <a:p>
            <a:r>
              <a:rPr lang="en-US" sz="2000" dirty="0" smtClean="0"/>
              <a:t>The binding of </a:t>
            </a:r>
            <a:r>
              <a:rPr lang="en-US" sz="2000" dirty="0" err="1" smtClean="0"/>
              <a:t>SSRIs</a:t>
            </a:r>
            <a:r>
              <a:rPr lang="en-US" sz="2000" dirty="0" smtClean="0"/>
              <a:t> to the reuptake transporters increases the concentration of serotonin. Due to the increased concentration of serotonin in the synaptic cleft, pre-synaptic inhibitory cells continue firing, after a couple of weeks, the pre-synaptic neuron is desensitized and the therapeutic affects of </a:t>
            </a:r>
            <a:r>
              <a:rPr lang="en-US" sz="2000" dirty="0" err="1" smtClean="0"/>
              <a:t>SSRIs</a:t>
            </a:r>
            <a:r>
              <a:rPr lang="en-US" sz="2000" dirty="0" smtClean="0"/>
              <a:t> can be seen. </a:t>
            </a:r>
          </a:p>
          <a:p>
            <a:pPr lvl="1"/>
            <a:r>
              <a:rPr lang="en-US" sz="1600" dirty="0" smtClean="0"/>
              <a:t>Antagonist of the 5-HT</a:t>
            </a:r>
            <a:r>
              <a:rPr lang="en-US" sz="1600" baseline="-25000" dirty="0" smtClean="0"/>
              <a:t>A1</a:t>
            </a:r>
            <a:r>
              <a:rPr lang="en-US" sz="1600" dirty="0" smtClean="0"/>
              <a:t> receptor by </a:t>
            </a:r>
            <a:r>
              <a:rPr lang="en-US" sz="1600" dirty="0" err="1" smtClean="0"/>
              <a:t>pindolol</a:t>
            </a:r>
            <a:r>
              <a:rPr lang="en-US" sz="1600" dirty="0" smtClean="0"/>
              <a:t> allows the desired affect of </a:t>
            </a:r>
            <a:r>
              <a:rPr lang="en-US" sz="1600" dirty="0" err="1" smtClean="0"/>
              <a:t>SSRIs</a:t>
            </a:r>
            <a:r>
              <a:rPr lang="en-US" sz="1600" dirty="0" smtClean="0"/>
              <a:t> to be seen quicker. </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SSRIs</a:t>
            </a:r>
            <a:r>
              <a:rPr lang="en-US" dirty="0" smtClean="0"/>
              <a:t> Mechanism </a:t>
            </a:r>
            <a:endParaRPr lang="en-US" dirty="0"/>
          </a:p>
        </p:txBody>
      </p:sp>
      <p:sp>
        <p:nvSpPr>
          <p:cNvPr id="3" name="Content Placeholder 2"/>
          <p:cNvSpPr>
            <a:spLocks noGrp="1"/>
          </p:cNvSpPr>
          <p:nvPr>
            <p:ph sz="quarter" idx="1"/>
          </p:nvPr>
        </p:nvSpPr>
        <p:spPr>
          <a:xfrm>
            <a:off x="457200" y="1600200"/>
            <a:ext cx="8229600" cy="4991100"/>
          </a:xfrm>
        </p:spPr>
        <p:txBody>
          <a:bodyPr/>
          <a:lstStyle/>
          <a:p>
            <a:endParaRPr lang="en-US" dirty="0"/>
          </a:p>
        </p:txBody>
      </p:sp>
      <p:pic>
        <p:nvPicPr>
          <p:cNvPr id="4" name="Picture 3"/>
          <p:cNvPicPr>
            <a:picLocks noChangeAspect="1"/>
          </p:cNvPicPr>
          <p:nvPr/>
        </p:nvPicPr>
        <p:blipFill>
          <a:blip r:embed="rId2"/>
          <a:stretch>
            <a:fillRect/>
          </a:stretch>
        </p:blipFill>
        <p:spPr>
          <a:xfrm>
            <a:off x="217397" y="1244318"/>
            <a:ext cx="4090709" cy="4118632"/>
          </a:xfrm>
          <a:prstGeom prst="rect">
            <a:avLst/>
          </a:prstGeom>
        </p:spPr>
      </p:pic>
      <p:pic>
        <p:nvPicPr>
          <p:cNvPr id="5" name="Picture 4"/>
          <p:cNvPicPr>
            <a:picLocks noChangeAspect="1"/>
          </p:cNvPicPr>
          <p:nvPr/>
        </p:nvPicPr>
        <p:blipFill>
          <a:blip r:embed="rId3"/>
          <a:stretch>
            <a:fillRect/>
          </a:stretch>
        </p:blipFill>
        <p:spPr>
          <a:xfrm>
            <a:off x="5277318" y="1445591"/>
            <a:ext cx="1862812" cy="1139240"/>
          </a:xfrm>
          <a:prstGeom prst="rect">
            <a:avLst/>
          </a:prstGeom>
        </p:spPr>
      </p:pic>
      <p:sp>
        <p:nvSpPr>
          <p:cNvPr id="6" name="TextBox 5"/>
          <p:cNvSpPr txBox="1"/>
          <p:nvPr/>
        </p:nvSpPr>
        <p:spPr>
          <a:xfrm>
            <a:off x="6041853" y="2246277"/>
            <a:ext cx="1810111" cy="338554"/>
          </a:xfrm>
          <a:prstGeom prst="rect">
            <a:avLst/>
          </a:prstGeom>
          <a:noFill/>
        </p:spPr>
        <p:txBody>
          <a:bodyPr wrap="none" rtlCol="0">
            <a:spAutoFit/>
          </a:bodyPr>
          <a:lstStyle/>
          <a:p>
            <a:r>
              <a:rPr lang="en-US" sz="1600" dirty="0" err="1" smtClean="0"/>
              <a:t>Citalopram</a:t>
            </a:r>
            <a:r>
              <a:rPr lang="en-US" sz="1600" dirty="0" smtClean="0"/>
              <a:t> (</a:t>
            </a:r>
            <a:r>
              <a:rPr lang="en-US" sz="1600" dirty="0" err="1" smtClean="0"/>
              <a:t>Celexa</a:t>
            </a:r>
            <a:r>
              <a:rPr lang="en-US" sz="1600" dirty="0" smtClean="0"/>
              <a:t>)</a:t>
            </a:r>
            <a:endParaRPr lang="en-US" sz="1600" dirty="0"/>
          </a:p>
        </p:txBody>
      </p:sp>
      <p:pic>
        <p:nvPicPr>
          <p:cNvPr id="7" name="Picture 6"/>
          <p:cNvPicPr>
            <a:picLocks noChangeAspect="1"/>
          </p:cNvPicPr>
          <p:nvPr/>
        </p:nvPicPr>
        <p:blipFill>
          <a:blip r:embed="rId4"/>
          <a:stretch>
            <a:fillRect/>
          </a:stretch>
        </p:blipFill>
        <p:spPr>
          <a:xfrm>
            <a:off x="5082830" y="2876170"/>
            <a:ext cx="1918046" cy="871839"/>
          </a:xfrm>
          <a:prstGeom prst="rect">
            <a:avLst/>
          </a:prstGeom>
        </p:spPr>
      </p:pic>
      <p:sp>
        <p:nvSpPr>
          <p:cNvPr id="8" name="TextBox 7"/>
          <p:cNvSpPr txBox="1"/>
          <p:nvPr/>
        </p:nvSpPr>
        <p:spPr>
          <a:xfrm>
            <a:off x="6493365" y="3409455"/>
            <a:ext cx="1761019" cy="338554"/>
          </a:xfrm>
          <a:prstGeom prst="rect">
            <a:avLst/>
          </a:prstGeom>
          <a:noFill/>
        </p:spPr>
        <p:txBody>
          <a:bodyPr wrap="none" rtlCol="0">
            <a:spAutoFit/>
          </a:bodyPr>
          <a:lstStyle/>
          <a:p>
            <a:r>
              <a:rPr lang="en-US" sz="1600" dirty="0" err="1" smtClean="0"/>
              <a:t>Fluoxetine</a:t>
            </a:r>
            <a:r>
              <a:rPr lang="en-US" sz="1600" dirty="0" smtClean="0"/>
              <a:t> (Prozac)</a:t>
            </a:r>
            <a:endParaRPr lang="en-US" sz="1600" dirty="0"/>
          </a:p>
        </p:txBody>
      </p:sp>
      <p:pic>
        <p:nvPicPr>
          <p:cNvPr id="9" name="Picture 8"/>
          <p:cNvPicPr>
            <a:picLocks noChangeAspect="1"/>
          </p:cNvPicPr>
          <p:nvPr/>
        </p:nvPicPr>
        <p:blipFill>
          <a:blip r:embed="rId5"/>
          <a:stretch>
            <a:fillRect/>
          </a:stretch>
        </p:blipFill>
        <p:spPr>
          <a:xfrm>
            <a:off x="4779485" y="4007739"/>
            <a:ext cx="995665" cy="1355211"/>
          </a:xfrm>
          <a:prstGeom prst="rect">
            <a:avLst/>
          </a:prstGeom>
        </p:spPr>
      </p:pic>
      <p:sp>
        <p:nvSpPr>
          <p:cNvPr id="10" name="TextBox 9"/>
          <p:cNvSpPr txBox="1"/>
          <p:nvPr/>
        </p:nvSpPr>
        <p:spPr>
          <a:xfrm>
            <a:off x="5441668" y="4395136"/>
            <a:ext cx="1881845" cy="338554"/>
          </a:xfrm>
          <a:prstGeom prst="rect">
            <a:avLst/>
          </a:prstGeom>
          <a:noFill/>
        </p:spPr>
        <p:txBody>
          <a:bodyPr wrap="none" rtlCol="0">
            <a:spAutoFit/>
          </a:bodyPr>
          <a:lstStyle/>
          <a:p>
            <a:r>
              <a:rPr lang="en-US" sz="1600" dirty="0" err="1" smtClean="0"/>
              <a:t>Fluvoxamine</a:t>
            </a:r>
            <a:r>
              <a:rPr lang="en-US" sz="1600" dirty="0" smtClean="0"/>
              <a:t> (</a:t>
            </a:r>
            <a:r>
              <a:rPr lang="en-US" sz="1600" dirty="0" err="1" smtClean="0"/>
              <a:t>Luvox</a:t>
            </a:r>
            <a:r>
              <a:rPr lang="en-US" sz="1600" dirty="0" smtClean="0"/>
              <a:t>)</a:t>
            </a:r>
            <a:endParaRPr lang="en-US" sz="1600" dirty="0"/>
          </a:p>
        </p:txBody>
      </p:sp>
      <p:pic>
        <p:nvPicPr>
          <p:cNvPr id="11" name="Picture 10"/>
          <p:cNvPicPr>
            <a:picLocks noChangeAspect="1"/>
          </p:cNvPicPr>
          <p:nvPr/>
        </p:nvPicPr>
        <p:blipFill>
          <a:blip r:embed="rId6"/>
          <a:stretch>
            <a:fillRect/>
          </a:stretch>
        </p:blipFill>
        <p:spPr>
          <a:xfrm>
            <a:off x="7385730" y="4395136"/>
            <a:ext cx="1047353" cy="1370221"/>
          </a:xfrm>
          <a:prstGeom prst="rect">
            <a:avLst/>
          </a:prstGeom>
        </p:spPr>
      </p:pic>
      <p:sp>
        <p:nvSpPr>
          <p:cNvPr id="12" name="TextBox 11"/>
          <p:cNvSpPr txBox="1"/>
          <p:nvPr/>
        </p:nvSpPr>
        <p:spPr>
          <a:xfrm>
            <a:off x="7140130" y="5685926"/>
            <a:ext cx="1618552" cy="338554"/>
          </a:xfrm>
          <a:prstGeom prst="rect">
            <a:avLst/>
          </a:prstGeom>
          <a:noFill/>
        </p:spPr>
        <p:txBody>
          <a:bodyPr wrap="none" rtlCol="0">
            <a:spAutoFit/>
          </a:bodyPr>
          <a:lstStyle/>
          <a:p>
            <a:r>
              <a:rPr lang="en-US" sz="1600" dirty="0" err="1" smtClean="0"/>
              <a:t>Paroxetine</a:t>
            </a:r>
            <a:r>
              <a:rPr lang="en-US" sz="1600" dirty="0" smtClean="0"/>
              <a:t> (Paxil)</a:t>
            </a:r>
            <a:endParaRPr lang="en-US" sz="1600" dirty="0"/>
          </a:p>
        </p:txBody>
      </p:sp>
      <p:sp>
        <p:nvSpPr>
          <p:cNvPr id="14" name="TextBox 13"/>
          <p:cNvSpPr txBox="1"/>
          <p:nvPr/>
        </p:nvSpPr>
        <p:spPr>
          <a:xfrm>
            <a:off x="367201" y="5362950"/>
            <a:ext cx="6126163" cy="1200329"/>
          </a:xfrm>
          <a:prstGeom prst="rect">
            <a:avLst/>
          </a:prstGeom>
          <a:noFill/>
        </p:spPr>
        <p:txBody>
          <a:bodyPr wrap="square" rtlCol="0">
            <a:spAutoFit/>
          </a:bodyPr>
          <a:lstStyle/>
          <a:p>
            <a:r>
              <a:rPr lang="en-US" dirty="0" err="1" smtClean="0"/>
              <a:t>hSERT</a:t>
            </a:r>
            <a:r>
              <a:rPr lang="en-US" dirty="0" smtClean="0"/>
              <a:t> is a solute carrier reuptake transporter and is targeted by the selective serotonin reuptake inhibitors. They overlap the substrate binding site by binding to the Ser-438 reside of </a:t>
            </a:r>
            <a:r>
              <a:rPr lang="en-US" dirty="0" err="1" smtClean="0"/>
              <a:t>hSERT</a:t>
            </a:r>
            <a:r>
              <a:rPr lang="en-US" dirty="0" smtClean="0"/>
              <a:t>. It directly inhibits the serotonin binding site.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a:t>
            </a:r>
            <a:r>
              <a:rPr lang="en-US" dirty="0" err="1" smtClean="0"/>
              <a:t>SSRIs</a:t>
            </a:r>
            <a:endParaRPr lang="en-US" dirty="0"/>
          </a:p>
        </p:txBody>
      </p:sp>
      <p:sp>
        <p:nvSpPr>
          <p:cNvPr id="3" name="Content Placeholder 2"/>
          <p:cNvSpPr>
            <a:spLocks noGrp="1"/>
          </p:cNvSpPr>
          <p:nvPr>
            <p:ph sz="quarter" idx="1"/>
          </p:nvPr>
        </p:nvSpPr>
        <p:spPr/>
        <p:txBody>
          <a:bodyPr>
            <a:normAutofit/>
          </a:bodyPr>
          <a:lstStyle/>
          <a:p>
            <a:r>
              <a:rPr lang="en-US" sz="2000" dirty="0" smtClean="0"/>
              <a:t>Share common side effects to other drugs yet less hazardous due to the selectivity. </a:t>
            </a:r>
          </a:p>
          <a:p>
            <a:r>
              <a:rPr lang="en-US" sz="2000" dirty="0" smtClean="0"/>
              <a:t>Nausea, headache, insomnia, sexual side effects and agitation. Nausea can be attributed to over stimulation of the 5-HT</a:t>
            </a:r>
            <a:r>
              <a:rPr lang="en-US" sz="2000" baseline="-25000" dirty="0" smtClean="0"/>
              <a:t>3</a:t>
            </a:r>
            <a:r>
              <a:rPr lang="en-US" sz="2000" dirty="0" smtClean="0"/>
              <a:t> receptor. </a:t>
            </a:r>
          </a:p>
          <a:p>
            <a:r>
              <a:rPr lang="en-US" sz="2000" dirty="0" smtClean="0"/>
              <a:t>These side effects are less harmful and can be administered to children and elders. </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Serotonin </a:t>
            </a:r>
            <a:r>
              <a:rPr lang="en-US" sz="3200" dirty="0" err="1" smtClean="0"/>
              <a:t>Norepinephrine</a:t>
            </a:r>
            <a:r>
              <a:rPr lang="en-US" sz="3200" dirty="0" smtClean="0"/>
              <a:t> Reuptake Inhibitors</a:t>
            </a:r>
            <a:endParaRPr lang="en-US" sz="3200" dirty="0"/>
          </a:p>
        </p:txBody>
      </p:sp>
      <p:sp>
        <p:nvSpPr>
          <p:cNvPr id="3" name="Content Placeholder 2"/>
          <p:cNvSpPr>
            <a:spLocks noGrp="1"/>
          </p:cNvSpPr>
          <p:nvPr>
            <p:ph sz="quarter" idx="1"/>
          </p:nvPr>
        </p:nvSpPr>
        <p:spPr/>
        <p:txBody>
          <a:bodyPr>
            <a:normAutofit/>
          </a:bodyPr>
          <a:lstStyle/>
          <a:p>
            <a:r>
              <a:rPr lang="en-US" sz="2000" dirty="0" smtClean="0"/>
              <a:t>It is seen that </a:t>
            </a:r>
            <a:r>
              <a:rPr lang="en-US" sz="2000" dirty="0" err="1" smtClean="0"/>
              <a:t>SNRIs</a:t>
            </a:r>
            <a:r>
              <a:rPr lang="en-US" sz="2000" dirty="0" smtClean="0"/>
              <a:t> have the efficacy of </a:t>
            </a:r>
            <a:r>
              <a:rPr lang="en-US" sz="2000" dirty="0" err="1" smtClean="0"/>
              <a:t>TCAs</a:t>
            </a:r>
            <a:r>
              <a:rPr lang="en-US" sz="2000" dirty="0" smtClean="0"/>
              <a:t> with the minimal side effects of </a:t>
            </a:r>
            <a:r>
              <a:rPr lang="en-US" sz="2000" dirty="0" err="1" smtClean="0"/>
              <a:t>SSRIs</a:t>
            </a:r>
            <a:r>
              <a:rPr lang="en-US" sz="2000" dirty="0" smtClean="0"/>
              <a:t>. Though serotonin neurotransmission plays an important role in depression, noradrenalin transmission has been attributed to lack of motivation and a loss of interest. Patients given </a:t>
            </a:r>
            <a:r>
              <a:rPr lang="en-US" sz="2000" dirty="0" err="1" smtClean="0"/>
              <a:t>SNRIs</a:t>
            </a:r>
            <a:r>
              <a:rPr lang="en-US" sz="2000" dirty="0" smtClean="0"/>
              <a:t> are seen to achieve remission in a shorter amount of time. </a:t>
            </a:r>
          </a:p>
          <a:p>
            <a:r>
              <a:rPr lang="en-US" sz="2000" dirty="0" err="1" smtClean="0"/>
              <a:t>SNRIs</a:t>
            </a:r>
            <a:r>
              <a:rPr lang="en-US" sz="2000" dirty="0" smtClean="0"/>
              <a:t> are able to block the reuptake transporters of serotonin and noradrenalin without the blocking of alpha adrenergic receptors and histamine receptors. </a:t>
            </a:r>
          </a:p>
          <a:p>
            <a:r>
              <a:rPr lang="en-US" sz="2000" dirty="0" err="1" smtClean="0"/>
              <a:t>SNRIs</a:t>
            </a:r>
            <a:r>
              <a:rPr lang="en-US" sz="2000" dirty="0" smtClean="0"/>
              <a:t> have similar analgesic effects of </a:t>
            </a:r>
            <a:r>
              <a:rPr lang="en-US" sz="2000" dirty="0" err="1" smtClean="0"/>
              <a:t>TCAs</a:t>
            </a:r>
            <a:r>
              <a:rPr lang="en-US" sz="2000" dirty="0" smtClean="0"/>
              <a:t> because of the dual targeting of the drugs, yet have limited side effects because of their selectivity.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SNRIs</a:t>
            </a:r>
            <a:endParaRPr lang="en-US" dirty="0"/>
          </a:p>
        </p:txBody>
      </p:sp>
      <p:sp>
        <p:nvSpPr>
          <p:cNvPr id="3" name="Content Placeholder 2"/>
          <p:cNvSpPr>
            <a:spLocks noGrp="1"/>
          </p:cNvSpPr>
          <p:nvPr>
            <p:ph sz="quarter" idx="1"/>
          </p:nvPr>
        </p:nvSpPr>
        <p:spPr/>
        <p:txBody>
          <a:bodyPr/>
          <a:lstStyle/>
          <a:p>
            <a:r>
              <a:rPr lang="en-US" dirty="0" err="1" smtClean="0"/>
              <a:t>Venlafaxine</a:t>
            </a:r>
            <a:r>
              <a:rPr lang="en-US" dirty="0" smtClean="0"/>
              <a:t> (</a:t>
            </a:r>
            <a:r>
              <a:rPr lang="en-US" dirty="0" err="1" smtClean="0"/>
              <a:t>effexor</a:t>
            </a:r>
            <a:r>
              <a:rPr lang="en-US" dirty="0" smtClean="0"/>
              <a:t>)</a:t>
            </a:r>
          </a:p>
          <a:p>
            <a:r>
              <a:rPr lang="en-US" dirty="0" err="1" smtClean="0"/>
              <a:t>Duloxetine</a:t>
            </a:r>
            <a:r>
              <a:rPr lang="en-US" dirty="0" smtClean="0"/>
              <a:t> (</a:t>
            </a:r>
            <a:r>
              <a:rPr lang="en-US" dirty="0" err="1" smtClean="0"/>
              <a:t>cymbalta</a:t>
            </a:r>
            <a:r>
              <a:rPr lang="en-US" dirty="0" smtClean="0"/>
              <a:t>)</a:t>
            </a:r>
            <a:endParaRPr lang="en-US" dirty="0"/>
          </a:p>
        </p:txBody>
      </p:sp>
      <p:pic>
        <p:nvPicPr>
          <p:cNvPr id="4" name="Picture 3"/>
          <p:cNvPicPr>
            <a:picLocks noChangeAspect="1"/>
          </p:cNvPicPr>
          <p:nvPr/>
        </p:nvPicPr>
        <p:blipFill>
          <a:blip r:embed="rId2"/>
          <a:stretch>
            <a:fillRect/>
          </a:stretch>
        </p:blipFill>
        <p:spPr>
          <a:xfrm>
            <a:off x="1397032" y="3335371"/>
            <a:ext cx="2161985" cy="1501179"/>
          </a:xfrm>
          <a:prstGeom prst="rect">
            <a:avLst/>
          </a:prstGeom>
        </p:spPr>
      </p:pic>
      <p:sp>
        <p:nvSpPr>
          <p:cNvPr id="5" name="TextBox 4"/>
          <p:cNvSpPr txBox="1"/>
          <p:nvPr/>
        </p:nvSpPr>
        <p:spPr>
          <a:xfrm>
            <a:off x="1965678" y="4836550"/>
            <a:ext cx="1130237" cy="338554"/>
          </a:xfrm>
          <a:prstGeom prst="rect">
            <a:avLst/>
          </a:prstGeom>
          <a:noFill/>
        </p:spPr>
        <p:txBody>
          <a:bodyPr wrap="none" rtlCol="0">
            <a:spAutoFit/>
          </a:bodyPr>
          <a:lstStyle/>
          <a:p>
            <a:r>
              <a:rPr lang="en-US" sz="1600" dirty="0" err="1" smtClean="0"/>
              <a:t>venlafaxine</a:t>
            </a:r>
            <a:endParaRPr lang="en-US" sz="1600" dirty="0"/>
          </a:p>
        </p:txBody>
      </p:sp>
      <p:pic>
        <p:nvPicPr>
          <p:cNvPr id="6" name="Picture 5"/>
          <p:cNvPicPr>
            <a:picLocks noChangeAspect="1"/>
          </p:cNvPicPr>
          <p:nvPr/>
        </p:nvPicPr>
        <p:blipFill>
          <a:blip r:embed="rId3"/>
          <a:stretch>
            <a:fillRect/>
          </a:stretch>
        </p:blipFill>
        <p:spPr>
          <a:xfrm>
            <a:off x="4773490" y="3020673"/>
            <a:ext cx="1696710" cy="1378577"/>
          </a:xfrm>
          <a:prstGeom prst="rect">
            <a:avLst/>
          </a:prstGeom>
        </p:spPr>
      </p:pic>
      <p:sp>
        <p:nvSpPr>
          <p:cNvPr id="9" name="TextBox 8"/>
          <p:cNvSpPr txBox="1"/>
          <p:nvPr/>
        </p:nvSpPr>
        <p:spPr>
          <a:xfrm>
            <a:off x="5883875" y="4497996"/>
            <a:ext cx="1061308" cy="338554"/>
          </a:xfrm>
          <a:prstGeom prst="rect">
            <a:avLst/>
          </a:prstGeom>
          <a:noFill/>
        </p:spPr>
        <p:txBody>
          <a:bodyPr wrap="none" rtlCol="0">
            <a:spAutoFit/>
          </a:bodyPr>
          <a:lstStyle/>
          <a:p>
            <a:r>
              <a:rPr lang="en-US" sz="1600" dirty="0" err="1" smtClean="0"/>
              <a:t>duloxetine</a:t>
            </a:r>
            <a:endParaRPr lang="en-US" sz="1600" dirty="0"/>
          </a:p>
        </p:txBody>
      </p:sp>
      <p:sp>
        <p:nvSpPr>
          <p:cNvPr id="10" name="TextBox 9"/>
          <p:cNvSpPr txBox="1"/>
          <p:nvPr/>
        </p:nvSpPr>
        <p:spPr>
          <a:xfrm>
            <a:off x="1826322" y="5525998"/>
            <a:ext cx="3465390" cy="1200329"/>
          </a:xfrm>
          <a:prstGeom prst="rect">
            <a:avLst/>
          </a:prstGeom>
          <a:noFill/>
        </p:spPr>
        <p:txBody>
          <a:bodyPr wrap="square" rtlCol="0">
            <a:spAutoFit/>
          </a:bodyPr>
          <a:lstStyle/>
          <a:p>
            <a:r>
              <a:rPr lang="en-US" dirty="0" smtClean="0"/>
              <a:t>3-aryloxypropylamine is a structural motif that has a high affinity to binding to monoamine transporters.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Anxiolytic</a:t>
            </a:r>
            <a:r>
              <a:rPr lang="en-US" dirty="0" smtClean="0"/>
              <a:t> Agents</a:t>
            </a:r>
            <a:endParaRPr lang="en-US" dirty="0"/>
          </a:p>
        </p:txBody>
      </p:sp>
      <p:sp>
        <p:nvSpPr>
          <p:cNvPr id="3" name="Content Placeholder 2"/>
          <p:cNvSpPr>
            <a:spLocks noGrp="1"/>
          </p:cNvSpPr>
          <p:nvPr>
            <p:ph sz="quarter" idx="1"/>
          </p:nvPr>
        </p:nvSpPr>
        <p:spPr/>
        <p:txBody>
          <a:bodyPr>
            <a:normAutofit/>
          </a:bodyPr>
          <a:lstStyle/>
          <a:p>
            <a:pPr>
              <a:buNone/>
            </a:pPr>
            <a:r>
              <a:rPr lang="en-US" sz="2162" dirty="0" smtClean="0"/>
              <a:t>Antidepressants like </a:t>
            </a:r>
            <a:r>
              <a:rPr lang="en-US" sz="2162" dirty="0" err="1" smtClean="0"/>
              <a:t>MAOIs</a:t>
            </a:r>
            <a:r>
              <a:rPr lang="en-US" sz="2162" dirty="0" smtClean="0"/>
              <a:t> and </a:t>
            </a:r>
            <a:r>
              <a:rPr lang="en-US" sz="2162" dirty="0" err="1" smtClean="0"/>
              <a:t>TCAs</a:t>
            </a:r>
            <a:r>
              <a:rPr lang="en-US" sz="2162" dirty="0" smtClean="0"/>
              <a:t> can be used to treat anxiety, yet other specific drugs such as </a:t>
            </a:r>
            <a:r>
              <a:rPr lang="en-US" sz="2162" dirty="0" err="1" smtClean="0"/>
              <a:t>anxiolytic</a:t>
            </a:r>
            <a:r>
              <a:rPr lang="en-US" sz="2162" dirty="0" smtClean="0"/>
              <a:t> agents like benzodiazepines and barbiturates can be used to treat anxiety. </a:t>
            </a:r>
          </a:p>
          <a:p>
            <a:pPr>
              <a:buNone/>
            </a:pPr>
            <a:r>
              <a:rPr lang="en-US" sz="2162" dirty="0" smtClean="0"/>
              <a:t>Benzodiazepines have affects on GABA-A receptors by binding to the receptor and causing a conformational change to increase the affinity of GABA binding to the receptor. GABA is an inhibitory neurotransmitter which slows down the brain and produces sedative effects. </a:t>
            </a:r>
          </a:p>
          <a:p>
            <a:pPr>
              <a:buNone/>
            </a:pPr>
            <a:endParaRPr lang="en-US" sz="2162"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Anxiolytic</a:t>
            </a:r>
            <a:r>
              <a:rPr lang="en-US" dirty="0" smtClean="0"/>
              <a:t> Agents</a:t>
            </a:r>
            <a:endParaRPr lang="en-US" dirty="0"/>
          </a:p>
        </p:txBody>
      </p:sp>
      <p:sp>
        <p:nvSpPr>
          <p:cNvPr id="3" name="Content Placeholder 2"/>
          <p:cNvSpPr>
            <a:spLocks noGrp="1"/>
          </p:cNvSpPr>
          <p:nvPr>
            <p:ph sz="quarter" idx="1"/>
          </p:nvPr>
        </p:nvSpPr>
        <p:spPr/>
        <p:txBody>
          <a:bodyPr/>
          <a:lstStyle/>
          <a:p>
            <a:r>
              <a:rPr lang="en-US" dirty="0" smtClean="0"/>
              <a:t>Benzodiazepine</a:t>
            </a:r>
          </a:p>
          <a:p>
            <a:pPr lvl="1"/>
            <a:r>
              <a:rPr lang="en-US" dirty="0" err="1" smtClean="0"/>
              <a:t>Alprazolam</a:t>
            </a:r>
            <a:r>
              <a:rPr lang="en-US" dirty="0" smtClean="0"/>
              <a:t> (</a:t>
            </a:r>
            <a:r>
              <a:rPr lang="en-US" dirty="0" err="1" smtClean="0"/>
              <a:t>xanax</a:t>
            </a:r>
            <a:r>
              <a:rPr lang="en-US" dirty="0" smtClean="0"/>
              <a:t>)</a:t>
            </a:r>
          </a:p>
          <a:p>
            <a:pPr lvl="1"/>
            <a:r>
              <a:rPr lang="en-US" dirty="0" smtClean="0"/>
              <a:t>Diazepam (valium)</a:t>
            </a:r>
          </a:p>
          <a:p>
            <a:pPr lvl="1"/>
            <a:r>
              <a:rPr lang="en-US" dirty="0" err="1"/>
              <a:t>L</a:t>
            </a:r>
            <a:r>
              <a:rPr lang="en-US" dirty="0" err="1" smtClean="0"/>
              <a:t>orazepam</a:t>
            </a:r>
            <a:r>
              <a:rPr lang="en-US" dirty="0" smtClean="0"/>
              <a:t> (</a:t>
            </a:r>
            <a:r>
              <a:rPr lang="en-US" dirty="0" err="1" smtClean="0"/>
              <a:t>Ativan</a:t>
            </a:r>
            <a:r>
              <a:rPr lang="en-US" dirty="0" smtClean="0"/>
              <a:t>)</a:t>
            </a:r>
            <a:endParaRPr lang="en-US" dirty="0"/>
          </a:p>
        </p:txBody>
      </p:sp>
      <p:pic>
        <p:nvPicPr>
          <p:cNvPr id="5" name="Picture 4"/>
          <p:cNvPicPr>
            <a:picLocks noChangeAspect="1"/>
          </p:cNvPicPr>
          <p:nvPr/>
        </p:nvPicPr>
        <p:blipFill>
          <a:blip r:embed="rId2"/>
          <a:stretch>
            <a:fillRect/>
          </a:stretch>
        </p:blipFill>
        <p:spPr>
          <a:xfrm>
            <a:off x="5722058" y="2201878"/>
            <a:ext cx="1496230" cy="1888684"/>
          </a:xfrm>
          <a:prstGeom prst="rect">
            <a:avLst/>
          </a:prstGeom>
        </p:spPr>
      </p:pic>
      <p:sp>
        <p:nvSpPr>
          <p:cNvPr id="7" name="TextBox 6"/>
          <p:cNvSpPr txBox="1"/>
          <p:nvPr/>
        </p:nvSpPr>
        <p:spPr>
          <a:xfrm>
            <a:off x="6331786" y="3905896"/>
            <a:ext cx="1773004" cy="369332"/>
          </a:xfrm>
          <a:prstGeom prst="rect">
            <a:avLst/>
          </a:prstGeom>
          <a:noFill/>
        </p:spPr>
        <p:txBody>
          <a:bodyPr wrap="none" rtlCol="0">
            <a:spAutoFit/>
          </a:bodyPr>
          <a:lstStyle/>
          <a:p>
            <a:r>
              <a:rPr lang="en-US" sz="1600" dirty="0" err="1" smtClean="0"/>
              <a:t>Alprazolam</a:t>
            </a:r>
            <a:r>
              <a:rPr lang="en-US" sz="1600" dirty="0" smtClean="0"/>
              <a:t> (</a:t>
            </a:r>
            <a:r>
              <a:rPr lang="en-US" sz="1600" dirty="0" err="1" smtClean="0"/>
              <a:t>xanax</a:t>
            </a:r>
            <a:r>
              <a:rPr lang="en-US" dirty="0" smtClean="0"/>
              <a:t>)</a:t>
            </a:r>
            <a:endParaRPr lang="en-US" dirty="0"/>
          </a:p>
        </p:txBody>
      </p:sp>
      <p:pic>
        <p:nvPicPr>
          <p:cNvPr id="8" name="Picture 7"/>
          <p:cNvPicPr>
            <a:picLocks noChangeAspect="1"/>
          </p:cNvPicPr>
          <p:nvPr/>
        </p:nvPicPr>
        <p:blipFill>
          <a:blip r:embed="rId3"/>
          <a:stretch>
            <a:fillRect/>
          </a:stretch>
        </p:blipFill>
        <p:spPr>
          <a:xfrm>
            <a:off x="1361653" y="4090562"/>
            <a:ext cx="1729206" cy="2036620"/>
          </a:xfrm>
          <a:prstGeom prst="rect">
            <a:avLst/>
          </a:prstGeom>
        </p:spPr>
      </p:pic>
      <p:sp>
        <p:nvSpPr>
          <p:cNvPr id="11" name="TextBox 10"/>
          <p:cNvSpPr txBox="1"/>
          <p:nvPr/>
        </p:nvSpPr>
        <p:spPr>
          <a:xfrm>
            <a:off x="2857239" y="5264136"/>
            <a:ext cx="1729460" cy="338554"/>
          </a:xfrm>
          <a:prstGeom prst="rect">
            <a:avLst/>
          </a:prstGeom>
          <a:noFill/>
        </p:spPr>
        <p:txBody>
          <a:bodyPr wrap="none" rtlCol="0">
            <a:spAutoFit/>
          </a:bodyPr>
          <a:lstStyle/>
          <a:p>
            <a:r>
              <a:rPr lang="en-US" sz="1600" dirty="0" smtClean="0"/>
              <a:t>Diazepam (valium)</a:t>
            </a:r>
            <a:endParaRPr lang="en-US" sz="1600" dirty="0"/>
          </a:p>
        </p:txBody>
      </p:sp>
      <p:pic>
        <p:nvPicPr>
          <p:cNvPr id="12" name="Picture 11"/>
          <p:cNvPicPr>
            <a:picLocks noChangeAspect="1"/>
          </p:cNvPicPr>
          <p:nvPr/>
        </p:nvPicPr>
        <p:blipFill>
          <a:blip r:embed="rId4"/>
          <a:stretch>
            <a:fillRect/>
          </a:stretch>
        </p:blipFill>
        <p:spPr>
          <a:xfrm>
            <a:off x="5479627" y="4641890"/>
            <a:ext cx="1116184" cy="1238771"/>
          </a:xfrm>
          <a:prstGeom prst="rect">
            <a:avLst/>
          </a:prstGeom>
        </p:spPr>
      </p:pic>
      <p:sp>
        <p:nvSpPr>
          <p:cNvPr id="14" name="TextBox 13"/>
          <p:cNvSpPr txBox="1"/>
          <p:nvPr/>
        </p:nvSpPr>
        <p:spPr>
          <a:xfrm>
            <a:off x="6595811" y="5433413"/>
            <a:ext cx="1737876" cy="338554"/>
          </a:xfrm>
          <a:prstGeom prst="rect">
            <a:avLst/>
          </a:prstGeom>
          <a:noFill/>
        </p:spPr>
        <p:txBody>
          <a:bodyPr wrap="none" rtlCol="0">
            <a:spAutoFit/>
          </a:bodyPr>
          <a:lstStyle/>
          <a:p>
            <a:r>
              <a:rPr lang="en-US" sz="1600" dirty="0" err="1" smtClean="0"/>
              <a:t>Iorazepam</a:t>
            </a:r>
            <a:r>
              <a:rPr lang="en-US" sz="1600" dirty="0" smtClean="0"/>
              <a:t> (</a:t>
            </a:r>
            <a:r>
              <a:rPr lang="en-US" sz="1600" dirty="0" err="1" smtClean="0"/>
              <a:t>ativan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a:t>
            </a:r>
            <a:r>
              <a:rPr lang="en-US" dirty="0" err="1" smtClean="0"/>
              <a:t>Anxiolytic</a:t>
            </a:r>
            <a:r>
              <a:rPr lang="en-US" dirty="0" smtClean="0"/>
              <a:t> Agents</a:t>
            </a:r>
            <a:endParaRPr lang="en-US" dirty="0"/>
          </a:p>
        </p:txBody>
      </p:sp>
      <p:sp>
        <p:nvSpPr>
          <p:cNvPr id="3" name="Content Placeholder 2"/>
          <p:cNvSpPr>
            <a:spLocks noGrp="1"/>
          </p:cNvSpPr>
          <p:nvPr>
            <p:ph sz="quarter" idx="1"/>
          </p:nvPr>
        </p:nvSpPr>
        <p:spPr/>
        <p:txBody>
          <a:bodyPr/>
          <a:lstStyle/>
          <a:p>
            <a:r>
              <a:rPr lang="en-US" dirty="0" smtClean="0"/>
              <a:t>Drowsiness, los of memory, confusion, trouble concentrating, sleeping troubles and loss of coordination.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Depression</a:t>
            </a:r>
            <a:endParaRPr lang="en-US" dirty="0"/>
          </a:p>
        </p:txBody>
      </p:sp>
      <p:sp>
        <p:nvSpPr>
          <p:cNvPr id="3" name="Content Placeholder 2"/>
          <p:cNvSpPr>
            <a:spLocks noGrp="1"/>
          </p:cNvSpPr>
          <p:nvPr>
            <p:ph sz="quarter" idx="1"/>
          </p:nvPr>
        </p:nvSpPr>
        <p:spPr/>
        <p:txBody>
          <a:bodyPr>
            <a:normAutofit/>
          </a:bodyPr>
          <a:lstStyle/>
          <a:p>
            <a:r>
              <a:rPr lang="en-US" sz="2000" dirty="0" err="1" smtClean="0"/>
              <a:t>Catecholaminergic</a:t>
            </a:r>
            <a:r>
              <a:rPr lang="en-US" sz="2000" dirty="0" smtClean="0"/>
              <a:t> hypothesis (1965) was formulated on the inhibitory affects of </a:t>
            </a:r>
            <a:r>
              <a:rPr lang="en-US" sz="2000" dirty="0" err="1" smtClean="0"/>
              <a:t>iproniazid</a:t>
            </a:r>
            <a:r>
              <a:rPr lang="en-US" sz="2000" dirty="0" smtClean="0"/>
              <a:t> on </a:t>
            </a:r>
            <a:r>
              <a:rPr lang="en-US" sz="2000" dirty="0" err="1" smtClean="0"/>
              <a:t>MAOs</a:t>
            </a:r>
            <a:r>
              <a:rPr lang="en-US" sz="2000" dirty="0" smtClean="0"/>
              <a:t>, reuptake blocking of noradrenalin and by </a:t>
            </a:r>
            <a:r>
              <a:rPr lang="en-US" sz="2000" dirty="0" err="1" smtClean="0"/>
              <a:t>imipramine</a:t>
            </a:r>
            <a:r>
              <a:rPr lang="en-US" sz="2000" dirty="0" smtClean="0"/>
              <a:t> and the emptying of noradrenalin by </a:t>
            </a:r>
            <a:r>
              <a:rPr lang="en-US" sz="2000" dirty="0" err="1" smtClean="0"/>
              <a:t>reserpine</a:t>
            </a:r>
            <a:r>
              <a:rPr lang="en-US" sz="2000" dirty="0" smtClean="0"/>
              <a:t>. </a:t>
            </a:r>
          </a:p>
          <a:p>
            <a:pPr lvl="1"/>
            <a:r>
              <a:rPr lang="en-US" sz="1600" dirty="0" smtClean="0"/>
              <a:t>It suggested that depression was due to love levels of </a:t>
            </a:r>
            <a:r>
              <a:rPr lang="en-US" sz="1600" dirty="0" err="1" smtClean="0"/>
              <a:t>noradrenaline</a:t>
            </a:r>
            <a:r>
              <a:rPr lang="en-US" sz="1600" dirty="0" smtClean="0"/>
              <a:t> in the synaptic cleft.</a:t>
            </a:r>
          </a:p>
          <a:p>
            <a:pPr lvl="1"/>
            <a:endParaRPr lang="en-US" sz="1200" dirty="0" smtClean="0"/>
          </a:p>
          <a:p>
            <a:r>
              <a:rPr lang="en-US" sz="2000" dirty="0" err="1" smtClean="0"/>
              <a:t>Serotonergic</a:t>
            </a:r>
            <a:r>
              <a:rPr lang="en-US" sz="2000" dirty="0" smtClean="0"/>
              <a:t> Theory (1968) was based on depression being caused by a decrease in serotonin in the synaptic cleft. This theory was based on </a:t>
            </a:r>
            <a:r>
              <a:rPr lang="en-US" sz="2000" dirty="0" err="1" smtClean="0"/>
              <a:t>tricyclic</a:t>
            </a:r>
            <a:r>
              <a:rPr lang="en-US" sz="2000" dirty="0" smtClean="0"/>
              <a:t> antidepressants improving the transmission of serotonin. </a:t>
            </a:r>
          </a:p>
          <a:p>
            <a:pPr lvl="1"/>
            <a:r>
              <a:rPr lang="en-US" sz="1600" dirty="0" err="1" smtClean="0"/>
              <a:t>TCAs</a:t>
            </a:r>
            <a:r>
              <a:rPr lang="en-US" sz="1600" dirty="0" smtClean="0"/>
              <a:t> blocked the reuptake of serotonin. </a:t>
            </a:r>
          </a:p>
          <a:p>
            <a:pPr lvl="1"/>
            <a:endParaRPr lang="en-US" sz="1600" dirty="0" smtClean="0"/>
          </a:p>
          <a:p>
            <a:pPr lvl="1"/>
            <a:r>
              <a:rPr lang="en-US" sz="1600" dirty="0" smtClean="0"/>
              <a:t>Serotonin												</a:t>
            </a:r>
            <a:r>
              <a:rPr lang="en-US" sz="1600" dirty="0" err="1" smtClean="0"/>
              <a:t>Noradrenaline</a:t>
            </a:r>
            <a:endParaRPr lang="en-US" sz="1600" dirty="0" smtClean="0"/>
          </a:p>
        </p:txBody>
      </p:sp>
      <p:pic>
        <p:nvPicPr>
          <p:cNvPr id="4" name="Picture 3"/>
          <p:cNvPicPr>
            <a:picLocks noChangeAspect="1"/>
          </p:cNvPicPr>
          <p:nvPr/>
        </p:nvPicPr>
        <p:blipFill>
          <a:blip r:embed="rId2"/>
          <a:stretch>
            <a:fillRect/>
          </a:stretch>
        </p:blipFill>
        <p:spPr>
          <a:xfrm>
            <a:off x="1288438" y="4954027"/>
            <a:ext cx="1638205" cy="1172136"/>
          </a:xfrm>
          <a:prstGeom prst="rect">
            <a:avLst/>
          </a:prstGeom>
        </p:spPr>
      </p:pic>
      <p:pic>
        <p:nvPicPr>
          <p:cNvPr id="5" name="Picture 4"/>
          <p:cNvPicPr>
            <a:picLocks noChangeAspect="1"/>
          </p:cNvPicPr>
          <p:nvPr/>
        </p:nvPicPr>
        <p:blipFill>
          <a:blip r:embed="rId3"/>
          <a:stretch>
            <a:fillRect/>
          </a:stretch>
        </p:blipFill>
        <p:spPr>
          <a:xfrm>
            <a:off x="5488517" y="4954027"/>
            <a:ext cx="2385483" cy="13220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sz="quarter" idx="1"/>
          </p:nvPr>
        </p:nvSpPr>
        <p:spPr/>
        <p:txBody>
          <a:bodyPr/>
          <a:lstStyle/>
          <a:p>
            <a:pPr>
              <a:buNone/>
            </a:pPr>
            <a:r>
              <a:rPr lang="en-US" dirty="0" smtClean="0"/>
              <a:t>“Antidepressants” Jon Nash and David Nutt</a:t>
            </a:r>
          </a:p>
          <a:p>
            <a:pPr>
              <a:buNone/>
            </a:pPr>
            <a:r>
              <a:rPr lang="en-US" dirty="0" smtClean="0"/>
              <a:t>“</a:t>
            </a:r>
            <a:r>
              <a:rPr lang="en-US" dirty="0" err="1" smtClean="0"/>
              <a:t>Pharmacogenomics</a:t>
            </a:r>
            <a:r>
              <a:rPr lang="en-US" dirty="0" smtClean="0"/>
              <a:t> of Antidepressant Drugs” Sonja </a:t>
            </a:r>
            <a:r>
              <a:rPr lang="en-US" dirty="0" err="1" smtClean="0"/>
              <a:t>Horstmann</a:t>
            </a:r>
            <a:r>
              <a:rPr lang="en-US" dirty="0" smtClean="0"/>
              <a:t> and Elizabeth B. Binder</a:t>
            </a:r>
          </a:p>
          <a:p>
            <a:pPr>
              <a:buNone/>
            </a:pPr>
            <a:endParaRPr lang="en-US" dirty="0" smtClean="0"/>
          </a:p>
          <a:p>
            <a:pPr>
              <a:buNone/>
            </a:pPr>
            <a:r>
              <a:rPr lang="en-US" dirty="0" smtClean="0"/>
              <a:t>Optional Readings </a:t>
            </a:r>
          </a:p>
          <a:p>
            <a:pPr>
              <a:buNone/>
            </a:pPr>
            <a:r>
              <a:rPr lang="en-US" dirty="0" smtClean="0"/>
              <a:t>“</a:t>
            </a:r>
            <a:r>
              <a:rPr lang="en-US" dirty="0" err="1" smtClean="0"/>
              <a:t>SNRIs</a:t>
            </a:r>
            <a:r>
              <a:rPr lang="en-US" dirty="0" smtClean="0"/>
              <a:t> Versus </a:t>
            </a:r>
            <a:r>
              <a:rPr lang="en-US" dirty="0" err="1" smtClean="0"/>
              <a:t>SSRIs</a:t>
            </a:r>
            <a:r>
              <a:rPr lang="en-US" dirty="0" smtClean="0"/>
              <a:t>: Mechanisms of Action in Treating Depression and Painful Physical Symptoms” Norman </a:t>
            </a:r>
            <a:r>
              <a:rPr lang="en-US" dirty="0" err="1" smtClean="0"/>
              <a:t>Sussman</a:t>
            </a:r>
            <a:r>
              <a:rPr lang="en-US" dirty="0" smtClean="0"/>
              <a:t> M.D.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sz="2000" dirty="0" smtClean="0"/>
              <a:t>Briefly explain the “monoamine theory of depression”.</a:t>
            </a:r>
          </a:p>
          <a:p>
            <a:r>
              <a:rPr lang="en-US" sz="2000" dirty="0" smtClean="0"/>
              <a:t>What is responsible for the toxic side effects of </a:t>
            </a:r>
            <a:r>
              <a:rPr lang="en-US" sz="2000" dirty="0" err="1" smtClean="0"/>
              <a:t>TCAs</a:t>
            </a:r>
            <a:r>
              <a:rPr lang="en-US" sz="2000" dirty="0" smtClean="0"/>
              <a:t>?</a:t>
            </a:r>
          </a:p>
          <a:p>
            <a:r>
              <a:rPr lang="en-US" sz="2000" dirty="0" smtClean="0"/>
              <a:t>Why is a “wash out” period needed between different drug uses? How long is the “wash out” period?</a:t>
            </a:r>
          </a:p>
          <a:p>
            <a:r>
              <a:rPr lang="en-US" sz="2000" dirty="0" smtClean="0"/>
              <a:t>Given an example of a </a:t>
            </a:r>
            <a:r>
              <a:rPr lang="en-US" sz="2000" dirty="0" err="1" smtClean="0"/>
              <a:t>Noradernergic</a:t>
            </a:r>
            <a:r>
              <a:rPr lang="en-US" sz="2000" dirty="0" smtClean="0"/>
              <a:t> and Specific </a:t>
            </a:r>
            <a:r>
              <a:rPr lang="en-US" sz="2000" dirty="0" err="1" smtClean="0"/>
              <a:t>Sertonergic</a:t>
            </a:r>
            <a:r>
              <a:rPr lang="en-US" sz="2000" dirty="0" smtClean="0"/>
              <a:t> Antidepressant. How does it work?</a:t>
            </a:r>
          </a:p>
          <a:p>
            <a:r>
              <a:rPr lang="en-US" sz="2000" dirty="0" smtClean="0"/>
              <a:t>Name four ways in which the drug is modified to become inactive. </a:t>
            </a:r>
          </a:p>
          <a:p>
            <a:r>
              <a:rPr lang="en-US" sz="2000" dirty="0" smtClean="0"/>
              <a:t>What are two complications brought on in study of </a:t>
            </a:r>
            <a:r>
              <a:rPr lang="en-US" sz="2000" dirty="0" err="1" smtClean="0"/>
              <a:t>pharmacogenetics</a:t>
            </a:r>
            <a:r>
              <a:rPr lang="en-US" sz="2000" dirty="0" smtClean="0"/>
              <a:t> of antidepressants?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sz="quarter" idx="1"/>
          </p:nvPr>
        </p:nvSpPr>
        <p:spPr>
          <a:xfrm>
            <a:off x="457200" y="1600200"/>
            <a:ext cx="8229600" cy="4972497"/>
          </a:xfrm>
        </p:spPr>
        <p:txBody>
          <a:bodyPr>
            <a:normAutofit fontScale="92500" lnSpcReduction="10000"/>
          </a:bodyPr>
          <a:lstStyle/>
          <a:p>
            <a:r>
              <a:rPr lang="en-US" sz="1200" dirty="0">
                <a:hlinkClick r:id="rId2"/>
              </a:rPr>
              <a:t>http://web.ebscohost.com/ehost/pdfviewer/pdfviewer?sid=cd651af3-cc34-47c2-9663-786b25eaf05c%40sessionmgr110&amp;vid=2&amp;hid=</a:t>
            </a:r>
            <a:r>
              <a:rPr lang="en-US" sz="1200" dirty="0" smtClean="0">
                <a:hlinkClick r:id="rId2"/>
              </a:rPr>
              <a:t>113</a:t>
            </a:r>
            <a:endParaRPr lang="en-US" sz="1200" dirty="0" smtClean="0"/>
          </a:p>
          <a:p>
            <a:r>
              <a:rPr lang="en-US" sz="1200" dirty="0"/>
              <a:t>http://</a:t>
            </a:r>
            <a:r>
              <a:rPr lang="en-US" sz="1200" dirty="0" err="1"/>
              <a:t>www.sciencedirect.com/science?_ob</a:t>
            </a:r>
            <a:r>
              <a:rPr lang="en-US" sz="1200" dirty="0"/>
              <a:t>=</a:t>
            </a:r>
            <a:r>
              <a:rPr lang="en-US" sz="1200" dirty="0" err="1"/>
              <a:t>ArticleURL&amp;_udi</a:t>
            </a:r>
            <a:r>
              <a:rPr lang="en-US" sz="1200" dirty="0"/>
              <a:t>=B82YB-4PYYPNK-7&amp;_user=686190&amp;_coverDate=11%2F30%2F2007&amp;_rdoc=1&amp;_fmt=</a:t>
            </a:r>
            <a:r>
              <a:rPr lang="en-US" sz="1200" dirty="0" err="1"/>
              <a:t>high&amp;_orig</a:t>
            </a:r>
            <a:r>
              <a:rPr lang="en-US" sz="1200" dirty="0"/>
              <a:t>=</a:t>
            </a:r>
            <a:r>
              <a:rPr lang="en-US" sz="1200" dirty="0" err="1"/>
              <a:t>gateway&amp;_origin</a:t>
            </a:r>
            <a:r>
              <a:rPr lang="en-US" sz="1200" dirty="0"/>
              <a:t>=</a:t>
            </a:r>
            <a:r>
              <a:rPr lang="en-US" sz="1200" dirty="0" err="1"/>
              <a:t>gateway&amp;_sort</a:t>
            </a:r>
            <a:r>
              <a:rPr lang="en-US" sz="1200" dirty="0"/>
              <a:t>=</a:t>
            </a:r>
            <a:r>
              <a:rPr lang="en-US" sz="1200" dirty="0" err="1"/>
              <a:t>d&amp;_docanchor</a:t>
            </a:r>
            <a:r>
              <a:rPr lang="en-US" sz="1200" dirty="0"/>
              <a:t>=&amp;view=</a:t>
            </a:r>
            <a:r>
              <a:rPr lang="en-US" sz="1200" dirty="0" err="1"/>
              <a:t>c&amp;_acct</a:t>
            </a:r>
            <a:r>
              <a:rPr lang="en-US" sz="1200" dirty="0"/>
              <a:t>=C000038118&amp;_version=1&amp;_urlVersion=0&amp;_userid=686190&amp;md5=077328988bc26558f6074308beb0c347&amp;searchtype=</a:t>
            </a:r>
            <a:r>
              <a:rPr lang="en-US" sz="1200" dirty="0" smtClean="0"/>
              <a:t>a</a:t>
            </a:r>
          </a:p>
          <a:p>
            <a:r>
              <a:rPr lang="en-US" sz="1200" dirty="0"/>
              <a:t>http://</a:t>
            </a:r>
            <a:r>
              <a:rPr lang="en-US" sz="1200" dirty="0" err="1"/>
              <a:t>www.sciencedirect.com/science?_ob</a:t>
            </a:r>
            <a:r>
              <a:rPr lang="en-US" sz="1200" dirty="0"/>
              <a:t>=</a:t>
            </a:r>
            <a:r>
              <a:rPr lang="en-US" sz="1200" dirty="0" err="1"/>
              <a:t>ArticleURL&amp;_udi</a:t>
            </a:r>
            <a:r>
              <a:rPr lang="en-US" sz="1200" dirty="0"/>
              <a:t>=B6T1J-41KNXTH-15&amp;_user=686190&amp;_coverDate=09%2F29%2F2000&amp;_alid=1712912401&amp;_rdoc=5&amp;_fmt=</a:t>
            </a:r>
            <a:r>
              <a:rPr lang="en-US" sz="1200" dirty="0" err="1"/>
              <a:t>high&amp;_orig</a:t>
            </a:r>
            <a:r>
              <a:rPr lang="en-US" sz="1200" dirty="0"/>
              <a:t>=</a:t>
            </a:r>
            <a:r>
              <a:rPr lang="en-US" sz="1200" dirty="0" err="1"/>
              <a:t>search&amp;_origin</a:t>
            </a:r>
            <a:r>
              <a:rPr lang="en-US" sz="1200" dirty="0"/>
              <a:t>=</a:t>
            </a:r>
            <a:r>
              <a:rPr lang="en-US" sz="1200" dirty="0" err="1"/>
              <a:t>search&amp;_zone</a:t>
            </a:r>
            <a:r>
              <a:rPr lang="en-US" sz="1200" dirty="0"/>
              <a:t>=</a:t>
            </a:r>
            <a:r>
              <a:rPr lang="en-US" sz="1200" dirty="0" err="1"/>
              <a:t>rslt_list_item&amp;_cdi</a:t>
            </a:r>
            <a:r>
              <a:rPr lang="en-US" sz="1200" dirty="0"/>
              <a:t>=4892&amp;_sort=</a:t>
            </a:r>
            <a:r>
              <a:rPr lang="en-US" sz="1200" dirty="0" err="1"/>
              <a:t>r&amp;_st</a:t>
            </a:r>
            <a:r>
              <a:rPr lang="en-US" sz="1200" dirty="0"/>
              <a:t>=13&amp;_docanchor=&amp;view=</a:t>
            </a:r>
            <a:r>
              <a:rPr lang="en-US" sz="1200" dirty="0" err="1"/>
              <a:t>c&amp;_ct</a:t>
            </a:r>
            <a:r>
              <a:rPr lang="en-US" sz="1200" dirty="0"/>
              <a:t>=87210&amp;_acct=C000038118&amp;_version=1&amp;_urlVersion=0&amp;_userid=686190&amp;md5=6056b342e5459f3edc6feb83c751d180&amp;searchtype=</a:t>
            </a:r>
            <a:r>
              <a:rPr lang="en-US" sz="1200" dirty="0" smtClean="0"/>
              <a:t>a</a:t>
            </a:r>
          </a:p>
          <a:p>
            <a:r>
              <a:rPr lang="en-US" sz="1200" dirty="0">
                <a:hlinkClick r:id="rId3"/>
              </a:rPr>
              <a:t>http://www.biopsychiatry.com/antidepressants.</a:t>
            </a:r>
            <a:r>
              <a:rPr lang="en-US" sz="1200" dirty="0" smtClean="0">
                <a:hlinkClick r:id="rId3"/>
              </a:rPr>
              <a:t>pdf</a:t>
            </a:r>
            <a:endParaRPr lang="en-US" sz="1200" dirty="0" smtClean="0"/>
          </a:p>
          <a:p>
            <a:r>
              <a:rPr lang="en-US" sz="1200" dirty="0"/>
              <a:t>http://</a:t>
            </a:r>
            <a:r>
              <a:rPr lang="en-US" sz="1200" dirty="0" err="1"/>
              <a:t>www.sciencedirect.com/science?_ob</a:t>
            </a:r>
            <a:r>
              <a:rPr lang="en-US" sz="1200" dirty="0"/>
              <a:t>=</a:t>
            </a:r>
            <a:r>
              <a:rPr lang="en-US" sz="1200" dirty="0" err="1"/>
              <a:t>ArticleURL&amp;_udi</a:t>
            </a:r>
            <a:r>
              <a:rPr lang="en-US" sz="1200" dirty="0"/>
              <a:t>=B6T8T-4MCWDB7-3&amp;_user=686190&amp;_coverDate=06%2F30%2F2007&amp;_rdoc=1&amp;_fmt=</a:t>
            </a:r>
            <a:r>
              <a:rPr lang="en-US" sz="1200" dirty="0" err="1"/>
              <a:t>high&amp;_orig</a:t>
            </a:r>
            <a:r>
              <a:rPr lang="en-US" sz="1200" dirty="0"/>
              <a:t>=</a:t>
            </a:r>
            <a:r>
              <a:rPr lang="en-US" sz="1200" dirty="0" err="1"/>
              <a:t>gateway&amp;_origin</a:t>
            </a:r>
            <a:r>
              <a:rPr lang="en-US" sz="1200" dirty="0"/>
              <a:t>=</a:t>
            </a:r>
            <a:r>
              <a:rPr lang="en-US" sz="1200" dirty="0" err="1"/>
              <a:t>gateway&amp;_sort</a:t>
            </a:r>
            <a:r>
              <a:rPr lang="en-US" sz="1200" dirty="0"/>
              <a:t>=</a:t>
            </a:r>
            <a:r>
              <a:rPr lang="en-US" sz="1200" dirty="0" err="1"/>
              <a:t>d&amp;_docanchor</a:t>
            </a:r>
            <a:r>
              <a:rPr lang="en-US" sz="1200" dirty="0"/>
              <a:t>=&amp;view=</a:t>
            </a:r>
            <a:r>
              <a:rPr lang="en-US" sz="1200" dirty="0" err="1"/>
              <a:t>c&amp;_searchStrId</a:t>
            </a:r>
            <a:r>
              <a:rPr lang="en-US" sz="1200" dirty="0"/>
              <a:t>=1713010082&amp;_rerunOrigin=</a:t>
            </a:r>
            <a:r>
              <a:rPr lang="en-US" sz="1200" dirty="0" err="1"/>
              <a:t>google&amp;_acct</a:t>
            </a:r>
            <a:r>
              <a:rPr lang="en-US" sz="1200" dirty="0"/>
              <a:t>=C000038118&amp;_version=1&amp;_urlVersion=0&amp;_userid=686190&amp;md5=92911f118ffb8f53b9a59b6d4150bb8c&amp;searchtype=</a:t>
            </a:r>
            <a:r>
              <a:rPr lang="en-US" sz="1200" dirty="0" smtClean="0"/>
              <a:t>a</a:t>
            </a:r>
          </a:p>
          <a:p>
            <a:r>
              <a:rPr lang="en-US" sz="1200" dirty="0"/>
              <a:t>http://</a:t>
            </a:r>
            <a:r>
              <a:rPr lang="en-US" sz="1200" dirty="0" err="1"/>
              <a:t>www.sciencedirect.com/science?_ob</a:t>
            </a:r>
            <a:r>
              <a:rPr lang="en-US" sz="1200" dirty="0"/>
              <a:t>=</a:t>
            </a:r>
            <a:r>
              <a:rPr lang="en-US" sz="1200" dirty="0" err="1"/>
              <a:t>ArticleURL&amp;_udi</a:t>
            </a:r>
            <a:r>
              <a:rPr lang="en-US" sz="1200" dirty="0"/>
              <a:t>=B6T26-3WWTYVF-2&amp;_user=686190&amp;_coverDate=07%2F31%2F1999&amp;_rdoc=1&amp;_fmt=</a:t>
            </a:r>
            <a:r>
              <a:rPr lang="en-US" sz="1200" dirty="0" err="1"/>
              <a:t>high&amp;_orig</a:t>
            </a:r>
            <a:r>
              <a:rPr lang="en-US" sz="1200" dirty="0"/>
              <a:t>=</a:t>
            </a:r>
            <a:r>
              <a:rPr lang="en-US" sz="1200" dirty="0" err="1"/>
              <a:t>gateway&amp;_origin</a:t>
            </a:r>
            <a:r>
              <a:rPr lang="en-US" sz="1200" dirty="0"/>
              <a:t>=</a:t>
            </a:r>
            <a:r>
              <a:rPr lang="en-US" sz="1200" dirty="0" err="1"/>
              <a:t>gateway&amp;_sort</a:t>
            </a:r>
            <a:r>
              <a:rPr lang="en-US" sz="1200" dirty="0"/>
              <a:t>=</a:t>
            </a:r>
            <a:r>
              <a:rPr lang="en-US" sz="1200" dirty="0" err="1"/>
              <a:t>d&amp;_docanchor</a:t>
            </a:r>
            <a:r>
              <a:rPr lang="en-US" sz="1200" dirty="0"/>
              <a:t>=&amp;view=</a:t>
            </a:r>
            <a:r>
              <a:rPr lang="en-US" sz="1200" dirty="0" err="1"/>
              <a:t>c&amp;_searchStrId</a:t>
            </a:r>
            <a:r>
              <a:rPr lang="en-US" sz="1200" dirty="0"/>
              <a:t>=1714696245&amp;_rerunOrigin=</a:t>
            </a:r>
            <a:r>
              <a:rPr lang="en-US" sz="1200" dirty="0" err="1"/>
              <a:t>scholar.google&amp;_acct</a:t>
            </a:r>
            <a:r>
              <a:rPr lang="en-US" sz="1200" dirty="0"/>
              <a:t>=C000038118&amp;_version=1&amp;_urlVersion=0&amp;_userid=686190&amp;md5=dbb1fb118e4fd276684d470dfe298568&amp;searchtype=</a:t>
            </a:r>
            <a:r>
              <a:rPr lang="en-US" sz="1200" dirty="0" smtClean="0"/>
              <a:t>a</a:t>
            </a:r>
          </a:p>
          <a:p>
            <a:r>
              <a:rPr lang="en-US" sz="1200" dirty="0">
                <a:hlinkClick r:id="rId4"/>
              </a:rPr>
              <a:t>http://emedicine.medscape.com/article/815695-overview#</a:t>
            </a:r>
            <a:r>
              <a:rPr lang="en-US" sz="1200" dirty="0" smtClean="0">
                <a:hlinkClick r:id="rId4"/>
              </a:rPr>
              <a:t>a0104</a:t>
            </a:r>
            <a:endParaRPr lang="en-US" sz="1200" dirty="0" smtClean="0"/>
          </a:p>
          <a:p>
            <a:r>
              <a:rPr lang="en-US" sz="1200" dirty="0">
                <a:hlinkClick r:id="rId5"/>
              </a:rPr>
              <a:t>http://www.ncbi.nlm.nih.gov/pmc/articles/PMC2665081</a:t>
            </a:r>
            <a:r>
              <a:rPr lang="en-US" sz="1200" dirty="0" smtClean="0">
                <a:hlinkClick r:id="rId5"/>
              </a:rPr>
              <a:t>/</a:t>
            </a:r>
            <a:endParaRPr lang="en-US" sz="1200" dirty="0" smtClean="0"/>
          </a:p>
          <a:p>
            <a:r>
              <a:rPr lang="en-US" sz="1200" dirty="0">
                <a:hlinkClick r:id="rId6"/>
              </a:rPr>
              <a:t>http://www.ncbi.nlm.nih.gov/pmc/articles/PMC181155</a:t>
            </a:r>
            <a:r>
              <a:rPr lang="en-US" sz="1200" dirty="0" smtClean="0">
                <a:hlinkClick r:id="rId6"/>
              </a:rPr>
              <a:t>/</a:t>
            </a:r>
            <a:endParaRPr lang="en-US" sz="1200" dirty="0" smtClean="0"/>
          </a:p>
          <a:p>
            <a:r>
              <a:rPr lang="en-US" sz="1200" dirty="0">
                <a:hlinkClick r:id="rId7"/>
              </a:rPr>
              <a:t>http://www.psychiatrist.com/pcc/pccpdf/v05s07/v05s0704.</a:t>
            </a:r>
            <a:r>
              <a:rPr lang="en-US" sz="1200" dirty="0" smtClean="0">
                <a:hlinkClick r:id="rId7"/>
              </a:rPr>
              <a:t>pdf</a:t>
            </a:r>
            <a:endParaRPr lang="en-US" sz="1200" dirty="0" smtClean="0"/>
          </a:p>
          <a:p>
            <a:r>
              <a:rPr lang="en-US" sz="1200" dirty="0"/>
              <a:t>http://</a:t>
            </a:r>
            <a:r>
              <a:rPr lang="en-US" sz="1200" dirty="0" err="1"/>
              <a:t>www.sciencedirect.com/science?_ob</a:t>
            </a:r>
            <a:r>
              <a:rPr lang="en-US" sz="1200" dirty="0"/>
              <a:t>=</a:t>
            </a:r>
            <a:r>
              <a:rPr lang="en-US" sz="1200" dirty="0" err="1"/>
              <a:t>ArticleURL&amp;_udi</a:t>
            </a:r>
            <a:r>
              <a:rPr lang="en-US" sz="1200" dirty="0"/>
              <a:t>=B6TF9-4F0117J-1&amp;_user=686190&amp;_coverDate=02%2F01%2F2005&amp;_rdoc=1&amp;_fmt=</a:t>
            </a:r>
            <a:r>
              <a:rPr lang="en-US" sz="1200" dirty="0" err="1"/>
              <a:t>high&amp;_orig</a:t>
            </a:r>
            <a:r>
              <a:rPr lang="en-US" sz="1200" dirty="0"/>
              <a:t>=</a:t>
            </a:r>
            <a:r>
              <a:rPr lang="en-US" sz="1200" dirty="0" err="1"/>
              <a:t>gateway&amp;_origin</a:t>
            </a:r>
            <a:r>
              <a:rPr lang="en-US" sz="1200" dirty="0"/>
              <a:t>=</a:t>
            </a:r>
            <a:r>
              <a:rPr lang="en-US" sz="1200" dirty="0" err="1"/>
              <a:t>gateway&amp;_sort</a:t>
            </a:r>
            <a:r>
              <a:rPr lang="en-US" sz="1200" dirty="0"/>
              <a:t>=</a:t>
            </a:r>
            <a:r>
              <a:rPr lang="en-US" sz="1200" dirty="0" err="1"/>
              <a:t>d&amp;_docanchor</a:t>
            </a:r>
            <a:r>
              <a:rPr lang="en-US" sz="1200" dirty="0"/>
              <a:t>=&amp;view=</a:t>
            </a:r>
            <a:r>
              <a:rPr lang="en-US" sz="1200" dirty="0" err="1"/>
              <a:t>c&amp;_searchStrId</a:t>
            </a:r>
            <a:r>
              <a:rPr lang="en-US" sz="1200" dirty="0"/>
              <a:t>=1714921037&amp;_rerunOrigin=</a:t>
            </a:r>
            <a:r>
              <a:rPr lang="en-US" sz="1200" dirty="0" err="1"/>
              <a:t>scholar.google&amp;_acct</a:t>
            </a:r>
            <a:r>
              <a:rPr lang="en-US" sz="1200" dirty="0"/>
              <a:t>=C000038118&amp;_version=1&amp;_urlVersion=0&amp;_userid=686190&amp;md5=11ba11ea3a35d4dd306537a24b2bec9d&amp;searchtype=a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Depression</a:t>
            </a:r>
            <a:endParaRPr lang="en-US" dirty="0"/>
          </a:p>
        </p:txBody>
      </p:sp>
      <p:sp>
        <p:nvSpPr>
          <p:cNvPr id="3" name="Content Placeholder 2"/>
          <p:cNvSpPr>
            <a:spLocks noGrp="1"/>
          </p:cNvSpPr>
          <p:nvPr>
            <p:ph sz="quarter" idx="1"/>
          </p:nvPr>
        </p:nvSpPr>
        <p:spPr/>
        <p:txBody>
          <a:bodyPr>
            <a:normAutofit/>
          </a:bodyPr>
          <a:lstStyle/>
          <a:p>
            <a:r>
              <a:rPr lang="en-US" sz="2000" dirty="0" smtClean="0"/>
              <a:t>A change in mood that last for a entire day for at least two weeks. Characterization of changes in mood can be feelings of worthlessness and excessive guilt as well as a loss of interest in most activities. Can be debilitating and effective productiveness.</a:t>
            </a:r>
          </a:p>
          <a:p>
            <a:r>
              <a:rPr lang="en-US" sz="2000" dirty="0" smtClean="0"/>
              <a:t>Symptoms (four or more most be seen for diagnosis)</a:t>
            </a:r>
          </a:p>
          <a:p>
            <a:pPr lvl="1"/>
            <a:r>
              <a:rPr lang="en-US" sz="1400" dirty="0" smtClean="0"/>
              <a:t>Significant changes in weight. Either a loss or gain due to change in appetite</a:t>
            </a:r>
          </a:p>
          <a:p>
            <a:pPr lvl="1"/>
            <a:r>
              <a:rPr lang="en-US" sz="1400" dirty="0" smtClean="0"/>
              <a:t>Difficulty sleeping</a:t>
            </a:r>
          </a:p>
          <a:p>
            <a:pPr lvl="1"/>
            <a:r>
              <a:rPr lang="en-US" sz="1400" dirty="0" smtClean="0"/>
              <a:t>Fatigue and loss of energy</a:t>
            </a:r>
          </a:p>
          <a:p>
            <a:pPr lvl="1"/>
            <a:r>
              <a:rPr lang="en-US" sz="1400" dirty="0" smtClean="0"/>
              <a:t>Loss of concentration and inability to make decisions</a:t>
            </a:r>
          </a:p>
          <a:p>
            <a:pPr lvl="1"/>
            <a:r>
              <a:rPr lang="en-US" sz="1400" dirty="0" smtClean="0"/>
              <a:t>Thoughts of suicide</a:t>
            </a:r>
          </a:p>
          <a:p>
            <a:pPr lvl="1"/>
            <a:r>
              <a:rPr lang="en-US" sz="1400" dirty="0" smtClean="0"/>
              <a:t>Changes in movement associated with mental tension, excessive movement or slow movement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Dysthymic</a:t>
            </a:r>
            <a:r>
              <a:rPr lang="en-US" sz="3200" dirty="0" smtClean="0"/>
              <a:t> Disorder (Chronic Depression)</a:t>
            </a:r>
            <a:endParaRPr lang="en-US" sz="3200" dirty="0"/>
          </a:p>
        </p:txBody>
      </p:sp>
      <p:sp>
        <p:nvSpPr>
          <p:cNvPr id="3" name="Content Placeholder 2"/>
          <p:cNvSpPr>
            <a:spLocks noGrp="1"/>
          </p:cNvSpPr>
          <p:nvPr>
            <p:ph sz="quarter" idx="1"/>
          </p:nvPr>
        </p:nvSpPr>
        <p:spPr/>
        <p:txBody>
          <a:bodyPr>
            <a:normAutofit/>
          </a:bodyPr>
          <a:lstStyle/>
          <a:p>
            <a:r>
              <a:rPr lang="en-US" sz="2000" dirty="0" smtClean="0"/>
              <a:t>A more mild form of major depression yet it a long term change in mood that last for at least two years. The symptoms are at a less of a degree yet are more persistent.</a:t>
            </a:r>
          </a:p>
          <a:p>
            <a:r>
              <a:rPr lang="en-US" sz="2000" dirty="0" smtClean="0"/>
              <a:t>Symptoms (two or more must be seen for diagnosis)</a:t>
            </a:r>
          </a:p>
          <a:p>
            <a:pPr lvl="1"/>
            <a:r>
              <a:rPr lang="en-US" sz="1600" dirty="0" smtClean="0"/>
              <a:t>Fatigue and decrease in energy</a:t>
            </a:r>
          </a:p>
          <a:p>
            <a:pPr lvl="1"/>
            <a:r>
              <a:rPr lang="en-US" sz="1600" dirty="0" smtClean="0"/>
              <a:t>Low self esteem</a:t>
            </a:r>
          </a:p>
          <a:p>
            <a:pPr lvl="1"/>
            <a:r>
              <a:rPr lang="en-US" sz="1600" dirty="0" smtClean="0"/>
              <a:t>Feelings of hopelessness and worthlessness</a:t>
            </a:r>
          </a:p>
          <a:p>
            <a:pPr lvl="1"/>
            <a:r>
              <a:rPr lang="en-US" sz="1600" dirty="0" smtClean="0"/>
              <a:t>Change in diet and eating habits</a:t>
            </a:r>
          </a:p>
          <a:p>
            <a:pPr lvl="1"/>
            <a:r>
              <a:rPr lang="en-US" sz="1600" dirty="0" smtClean="0"/>
              <a:t>Lack of concentration</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Manic Depression (Bipolar Disorder)</a:t>
            </a:r>
            <a:endParaRPr lang="en-US" dirty="0"/>
          </a:p>
        </p:txBody>
      </p:sp>
      <p:sp>
        <p:nvSpPr>
          <p:cNvPr id="3" name="Content Placeholder 2"/>
          <p:cNvSpPr>
            <a:spLocks noGrp="1"/>
          </p:cNvSpPr>
          <p:nvPr>
            <p:ph sz="quarter" idx="1"/>
          </p:nvPr>
        </p:nvSpPr>
        <p:spPr/>
        <p:txBody>
          <a:bodyPr/>
          <a:lstStyle/>
          <a:p>
            <a:r>
              <a:rPr lang="en-US" sz="2000" dirty="0" smtClean="0"/>
              <a:t>It is characterized by cycling between states of mania and depression. Features of mania are irritable moods and elevated energy levels. Symptoms and cycles would last for up to a week.</a:t>
            </a:r>
          </a:p>
          <a:p>
            <a:r>
              <a:rPr lang="en-US" sz="2000" dirty="0" smtClean="0"/>
              <a:t>Symptoms (three or more must been seen for diagnosis)</a:t>
            </a:r>
          </a:p>
          <a:p>
            <a:pPr lvl="1"/>
            <a:r>
              <a:rPr lang="en-US" sz="1600" dirty="0" smtClean="0"/>
              <a:t>Increase in self-importance and self esteem</a:t>
            </a:r>
          </a:p>
          <a:p>
            <a:pPr lvl="1"/>
            <a:r>
              <a:rPr lang="en-US" sz="1600" dirty="0" smtClean="0"/>
              <a:t>Elevated pace of thinking</a:t>
            </a:r>
          </a:p>
          <a:p>
            <a:pPr lvl="1"/>
            <a:r>
              <a:rPr lang="en-US" sz="1600" dirty="0" smtClean="0"/>
              <a:t>More talkative</a:t>
            </a:r>
          </a:p>
          <a:p>
            <a:pPr lvl="1"/>
            <a:r>
              <a:rPr lang="en-US" sz="1600" dirty="0" smtClean="0"/>
              <a:t>Decreased need for sleep</a:t>
            </a:r>
          </a:p>
          <a:p>
            <a:pPr lvl="1"/>
            <a:r>
              <a:rPr lang="en-US" sz="1600" dirty="0" smtClean="0"/>
              <a:t>Excessive behaviors</a:t>
            </a:r>
          </a:p>
          <a:p>
            <a:pPr lvl="1"/>
            <a:r>
              <a:rPr lang="en-US" sz="1600" dirty="0" smtClean="0"/>
              <a:t>Psychotic features like hallucinations and delusions may be possible.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Classifications of Depression</a:t>
            </a:r>
            <a:endParaRPr lang="en-US" dirty="0"/>
          </a:p>
        </p:txBody>
      </p:sp>
      <p:sp>
        <p:nvSpPr>
          <p:cNvPr id="3" name="Content Placeholder 2"/>
          <p:cNvSpPr>
            <a:spLocks noGrp="1"/>
          </p:cNvSpPr>
          <p:nvPr>
            <p:ph sz="quarter" idx="1"/>
          </p:nvPr>
        </p:nvSpPr>
        <p:spPr/>
        <p:txBody>
          <a:bodyPr/>
          <a:lstStyle/>
          <a:p>
            <a:r>
              <a:rPr lang="en-US" sz="2000" dirty="0" smtClean="0"/>
              <a:t>Seasonal Affective Disorder – episodes of depression related to seasonal changes throughout the year. </a:t>
            </a:r>
          </a:p>
          <a:p>
            <a:r>
              <a:rPr lang="en-US" sz="2000" dirty="0" smtClean="0"/>
              <a:t>Atypical Depression- similar symptoms to Major Depression and </a:t>
            </a:r>
            <a:r>
              <a:rPr lang="en-US" sz="2000" dirty="0" err="1" smtClean="0"/>
              <a:t>Dysthymic</a:t>
            </a:r>
            <a:r>
              <a:rPr lang="en-US" sz="2000" dirty="0" smtClean="0"/>
              <a:t> Disorder yet features mood reactivity which responses to positive events affect mood. Mood reactivity also has increased sleeping and eating. </a:t>
            </a:r>
          </a:p>
          <a:p>
            <a:r>
              <a:rPr lang="en-US" sz="2000" dirty="0" smtClean="0"/>
              <a:t>Adjustment Disorder- depression caused by a response to an event in ones life. Loss of job, or ending of relationships may trigger adjustment disorder. </a:t>
            </a:r>
          </a:p>
          <a:p>
            <a:r>
              <a:rPr lang="en-US" sz="2000" dirty="0" smtClean="0"/>
              <a:t>Post Partum Depression- triggered by giving birth, usually associated with changes in hormones. The episodes may begin within four weeks of birth and vary in duration. </a:t>
            </a:r>
          </a:p>
          <a:p>
            <a:r>
              <a:rPr lang="en-US" sz="2000" dirty="0" smtClean="0"/>
              <a:t>Psychotic Depression- episodes of depression characterized by hallucinations and delusions.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Epidemiology</a:t>
            </a:r>
            <a:endParaRPr lang="en-US" dirty="0"/>
          </a:p>
        </p:txBody>
      </p:sp>
      <p:sp>
        <p:nvSpPr>
          <p:cNvPr id="3" name="Content Placeholder 2"/>
          <p:cNvSpPr>
            <a:spLocks noGrp="1"/>
          </p:cNvSpPr>
          <p:nvPr>
            <p:ph sz="quarter" idx="1"/>
          </p:nvPr>
        </p:nvSpPr>
        <p:spPr/>
        <p:txBody>
          <a:bodyPr/>
          <a:lstStyle/>
          <a:p>
            <a:r>
              <a:rPr lang="en-US" sz="2400" dirty="0" smtClean="0"/>
              <a:t>Depression is the fourth leading disease burden according to WHO. </a:t>
            </a:r>
          </a:p>
          <a:p>
            <a:r>
              <a:rPr lang="en-US" sz="2400" dirty="0" smtClean="0"/>
              <a:t>13 to 14 million people annually have a depression disorder. </a:t>
            </a:r>
            <a:endParaRPr lang="en-US" dirty="0" smtClean="0"/>
          </a:p>
          <a:p>
            <a:r>
              <a:rPr lang="en-US" sz="2400" dirty="0" smtClean="0"/>
              <a:t>It primarily affects twice as many women then men. This could be related to hormonal changes such has menopause, postpartum depression and menstrual cycle. </a:t>
            </a:r>
          </a:p>
          <a:p>
            <a:r>
              <a:rPr lang="en-US" sz="2400" dirty="0" smtClean="0"/>
              <a:t>Typically single individuals or divorced individuals were more likely to become depressed. </a:t>
            </a:r>
          </a:p>
          <a:p>
            <a:r>
              <a:rPr lang="en-US" sz="2400" dirty="0" smtClean="0"/>
              <a:t>It primarily affects people between the age 20 to 40. </a:t>
            </a:r>
          </a:p>
          <a:p>
            <a:r>
              <a:rPr lang="en-US" sz="2400" dirty="0" smtClean="0"/>
              <a:t>Ethnicity does not play a role.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depression</a:t>
            </a:r>
            <a:endParaRPr lang="en-US" dirty="0"/>
          </a:p>
        </p:txBody>
      </p:sp>
      <p:sp>
        <p:nvSpPr>
          <p:cNvPr id="3" name="Content Placeholder 2"/>
          <p:cNvSpPr>
            <a:spLocks noGrp="1"/>
          </p:cNvSpPr>
          <p:nvPr>
            <p:ph sz="quarter" idx="1"/>
          </p:nvPr>
        </p:nvSpPr>
        <p:spPr/>
        <p:txBody>
          <a:bodyPr>
            <a:normAutofit/>
          </a:bodyPr>
          <a:lstStyle/>
          <a:p>
            <a:r>
              <a:rPr lang="en-US" sz="2000" dirty="0" smtClean="0"/>
              <a:t>Along with the biological hypothesis of chemical imbalances there are other causes of depression. </a:t>
            </a:r>
          </a:p>
          <a:p>
            <a:r>
              <a:rPr lang="en-US" sz="2000" dirty="0" smtClean="0"/>
              <a:t>Depression can be linked to emotional and past sexual abuse. Personal conflicts or big events in ones life. </a:t>
            </a:r>
          </a:p>
          <a:p>
            <a:r>
              <a:rPr lang="en-US" sz="2000" dirty="0" smtClean="0"/>
              <a:t>Medications- there are some medications like </a:t>
            </a:r>
            <a:r>
              <a:rPr lang="en-US" sz="2000" dirty="0" err="1" smtClean="0"/>
              <a:t>resperine</a:t>
            </a:r>
            <a:r>
              <a:rPr lang="en-US" sz="2000" dirty="0" smtClean="0"/>
              <a:t> which helps treat hypertension, and </a:t>
            </a:r>
            <a:r>
              <a:rPr lang="en-US" sz="2000" dirty="0" err="1" smtClean="0"/>
              <a:t>Accutane</a:t>
            </a:r>
            <a:r>
              <a:rPr lang="en-US" sz="2000" dirty="0" smtClean="0"/>
              <a:t> which helps treat acne that may cause depression or increase the likelihood of it. </a:t>
            </a:r>
          </a:p>
          <a:p>
            <a:r>
              <a:rPr lang="en-US" sz="2000" dirty="0" smtClean="0"/>
              <a:t>Genetics may also play a role in depression. It is thought that a past family history of depression given a higher chance for an individual to become diagnosed with depression. </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5313</TotalTime>
  <Words>2294</Words>
  <Application>Microsoft Office PowerPoint</Application>
  <PresentationFormat>On-screen Show (4:3)</PresentationFormat>
  <Paragraphs>191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Antidepressants and Anxiolytic Agents</vt:lpstr>
      <vt:lpstr>History</vt:lpstr>
      <vt:lpstr>Theories of Depression</vt:lpstr>
      <vt:lpstr>Major Depression</vt:lpstr>
      <vt:lpstr>Dysthymic Disorder (Chronic Depression)</vt:lpstr>
      <vt:lpstr>Manic Depression (Bipolar Disorder)</vt:lpstr>
      <vt:lpstr>Other Classifications of Depression</vt:lpstr>
      <vt:lpstr>Epidemiology</vt:lpstr>
      <vt:lpstr>Causes of depression</vt:lpstr>
      <vt:lpstr>Diagnosis of Depression</vt:lpstr>
      <vt:lpstr>Medicinal Treatments</vt:lpstr>
      <vt:lpstr>Brief Overview of Nervous System</vt:lpstr>
      <vt:lpstr>Tricylic Antidepressants</vt:lpstr>
      <vt:lpstr>TCAs Mechanism of Action</vt:lpstr>
      <vt:lpstr>PowerPoint Presentation</vt:lpstr>
      <vt:lpstr>Secondary Versus Tertiary TCAs</vt:lpstr>
      <vt:lpstr>Side Effects of TCAs</vt:lpstr>
      <vt:lpstr>Monoamine Oxidase Inhibitors</vt:lpstr>
      <vt:lpstr>MAOIs</vt:lpstr>
      <vt:lpstr>MAOIs Mechanism</vt:lpstr>
      <vt:lpstr>MAOIs Side Effects</vt:lpstr>
      <vt:lpstr>Selective Serotonin Reuptake Inhibitors</vt:lpstr>
      <vt:lpstr>SSRIs Mechanism </vt:lpstr>
      <vt:lpstr>Side Effects of SSRIs</vt:lpstr>
      <vt:lpstr>Serotonin Norepinephrine Reuptake Inhibitors</vt:lpstr>
      <vt:lpstr>SNRIs</vt:lpstr>
      <vt:lpstr>Anxiolytic Agents</vt:lpstr>
      <vt:lpstr>Types of Anxiolytic Agents</vt:lpstr>
      <vt:lpstr>Side Effects of Anxiolytic Agents</vt:lpstr>
      <vt:lpstr>Readings</vt:lpstr>
      <vt:lpstr>Questions</vt:lpstr>
      <vt:lpstr>Works Cited</vt:lpstr>
    </vt:vector>
  </TitlesOfParts>
  <Company>Southern Methodist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Antidepressants and Anxiolytic Agents</dc:title>
  <dc:creator>Khalil Chamseddin</dc:creator>
  <cp:lastModifiedBy>00005862</cp:lastModifiedBy>
  <cp:revision>44</cp:revision>
  <dcterms:created xsi:type="dcterms:W3CDTF">2011-04-11T00:01:12Z</dcterms:created>
  <dcterms:modified xsi:type="dcterms:W3CDTF">2011-04-23T19:55:38Z</dcterms:modified>
</cp:coreProperties>
</file>