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0"/>
  </p:notesMasterIdLst>
  <p:sldIdLst>
    <p:sldId id="256" r:id="rId2"/>
    <p:sldId id="258" r:id="rId3"/>
    <p:sldId id="284" r:id="rId4"/>
    <p:sldId id="262" r:id="rId5"/>
    <p:sldId id="259" r:id="rId6"/>
    <p:sldId id="264" r:id="rId7"/>
    <p:sldId id="265" r:id="rId8"/>
    <p:sldId id="269" r:id="rId9"/>
    <p:sldId id="266" r:id="rId10"/>
    <p:sldId id="268" r:id="rId11"/>
    <p:sldId id="260" r:id="rId12"/>
    <p:sldId id="270" r:id="rId13"/>
    <p:sldId id="271" r:id="rId14"/>
    <p:sldId id="272" r:id="rId15"/>
    <p:sldId id="296" r:id="rId16"/>
    <p:sldId id="286" r:id="rId17"/>
    <p:sldId id="274" r:id="rId18"/>
    <p:sldId id="287" r:id="rId19"/>
    <p:sldId id="273" r:id="rId20"/>
    <p:sldId id="276" r:id="rId21"/>
    <p:sldId id="275" r:id="rId22"/>
    <p:sldId id="277" r:id="rId23"/>
    <p:sldId id="292" r:id="rId24"/>
    <p:sldId id="283" r:id="rId25"/>
    <p:sldId id="291" r:id="rId26"/>
    <p:sldId id="293" r:id="rId27"/>
    <p:sldId id="294" r:id="rId28"/>
    <p:sldId id="297" r:id="rId29"/>
    <p:sldId id="288" r:id="rId30"/>
    <p:sldId id="261" r:id="rId31"/>
    <p:sldId id="295" r:id="rId32"/>
    <p:sldId id="278" r:id="rId33"/>
    <p:sldId id="279" r:id="rId34"/>
    <p:sldId id="280" r:id="rId35"/>
    <p:sldId id="285" r:id="rId36"/>
    <p:sldId id="290" r:id="rId37"/>
    <p:sldId id="257"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52" autoAdjust="0"/>
  </p:normalViewPr>
  <p:slideViewPr>
    <p:cSldViewPr snapToGrid="0" snapToObjects="1">
      <p:cViewPr>
        <p:scale>
          <a:sx n="135" d="100"/>
          <a:sy n="135" d="100"/>
        </p:scale>
        <p:origin x="-714" y="-42"/>
      </p:cViewPr>
      <p:guideLst>
        <p:guide orient="horz" pos="2160"/>
        <p:guide pos="2880"/>
      </p:guideLst>
    </p:cSldViewPr>
  </p:slideViewPr>
  <p:outlineViewPr>
    <p:cViewPr>
      <p:scale>
        <a:sx n="33" d="100"/>
        <a:sy n="33" d="100"/>
      </p:scale>
      <p:origin x="0" y="14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3BE15-1708-524F-A4E2-9387C424FEEF}" type="datetimeFigureOut">
              <a:rPr lang="en-US" smtClean="0"/>
              <a:pPr/>
              <a:t>4/23/2011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93E97-7F62-0F4C-9139-AE1415396B79}" type="slidenum">
              <a:rPr lang="en-US" smtClean="0"/>
              <a:pPr/>
              <a:t>‹#›</a:t>
            </a:fld>
            <a:endParaRPr lang="en-US" dirty="0"/>
          </a:p>
        </p:txBody>
      </p:sp>
    </p:spTree>
    <p:extLst>
      <p:ext uri="{BB962C8B-B14F-4D97-AF65-F5344CB8AC3E}">
        <p14:creationId xmlns:p14="http://schemas.microsoft.com/office/powerpoint/2010/main" val="1807839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93E97-7F62-0F4C-9139-AE1415396B79}"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93E97-7F62-0F4C-9139-AE1415396B79}"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A93E97-7F62-0F4C-9139-AE1415396B79}"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41ED33-CB29-1C4B-8EE0-3168CC2468E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41ED33-CB29-1C4B-8EE0-3168CC2468E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1ED33-CB29-1C4B-8EE0-3168CC2468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1ED33-CB29-1C4B-8EE0-3168CC2468EF}"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1ED33-CB29-1C4B-8EE0-3168CC2468EF}"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41ED33-CB29-1C4B-8EE0-3168CC2468EF}"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5641ED33-CB29-1C4B-8EE0-3168CC2468EF}"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41ED33-CB29-1C4B-8EE0-3168CC2468EF}"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5641ED33-CB29-1C4B-8EE0-3168CC2468E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8EB0682-90ED-A849-B28E-C1112C978143}" type="datetimeFigureOut">
              <a:rPr lang="en-US" smtClean="0"/>
              <a:pPr/>
              <a:t>4/23/2011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41ED33-CB29-1C4B-8EE0-3168CC2468EF}"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8EB0682-90ED-A849-B28E-C1112C978143}" type="datetimeFigureOut">
              <a:rPr lang="en-US" smtClean="0"/>
              <a:pPr/>
              <a:t>4/23/2011</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5641ED33-CB29-1C4B-8EE0-3168CC2468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vhpharmsci.com/vhformulary/tools/atypical_antidepressants.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sychcentral.com/lib/2010/top-25-psychiatric-prescriptions-for-20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eiglobal.com/Default.aspx?tabid=485" TargetMode="External"/><Relationship Id="rId2" Type="http://schemas.openxmlformats.org/officeDocument/2006/relationships/hyperlink" Target="http://www.deplin.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pSfxUwpGd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sychiatrist.com/pcc/pccpdf/v05s07/v05s0702.pdf" TargetMode="External"/><Relationship Id="rId2" Type="http://schemas.openxmlformats.org/officeDocument/2006/relationships/hyperlink" Target="http://www.time.com/time/health/article/0,8599,1952143,00.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8242" y="4624668"/>
            <a:ext cx="4140958" cy="933450"/>
          </a:xfrm>
        </p:spPr>
        <p:txBody>
          <a:bodyPr anchor="t">
            <a:normAutofit fontScale="90000"/>
          </a:bodyPr>
          <a:lstStyle/>
          <a:p>
            <a:pPr algn="r"/>
            <a:r>
              <a:rPr lang="en-US" dirty="0" smtClean="0">
                <a:solidFill>
                  <a:srgbClr val="000000"/>
                </a:solidFill>
              </a:rPr>
              <a:t/>
            </a:r>
            <a:br>
              <a:rPr lang="en-US" dirty="0" smtClean="0">
                <a:solidFill>
                  <a:srgbClr val="000000"/>
                </a:solidFill>
              </a:rPr>
            </a:br>
            <a:r>
              <a:rPr lang="en-US" dirty="0" smtClean="0">
                <a:solidFill>
                  <a:srgbClr val="000000"/>
                </a:solidFill>
              </a:rPr>
              <a:t>Grace Davis</a:t>
            </a:r>
            <a:endParaRPr lang="en-US" dirty="0">
              <a:solidFill>
                <a:srgbClr val="000000"/>
              </a:solidFill>
            </a:endParaRPr>
          </a:p>
        </p:txBody>
      </p:sp>
      <p:sp>
        <p:nvSpPr>
          <p:cNvPr id="3" name="Subtitle 2"/>
          <p:cNvSpPr>
            <a:spLocks noGrp="1"/>
          </p:cNvSpPr>
          <p:nvPr>
            <p:ph type="subTitle" idx="1"/>
          </p:nvPr>
        </p:nvSpPr>
        <p:spPr>
          <a:xfrm>
            <a:off x="4560159" y="5562599"/>
            <a:ext cx="4279041" cy="748553"/>
          </a:xfrm>
        </p:spPr>
        <p:txBody>
          <a:bodyPr>
            <a:normAutofit lnSpcReduction="10000"/>
          </a:bodyPr>
          <a:lstStyle/>
          <a:p>
            <a:pPr algn="r"/>
            <a:r>
              <a:rPr lang="en-US" dirty="0" smtClean="0">
                <a:solidFill>
                  <a:srgbClr val="000000"/>
                </a:solidFill>
              </a:rPr>
              <a:t>April 19, 2011</a:t>
            </a:r>
          </a:p>
          <a:p>
            <a:pPr algn="r"/>
            <a:r>
              <a:rPr lang="en-US" dirty="0" smtClean="0">
                <a:solidFill>
                  <a:srgbClr val="000000"/>
                </a:solidFill>
              </a:rPr>
              <a:t>Medicinal Chemistry</a:t>
            </a:r>
          </a:p>
          <a:p>
            <a:pPr algn="r"/>
            <a:r>
              <a:rPr lang="en-US" dirty="0" smtClean="0">
                <a:solidFill>
                  <a:srgbClr val="000000"/>
                </a:solidFill>
              </a:rPr>
              <a:t>CHEM 5398 </a:t>
            </a:r>
            <a:endParaRPr lang="en-US" dirty="0">
              <a:solidFill>
                <a:srgbClr val="000000"/>
              </a:solidFill>
            </a:endParaRPr>
          </a:p>
        </p:txBody>
      </p:sp>
      <p:sp>
        <p:nvSpPr>
          <p:cNvPr id="5" name="TextBox 4"/>
          <p:cNvSpPr txBox="1"/>
          <p:nvPr/>
        </p:nvSpPr>
        <p:spPr>
          <a:xfrm>
            <a:off x="408905" y="920015"/>
            <a:ext cx="4289337" cy="707886"/>
          </a:xfrm>
          <a:prstGeom prst="rect">
            <a:avLst/>
          </a:prstGeom>
          <a:noFill/>
        </p:spPr>
        <p:txBody>
          <a:bodyPr wrap="square" rtlCol="0">
            <a:spAutoFit/>
          </a:bodyPr>
          <a:lstStyle/>
          <a:p>
            <a:r>
              <a:rPr lang="en-US" sz="4000" dirty="0" smtClean="0"/>
              <a:t>Antidepressants </a:t>
            </a:r>
            <a:endParaRPr lang="en-US" sz="4000" dirty="0"/>
          </a:p>
        </p:txBody>
      </p:sp>
      <p:pic>
        <p:nvPicPr>
          <p:cNvPr id="6" name="Picture 5" descr="depression_graphic.jpg"/>
          <p:cNvPicPr>
            <a:picLocks noChangeAspect="1"/>
          </p:cNvPicPr>
          <p:nvPr/>
        </p:nvPicPr>
        <p:blipFill>
          <a:blip r:embed="rId2"/>
          <a:stretch>
            <a:fillRect/>
          </a:stretch>
        </p:blipFill>
        <p:spPr>
          <a:xfrm>
            <a:off x="4560160" y="81491"/>
            <a:ext cx="4417124" cy="4689784"/>
          </a:xfrm>
          <a:prstGeom prst="rect">
            <a:avLst/>
          </a:prstGeom>
        </p:spPr>
      </p:pic>
      <p:sp>
        <p:nvSpPr>
          <p:cNvPr id="7" name="TextBox 6"/>
          <p:cNvSpPr txBox="1"/>
          <p:nvPr/>
        </p:nvSpPr>
        <p:spPr>
          <a:xfrm>
            <a:off x="-92931" y="289654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History of Psychopharmacology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Psychopharmacology: study of drug-induced changes in mood, sensation, thinking, and behavior</a:t>
            </a:r>
          </a:p>
          <a:p>
            <a:r>
              <a:rPr lang="en-US" dirty="0" smtClean="0">
                <a:solidFill>
                  <a:srgbClr val="000000"/>
                </a:solidFill>
              </a:rPr>
              <a:t>Originates in late 19</a:t>
            </a:r>
            <a:r>
              <a:rPr lang="en-US" baseline="30000" dirty="0" smtClean="0">
                <a:solidFill>
                  <a:srgbClr val="000000"/>
                </a:solidFill>
              </a:rPr>
              <a:t>th</a:t>
            </a:r>
            <a:r>
              <a:rPr lang="en-US" dirty="0" smtClean="0">
                <a:solidFill>
                  <a:srgbClr val="000000"/>
                </a:solidFill>
              </a:rPr>
              <a:t> century</a:t>
            </a:r>
          </a:p>
          <a:p>
            <a:r>
              <a:rPr lang="en-US" dirty="0" smtClean="0">
                <a:solidFill>
                  <a:srgbClr val="000000"/>
                </a:solidFill>
              </a:rPr>
              <a:t>First techniques was using Lithium in insane asylums</a:t>
            </a:r>
          </a:p>
          <a:p>
            <a:r>
              <a:rPr lang="en-US" dirty="0" smtClean="0">
                <a:solidFill>
                  <a:srgbClr val="000000"/>
                </a:solidFill>
              </a:rPr>
              <a:t>Becomes legitimate field of study in early 20</a:t>
            </a:r>
            <a:r>
              <a:rPr lang="en-US" baseline="30000" dirty="0" smtClean="0">
                <a:solidFill>
                  <a:srgbClr val="000000"/>
                </a:solidFill>
              </a:rPr>
              <a:t>th</a:t>
            </a:r>
            <a:r>
              <a:rPr lang="en-US" dirty="0" smtClean="0">
                <a:solidFill>
                  <a:srgbClr val="000000"/>
                </a:solidFill>
              </a:rPr>
              <a:t> century</a:t>
            </a:r>
          </a:p>
          <a:p>
            <a:r>
              <a:rPr lang="en-US" dirty="0" smtClean="0">
                <a:solidFill>
                  <a:srgbClr val="000000"/>
                </a:solidFill>
              </a:rPr>
              <a:t>Early common ways to treat depression</a:t>
            </a:r>
          </a:p>
          <a:p>
            <a:pPr lvl="1"/>
            <a:r>
              <a:rPr lang="en-US" dirty="0" smtClean="0">
                <a:solidFill>
                  <a:srgbClr val="000000"/>
                </a:solidFill>
              </a:rPr>
              <a:t>Psychoactive substances</a:t>
            </a:r>
          </a:p>
          <a:p>
            <a:pPr lvl="1"/>
            <a:r>
              <a:rPr lang="en-US" dirty="0" smtClean="0">
                <a:solidFill>
                  <a:srgbClr val="000000"/>
                </a:solidFill>
              </a:rPr>
              <a:t>Chemical shock treatments</a:t>
            </a:r>
          </a:p>
          <a:p>
            <a:pPr lvl="1"/>
            <a:r>
              <a:rPr lang="en-US" dirty="0" smtClean="0">
                <a:solidFill>
                  <a:srgbClr val="000000"/>
                </a:solidFill>
              </a:rPr>
              <a:t>Electroconvulsive therapy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History of Psychopharmacology</a:t>
            </a:r>
            <a:endParaRPr lang="en-US" dirty="0">
              <a:solidFill>
                <a:srgbClr val="000000"/>
              </a:solidFill>
            </a:endParaRPr>
          </a:p>
        </p:txBody>
      </p:sp>
      <p:pic>
        <p:nvPicPr>
          <p:cNvPr id="4" name="Content Placeholder 3" descr="Screen shot 2011-04-10 at 6.00.07 PM.png"/>
          <p:cNvPicPr>
            <a:picLocks noGrp="1" noChangeAspect="1"/>
          </p:cNvPicPr>
          <p:nvPr>
            <p:ph idx="1"/>
          </p:nvPr>
        </p:nvPicPr>
        <p:blipFill>
          <a:blip r:embed="rId2">
            <a:lum contrast="28000"/>
          </a:blip>
          <a:srcRect l="2323" t="5660" r="3484" b="3396"/>
          <a:stretch>
            <a:fillRect/>
          </a:stretch>
        </p:blipFill>
        <p:spPr>
          <a:xfrm>
            <a:off x="674022" y="2335194"/>
            <a:ext cx="7117524" cy="3524714"/>
          </a:xfrm>
        </p:spPr>
      </p:pic>
      <p:sp>
        <p:nvSpPr>
          <p:cNvPr id="5" name="Rectangle 4"/>
          <p:cNvSpPr/>
          <p:nvPr/>
        </p:nvSpPr>
        <p:spPr>
          <a:xfrm>
            <a:off x="259175" y="6211669"/>
            <a:ext cx="8591634" cy="369332"/>
          </a:xfrm>
          <a:prstGeom prst="rect">
            <a:avLst/>
          </a:prstGeom>
        </p:spPr>
        <p:txBody>
          <a:bodyPr wrap="square">
            <a:spAutoFit/>
          </a:bodyPr>
          <a:lstStyle/>
          <a:p>
            <a:r>
              <a:rPr lang="en-US" dirty="0" smtClean="0"/>
              <a:t>http://www.psychiatrist.com/pcc/pccpdf/v05s07/v05s0702.pdf</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History of Antidepressants	</a:t>
            </a:r>
            <a:endParaRPr lang="en-US" dirty="0">
              <a:solidFill>
                <a:srgbClr val="000000"/>
              </a:solidFill>
            </a:endParaRPr>
          </a:p>
        </p:txBody>
      </p:sp>
      <p:sp>
        <p:nvSpPr>
          <p:cNvPr id="3" name="Content Placeholder 2"/>
          <p:cNvSpPr>
            <a:spLocks noGrp="1"/>
          </p:cNvSpPr>
          <p:nvPr>
            <p:ph idx="1"/>
          </p:nvPr>
        </p:nvSpPr>
        <p:spPr>
          <a:xfrm>
            <a:off x="323968" y="1101428"/>
            <a:ext cx="8054788" cy="5024736"/>
          </a:xfrm>
        </p:spPr>
        <p:txBody>
          <a:bodyPr>
            <a:normAutofit/>
          </a:bodyPr>
          <a:lstStyle/>
          <a:p>
            <a:endParaRPr lang="en-US" dirty="0" smtClean="0">
              <a:solidFill>
                <a:srgbClr val="000000"/>
              </a:solidFill>
            </a:endParaRPr>
          </a:p>
          <a:p>
            <a:r>
              <a:rPr lang="en-US" dirty="0" smtClean="0">
                <a:solidFill>
                  <a:srgbClr val="000000"/>
                </a:solidFill>
              </a:rPr>
              <a:t>1952: Iproniazid is created to treat tuberculosis</a:t>
            </a:r>
          </a:p>
          <a:p>
            <a:pPr lvl="1"/>
            <a:r>
              <a:rPr lang="en-US" dirty="0" smtClean="0">
                <a:solidFill>
                  <a:srgbClr val="000000"/>
                </a:solidFill>
              </a:rPr>
              <a:t>Physicians see that TB patients have side effects such as:</a:t>
            </a:r>
          </a:p>
          <a:p>
            <a:pPr lvl="2"/>
            <a:r>
              <a:rPr lang="en-US" dirty="0" smtClean="0">
                <a:solidFill>
                  <a:srgbClr val="000000"/>
                </a:solidFill>
              </a:rPr>
              <a:t>Mood-elevation</a:t>
            </a:r>
          </a:p>
          <a:p>
            <a:pPr lvl="2"/>
            <a:r>
              <a:rPr lang="en-US" dirty="0" smtClean="0">
                <a:solidFill>
                  <a:srgbClr val="000000"/>
                </a:solidFill>
              </a:rPr>
              <a:t>More cheerful, more active, more optimistic</a:t>
            </a:r>
          </a:p>
          <a:p>
            <a:r>
              <a:rPr lang="en-US" dirty="0" smtClean="0">
                <a:solidFill>
                  <a:srgbClr val="000000"/>
                </a:solidFill>
              </a:rPr>
              <a:t>Ernst Zeller finds that iproniazid and its chemical relatives slow enzymatic breakdown of Monoamine Norepinephrin (NE), serotonin (5-HT), and dopamine (DA) </a:t>
            </a:r>
          </a:p>
          <a:p>
            <a:pPr lvl="1"/>
            <a:r>
              <a:rPr lang="en-US" dirty="0" smtClean="0">
                <a:solidFill>
                  <a:srgbClr val="000000"/>
                </a:solidFill>
              </a:rPr>
              <a:t>Does this through inhibition of mitochondrial enzyme monoamine oxidase inhibitors (MAOIs)</a:t>
            </a:r>
          </a:p>
          <a:p>
            <a:pPr lvl="1"/>
            <a:r>
              <a:rPr lang="en-US" dirty="0" smtClean="0">
                <a:solidFill>
                  <a:srgbClr val="000000"/>
                </a:solidFill>
              </a:rPr>
              <a:t>Monoamine/ Catecholaminergic Hypothesis  </a:t>
            </a:r>
          </a:p>
          <a:p>
            <a:pPr lvl="1"/>
            <a:r>
              <a:rPr lang="en-US" dirty="0" smtClean="0">
                <a:solidFill>
                  <a:srgbClr val="000000"/>
                </a:solidFill>
              </a:rPr>
              <a:t>Leads to First Generation Antidepressants</a:t>
            </a:r>
          </a:p>
          <a:p>
            <a:pPr lvl="2"/>
            <a:r>
              <a:rPr lang="en-US" dirty="0" smtClean="0">
                <a:solidFill>
                  <a:srgbClr val="000000"/>
                </a:solidFill>
              </a:rPr>
              <a:t>Although proven not used clinically until 1960s</a:t>
            </a:r>
          </a:p>
        </p:txBody>
      </p:sp>
      <p:pic>
        <p:nvPicPr>
          <p:cNvPr id="4" name="Picture 3" descr="Screen shot 2011-04-17 at 6.21.33 PM.png"/>
          <p:cNvPicPr>
            <a:picLocks noChangeAspect="1"/>
          </p:cNvPicPr>
          <p:nvPr/>
        </p:nvPicPr>
        <p:blipFill>
          <a:blip r:embed="rId2">
            <a:lum contrast="20000"/>
          </a:blip>
          <a:stretch>
            <a:fillRect/>
          </a:stretch>
        </p:blipFill>
        <p:spPr>
          <a:xfrm>
            <a:off x="6104560" y="5059364"/>
            <a:ext cx="2832100" cy="106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History of Antidepressants	</a:t>
            </a:r>
            <a:endParaRPr lang="en-US" dirty="0">
              <a:solidFill>
                <a:srgbClr val="000000"/>
              </a:solidFill>
            </a:endParaRPr>
          </a:p>
        </p:txBody>
      </p:sp>
      <p:sp>
        <p:nvSpPr>
          <p:cNvPr id="3" name="Content Placeholder 2"/>
          <p:cNvSpPr>
            <a:spLocks noGrp="1"/>
          </p:cNvSpPr>
          <p:nvPr>
            <p:ph idx="1"/>
          </p:nvPr>
        </p:nvSpPr>
        <p:spPr>
          <a:xfrm>
            <a:off x="498474" y="1600200"/>
            <a:ext cx="7556313" cy="4144963"/>
          </a:xfrm>
        </p:spPr>
        <p:txBody>
          <a:bodyPr/>
          <a:lstStyle/>
          <a:p>
            <a:r>
              <a:rPr lang="en-US" dirty="0" smtClean="0">
                <a:solidFill>
                  <a:srgbClr val="000000"/>
                </a:solidFill>
              </a:rPr>
              <a:t>1950s/1960s another class of antidepressants being researched</a:t>
            </a:r>
          </a:p>
          <a:p>
            <a:r>
              <a:rPr lang="en-US" dirty="0" smtClean="0">
                <a:solidFill>
                  <a:srgbClr val="000000"/>
                </a:solidFill>
              </a:rPr>
              <a:t>Tricyclic Antidepressants (TCAs) </a:t>
            </a:r>
          </a:p>
          <a:p>
            <a:pPr lvl="1"/>
            <a:r>
              <a:rPr lang="en-US" dirty="0" smtClean="0">
                <a:solidFill>
                  <a:srgbClr val="000000"/>
                </a:solidFill>
              </a:rPr>
              <a:t>Found to block reuptake of NE and 5-HT from synapse</a:t>
            </a:r>
          </a:p>
          <a:p>
            <a:pPr lvl="2"/>
            <a:r>
              <a:rPr lang="en-US" dirty="0" smtClean="0">
                <a:solidFill>
                  <a:srgbClr val="000000"/>
                </a:solidFill>
              </a:rPr>
              <a:t>Increases binding affinity with receptors</a:t>
            </a:r>
          </a:p>
          <a:p>
            <a:pPr lvl="1"/>
            <a:r>
              <a:rPr lang="en-US" dirty="0" smtClean="0">
                <a:solidFill>
                  <a:srgbClr val="000000"/>
                </a:solidFill>
              </a:rPr>
              <a:t>Named for their 3-ringed cyclic structure</a:t>
            </a:r>
          </a:p>
          <a:p>
            <a:r>
              <a:rPr lang="en-US" dirty="0" smtClean="0">
                <a:solidFill>
                  <a:srgbClr val="000000"/>
                </a:solidFill>
              </a:rPr>
              <a:t>First clinically useful TCA is Imipramine (Tofranil)</a:t>
            </a:r>
          </a:p>
          <a:p>
            <a:endParaRPr lang="en-US" dirty="0" smtClean="0">
              <a:solidFill>
                <a:srgbClr val="000000"/>
              </a:solidFill>
            </a:endParaRPr>
          </a:p>
        </p:txBody>
      </p:sp>
      <p:pic>
        <p:nvPicPr>
          <p:cNvPr id="4" name="Picture 3" descr="Screen shot 2011-04-11 at 8.03.06 PM.png"/>
          <p:cNvPicPr>
            <a:picLocks noChangeAspect="1"/>
          </p:cNvPicPr>
          <p:nvPr/>
        </p:nvPicPr>
        <p:blipFill>
          <a:blip r:embed="rId2"/>
          <a:stretch>
            <a:fillRect/>
          </a:stretch>
        </p:blipFill>
        <p:spPr>
          <a:xfrm>
            <a:off x="6664171" y="3083993"/>
            <a:ext cx="2479829" cy="3042169"/>
          </a:xfrm>
          <a:prstGeom prst="rect">
            <a:avLst/>
          </a:prstGeom>
        </p:spPr>
      </p:pic>
      <p:pic>
        <p:nvPicPr>
          <p:cNvPr id="5" name="Picture 4"/>
          <p:cNvPicPr>
            <a:picLocks noChangeAspect="1"/>
          </p:cNvPicPr>
          <p:nvPr/>
        </p:nvPicPr>
        <p:blipFill>
          <a:blip r:embed="rId3">
            <a:lum/>
          </a:blip>
          <a:srcRect t="14400" b="9600"/>
          <a:stretch>
            <a:fillRect/>
          </a:stretch>
        </p:blipFill>
        <p:spPr>
          <a:xfrm>
            <a:off x="343372" y="5062196"/>
            <a:ext cx="1905000" cy="1447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First Generation Antidepressants:</a:t>
            </a:r>
            <a:br>
              <a:rPr lang="en-US" dirty="0" smtClean="0">
                <a:solidFill>
                  <a:srgbClr val="000000"/>
                </a:solidFill>
              </a:rPr>
            </a:br>
            <a:r>
              <a:rPr lang="en-US" dirty="0" smtClean="0">
                <a:solidFill>
                  <a:srgbClr val="000000"/>
                </a:solidFill>
              </a:rPr>
              <a:t>Monoamine Oxidase Inhibitors</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98475" y="1981200"/>
            <a:ext cx="6900958" cy="4144963"/>
          </a:xfrm>
        </p:spPr>
        <p:txBody>
          <a:bodyPr>
            <a:normAutofit fontScale="77500" lnSpcReduction="20000"/>
          </a:bodyPr>
          <a:lstStyle/>
          <a:p>
            <a:r>
              <a:rPr lang="en-US" dirty="0" smtClean="0">
                <a:solidFill>
                  <a:srgbClr val="000000"/>
                </a:solidFill>
              </a:rPr>
              <a:t>MAOIs: Iproniazid, Phenelzine, Isocarboxazid, Tranylcypromin, Transdermal Patch-Selegiline</a:t>
            </a:r>
          </a:p>
          <a:p>
            <a:r>
              <a:rPr lang="en-US" dirty="0" smtClean="0">
                <a:solidFill>
                  <a:srgbClr val="000000"/>
                </a:solidFill>
              </a:rPr>
              <a:t>Reversible inhibitors of MAO-A &amp; MAO-B</a:t>
            </a:r>
          </a:p>
          <a:p>
            <a:pPr lvl="1"/>
            <a:r>
              <a:rPr lang="en-US" dirty="0" smtClean="0">
                <a:solidFill>
                  <a:srgbClr val="000000"/>
                </a:solidFill>
              </a:rPr>
              <a:t>MAO-B is only found in serotonergic neurons</a:t>
            </a:r>
          </a:p>
          <a:p>
            <a:r>
              <a:rPr lang="en-US" dirty="0" smtClean="0">
                <a:solidFill>
                  <a:srgbClr val="000000"/>
                </a:solidFill>
              </a:rPr>
              <a:t>Slow enzymatic breakdown of 5-HT, NE, &amp; DA</a:t>
            </a:r>
          </a:p>
          <a:p>
            <a:r>
              <a:rPr lang="en-US" dirty="0" smtClean="0">
                <a:solidFill>
                  <a:srgbClr val="000000"/>
                </a:solidFill>
              </a:rPr>
              <a:t>Actylation is process of MAOIs metabolism</a:t>
            </a:r>
          </a:p>
          <a:p>
            <a:r>
              <a:rPr lang="en-US" dirty="0" smtClean="0">
                <a:solidFill>
                  <a:srgbClr val="000000"/>
                </a:solidFill>
              </a:rPr>
              <a:t>Excreted within 24 hours</a:t>
            </a:r>
          </a:p>
          <a:p>
            <a:r>
              <a:rPr lang="en-US" dirty="0" smtClean="0">
                <a:solidFill>
                  <a:srgbClr val="000000"/>
                </a:solidFill>
              </a:rPr>
              <a:t>Can take up to 2 weeks for MAOIs to activate</a:t>
            </a:r>
          </a:p>
          <a:p>
            <a:r>
              <a:rPr lang="en-US" dirty="0" smtClean="0">
                <a:solidFill>
                  <a:srgbClr val="000000"/>
                </a:solidFill>
              </a:rPr>
              <a:t>Currently rarely prescribed because of their toxicity and increased  safety precautions for patient</a:t>
            </a:r>
          </a:p>
          <a:p>
            <a:r>
              <a:rPr lang="en-US" dirty="0" smtClean="0">
                <a:solidFill>
                  <a:srgbClr val="000000"/>
                </a:solidFill>
              </a:rPr>
              <a:t>Hypertension most common side effect</a:t>
            </a:r>
          </a:p>
          <a:p>
            <a:pPr>
              <a:buNone/>
            </a:pPr>
            <a:endParaRPr lang="en-US" dirty="0" smtClean="0">
              <a:solidFill>
                <a:srgbClr val="000000"/>
              </a:solidFill>
            </a:endParaRPr>
          </a:p>
        </p:txBody>
      </p:sp>
      <p:pic>
        <p:nvPicPr>
          <p:cNvPr id="5" name="Picture 4"/>
          <p:cNvPicPr>
            <a:picLocks noChangeAspect="1"/>
          </p:cNvPicPr>
          <p:nvPr/>
        </p:nvPicPr>
        <p:blipFill>
          <a:blip r:embed="rId3"/>
          <a:stretch>
            <a:fillRect/>
          </a:stretch>
        </p:blipFill>
        <p:spPr>
          <a:xfrm>
            <a:off x="6413221" y="2676376"/>
            <a:ext cx="1972423" cy="22079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4-11 at 9.30.29 PM.png"/>
          <p:cNvPicPr>
            <a:picLocks noChangeAspect="1"/>
          </p:cNvPicPr>
          <p:nvPr/>
        </p:nvPicPr>
        <p:blipFill>
          <a:blip r:embed="rId3"/>
          <a:stretch>
            <a:fillRect/>
          </a:stretch>
        </p:blipFill>
        <p:spPr>
          <a:xfrm>
            <a:off x="1802502" y="320245"/>
            <a:ext cx="6150143" cy="608890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First Generation Antidepressants:</a:t>
            </a:r>
            <a:br>
              <a:rPr lang="en-US" dirty="0" smtClean="0">
                <a:solidFill>
                  <a:srgbClr val="000000"/>
                </a:solidFill>
              </a:rPr>
            </a:br>
            <a:r>
              <a:rPr lang="en-US" dirty="0" smtClean="0">
                <a:solidFill>
                  <a:srgbClr val="000000"/>
                </a:solidFill>
              </a:rPr>
              <a:t>Monoamine Oxidase Inhibitors</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a:xfrm>
            <a:off x="498475" y="1981200"/>
            <a:ext cx="6900958" cy="4144963"/>
          </a:xfrm>
        </p:spPr>
        <p:txBody>
          <a:bodyPr>
            <a:normAutofit/>
          </a:bodyPr>
          <a:lstStyle/>
          <a:p>
            <a:r>
              <a:rPr lang="en-US" dirty="0" smtClean="0">
                <a:solidFill>
                  <a:srgbClr val="000000"/>
                </a:solidFill>
              </a:rPr>
              <a:t>Side Effects</a:t>
            </a:r>
          </a:p>
          <a:p>
            <a:pPr lvl="1"/>
            <a:r>
              <a:rPr lang="en-US" sz="2000" dirty="0" smtClean="0">
                <a:solidFill>
                  <a:srgbClr val="000000"/>
                </a:solidFill>
              </a:rPr>
              <a:t>Hypertension</a:t>
            </a:r>
          </a:p>
          <a:p>
            <a:pPr lvl="2"/>
            <a:r>
              <a:rPr lang="en-US" sz="2000" dirty="0" smtClean="0">
                <a:solidFill>
                  <a:srgbClr val="000000"/>
                </a:solidFill>
              </a:rPr>
              <a:t>Due to interactions with food and other medications</a:t>
            </a:r>
          </a:p>
          <a:p>
            <a:pPr lvl="1"/>
            <a:r>
              <a:rPr lang="en-US" sz="2000" dirty="0" smtClean="0">
                <a:solidFill>
                  <a:srgbClr val="000000"/>
                </a:solidFill>
              </a:rPr>
              <a:t>Must avoid food containing </a:t>
            </a:r>
            <a:r>
              <a:rPr lang="en-US" sz="2000" dirty="0" err="1" smtClean="0">
                <a:solidFill>
                  <a:srgbClr val="000000"/>
                </a:solidFill>
              </a:rPr>
              <a:t>tyramine</a:t>
            </a:r>
            <a:endParaRPr lang="en-US" sz="2000" dirty="0" smtClean="0">
              <a:solidFill>
                <a:srgbClr val="000000"/>
              </a:solidFill>
            </a:endParaRPr>
          </a:p>
          <a:p>
            <a:pPr lvl="2"/>
            <a:r>
              <a:rPr lang="en-US" sz="2000" dirty="0" smtClean="0">
                <a:solidFill>
                  <a:srgbClr val="000000"/>
                </a:solidFill>
              </a:rPr>
              <a:t>Cheese, red wine, </a:t>
            </a:r>
            <a:r>
              <a:rPr lang="en-US" sz="2000" dirty="0" err="1" smtClean="0">
                <a:solidFill>
                  <a:srgbClr val="000000"/>
                </a:solidFill>
              </a:rPr>
              <a:t>fava</a:t>
            </a:r>
            <a:r>
              <a:rPr lang="en-US" sz="2000" dirty="0" smtClean="0">
                <a:solidFill>
                  <a:srgbClr val="000000"/>
                </a:solidFill>
              </a:rPr>
              <a:t> beans, sauerkraut</a:t>
            </a:r>
          </a:p>
          <a:p>
            <a:pPr lvl="1"/>
            <a:r>
              <a:rPr lang="en-US" sz="2000" dirty="0" smtClean="0">
                <a:solidFill>
                  <a:srgbClr val="000000"/>
                </a:solidFill>
              </a:rPr>
              <a:t>Dangerous Blood-pressure levels </a:t>
            </a:r>
          </a:p>
        </p:txBody>
      </p:sp>
      <p:pic>
        <p:nvPicPr>
          <p:cNvPr id="4" name="Picture 3"/>
          <p:cNvPicPr>
            <a:picLocks noChangeAspect="1"/>
          </p:cNvPicPr>
          <p:nvPr/>
        </p:nvPicPr>
        <p:blipFill>
          <a:blip r:embed="rId3"/>
          <a:stretch>
            <a:fillRect/>
          </a:stretch>
        </p:blipFill>
        <p:spPr>
          <a:xfrm>
            <a:off x="5040446" y="4389120"/>
            <a:ext cx="3872319" cy="225363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First Generation Antidepressants:</a:t>
            </a:r>
            <a:br>
              <a:rPr lang="en-US" dirty="0" smtClean="0">
                <a:solidFill>
                  <a:srgbClr val="000000"/>
                </a:solidFill>
              </a:rPr>
            </a:br>
            <a:r>
              <a:rPr lang="en-US" dirty="0" smtClean="0">
                <a:solidFill>
                  <a:srgbClr val="000000"/>
                </a:solidFill>
              </a:rPr>
              <a:t>Tricyclic Antidepressants</a:t>
            </a:r>
            <a:endParaRPr lang="en-US" dirty="0">
              <a:solidFill>
                <a:srgbClr val="000000"/>
              </a:solidFill>
            </a:endParaRPr>
          </a:p>
        </p:txBody>
      </p:sp>
      <p:sp>
        <p:nvSpPr>
          <p:cNvPr id="3" name="Content Placeholder 2"/>
          <p:cNvSpPr>
            <a:spLocks noGrp="1"/>
          </p:cNvSpPr>
          <p:nvPr>
            <p:ph idx="1"/>
          </p:nvPr>
        </p:nvSpPr>
        <p:spPr>
          <a:xfrm>
            <a:off x="498475" y="1981200"/>
            <a:ext cx="6102540" cy="4144963"/>
          </a:xfrm>
        </p:spPr>
        <p:txBody>
          <a:bodyPr/>
          <a:lstStyle/>
          <a:p>
            <a:r>
              <a:rPr lang="en-US" dirty="0" smtClean="0">
                <a:solidFill>
                  <a:srgbClr val="000000"/>
                </a:solidFill>
              </a:rPr>
              <a:t>Discovered through structural working of antihistamines, sedatives, analgesics, and Antiparkinson drugs</a:t>
            </a:r>
          </a:p>
          <a:p>
            <a:r>
              <a:rPr lang="en-US" dirty="0" smtClean="0">
                <a:solidFill>
                  <a:srgbClr val="000000"/>
                </a:solidFill>
              </a:rPr>
              <a:t>Named for their 3-ringed cyclic structure</a:t>
            </a:r>
          </a:p>
          <a:p>
            <a:r>
              <a:rPr lang="en-US" dirty="0" smtClean="0">
                <a:solidFill>
                  <a:srgbClr val="000000"/>
                </a:solidFill>
              </a:rPr>
              <a:t>Usually have a tertiary side chain </a:t>
            </a:r>
          </a:p>
          <a:p>
            <a:r>
              <a:rPr lang="en-US" dirty="0" smtClean="0">
                <a:solidFill>
                  <a:srgbClr val="000000"/>
                </a:solidFill>
              </a:rPr>
              <a:t>Inhibit both NE and 5-HT</a:t>
            </a:r>
          </a:p>
          <a:p>
            <a:r>
              <a:rPr lang="en-US" dirty="0" smtClean="0">
                <a:solidFill>
                  <a:srgbClr val="000000"/>
                </a:solidFill>
              </a:rPr>
              <a:t>Modification of these drugs led to second generation antidepressants-SSRIs/ SNRIs</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688884" y="3175001"/>
            <a:ext cx="3455116" cy="35247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First Generation Antidepressants:</a:t>
            </a:r>
            <a:br>
              <a:rPr lang="en-US" dirty="0" smtClean="0">
                <a:solidFill>
                  <a:srgbClr val="000000"/>
                </a:solidFill>
              </a:rPr>
            </a:br>
            <a:r>
              <a:rPr lang="en-US" dirty="0" smtClean="0">
                <a:solidFill>
                  <a:srgbClr val="000000"/>
                </a:solidFill>
              </a:rPr>
              <a:t>Tricyclic Antidepressants</a:t>
            </a:r>
            <a:endParaRPr lang="en-US" dirty="0">
              <a:solidFill>
                <a:srgbClr val="000000"/>
              </a:solidFill>
            </a:endParaRPr>
          </a:p>
        </p:txBody>
      </p:sp>
      <p:sp>
        <p:nvSpPr>
          <p:cNvPr id="3" name="Content Placeholder 2"/>
          <p:cNvSpPr>
            <a:spLocks noGrp="1"/>
          </p:cNvSpPr>
          <p:nvPr>
            <p:ph idx="1"/>
          </p:nvPr>
        </p:nvSpPr>
        <p:spPr>
          <a:xfrm>
            <a:off x="498474" y="1824690"/>
            <a:ext cx="7556313" cy="4876800"/>
          </a:xfrm>
        </p:spPr>
        <p:txBody>
          <a:bodyPr>
            <a:normAutofit fontScale="92500" lnSpcReduction="20000"/>
          </a:bodyPr>
          <a:lstStyle/>
          <a:p>
            <a:r>
              <a:rPr lang="en-US" dirty="0" smtClean="0">
                <a:solidFill>
                  <a:srgbClr val="000000"/>
                </a:solidFill>
              </a:rPr>
              <a:t>Side effects</a:t>
            </a:r>
          </a:p>
          <a:p>
            <a:pPr lvl="1"/>
            <a:r>
              <a:rPr lang="en-US" dirty="0" smtClean="0">
                <a:solidFill>
                  <a:srgbClr val="000000"/>
                </a:solidFill>
              </a:rPr>
              <a:t>Drowsiness</a:t>
            </a:r>
          </a:p>
          <a:p>
            <a:pPr lvl="1"/>
            <a:r>
              <a:rPr lang="en-US" dirty="0" smtClean="0">
                <a:solidFill>
                  <a:srgbClr val="000000"/>
                </a:solidFill>
              </a:rPr>
              <a:t>Dry mouth</a:t>
            </a:r>
          </a:p>
          <a:p>
            <a:pPr lvl="1"/>
            <a:r>
              <a:rPr lang="en-US" dirty="0" smtClean="0">
                <a:solidFill>
                  <a:srgbClr val="000000"/>
                </a:solidFill>
              </a:rPr>
              <a:t>Blurred vision</a:t>
            </a:r>
          </a:p>
          <a:p>
            <a:pPr lvl="1"/>
            <a:r>
              <a:rPr lang="en-US" dirty="0" smtClean="0">
                <a:solidFill>
                  <a:srgbClr val="000000"/>
                </a:solidFill>
              </a:rPr>
              <a:t>Constipation</a:t>
            </a:r>
          </a:p>
          <a:p>
            <a:pPr lvl="1"/>
            <a:r>
              <a:rPr lang="en-US" dirty="0" smtClean="0">
                <a:solidFill>
                  <a:srgbClr val="000000"/>
                </a:solidFill>
              </a:rPr>
              <a:t>Urinary retention</a:t>
            </a:r>
          </a:p>
          <a:p>
            <a:pPr lvl="1"/>
            <a:r>
              <a:rPr lang="en-US" dirty="0" smtClean="0">
                <a:solidFill>
                  <a:srgbClr val="000000"/>
                </a:solidFill>
              </a:rPr>
              <a:t>Dizziness</a:t>
            </a:r>
          </a:p>
          <a:p>
            <a:pPr lvl="1"/>
            <a:r>
              <a:rPr lang="en-US" dirty="0" smtClean="0">
                <a:solidFill>
                  <a:srgbClr val="000000"/>
                </a:solidFill>
              </a:rPr>
              <a:t>Sexual Dysfunction </a:t>
            </a:r>
          </a:p>
          <a:p>
            <a:pPr lvl="1"/>
            <a:r>
              <a:rPr lang="en-US" dirty="0" smtClean="0">
                <a:solidFill>
                  <a:srgbClr val="000000"/>
                </a:solidFill>
              </a:rPr>
              <a:t>Increased heart rate</a:t>
            </a:r>
          </a:p>
          <a:p>
            <a:pPr lvl="1"/>
            <a:r>
              <a:rPr lang="en-US" dirty="0" smtClean="0">
                <a:solidFill>
                  <a:srgbClr val="000000"/>
                </a:solidFill>
              </a:rPr>
              <a:t>Disorientation or confusion</a:t>
            </a:r>
          </a:p>
          <a:p>
            <a:pPr lvl="1"/>
            <a:r>
              <a:rPr lang="en-US" dirty="0" smtClean="0">
                <a:solidFill>
                  <a:srgbClr val="000000"/>
                </a:solidFill>
              </a:rPr>
              <a:t>Low blood pressure </a:t>
            </a:r>
          </a:p>
          <a:p>
            <a:pPr lvl="1"/>
            <a:r>
              <a:rPr lang="en-US" dirty="0" smtClean="0">
                <a:solidFill>
                  <a:srgbClr val="000000"/>
                </a:solidFill>
              </a:rPr>
              <a:t>Weight gain</a:t>
            </a:r>
          </a:p>
          <a:p>
            <a:pPr lvl="1"/>
            <a:r>
              <a:rPr lang="en-US" dirty="0" smtClean="0">
                <a:solidFill>
                  <a:srgbClr val="000000"/>
                </a:solidFill>
              </a:rPr>
              <a:t>Fatigue</a:t>
            </a:r>
          </a:p>
          <a:p>
            <a:pPr lvl="1"/>
            <a:r>
              <a:rPr lang="en-US" dirty="0" smtClean="0">
                <a:solidFill>
                  <a:srgbClr val="000000"/>
                </a:solidFill>
              </a:rPr>
              <a:t>Headache</a:t>
            </a:r>
          </a:p>
          <a:p>
            <a:pPr lvl="1"/>
            <a:r>
              <a:rPr lang="en-US" dirty="0" smtClean="0">
                <a:solidFill>
                  <a:srgbClr val="000000"/>
                </a:solidFill>
              </a:rPr>
              <a:t>Sensitivity to sunlight</a:t>
            </a:r>
          </a:p>
          <a:p>
            <a:pPr lvl="1"/>
            <a:r>
              <a:rPr lang="en-US" dirty="0" smtClean="0">
                <a:solidFill>
                  <a:srgbClr val="000000"/>
                </a:solidFill>
              </a:rPr>
              <a:t>Nausea</a:t>
            </a:r>
          </a:p>
          <a:p>
            <a:pPr lvl="1"/>
            <a:r>
              <a:rPr lang="en-US" dirty="0" smtClean="0">
                <a:solidFill>
                  <a:srgbClr val="000000"/>
                </a:solidFill>
              </a:rPr>
              <a:t>Seizures (particularly with maprotiline)</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050" y="484094"/>
            <a:ext cx="8995381" cy="1116106"/>
          </a:xfrm>
        </p:spPr>
        <p:txBody>
          <a:bodyPr/>
          <a:lstStyle/>
          <a:p>
            <a:r>
              <a:rPr lang="en-US" dirty="0" smtClean="0">
                <a:solidFill>
                  <a:srgbClr val="000000"/>
                </a:solidFill>
              </a:rPr>
              <a:t>Second Generation Antidepressants</a:t>
            </a:r>
            <a:endParaRPr lang="en-US" dirty="0">
              <a:solidFill>
                <a:srgbClr val="000000"/>
              </a:solidFill>
            </a:endParaRPr>
          </a:p>
        </p:txBody>
      </p:sp>
      <p:sp>
        <p:nvSpPr>
          <p:cNvPr id="3" name="Content Placeholder 2"/>
          <p:cNvSpPr>
            <a:spLocks noGrp="1"/>
          </p:cNvSpPr>
          <p:nvPr>
            <p:ph idx="1"/>
          </p:nvPr>
        </p:nvSpPr>
        <p:spPr>
          <a:xfrm>
            <a:off x="317050" y="1208241"/>
            <a:ext cx="7175949" cy="5477153"/>
          </a:xfrm>
        </p:spPr>
        <p:txBody>
          <a:bodyPr>
            <a:noAutofit/>
          </a:bodyPr>
          <a:lstStyle/>
          <a:p>
            <a:r>
              <a:rPr lang="en-US" sz="1200" dirty="0" smtClean="0">
                <a:solidFill>
                  <a:srgbClr val="000000"/>
                </a:solidFill>
              </a:rPr>
              <a:t>Most commonly used antidepressants/ First line treatment</a:t>
            </a:r>
          </a:p>
          <a:p>
            <a:r>
              <a:rPr lang="en-US" sz="1200" dirty="0" smtClean="0">
                <a:solidFill>
                  <a:srgbClr val="000000"/>
                </a:solidFill>
              </a:rPr>
              <a:t>Discovered between 1984-1997</a:t>
            </a:r>
          </a:p>
          <a:p>
            <a:r>
              <a:rPr lang="en-US" sz="1200" dirty="0" smtClean="0">
                <a:solidFill>
                  <a:srgbClr val="000000"/>
                </a:solidFill>
              </a:rPr>
              <a:t>Based on Serotonergic Theory </a:t>
            </a:r>
          </a:p>
          <a:p>
            <a:r>
              <a:rPr lang="en-US" sz="1200" dirty="0" smtClean="0">
                <a:solidFill>
                  <a:srgbClr val="000000"/>
                </a:solidFill>
              </a:rPr>
              <a:t>Block reuptake of 5-HT or NE </a:t>
            </a:r>
          </a:p>
          <a:p>
            <a:pPr lvl="1"/>
            <a:r>
              <a:rPr lang="en-US" sz="1200" dirty="0" smtClean="0">
                <a:solidFill>
                  <a:srgbClr val="000000"/>
                </a:solidFill>
              </a:rPr>
              <a:t>Results in enhanced and prolonged serotonergic neurotransmission </a:t>
            </a:r>
          </a:p>
          <a:p>
            <a:pPr lvl="1"/>
            <a:r>
              <a:rPr lang="en-US" sz="1200" dirty="0" smtClean="0">
                <a:solidFill>
                  <a:srgbClr val="000000"/>
                </a:solidFill>
              </a:rPr>
              <a:t>Inhibit both SERT and NET</a:t>
            </a:r>
          </a:p>
          <a:p>
            <a:pPr lvl="1"/>
            <a:r>
              <a:rPr lang="en-US" sz="1200" dirty="0" smtClean="0">
                <a:solidFill>
                  <a:srgbClr val="000000"/>
                </a:solidFill>
              </a:rPr>
              <a:t>Controlled by negative feedback</a:t>
            </a:r>
          </a:p>
          <a:p>
            <a:r>
              <a:rPr lang="en-US" sz="1200" dirty="0" smtClean="0">
                <a:solidFill>
                  <a:srgbClr val="000000"/>
                </a:solidFill>
              </a:rPr>
              <a:t>Broad range drug</a:t>
            </a:r>
          </a:p>
          <a:p>
            <a:pPr lvl="1"/>
            <a:r>
              <a:rPr lang="en-US" sz="1200" dirty="0" smtClean="0">
                <a:solidFill>
                  <a:srgbClr val="000000"/>
                </a:solidFill>
              </a:rPr>
              <a:t>Can treat a wide spectrum psychiatric, behavioral, &amp; medical conditions</a:t>
            </a:r>
          </a:p>
          <a:p>
            <a:pPr lvl="2"/>
            <a:r>
              <a:rPr lang="en-US" sz="1200" dirty="0" smtClean="0">
                <a:solidFill>
                  <a:srgbClr val="000000"/>
                </a:solidFill>
              </a:rPr>
              <a:t>Such as anxiety and OCD</a:t>
            </a:r>
          </a:p>
          <a:p>
            <a:r>
              <a:rPr lang="en-US" sz="1200" dirty="0" smtClean="0">
                <a:solidFill>
                  <a:srgbClr val="000000"/>
                </a:solidFill>
              </a:rPr>
              <a:t>Selective Serotonin Reuptake Inhibitors (SSRIs)</a:t>
            </a:r>
          </a:p>
          <a:p>
            <a:pPr lvl="1"/>
            <a:r>
              <a:rPr lang="en-US" sz="1200" dirty="0" smtClean="0">
                <a:solidFill>
                  <a:srgbClr val="000000"/>
                </a:solidFill>
              </a:rPr>
              <a:t>Target Serotonin (5-HT)</a:t>
            </a:r>
          </a:p>
          <a:p>
            <a:r>
              <a:rPr lang="en-US" sz="1200" dirty="0" smtClean="0">
                <a:solidFill>
                  <a:srgbClr val="000000"/>
                </a:solidFill>
              </a:rPr>
              <a:t>Selective Norepinephrine Reuptake Inhibitors  (SNRI)</a:t>
            </a:r>
          </a:p>
          <a:p>
            <a:pPr lvl="1"/>
            <a:r>
              <a:rPr lang="en-US" sz="1200" dirty="0" smtClean="0">
                <a:solidFill>
                  <a:srgbClr val="000000"/>
                </a:solidFill>
              </a:rPr>
              <a:t>Target Norepinephrin (NE)</a:t>
            </a:r>
          </a:p>
          <a:p>
            <a:r>
              <a:rPr lang="en-US" sz="1200" dirty="0" smtClean="0">
                <a:solidFill>
                  <a:srgbClr val="000000"/>
                </a:solidFill>
              </a:rPr>
              <a:t>Surpass First Generation drugs because they are safer and less toxic</a:t>
            </a:r>
          </a:p>
          <a:p>
            <a:pPr lvl="1"/>
            <a:r>
              <a:rPr lang="en-US" sz="1200" dirty="0" smtClean="0">
                <a:solidFill>
                  <a:srgbClr val="000000"/>
                </a:solidFill>
              </a:rPr>
              <a:t>Have a greater efficacy </a:t>
            </a:r>
          </a:p>
          <a:p>
            <a:pPr lvl="1"/>
            <a:endParaRPr lang="en-US" sz="1200" dirty="0" smtClean="0">
              <a:solidFill>
                <a:srgbClr val="000000"/>
              </a:solidFill>
            </a:endParaRPr>
          </a:p>
        </p:txBody>
      </p:sp>
      <p:pic>
        <p:nvPicPr>
          <p:cNvPr id="4" name="Picture 3"/>
          <p:cNvPicPr>
            <a:picLocks noChangeAspect="1"/>
          </p:cNvPicPr>
          <p:nvPr/>
        </p:nvPicPr>
        <p:blipFill>
          <a:blip r:embed="rId2">
            <a:lum contrast="22000"/>
          </a:blip>
          <a:stretch>
            <a:fillRect/>
          </a:stretch>
        </p:blipFill>
        <p:spPr>
          <a:xfrm>
            <a:off x="5473700" y="2217748"/>
            <a:ext cx="3670300" cy="38989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and Symptoms</a:t>
            </a:r>
            <a:endParaRPr lang="en-US" dirty="0">
              <a:solidFill>
                <a:srgbClr val="000000"/>
              </a:solidFill>
            </a:endParaRPr>
          </a:p>
        </p:txBody>
      </p:sp>
      <p:sp>
        <p:nvSpPr>
          <p:cNvPr id="3" name="Content Placeholder 2"/>
          <p:cNvSpPr>
            <a:spLocks noGrp="1"/>
          </p:cNvSpPr>
          <p:nvPr>
            <p:ph idx="1"/>
          </p:nvPr>
        </p:nvSpPr>
        <p:spPr>
          <a:xfrm>
            <a:off x="498474" y="1600200"/>
            <a:ext cx="7556313" cy="4904696"/>
          </a:xfrm>
        </p:spPr>
        <p:txBody>
          <a:bodyPr>
            <a:normAutofit fontScale="92500" lnSpcReduction="10000"/>
          </a:bodyPr>
          <a:lstStyle/>
          <a:p>
            <a:r>
              <a:rPr lang="en-US" dirty="0" smtClean="0">
                <a:solidFill>
                  <a:srgbClr val="000000"/>
                </a:solidFill>
              </a:rPr>
              <a:t>Foremost cause of disability as measured by years lived with a disability</a:t>
            </a:r>
          </a:p>
          <a:p>
            <a:r>
              <a:rPr lang="en-US" dirty="0" smtClean="0">
                <a:solidFill>
                  <a:srgbClr val="000000"/>
                </a:solidFill>
              </a:rPr>
              <a:t>Affects 121 Million people worldwide</a:t>
            </a:r>
          </a:p>
          <a:p>
            <a:pPr marL="228600" lvl="1">
              <a:spcBef>
                <a:spcPts val="2000"/>
              </a:spcBef>
              <a:buClr>
                <a:schemeClr val="accent1"/>
              </a:buClr>
            </a:pPr>
            <a:r>
              <a:rPr lang="en-US" dirty="0" smtClean="0">
                <a:solidFill>
                  <a:srgbClr val="000000"/>
                </a:solidFill>
              </a:rPr>
              <a:t>2000: 4</a:t>
            </a:r>
            <a:r>
              <a:rPr lang="en-US" baseline="30000" dirty="0" smtClean="0">
                <a:solidFill>
                  <a:srgbClr val="000000"/>
                </a:solidFill>
              </a:rPr>
              <a:t>th</a:t>
            </a:r>
            <a:r>
              <a:rPr lang="en-US" dirty="0" smtClean="0">
                <a:solidFill>
                  <a:srgbClr val="000000"/>
                </a:solidFill>
              </a:rPr>
              <a:t> largest global burden of disease	</a:t>
            </a:r>
          </a:p>
          <a:p>
            <a:pPr marL="457200" lvl="2">
              <a:spcBef>
                <a:spcPts val="2000"/>
              </a:spcBef>
            </a:pPr>
            <a:r>
              <a:rPr lang="en-US" dirty="0" smtClean="0">
                <a:solidFill>
                  <a:srgbClr val="000000"/>
                </a:solidFill>
              </a:rPr>
              <a:t>Measured by sum of years of potential life lost due to premature mortality</a:t>
            </a:r>
          </a:p>
          <a:p>
            <a:pPr marL="228600" lvl="1">
              <a:spcBef>
                <a:spcPts val="2000"/>
              </a:spcBef>
              <a:buClr>
                <a:schemeClr val="accent1"/>
              </a:buClr>
            </a:pPr>
            <a:r>
              <a:rPr lang="en-US" dirty="0" smtClean="0">
                <a:solidFill>
                  <a:srgbClr val="000000"/>
                </a:solidFill>
              </a:rPr>
              <a:t>Between 15-44 2</a:t>
            </a:r>
            <a:r>
              <a:rPr lang="en-US" baseline="30000" dirty="0" smtClean="0">
                <a:solidFill>
                  <a:srgbClr val="000000"/>
                </a:solidFill>
              </a:rPr>
              <a:t>nd</a:t>
            </a:r>
            <a:r>
              <a:rPr lang="en-US" dirty="0" smtClean="0">
                <a:solidFill>
                  <a:srgbClr val="000000"/>
                </a:solidFill>
              </a:rPr>
              <a:t> cause of premature mortality</a:t>
            </a:r>
          </a:p>
          <a:p>
            <a:r>
              <a:rPr lang="en-US" dirty="0" smtClean="0">
                <a:solidFill>
                  <a:srgbClr val="000000"/>
                </a:solidFill>
              </a:rPr>
              <a:t>2001-2002 Study estimated 6.6% of US adults suffered from  MDD in that year (Centers for Disease Control and Prevention)</a:t>
            </a:r>
          </a:p>
          <a:p>
            <a:r>
              <a:rPr lang="en-US" dirty="0" smtClean="0">
                <a:solidFill>
                  <a:srgbClr val="000000"/>
                </a:solidFill>
              </a:rPr>
              <a:t>Lifetime Prevalence=6.7%</a:t>
            </a:r>
          </a:p>
          <a:p>
            <a:r>
              <a:rPr lang="en-US" dirty="0" smtClean="0">
                <a:solidFill>
                  <a:srgbClr val="000000"/>
                </a:solidFill>
              </a:rPr>
              <a:t>Women affected TWICE as much as men</a:t>
            </a:r>
          </a:p>
          <a:p>
            <a:pPr lvl="1"/>
            <a:endParaRPr lang="en-US" dirty="0" smtClean="0">
              <a:solidFill>
                <a:srgbClr val="000000"/>
              </a:solidFill>
            </a:endParaRPr>
          </a:p>
          <a:p>
            <a:pPr lvl="1">
              <a:buFont typeface="Wingdings" charset="2"/>
              <a:buChar char="q"/>
            </a:pPr>
            <a:endParaRPr lang="en-US" dirty="0" smtClean="0">
              <a:solidFill>
                <a:srgbClr val="000000"/>
              </a:solidFill>
            </a:endParaRPr>
          </a:p>
          <a:p>
            <a:pPr lvl="1"/>
            <a:endParaRPr lang="en-US" dirty="0" smtClean="0">
              <a:solidFill>
                <a:srgbClr val="000000"/>
              </a:solidFill>
            </a:endParaRPr>
          </a:p>
          <a:p>
            <a:pPr lvl="1"/>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0913" y="609871"/>
            <a:ext cx="5143500" cy="5092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Second Generation Antidepressants: Serotonin</a:t>
            </a:r>
            <a:endParaRPr lang="en-US" dirty="0">
              <a:solidFill>
                <a:srgbClr val="000000"/>
              </a:solidFill>
            </a:endParaRPr>
          </a:p>
        </p:txBody>
      </p:sp>
      <p:sp>
        <p:nvSpPr>
          <p:cNvPr id="6" name="Content Placeholder 5"/>
          <p:cNvSpPr>
            <a:spLocks noGrp="1"/>
          </p:cNvSpPr>
          <p:nvPr>
            <p:ph idx="1"/>
          </p:nvPr>
        </p:nvSpPr>
        <p:spPr/>
        <p:txBody>
          <a:bodyPr>
            <a:normAutofit lnSpcReduction="10000"/>
          </a:bodyPr>
          <a:lstStyle/>
          <a:p>
            <a:r>
              <a:rPr lang="en-US" dirty="0" smtClean="0">
                <a:solidFill>
                  <a:srgbClr val="000000"/>
                </a:solidFill>
              </a:rPr>
              <a:t>Serotonin discovered by Dalhstrom and Fuxe</a:t>
            </a:r>
          </a:p>
          <a:p>
            <a:r>
              <a:rPr lang="en-US" dirty="0" smtClean="0">
                <a:solidFill>
                  <a:srgbClr val="000000"/>
                </a:solidFill>
              </a:rPr>
              <a:t>“Polymorphisms in the serotonin reuptake transporter (SERT) gene have been associated with depression and other mood disorders…SERTs are downregulated in the presence of SSRIs (Best).</a:t>
            </a:r>
          </a:p>
          <a:p>
            <a:r>
              <a:rPr lang="en-US" dirty="0" smtClean="0">
                <a:solidFill>
                  <a:srgbClr val="000000"/>
                </a:solidFill>
              </a:rPr>
              <a:t>Serotonin is synthesized in serotonorgic terminals from tryptophan </a:t>
            </a:r>
          </a:p>
          <a:p>
            <a:pPr lvl="1"/>
            <a:r>
              <a:rPr lang="en-US" dirty="0" smtClean="0">
                <a:solidFill>
                  <a:srgbClr val="000000"/>
                </a:solidFill>
              </a:rPr>
              <a:t>Competes with tyrosine and the branched chain amino acids for transport across Blood-brain barrier</a:t>
            </a:r>
          </a:p>
          <a:p>
            <a:pPr marL="228600" lvl="1">
              <a:spcBef>
                <a:spcPts val="2000"/>
              </a:spcBef>
              <a:buClr>
                <a:schemeClr val="accent1"/>
              </a:buClr>
            </a:pPr>
            <a:r>
              <a:rPr lang="en-US" dirty="0" smtClean="0">
                <a:solidFill>
                  <a:srgbClr val="000000"/>
                </a:solidFill>
              </a:rPr>
              <a:t>Serotonin is metabolised by monoamine oxidase and aldeyde dehydrogenase to 5-hydroxyindoleacetic acid.</a:t>
            </a:r>
          </a:p>
          <a:p>
            <a:endParaRPr lang="en-US" dirty="0" smtClean="0">
              <a:solidFill>
                <a:srgbClr val="000000"/>
              </a:solidFill>
            </a:endParaRPr>
          </a:p>
          <a:p>
            <a:pPr lvl="1"/>
            <a:endParaRPr lang="en-US" dirty="0" smtClean="0">
              <a:solidFill>
                <a:srgbClr val="000000"/>
              </a:solidFill>
            </a:endParaRPr>
          </a:p>
          <a:p>
            <a:pPr lvl="1"/>
            <a:endParaRPr lang="en-US" dirty="0" smtClean="0">
              <a:solidFill>
                <a:srgbClr val="000000"/>
              </a:solidFill>
            </a:endParaRPr>
          </a:p>
          <a:p>
            <a:pPr lvl="1">
              <a:buNone/>
            </a:pPr>
            <a:endParaRPr lang="en-US" dirty="0" smtClean="0">
              <a:solidFill>
                <a:srgbClr val="000000"/>
              </a:solidFill>
            </a:endParaRPr>
          </a:p>
          <a:p>
            <a:endParaRPr lang="en-US" dirty="0">
              <a:solidFill>
                <a:srgbClr val="000000"/>
              </a:solidFill>
            </a:endParaRPr>
          </a:p>
        </p:txBody>
      </p:sp>
      <p:pic>
        <p:nvPicPr>
          <p:cNvPr id="8" name="Picture 7" descr="Screen shot 2011-04-17 at 4.02.20 PM.png"/>
          <p:cNvPicPr>
            <a:picLocks noChangeAspect="1"/>
          </p:cNvPicPr>
          <p:nvPr/>
        </p:nvPicPr>
        <p:blipFill>
          <a:blip r:embed="rId2">
            <a:lum contrast="17000"/>
          </a:blip>
          <a:srcRect l="3288" r="9863"/>
          <a:stretch>
            <a:fillRect/>
          </a:stretch>
        </p:blipFill>
        <p:spPr>
          <a:xfrm>
            <a:off x="6494627" y="215900"/>
            <a:ext cx="2415539" cy="17653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Second Generation Antidepressants</a:t>
            </a:r>
            <a:br>
              <a:rPr lang="en-US" dirty="0" smtClean="0">
                <a:solidFill>
                  <a:srgbClr val="000000"/>
                </a:solidFill>
              </a:rPr>
            </a:b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SNRIs</a:t>
            </a:r>
          </a:p>
          <a:p>
            <a:pPr lvl="1"/>
            <a:r>
              <a:rPr lang="en-US" dirty="0" err="1" smtClean="0">
                <a:solidFill>
                  <a:srgbClr val="000000"/>
                </a:solidFill>
              </a:rPr>
              <a:t>Duloxetine</a:t>
            </a:r>
            <a:r>
              <a:rPr lang="en-US" dirty="0" smtClean="0">
                <a:solidFill>
                  <a:srgbClr val="000000"/>
                </a:solidFill>
              </a:rPr>
              <a:t> (</a:t>
            </a:r>
            <a:r>
              <a:rPr lang="en-US" dirty="0" err="1" smtClean="0">
                <a:solidFill>
                  <a:srgbClr val="000000"/>
                </a:solidFill>
              </a:rPr>
              <a:t>Cymbalta</a:t>
            </a:r>
            <a:r>
              <a:rPr lang="en-US" dirty="0" smtClean="0">
                <a:solidFill>
                  <a:srgbClr val="000000"/>
                </a:solidFill>
              </a:rPr>
              <a:t>)  </a:t>
            </a:r>
          </a:p>
          <a:p>
            <a:pPr lvl="1"/>
            <a:r>
              <a:rPr lang="en-US" dirty="0" err="1" smtClean="0">
                <a:solidFill>
                  <a:srgbClr val="000000"/>
                </a:solidFill>
              </a:rPr>
              <a:t>Milnacipran</a:t>
            </a:r>
            <a:r>
              <a:rPr lang="en-US" dirty="0" smtClean="0">
                <a:solidFill>
                  <a:srgbClr val="000000"/>
                </a:solidFill>
              </a:rPr>
              <a:t> (</a:t>
            </a:r>
            <a:r>
              <a:rPr lang="en-US" dirty="0" err="1" smtClean="0">
                <a:solidFill>
                  <a:srgbClr val="000000"/>
                </a:solidFill>
              </a:rPr>
              <a:t>Savella</a:t>
            </a:r>
            <a:r>
              <a:rPr lang="en-US" dirty="0" smtClean="0">
                <a:solidFill>
                  <a:srgbClr val="000000"/>
                </a:solidFill>
              </a:rPr>
              <a:t>)</a:t>
            </a:r>
          </a:p>
          <a:p>
            <a:pPr lvl="1"/>
            <a:r>
              <a:rPr lang="en-US" dirty="0" err="1" smtClean="0">
                <a:solidFill>
                  <a:srgbClr val="000000"/>
                </a:solidFill>
              </a:rPr>
              <a:t>Venlafaxine</a:t>
            </a:r>
            <a:r>
              <a:rPr lang="en-US" dirty="0" smtClean="0">
                <a:solidFill>
                  <a:srgbClr val="000000"/>
                </a:solidFill>
              </a:rPr>
              <a:t> </a:t>
            </a:r>
            <a:r>
              <a:rPr lang="en-US" dirty="0" err="1" smtClean="0">
                <a:solidFill>
                  <a:srgbClr val="000000"/>
                </a:solidFill>
              </a:rPr>
              <a:t>Effexor</a:t>
            </a:r>
            <a:endParaRPr lang="en-US" dirty="0" smtClean="0">
              <a:solidFill>
                <a:srgbClr val="000000"/>
              </a:solidFill>
            </a:endParaRPr>
          </a:p>
          <a:p>
            <a:pPr lvl="1"/>
            <a:r>
              <a:rPr lang="en-US" dirty="0" smtClean="0">
                <a:solidFill>
                  <a:srgbClr val="000000"/>
                </a:solidFill>
              </a:rPr>
              <a:t>(</a:t>
            </a:r>
            <a:r>
              <a:rPr lang="en-US" dirty="0" err="1" smtClean="0">
                <a:solidFill>
                  <a:srgbClr val="000000"/>
                </a:solidFill>
              </a:rPr>
              <a:t>Desvenlafaxine</a:t>
            </a:r>
            <a:r>
              <a:rPr lang="en-US" dirty="0" smtClean="0">
                <a:solidFill>
                  <a:srgbClr val="000000"/>
                </a:solidFill>
              </a:rPr>
              <a:t> (</a:t>
            </a:r>
            <a:r>
              <a:rPr lang="en-US" dirty="0" err="1" smtClean="0">
                <a:solidFill>
                  <a:srgbClr val="000000"/>
                </a:solidFill>
              </a:rPr>
              <a:t>Pristiq</a:t>
            </a:r>
            <a:r>
              <a:rPr lang="en-US" dirty="0" smtClean="0">
                <a:solidFill>
                  <a:srgbClr val="000000"/>
                </a:solidFill>
              </a:rPr>
              <a:t>)</a:t>
            </a:r>
          </a:p>
          <a:p>
            <a:r>
              <a:rPr lang="en-US" dirty="0" smtClean="0">
                <a:solidFill>
                  <a:srgbClr val="000000"/>
                </a:solidFill>
              </a:rPr>
              <a:t>SSRIs</a:t>
            </a:r>
          </a:p>
          <a:p>
            <a:pPr lvl="1"/>
            <a:r>
              <a:rPr lang="en-US" dirty="0" smtClean="0">
                <a:solidFill>
                  <a:srgbClr val="000000"/>
                </a:solidFill>
              </a:rPr>
              <a:t>Fluoxetine (Prozac) manufactured by Eli Lilly </a:t>
            </a:r>
          </a:p>
          <a:p>
            <a:pPr lvl="1"/>
            <a:r>
              <a:rPr lang="en-US" dirty="0" err="1" smtClean="0">
                <a:solidFill>
                  <a:srgbClr val="000000"/>
                </a:solidFill>
              </a:rPr>
              <a:t>Fluvoxamine</a:t>
            </a:r>
            <a:r>
              <a:rPr lang="en-US" dirty="0" smtClean="0">
                <a:solidFill>
                  <a:srgbClr val="000000"/>
                </a:solidFill>
              </a:rPr>
              <a:t> </a:t>
            </a:r>
            <a:r>
              <a:rPr lang="en-US" dirty="0" err="1" smtClean="0">
                <a:solidFill>
                  <a:srgbClr val="000000"/>
                </a:solidFill>
              </a:rPr>
              <a:t>maleate</a:t>
            </a:r>
            <a:r>
              <a:rPr lang="en-US" dirty="0" smtClean="0">
                <a:solidFill>
                  <a:srgbClr val="000000"/>
                </a:solidFill>
              </a:rPr>
              <a:t> (</a:t>
            </a:r>
            <a:r>
              <a:rPr lang="en-US" dirty="0" err="1" smtClean="0">
                <a:solidFill>
                  <a:srgbClr val="000000"/>
                </a:solidFill>
              </a:rPr>
              <a:t>Luvox</a:t>
            </a:r>
            <a:r>
              <a:rPr lang="en-US" dirty="0" smtClean="0">
                <a:solidFill>
                  <a:srgbClr val="000000"/>
                </a:solidFill>
              </a:rPr>
              <a:t>) manufactured by Solvay</a:t>
            </a:r>
          </a:p>
          <a:p>
            <a:pPr lvl="1"/>
            <a:r>
              <a:rPr lang="en-US" dirty="0" err="1" smtClean="0">
                <a:solidFill>
                  <a:srgbClr val="000000"/>
                </a:solidFill>
              </a:rPr>
              <a:t>Paroxetine</a:t>
            </a:r>
            <a:r>
              <a:rPr lang="en-US" dirty="0" smtClean="0">
                <a:solidFill>
                  <a:srgbClr val="000000"/>
                </a:solidFill>
              </a:rPr>
              <a:t> (Paxil) manufactured by Smith Kline Beecham</a:t>
            </a:r>
          </a:p>
          <a:p>
            <a:pPr lvl="1"/>
            <a:r>
              <a:rPr lang="en-US" dirty="0" err="1" smtClean="0">
                <a:solidFill>
                  <a:srgbClr val="000000"/>
                </a:solidFill>
              </a:rPr>
              <a:t>Sertraline</a:t>
            </a:r>
            <a:r>
              <a:rPr lang="en-US" dirty="0" smtClean="0">
                <a:solidFill>
                  <a:srgbClr val="000000"/>
                </a:solidFill>
              </a:rPr>
              <a:t> (Zoloft) manufactured by Pfizer</a:t>
            </a:r>
          </a:p>
          <a:p>
            <a:pPr lvl="1"/>
            <a:r>
              <a:rPr lang="en-US" dirty="0" err="1" smtClean="0">
                <a:solidFill>
                  <a:srgbClr val="000000"/>
                </a:solidFill>
              </a:rPr>
              <a:t>Citalopram</a:t>
            </a:r>
            <a:r>
              <a:rPr lang="en-US" dirty="0" smtClean="0">
                <a:solidFill>
                  <a:srgbClr val="000000"/>
                </a:solidFill>
              </a:rPr>
              <a:t> (</a:t>
            </a:r>
            <a:r>
              <a:rPr lang="en-US" dirty="0" err="1" smtClean="0">
                <a:solidFill>
                  <a:srgbClr val="000000"/>
                </a:solidFill>
              </a:rPr>
              <a:t>Celexa</a:t>
            </a:r>
            <a:r>
              <a:rPr lang="en-US" dirty="0" smtClean="0">
                <a:solidFill>
                  <a:srgbClr val="000000"/>
                </a:solidFill>
              </a:rPr>
              <a:t>) manufactured by Forest Laboratories</a:t>
            </a:r>
          </a:p>
          <a:p>
            <a:pPr lvl="1"/>
            <a:endParaRPr lang="en-US" dirty="0" smtClean="0">
              <a:solidFill>
                <a:srgbClr val="000000"/>
              </a:solidFill>
            </a:endParaRPr>
          </a:p>
          <a:p>
            <a:pPr lvl="1">
              <a:buNone/>
            </a:pPr>
            <a:endParaRPr lang="en-US" dirty="0" smtClean="0">
              <a:solidFill>
                <a:srgbClr val="000000"/>
              </a:solidFill>
            </a:endParaRPr>
          </a:p>
        </p:txBody>
      </p:sp>
      <p:pic>
        <p:nvPicPr>
          <p:cNvPr id="4" name="Picture 3"/>
          <p:cNvPicPr>
            <a:picLocks noChangeAspect="1"/>
          </p:cNvPicPr>
          <p:nvPr/>
        </p:nvPicPr>
        <p:blipFill>
          <a:blip r:embed="rId2">
            <a:lum contrast="22000"/>
          </a:blip>
          <a:stretch>
            <a:fillRect/>
          </a:stretch>
        </p:blipFill>
        <p:spPr>
          <a:xfrm>
            <a:off x="4870225" y="1981200"/>
            <a:ext cx="2870200" cy="1828800"/>
          </a:xfrm>
          <a:prstGeom prst="rect">
            <a:avLst/>
          </a:prstGeom>
        </p:spPr>
      </p:pic>
      <p:pic>
        <p:nvPicPr>
          <p:cNvPr id="6" name="Picture 5"/>
          <p:cNvPicPr>
            <a:picLocks noChangeAspect="1"/>
          </p:cNvPicPr>
          <p:nvPr/>
        </p:nvPicPr>
        <p:blipFill>
          <a:blip r:embed="rId3">
            <a:lum contrast="30000"/>
          </a:blip>
          <a:stretch>
            <a:fillRect/>
          </a:stretch>
        </p:blipFill>
        <p:spPr>
          <a:xfrm>
            <a:off x="7299137" y="4303031"/>
            <a:ext cx="1511300" cy="20955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Second Generation Antidepressants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Side effects:	</a:t>
            </a:r>
          </a:p>
          <a:p>
            <a:pPr lvl="1"/>
            <a:r>
              <a:rPr lang="en-US" dirty="0" smtClean="0">
                <a:solidFill>
                  <a:srgbClr val="000000"/>
                </a:solidFill>
              </a:rPr>
              <a:t>Insomnia</a:t>
            </a:r>
          </a:p>
          <a:p>
            <a:pPr lvl="1"/>
            <a:r>
              <a:rPr lang="en-US" dirty="0" smtClean="0">
                <a:solidFill>
                  <a:srgbClr val="000000"/>
                </a:solidFill>
              </a:rPr>
              <a:t>Increased anxiety</a:t>
            </a:r>
          </a:p>
          <a:p>
            <a:pPr lvl="1"/>
            <a:r>
              <a:rPr lang="en-US" dirty="0" smtClean="0">
                <a:solidFill>
                  <a:srgbClr val="000000"/>
                </a:solidFill>
              </a:rPr>
              <a:t>Decreased libido</a:t>
            </a:r>
          </a:p>
          <a:p>
            <a:pPr lvl="1"/>
            <a:r>
              <a:rPr lang="en-US" dirty="0" smtClean="0">
                <a:solidFill>
                  <a:srgbClr val="000000"/>
                </a:solidFill>
              </a:rPr>
              <a:t>Worsen depressive symptoms</a:t>
            </a:r>
          </a:p>
          <a:p>
            <a:pPr lvl="1"/>
            <a:r>
              <a:rPr lang="en-US" dirty="0" smtClean="0">
                <a:solidFill>
                  <a:srgbClr val="000000"/>
                </a:solidFill>
              </a:rPr>
              <a:t>Nausea</a:t>
            </a:r>
          </a:p>
          <a:p>
            <a:pPr lvl="1">
              <a:buNone/>
            </a:pPr>
            <a:r>
              <a:rPr lang="en-US" dirty="0" smtClean="0">
                <a:solidFill>
                  <a:srgbClr val="000000"/>
                </a:solidFill>
              </a:rPr>
              <a:t>* Due to overstimulation of 5-HT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Atypical Antidepressants</a:t>
            </a:r>
            <a:endParaRPr lang="en-US" dirty="0">
              <a:solidFill>
                <a:srgbClr val="000000"/>
              </a:solidFill>
            </a:endParaRPr>
          </a:p>
        </p:txBody>
      </p:sp>
      <p:sp>
        <p:nvSpPr>
          <p:cNvPr id="3" name="Content Placeholder 2"/>
          <p:cNvSpPr>
            <a:spLocks noGrp="1"/>
          </p:cNvSpPr>
          <p:nvPr>
            <p:ph idx="1"/>
          </p:nvPr>
        </p:nvSpPr>
        <p:spPr>
          <a:xfrm>
            <a:off x="498474" y="1981200"/>
            <a:ext cx="7880783" cy="4144963"/>
          </a:xfrm>
        </p:spPr>
        <p:txBody>
          <a:bodyPr>
            <a:normAutofit/>
          </a:bodyPr>
          <a:lstStyle/>
          <a:p>
            <a:r>
              <a:rPr lang="en-US" dirty="0" smtClean="0">
                <a:solidFill>
                  <a:srgbClr val="000000"/>
                </a:solidFill>
              </a:rPr>
              <a:t>Antidepressants that don’t fit into the other classes</a:t>
            </a:r>
          </a:p>
          <a:p>
            <a:r>
              <a:rPr lang="en-US" dirty="0" smtClean="0">
                <a:solidFill>
                  <a:srgbClr val="000000"/>
                </a:solidFill>
              </a:rPr>
              <a:t>Mechanisms of action do not fit First or Second generation</a:t>
            </a:r>
          </a:p>
          <a:p>
            <a:r>
              <a:rPr lang="en-US" dirty="0" smtClean="0">
                <a:solidFill>
                  <a:srgbClr val="000000"/>
                </a:solidFill>
              </a:rPr>
              <a:t>Still treat depression by affecting neurotransmitters </a:t>
            </a:r>
          </a:p>
          <a:p>
            <a:pPr lvl="1"/>
            <a:r>
              <a:rPr lang="en-US" dirty="0" smtClean="0">
                <a:solidFill>
                  <a:srgbClr val="000000"/>
                </a:solidFill>
              </a:rPr>
              <a:t>(5-HT, DA, NE)</a:t>
            </a:r>
          </a:p>
          <a:p>
            <a:r>
              <a:rPr lang="en-US" dirty="0" smtClean="0">
                <a:solidFill>
                  <a:srgbClr val="000000"/>
                </a:solidFill>
              </a:rPr>
              <a:t>Used for patients that have not had success with other classes of antidepressants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Atypical Antidepressants	</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FDA- approved Atypicals </a:t>
            </a:r>
          </a:p>
          <a:p>
            <a:pPr lvl="1"/>
            <a:r>
              <a:rPr lang="en-US" dirty="0" smtClean="0">
                <a:solidFill>
                  <a:srgbClr val="000000"/>
                </a:solidFill>
              </a:rPr>
              <a:t>Bupropion (Wellbutrin, Wellbutrin SR, Wellbutrin XL)</a:t>
            </a:r>
          </a:p>
          <a:p>
            <a:pPr lvl="1"/>
            <a:r>
              <a:rPr lang="en-US" dirty="0" smtClean="0">
                <a:solidFill>
                  <a:srgbClr val="000000"/>
                </a:solidFill>
              </a:rPr>
              <a:t>Mirtazapine (Remeron, Remeron SolTab)</a:t>
            </a:r>
          </a:p>
          <a:p>
            <a:pPr lvl="1"/>
            <a:r>
              <a:rPr lang="en-US" dirty="0" smtClean="0">
                <a:solidFill>
                  <a:srgbClr val="000000"/>
                </a:solidFill>
              </a:rPr>
              <a:t>NefazodoneTrazodone (Oleptro)</a:t>
            </a:r>
          </a:p>
          <a:p>
            <a:r>
              <a:rPr lang="en-US" dirty="0" smtClean="0">
                <a:solidFill>
                  <a:srgbClr val="000000"/>
                </a:solidFill>
              </a:rPr>
              <a:t>Side Effects:	</a:t>
            </a:r>
          </a:p>
          <a:p>
            <a:pPr lvl="1"/>
            <a:r>
              <a:rPr lang="en-US" dirty="0" smtClean="0">
                <a:solidFill>
                  <a:srgbClr val="000000"/>
                </a:solidFill>
              </a:rPr>
              <a:t>Seizures</a:t>
            </a:r>
          </a:p>
          <a:p>
            <a:pPr lvl="1">
              <a:buNone/>
            </a:pPr>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Atypical Antidepressants</a:t>
            </a:r>
            <a:endParaRPr lang="en-US" dirty="0">
              <a:solidFill>
                <a:srgbClr val="000000"/>
              </a:solidFill>
            </a:endParaRPr>
          </a:p>
        </p:txBody>
      </p:sp>
      <p:pic>
        <p:nvPicPr>
          <p:cNvPr id="5" name="Picture 4" descr="Screen shot 2011-04-17 at 7.22.36 PM.png"/>
          <p:cNvPicPr>
            <a:picLocks noChangeAspect="1"/>
          </p:cNvPicPr>
          <p:nvPr/>
        </p:nvPicPr>
        <p:blipFill>
          <a:blip r:embed="rId2">
            <a:lum contrast="2000"/>
          </a:blip>
          <a:srcRect t="1188" r="1125" b="3564"/>
          <a:stretch>
            <a:fillRect/>
          </a:stretch>
        </p:blipFill>
        <p:spPr>
          <a:xfrm>
            <a:off x="498474" y="1862316"/>
            <a:ext cx="7922398" cy="3613165"/>
          </a:xfrm>
          <a:prstGeom prst="rect">
            <a:avLst/>
          </a:prstGeom>
        </p:spPr>
      </p:pic>
      <p:sp>
        <p:nvSpPr>
          <p:cNvPr id="6" name="TextBox 5"/>
          <p:cNvSpPr txBox="1"/>
          <p:nvPr/>
        </p:nvSpPr>
        <p:spPr>
          <a:xfrm>
            <a:off x="243740" y="6090520"/>
            <a:ext cx="9136294" cy="646331"/>
          </a:xfrm>
          <a:prstGeom prst="rect">
            <a:avLst/>
          </a:prstGeom>
          <a:noFill/>
        </p:spPr>
        <p:txBody>
          <a:bodyPr wrap="square" rtlCol="0">
            <a:spAutoFit/>
          </a:bodyPr>
          <a:lstStyle/>
          <a:p>
            <a:r>
              <a:rPr lang="en-US" dirty="0" smtClean="0">
                <a:solidFill>
                  <a:srgbClr val="000000"/>
                </a:solidFill>
                <a:hlinkClick r:id="rId3"/>
              </a:rPr>
              <a:t>http://www.vhpharmsci.com/vhformulary/tools/atypical_antidepressants.htm</a:t>
            </a:r>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Atypical Antidepressants: </a:t>
            </a:r>
            <a:br>
              <a:rPr lang="en-US" dirty="0" smtClean="0">
                <a:solidFill>
                  <a:srgbClr val="000000"/>
                </a:solidFill>
              </a:rPr>
            </a:br>
            <a:r>
              <a:rPr lang="en-US" dirty="0" smtClean="0">
                <a:solidFill>
                  <a:srgbClr val="000000"/>
                </a:solidFill>
              </a:rPr>
              <a:t>Bupropion (Aplenzin)	</a:t>
            </a:r>
            <a:endParaRPr lang="en-US" dirty="0">
              <a:solidFill>
                <a:srgbClr val="000000"/>
              </a:solidFill>
            </a:endParaRPr>
          </a:p>
        </p:txBody>
      </p:sp>
      <p:sp>
        <p:nvSpPr>
          <p:cNvPr id="3" name="Content Placeholder 2"/>
          <p:cNvSpPr>
            <a:spLocks noGrp="1"/>
          </p:cNvSpPr>
          <p:nvPr>
            <p:ph idx="1"/>
          </p:nvPr>
        </p:nvSpPr>
        <p:spPr>
          <a:xfrm>
            <a:off x="291911" y="1824690"/>
            <a:ext cx="8645526" cy="4876800"/>
          </a:xfrm>
        </p:spPr>
        <p:txBody>
          <a:bodyPr>
            <a:noAutofit/>
          </a:bodyPr>
          <a:lstStyle/>
          <a:p>
            <a:r>
              <a:rPr lang="en-US" sz="1600" dirty="0" smtClean="0">
                <a:solidFill>
                  <a:srgbClr val="000000"/>
                </a:solidFill>
              </a:rPr>
              <a:t>Racemic mixture </a:t>
            </a:r>
          </a:p>
          <a:p>
            <a:r>
              <a:rPr lang="en-US" sz="1600" dirty="0" smtClean="0">
                <a:solidFill>
                  <a:srgbClr val="000000"/>
                </a:solidFill>
              </a:rPr>
              <a:t>HBr instead of HCl (Welbutrin)</a:t>
            </a:r>
          </a:p>
          <a:p>
            <a:r>
              <a:rPr lang="en-US" sz="1600" dirty="0" smtClean="0">
                <a:solidFill>
                  <a:srgbClr val="000000"/>
                </a:solidFill>
              </a:rPr>
              <a:t>Mechanism of action is  unknown</a:t>
            </a:r>
          </a:p>
          <a:p>
            <a:pPr lvl="1"/>
            <a:r>
              <a:rPr lang="en-US" sz="1600" dirty="0" smtClean="0">
                <a:solidFill>
                  <a:srgbClr val="000000"/>
                </a:solidFill>
              </a:rPr>
              <a:t>Presumed that this action is mediated by noradrenergic and/or dopaminergic mechanisms</a:t>
            </a:r>
          </a:p>
          <a:p>
            <a:r>
              <a:rPr lang="en-US" sz="1600" dirty="0" smtClean="0">
                <a:solidFill>
                  <a:srgbClr val="000000"/>
                </a:solidFill>
              </a:rPr>
              <a:t>66% effective in reducing depression while Prozac is 62% effective</a:t>
            </a:r>
          </a:p>
          <a:p>
            <a:r>
              <a:rPr lang="en-US" sz="1600" dirty="0" smtClean="0">
                <a:solidFill>
                  <a:srgbClr val="000000"/>
                </a:solidFill>
              </a:rPr>
              <a:t>Time to peak plasma concentrations is approx. 5 hours</a:t>
            </a:r>
          </a:p>
          <a:p>
            <a:r>
              <a:rPr lang="en-US" sz="1600" dirty="0" smtClean="0">
                <a:solidFill>
                  <a:srgbClr val="000000"/>
                </a:solidFill>
              </a:rPr>
              <a:t>Only FDA approved single pill for 522 mg</a:t>
            </a:r>
          </a:p>
          <a:p>
            <a:r>
              <a:rPr lang="en-US" sz="1600" dirty="0" smtClean="0">
                <a:solidFill>
                  <a:srgbClr val="000000"/>
                </a:solidFill>
              </a:rPr>
              <a:t>No generic substitute *</a:t>
            </a:r>
          </a:p>
          <a:p>
            <a:r>
              <a:rPr lang="en-US" sz="1600" dirty="0" smtClean="0">
                <a:solidFill>
                  <a:srgbClr val="000000"/>
                </a:solidFill>
              </a:rPr>
              <a:t>Relatively weak inhibitor of the neuronal uptake of norepinephrine and dopamine</a:t>
            </a:r>
          </a:p>
          <a:p>
            <a:pPr lvl="1"/>
            <a:r>
              <a:rPr lang="en-US" sz="1600" dirty="0" smtClean="0">
                <a:solidFill>
                  <a:srgbClr val="000000"/>
                </a:solidFill>
              </a:rPr>
              <a:t> does not inhibit monoamine oxidase or the re-uptake of serotonin</a:t>
            </a:r>
          </a:p>
        </p:txBody>
      </p:sp>
      <p:pic>
        <p:nvPicPr>
          <p:cNvPr id="4" name="Picture 3" descr="aplenzin1.gif"/>
          <p:cNvPicPr>
            <a:picLocks noChangeAspect="1"/>
          </p:cNvPicPr>
          <p:nvPr/>
        </p:nvPicPr>
        <p:blipFill>
          <a:blip r:embed="rId2">
            <a:lum contrast="28000"/>
          </a:blip>
          <a:stretch>
            <a:fillRect/>
          </a:stretch>
        </p:blipFill>
        <p:spPr>
          <a:xfrm>
            <a:off x="7172137" y="139700"/>
            <a:ext cx="1765300" cy="1841500"/>
          </a:xfrm>
          <a:prstGeom prst="rect">
            <a:avLst/>
          </a:prstGeom>
        </p:spPr>
      </p:pic>
      <p:pic>
        <p:nvPicPr>
          <p:cNvPr id="5" name="Picture 4"/>
          <p:cNvPicPr>
            <a:picLocks noChangeAspect="1"/>
          </p:cNvPicPr>
          <p:nvPr/>
        </p:nvPicPr>
        <p:blipFill>
          <a:blip r:embed="rId3"/>
          <a:stretch>
            <a:fillRect/>
          </a:stretch>
        </p:blipFill>
        <p:spPr>
          <a:xfrm>
            <a:off x="7050709" y="3688133"/>
            <a:ext cx="2008156" cy="170693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Atypical Antidepressants: </a:t>
            </a:r>
            <a:br>
              <a:rPr lang="en-US" dirty="0" smtClean="0">
                <a:solidFill>
                  <a:srgbClr val="000000"/>
                </a:solidFill>
              </a:rPr>
            </a:br>
            <a:r>
              <a:rPr lang="en-US" dirty="0" smtClean="0">
                <a:solidFill>
                  <a:srgbClr val="000000"/>
                </a:solidFill>
              </a:rPr>
              <a:t>Bupropion (Aplenzin)	</a:t>
            </a:r>
            <a:endParaRPr lang="en-US" dirty="0">
              <a:solidFill>
                <a:srgbClr val="000000"/>
              </a:solidFill>
            </a:endParaRPr>
          </a:p>
        </p:txBody>
      </p:sp>
      <p:sp>
        <p:nvSpPr>
          <p:cNvPr id="3" name="Content Placeholder 2"/>
          <p:cNvSpPr>
            <a:spLocks noGrp="1"/>
          </p:cNvSpPr>
          <p:nvPr>
            <p:ph idx="1"/>
          </p:nvPr>
        </p:nvSpPr>
        <p:spPr>
          <a:xfrm>
            <a:off x="291911" y="1824690"/>
            <a:ext cx="8645526" cy="4876800"/>
          </a:xfrm>
        </p:spPr>
        <p:txBody>
          <a:bodyPr>
            <a:noAutofit/>
          </a:bodyPr>
          <a:lstStyle/>
          <a:p>
            <a:r>
              <a:rPr lang="en-US" sz="1800" dirty="0" smtClean="0">
                <a:solidFill>
                  <a:srgbClr val="000000"/>
                </a:solidFill>
              </a:rPr>
              <a:t>Side Effects:</a:t>
            </a:r>
          </a:p>
          <a:p>
            <a:pPr lvl="1"/>
            <a:r>
              <a:rPr lang="en-US" dirty="0" smtClean="0">
                <a:solidFill>
                  <a:srgbClr val="000000"/>
                </a:solidFill>
              </a:rPr>
              <a:t>Seizures</a:t>
            </a:r>
          </a:p>
          <a:p>
            <a:pPr lvl="1"/>
            <a:r>
              <a:rPr lang="en-US" dirty="0" smtClean="0">
                <a:solidFill>
                  <a:srgbClr val="000000"/>
                </a:solidFill>
              </a:rPr>
              <a:t>Increased restlessness, agitation, anxiety, and insomnia, especially shortly after initiation of treatment</a:t>
            </a:r>
          </a:p>
          <a:p>
            <a:pPr lvl="1"/>
            <a:r>
              <a:rPr lang="en-US" dirty="0" smtClean="0">
                <a:solidFill>
                  <a:srgbClr val="000000"/>
                </a:solidFill>
              </a:rPr>
              <a:t>Weight loss:</a:t>
            </a:r>
          </a:p>
          <a:p>
            <a:pPr lvl="2"/>
            <a:r>
              <a:rPr lang="en-US" dirty="0" smtClean="0">
                <a:solidFill>
                  <a:srgbClr val="000000"/>
                </a:solidFill>
              </a:rPr>
              <a:t>In studies conducted with the immediate-release formulation of bupropion hydrochloride, 35% of patients receiving TCAs gained weight, compared to 9% of patients treated with the immediate-release formulation of bupropion hydrochloride.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Most Popular Antidepressants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hlinkClick r:id="rId2"/>
              </a:rPr>
              <a:t>http://psychcentral.com/lib/2010/top-25-psychiatric-prescriptions-for-2009/</a:t>
            </a:r>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a:t>
            </a:r>
            <a:endParaRPr lang="en-US" dirty="0">
              <a:solidFill>
                <a:srgbClr val="000000"/>
              </a:solidFill>
            </a:endParaRPr>
          </a:p>
        </p:txBody>
      </p:sp>
      <p:pic>
        <p:nvPicPr>
          <p:cNvPr id="4" name="Content Placeholder 3" descr="Screen shot 2011-04-04 at 9.58.27 PM.png"/>
          <p:cNvPicPr>
            <a:picLocks noGrp="1" noChangeAspect="1"/>
          </p:cNvPicPr>
          <p:nvPr>
            <p:ph idx="1"/>
          </p:nvPr>
        </p:nvPicPr>
        <p:blipFill>
          <a:blip r:embed="rId2">
            <a:lum contrast="9000"/>
          </a:blip>
          <a:srcRect l="1443" r="-1443"/>
          <a:stretch>
            <a:fillRect/>
          </a:stretch>
        </p:blipFill>
        <p:spPr>
          <a:xfrm>
            <a:off x="1446487" y="1062554"/>
            <a:ext cx="5848855" cy="506361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Other Forms of Treatment</a:t>
            </a:r>
            <a:endParaRPr lang="en-US" dirty="0">
              <a:solidFill>
                <a:srgbClr val="000000"/>
              </a:solidFill>
            </a:endParaRPr>
          </a:p>
        </p:txBody>
      </p:sp>
      <p:sp>
        <p:nvSpPr>
          <p:cNvPr id="3" name="Content Placeholder 2"/>
          <p:cNvSpPr>
            <a:spLocks noGrp="1"/>
          </p:cNvSpPr>
          <p:nvPr>
            <p:ph idx="1"/>
          </p:nvPr>
        </p:nvSpPr>
        <p:spPr>
          <a:xfrm>
            <a:off x="291134" y="759034"/>
            <a:ext cx="8139970" cy="6098965"/>
          </a:xfrm>
        </p:spPr>
        <p:txBody>
          <a:bodyPr>
            <a:normAutofit fontScale="77500" lnSpcReduction="20000"/>
          </a:bodyPr>
          <a:lstStyle/>
          <a:p>
            <a:pPr>
              <a:buNone/>
            </a:pPr>
            <a:endParaRPr lang="en-US" dirty="0" smtClean="0">
              <a:solidFill>
                <a:srgbClr val="000000"/>
              </a:solidFill>
            </a:endParaRPr>
          </a:p>
          <a:p>
            <a:r>
              <a:rPr lang="en-US" sz="1806" dirty="0" smtClean="0">
                <a:solidFill>
                  <a:srgbClr val="000000"/>
                </a:solidFill>
              </a:rPr>
              <a:t>Electroshock Therapy</a:t>
            </a:r>
          </a:p>
          <a:p>
            <a:pPr lvl="1"/>
            <a:r>
              <a:rPr lang="en-US" sz="1806" dirty="0" smtClean="0">
                <a:solidFill>
                  <a:srgbClr val="000000"/>
                </a:solidFill>
              </a:rPr>
              <a:t>Early 20</a:t>
            </a:r>
            <a:r>
              <a:rPr lang="en-US" sz="1806" baseline="30000" dirty="0" smtClean="0">
                <a:solidFill>
                  <a:srgbClr val="000000"/>
                </a:solidFill>
              </a:rPr>
              <a:t>th</a:t>
            </a:r>
            <a:r>
              <a:rPr lang="en-US" sz="1806" dirty="0" smtClean="0">
                <a:solidFill>
                  <a:srgbClr val="000000"/>
                </a:solidFill>
              </a:rPr>
              <a:t> century, not successful</a:t>
            </a:r>
          </a:p>
          <a:p>
            <a:r>
              <a:rPr lang="en-US" sz="1806" dirty="0" smtClean="0">
                <a:solidFill>
                  <a:srgbClr val="000000"/>
                </a:solidFill>
              </a:rPr>
              <a:t>Light Therapy</a:t>
            </a:r>
          </a:p>
          <a:p>
            <a:pPr lvl="1"/>
            <a:r>
              <a:rPr lang="en-US" sz="1806" dirty="0" smtClean="0">
                <a:solidFill>
                  <a:srgbClr val="000000"/>
                </a:solidFill>
              </a:rPr>
              <a:t>Used for SADD or people not exposed to light often</a:t>
            </a:r>
          </a:p>
          <a:p>
            <a:pPr lvl="2"/>
            <a:r>
              <a:rPr lang="en-US" sz="1806" dirty="0" smtClean="0">
                <a:solidFill>
                  <a:srgbClr val="000000"/>
                </a:solidFill>
              </a:rPr>
              <a:t>Miners or residents of certain areas</a:t>
            </a:r>
          </a:p>
          <a:p>
            <a:r>
              <a:rPr lang="en-US" sz="1806" dirty="0" smtClean="0">
                <a:solidFill>
                  <a:srgbClr val="000000"/>
                </a:solidFill>
              </a:rPr>
              <a:t>St. John’s Good Mood Tea/ St. John’s Wort Tea</a:t>
            </a:r>
          </a:p>
          <a:p>
            <a:pPr lvl="1"/>
            <a:r>
              <a:rPr lang="en-US" sz="1806" dirty="0" smtClean="0">
                <a:solidFill>
                  <a:srgbClr val="000000"/>
                </a:solidFill>
              </a:rPr>
              <a:t>On February 10, 2000, the FDA issued a Public Health Advisory letter stating that the herb appears to interfere with certain medications used to treat heart disease, depression, seizures, certain cancers, and organ transplant rejection. The herb also may interfere with the effectiveness of oral contraceptives. </a:t>
            </a:r>
          </a:p>
          <a:p>
            <a:r>
              <a:rPr lang="en-US" sz="1806" dirty="0" smtClean="0">
                <a:solidFill>
                  <a:srgbClr val="000000"/>
                </a:solidFill>
              </a:rPr>
              <a:t>Exercise</a:t>
            </a:r>
          </a:p>
          <a:p>
            <a:r>
              <a:rPr lang="en-US" sz="1806" dirty="0" smtClean="0">
                <a:solidFill>
                  <a:srgbClr val="000000"/>
                </a:solidFill>
              </a:rPr>
              <a:t>Cognitive Behavioral Therapy </a:t>
            </a:r>
          </a:p>
          <a:p>
            <a:r>
              <a:rPr lang="en-US" sz="1806" dirty="0" smtClean="0">
                <a:solidFill>
                  <a:srgbClr val="000000"/>
                </a:solidFill>
              </a:rPr>
              <a:t>Prescription Medical Food/ Augmentation Agent</a:t>
            </a:r>
          </a:p>
          <a:p>
            <a:pPr lvl="1"/>
            <a:r>
              <a:rPr lang="en-US" sz="1806" dirty="0" smtClean="0">
                <a:solidFill>
                  <a:srgbClr val="000000"/>
                </a:solidFill>
              </a:rPr>
              <a:t>L-Methylfolate</a:t>
            </a:r>
          </a:p>
          <a:p>
            <a:pPr lvl="2"/>
            <a:r>
              <a:rPr lang="en-US" sz="1806" dirty="0" smtClean="0">
                <a:solidFill>
                  <a:srgbClr val="000000"/>
                </a:solidFill>
              </a:rPr>
              <a:t>Used in combination with antidepressant resulted in 2.5 times as many patients achieving major improvement in depressive symptoms as compared with a single antidepressant</a:t>
            </a:r>
          </a:p>
          <a:p>
            <a:pPr lvl="2"/>
            <a:r>
              <a:rPr lang="en-US" sz="1806" dirty="0" smtClean="0">
                <a:solidFill>
                  <a:srgbClr val="000000"/>
                </a:solidFill>
              </a:rPr>
              <a:t>Deplin: 7.5 mg = 66*800 mcg folic acid pills</a:t>
            </a:r>
          </a:p>
          <a:p>
            <a:pPr lvl="2"/>
            <a:r>
              <a:rPr lang="en-US" sz="1806" dirty="0" smtClean="0">
                <a:solidFill>
                  <a:srgbClr val="000000"/>
                </a:solidFill>
                <a:hlinkClick r:id="rId2"/>
              </a:rPr>
              <a:t>http://www.deplin.com/</a:t>
            </a:r>
            <a:endParaRPr lang="en-US" sz="1806" dirty="0" smtClean="0">
              <a:solidFill>
                <a:srgbClr val="000000"/>
              </a:solidFill>
            </a:endParaRPr>
          </a:p>
          <a:p>
            <a:pPr lvl="2"/>
            <a:r>
              <a:rPr lang="en-US" sz="1806" dirty="0" smtClean="0">
                <a:solidFill>
                  <a:srgbClr val="000000"/>
                </a:solidFill>
                <a:hlinkClick r:id="rId3"/>
              </a:rPr>
              <a:t>http://www.neiglobal.com/Default.aspx?tabid=485</a:t>
            </a:r>
            <a:endParaRPr lang="en-US" sz="1806" dirty="0" smtClean="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4"/>
          <a:stretch>
            <a:fillRect/>
          </a:stretch>
        </p:blipFill>
        <p:spPr>
          <a:xfrm>
            <a:off x="7038787" y="173976"/>
            <a:ext cx="2032000" cy="2438400"/>
          </a:xfrm>
          <a:prstGeom prst="rect">
            <a:avLst/>
          </a:prstGeom>
        </p:spPr>
      </p:pic>
      <p:pic>
        <p:nvPicPr>
          <p:cNvPr id="6" name="Picture 5"/>
          <p:cNvPicPr>
            <a:picLocks noChangeAspect="1"/>
          </p:cNvPicPr>
          <p:nvPr/>
        </p:nvPicPr>
        <p:blipFill>
          <a:blip r:embed="rId5"/>
          <a:stretch>
            <a:fillRect/>
          </a:stretch>
        </p:blipFill>
        <p:spPr>
          <a:xfrm>
            <a:off x="6399105" y="5709874"/>
            <a:ext cx="2031999" cy="114812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Antidepressants Application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MAOIs, TCAs, SSRIs can be used to treat:</a:t>
            </a:r>
          </a:p>
          <a:p>
            <a:pPr lvl="1"/>
            <a:r>
              <a:rPr lang="en-US" dirty="0" smtClean="0">
                <a:solidFill>
                  <a:srgbClr val="000000"/>
                </a:solidFill>
              </a:rPr>
              <a:t>Chronic pain/ </a:t>
            </a:r>
            <a:r>
              <a:rPr lang="en-US" dirty="0" err="1" smtClean="0">
                <a:solidFill>
                  <a:srgbClr val="000000"/>
                </a:solidFill>
              </a:rPr>
              <a:t>Fibromaylgia</a:t>
            </a:r>
            <a:endParaRPr lang="en-US" dirty="0" smtClean="0">
              <a:solidFill>
                <a:srgbClr val="000000"/>
              </a:solidFill>
            </a:endParaRPr>
          </a:p>
          <a:p>
            <a:pPr lvl="1"/>
            <a:r>
              <a:rPr lang="en-US" dirty="0" smtClean="0">
                <a:solidFill>
                  <a:srgbClr val="000000"/>
                </a:solidFill>
              </a:rPr>
              <a:t>Migraines</a:t>
            </a:r>
          </a:p>
          <a:p>
            <a:pPr lvl="1"/>
            <a:r>
              <a:rPr lang="en-US" dirty="0" smtClean="0">
                <a:solidFill>
                  <a:srgbClr val="000000"/>
                </a:solidFill>
              </a:rPr>
              <a:t>OCD</a:t>
            </a:r>
          </a:p>
          <a:p>
            <a:pPr lvl="1"/>
            <a:r>
              <a:rPr lang="en-US" dirty="0" smtClean="0">
                <a:solidFill>
                  <a:srgbClr val="000000"/>
                </a:solidFill>
              </a:rPr>
              <a:t>Social Anxiety/Anxiety Disorders</a:t>
            </a:r>
          </a:p>
          <a:p>
            <a:pPr lvl="1"/>
            <a:r>
              <a:rPr lang="en-US" dirty="0" smtClean="0">
                <a:solidFill>
                  <a:srgbClr val="000000"/>
                </a:solidFill>
              </a:rPr>
              <a:t>Huntington’s Disease</a:t>
            </a:r>
          </a:p>
        </p:txBody>
      </p:sp>
      <p:pic>
        <p:nvPicPr>
          <p:cNvPr id="4" name="Picture 3"/>
          <p:cNvPicPr>
            <a:picLocks noChangeAspect="1"/>
          </p:cNvPicPr>
          <p:nvPr/>
        </p:nvPicPr>
        <p:blipFill>
          <a:blip r:embed="rId2"/>
          <a:srcRect r="14464"/>
          <a:stretch>
            <a:fillRect/>
          </a:stretch>
        </p:blipFill>
        <p:spPr>
          <a:xfrm>
            <a:off x="5374474" y="3818504"/>
            <a:ext cx="3769526" cy="2931418"/>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Untreated	</a:t>
            </a:r>
            <a:endParaRPr lang="en-US" dirty="0">
              <a:solidFill>
                <a:srgbClr val="000000"/>
              </a:solidFill>
            </a:endParaRPr>
          </a:p>
        </p:txBody>
      </p:sp>
      <p:sp>
        <p:nvSpPr>
          <p:cNvPr id="3" name="Content Placeholder 2"/>
          <p:cNvSpPr>
            <a:spLocks noGrp="1"/>
          </p:cNvSpPr>
          <p:nvPr>
            <p:ph idx="1"/>
          </p:nvPr>
        </p:nvSpPr>
        <p:spPr>
          <a:xfrm>
            <a:off x="498474" y="2713037"/>
            <a:ext cx="7556313" cy="4144963"/>
          </a:xfrm>
        </p:spPr>
        <p:txBody>
          <a:bodyPr/>
          <a:lstStyle/>
          <a:p>
            <a:r>
              <a:rPr lang="en-US" dirty="0" smtClean="0">
                <a:solidFill>
                  <a:srgbClr val="000000"/>
                </a:solidFill>
              </a:rPr>
              <a:t>World Health Organization reports 25% of affected individuals do not have access to effective treatment</a:t>
            </a:r>
          </a:p>
          <a:p>
            <a:r>
              <a:rPr lang="en-US" dirty="0" smtClean="0">
                <a:solidFill>
                  <a:srgbClr val="000000"/>
                </a:solidFill>
              </a:rPr>
              <a:t>Problem because approximately 10-15% of people with severe depression will attempt suicide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Unsolved Problems	</a:t>
            </a:r>
            <a:endParaRPr lang="en-US" dirty="0">
              <a:solidFill>
                <a:srgbClr val="000000"/>
              </a:solidFill>
            </a:endParaRPr>
          </a:p>
        </p:txBody>
      </p:sp>
      <p:sp>
        <p:nvSpPr>
          <p:cNvPr id="3" name="Content Placeholder 2"/>
          <p:cNvSpPr>
            <a:spLocks noGrp="1"/>
          </p:cNvSpPr>
          <p:nvPr>
            <p:ph idx="1"/>
          </p:nvPr>
        </p:nvSpPr>
        <p:spPr>
          <a:xfrm>
            <a:off x="498474" y="1981200"/>
            <a:ext cx="7950614" cy="4575527"/>
          </a:xfrm>
        </p:spPr>
        <p:txBody>
          <a:bodyPr>
            <a:normAutofit fontScale="92500" lnSpcReduction="20000"/>
          </a:bodyPr>
          <a:lstStyle/>
          <a:p>
            <a:r>
              <a:rPr lang="en-US" dirty="0" smtClean="0">
                <a:solidFill>
                  <a:srgbClr val="000000"/>
                </a:solidFill>
              </a:rPr>
              <a:t>Efficacy is a major problem</a:t>
            </a:r>
          </a:p>
          <a:p>
            <a:r>
              <a:rPr lang="en-US" dirty="0" smtClean="0">
                <a:solidFill>
                  <a:srgbClr val="000000"/>
                </a:solidFill>
              </a:rPr>
              <a:t>20% of all depressed patients do not respond to multiple different antidepressants at adequate doses</a:t>
            </a:r>
          </a:p>
          <a:p>
            <a:r>
              <a:rPr lang="en-US" dirty="0" smtClean="0">
                <a:solidFill>
                  <a:srgbClr val="000000"/>
                </a:solidFill>
              </a:rPr>
              <a:t>Currently, primary care physicians prescribed antidepressants more often than psychiatrists </a:t>
            </a:r>
          </a:p>
          <a:p>
            <a:pPr lvl="1"/>
            <a:r>
              <a:rPr lang="en-US" dirty="0" smtClean="0">
                <a:solidFill>
                  <a:srgbClr val="000000"/>
                </a:solidFill>
              </a:rPr>
              <a:t>Patients describe vague somatic symptoms to them rather than emotional symptoms</a:t>
            </a:r>
          </a:p>
          <a:p>
            <a:pPr lvl="1"/>
            <a:r>
              <a:rPr lang="en-US" dirty="0" smtClean="0">
                <a:solidFill>
                  <a:srgbClr val="000000"/>
                </a:solidFill>
              </a:rPr>
              <a:t>Problem because a study showed that Primary Care Physicians misdiagnosed depression in 66% of patients with the illness</a:t>
            </a:r>
          </a:p>
          <a:p>
            <a:pPr lvl="1"/>
            <a:r>
              <a:rPr lang="en-US" dirty="0" smtClean="0">
                <a:solidFill>
                  <a:srgbClr val="000000"/>
                </a:solidFill>
                <a:hlinkClick r:id="rId2"/>
              </a:rPr>
              <a:t>http://www.youtube.com/watch?v=pSfxUwpGdes</a:t>
            </a:r>
            <a:endParaRPr lang="en-US" dirty="0" smtClean="0">
              <a:solidFill>
                <a:srgbClr val="000000"/>
              </a:solidFill>
            </a:endParaRPr>
          </a:p>
          <a:p>
            <a:r>
              <a:rPr lang="en-US" dirty="0" smtClean="0">
                <a:solidFill>
                  <a:srgbClr val="000000"/>
                </a:solidFill>
              </a:rPr>
              <a:t>Mechanism is still poorly understood</a:t>
            </a:r>
          </a:p>
          <a:p>
            <a:pPr lvl="1"/>
            <a:r>
              <a:rPr lang="en-US" dirty="0" smtClean="0">
                <a:solidFill>
                  <a:srgbClr val="000000"/>
                </a:solidFill>
              </a:rPr>
              <a:t>Leads physicians and psychiatrists to guess which antidepressant is right for a specific patient</a:t>
            </a:r>
          </a:p>
          <a:p>
            <a:pPr lvl="1"/>
            <a:r>
              <a:rPr lang="en-US" dirty="0" smtClean="0">
                <a:solidFill>
                  <a:srgbClr val="000000"/>
                </a:solidFill>
              </a:rPr>
              <a:t>Comorbidity</a:t>
            </a:r>
          </a:p>
          <a:p>
            <a:pPr lvl="1">
              <a:buNone/>
            </a:pPr>
            <a:endParaRPr lang="en-US" dirty="0" smtClean="0">
              <a:solidFill>
                <a:srgbClr val="000000"/>
              </a:solidFill>
            </a:endParaRPr>
          </a:p>
          <a:p>
            <a:pPr lvl="1">
              <a:buNone/>
            </a:pPr>
            <a:endParaRPr lang="en-US"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Unsolved Problems	</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 Therapeutic Lag</a:t>
            </a:r>
          </a:p>
          <a:p>
            <a:pPr lvl="1"/>
            <a:r>
              <a:rPr lang="en-US" dirty="0" smtClean="0">
                <a:solidFill>
                  <a:srgbClr val="000000"/>
                </a:solidFill>
              </a:rPr>
              <a:t>Experience this after initially taking first dose</a:t>
            </a:r>
          </a:p>
          <a:p>
            <a:pPr lvl="1"/>
            <a:r>
              <a:rPr lang="en-US" dirty="0" smtClean="0">
                <a:solidFill>
                  <a:srgbClr val="000000"/>
                </a:solidFill>
              </a:rPr>
              <a:t>Can be from 3-4 weeks up to 8 weeks</a:t>
            </a:r>
          </a:p>
          <a:p>
            <a:pPr lvl="1"/>
            <a:r>
              <a:rPr lang="en-US" dirty="0" smtClean="0">
                <a:solidFill>
                  <a:srgbClr val="000000"/>
                </a:solidFill>
              </a:rPr>
              <a:t>Deters and frustrates patient</a:t>
            </a:r>
          </a:p>
          <a:p>
            <a:pPr lvl="2"/>
            <a:r>
              <a:rPr lang="en-US" dirty="0" smtClean="0">
                <a:solidFill>
                  <a:srgbClr val="000000"/>
                </a:solidFill>
              </a:rPr>
              <a:t>A reason why a patient will quit treatment</a:t>
            </a:r>
          </a:p>
          <a:p>
            <a:pPr lvl="2"/>
            <a:r>
              <a:rPr lang="en-US" dirty="0" smtClean="0">
                <a:solidFill>
                  <a:srgbClr val="000000"/>
                </a:solidFill>
              </a:rPr>
              <a:t>Also patient can still experience negative effects of depression that interfere with their everyday life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Future Directions	</a:t>
            </a:r>
            <a:endParaRPr lang="en-US" dirty="0">
              <a:solidFill>
                <a:srgbClr val="000000"/>
              </a:solidFill>
            </a:endParaRPr>
          </a:p>
        </p:txBody>
      </p:sp>
      <p:sp>
        <p:nvSpPr>
          <p:cNvPr id="3" name="Content Placeholder 2"/>
          <p:cNvSpPr>
            <a:spLocks noGrp="1"/>
          </p:cNvSpPr>
          <p:nvPr>
            <p:ph idx="1"/>
          </p:nvPr>
        </p:nvSpPr>
        <p:spPr>
          <a:xfrm>
            <a:off x="265216" y="1382866"/>
            <a:ext cx="8261624" cy="5199777"/>
          </a:xfrm>
        </p:spPr>
        <p:txBody>
          <a:bodyPr>
            <a:normAutofit fontScale="92500" lnSpcReduction="20000"/>
          </a:bodyPr>
          <a:lstStyle/>
          <a:p>
            <a:r>
              <a:rPr lang="en-US" dirty="0" smtClean="0">
                <a:solidFill>
                  <a:srgbClr val="000000"/>
                </a:solidFill>
              </a:rPr>
              <a:t>The National Institute of Mental Health is currently funding 3 studies</a:t>
            </a:r>
          </a:p>
          <a:p>
            <a:pPr lvl="1"/>
            <a:r>
              <a:rPr lang="en-US" dirty="0" smtClean="0">
                <a:solidFill>
                  <a:srgbClr val="000000"/>
                </a:solidFill>
              </a:rPr>
              <a:t>Focus: To understand how adolescents should be best treated</a:t>
            </a:r>
          </a:p>
          <a:p>
            <a:r>
              <a:rPr lang="en-US" dirty="0" smtClean="0">
                <a:solidFill>
                  <a:srgbClr val="000000"/>
                </a:solidFill>
              </a:rPr>
              <a:t>Extended phase of year-long Treatment of Adolescents with Depression Study  (TADS) to determine long-term outcomes associated with the treatments under study</a:t>
            </a:r>
          </a:p>
          <a:p>
            <a:r>
              <a:rPr lang="en-US" dirty="0" smtClean="0">
                <a:solidFill>
                  <a:srgbClr val="000000"/>
                </a:solidFill>
              </a:rPr>
              <a:t>Treatment of Resistant Depression in Adolescents (TORDIA)</a:t>
            </a:r>
          </a:p>
          <a:p>
            <a:pPr lvl="1"/>
            <a:r>
              <a:rPr lang="en-US" dirty="0" smtClean="0">
                <a:solidFill>
                  <a:srgbClr val="000000"/>
                </a:solidFill>
              </a:rPr>
              <a:t>Used to determine how to treat adolescents with depression who are resistant to the first SSRI antidepressant they have tried </a:t>
            </a:r>
          </a:p>
          <a:p>
            <a:r>
              <a:rPr lang="en-US" dirty="0" smtClean="0">
                <a:solidFill>
                  <a:srgbClr val="000000"/>
                </a:solidFill>
              </a:rPr>
              <a:t>Participants will receive one of three other antidepressant medications, either alone or in combination with CBTTreatment of Adolescent Suicide Attempters (TASA)</a:t>
            </a:r>
          </a:p>
          <a:p>
            <a:pPr lvl="1"/>
            <a:r>
              <a:rPr lang="en-US" dirty="0" smtClean="0">
                <a:solidFill>
                  <a:srgbClr val="000000"/>
                </a:solidFill>
              </a:rPr>
              <a:t>Participants are randomly assigned to receive carefully monitored antidepressant medication with routine support and management, CBT, or combination of antidepressant plus CBT </a:t>
            </a:r>
          </a:p>
          <a:p>
            <a:pPr lvl="1"/>
            <a:endParaRPr lang="en-US" dirty="0" smtClean="0">
              <a:solidFill>
                <a:srgbClr val="000000"/>
              </a:solidFill>
            </a:endParaRPr>
          </a:p>
          <a:p>
            <a:pPr lvl="1">
              <a:buNone/>
            </a:pPr>
            <a:r>
              <a:rPr lang="en-US" dirty="0" smtClean="0">
                <a:solidFill>
                  <a:srgbClr val="000000"/>
                </a:solidFill>
              </a:rPr>
              <a:t>http://www.psych.org/Share/Parents-Med-Guide/HTML-Physician-Depression.aspx#14</a:t>
            </a:r>
          </a:p>
          <a:p>
            <a:pPr lvl="2"/>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Clinical Treatment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Depressed patients can have a </a:t>
            </a:r>
            <a:r>
              <a:rPr lang="en-US" b="1" dirty="0" smtClean="0">
                <a:solidFill>
                  <a:srgbClr val="000000"/>
                </a:solidFill>
              </a:rPr>
              <a:t>response </a:t>
            </a:r>
            <a:r>
              <a:rPr lang="en-US" dirty="0" smtClean="0">
                <a:solidFill>
                  <a:srgbClr val="000000"/>
                </a:solidFill>
              </a:rPr>
              <a:t>to the antidepressant</a:t>
            </a:r>
          </a:p>
          <a:p>
            <a:pPr lvl="1"/>
            <a:r>
              <a:rPr lang="en-US" dirty="0" smtClean="0">
                <a:solidFill>
                  <a:srgbClr val="000000"/>
                </a:solidFill>
              </a:rPr>
              <a:t>Less symptoms</a:t>
            </a:r>
          </a:p>
          <a:p>
            <a:pPr lvl="1"/>
            <a:r>
              <a:rPr lang="en-US" dirty="0" smtClean="0">
                <a:solidFill>
                  <a:srgbClr val="000000"/>
                </a:solidFill>
              </a:rPr>
              <a:t>Feel like the antidepressant is working against depression</a:t>
            </a:r>
          </a:p>
          <a:p>
            <a:r>
              <a:rPr lang="en-US" dirty="0" smtClean="0">
                <a:solidFill>
                  <a:srgbClr val="000000"/>
                </a:solidFill>
              </a:rPr>
              <a:t> Clinicians should strive to treat their patients to </a:t>
            </a:r>
            <a:r>
              <a:rPr lang="en-US" b="1" dirty="0" smtClean="0">
                <a:solidFill>
                  <a:srgbClr val="000000"/>
                </a:solidFill>
              </a:rPr>
              <a:t>remission</a:t>
            </a:r>
            <a:r>
              <a:rPr lang="en-US" dirty="0" smtClean="0">
                <a:solidFill>
                  <a:srgbClr val="000000"/>
                </a:solidFill>
              </a:rPr>
              <a:t>,</a:t>
            </a:r>
          </a:p>
          <a:p>
            <a:pPr lvl="1"/>
            <a:r>
              <a:rPr lang="en-US" dirty="0" smtClean="0">
                <a:solidFill>
                  <a:srgbClr val="000000"/>
                </a:solidFill>
              </a:rPr>
              <a:t>virtually no symptoms of depression </a:t>
            </a:r>
          </a:p>
          <a:p>
            <a:pPr lvl="1"/>
            <a:r>
              <a:rPr lang="en-US" dirty="0" smtClean="0">
                <a:solidFill>
                  <a:srgbClr val="000000"/>
                </a:solidFill>
              </a:rPr>
              <a:t> return to normal functioning for the patient</a:t>
            </a:r>
          </a:p>
          <a:p>
            <a:pPr lvl="1"/>
            <a:r>
              <a:rPr lang="en-US" dirty="0" smtClean="0">
                <a:solidFill>
                  <a:srgbClr val="000000"/>
                </a:solidFill>
              </a:rPr>
              <a:t>Optimal outcome for patient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Reading</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Goodman and Gilman’s The Pharmacological Basis of 	Therapeutics, 12</a:t>
            </a:r>
            <a:r>
              <a:rPr lang="en-US" baseline="30000" dirty="0" smtClean="0">
                <a:solidFill>
                  <a:srgbClr val="000000"/>
                </a:solidFill>
              </a:rPr>
              <a:t>th</a:t>
            </a:r>
            <a:r>
              <a:rPr lang="en-US" dirty="0" smtClean="0">
                <a:solidFill>
                  <a:srgbClr val="000000"/>
                </a:solidFill>
              </a:rPr>
              <a:t> edition, Chapter 15, pp. 398-415.</a:t>
            </a:r>
          </a:p>
          <a:p>
            <a:r>
              <a:rPr lang="en-US" dirty="0" smtClean="0">
                <a:solidFill>
                  <a:srgbClr val="000000"/>
                </a:solidFill>
                <a:hlinkClick r:id="rId2"/>
              </a:rPr>
              <a:t>http://www.time.com/time/health/article/0,8599,1952143,00.html</a:t>
            </a:r>
            <a:endParaRPr lang="en-US" dirty="0" smtClean="0">
              <a:solidFill>
                <a:srgbClr val="000000"/>
              </a:solidFill>
            </a:endParaRPr>
          </a:p>
          <a:p>
            <a:r>
              <a:rPr lang="en-US" dirty="0" smtClean="0">
                <a:solidFill>
                  <a:srgbClr val="000000"/>
                </a:solidFill>
                <a:hlinkClick r:id="rId3"/>
              </a:rPr>
              <a:t>http://www.psychiatrist.com/pcc/pccpdf/v05s07/v05s0702.pdf</a:t>
            </a:r>
            <a:r>
              <a:rPr lang="en-US" dirty="0" smtClean="0">
                <a:solidFill>
                  <a:srgbClr val="000000"/>
                </a:solidFill>
              </a:rPr>
              <a:t>  (copy url instead of clicking link)</a:t>
            </a: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Questions	</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How do SSRIs work? </a:t>
            </a:r>
          </a:p>
          <a:p>
            <a:r>
              <a:rPr lang="en-US" dirty="0" smtClean="0">
                <a:solidFill>
                  <a:srgbClr val="000000"/>
                </a:solidFill>
              </a:rPr>
              <a:t>Why are Second generation antidepressants more effective than the First generation antidepressants? </a:t>
            </a:r>
          </a:p>
          <a:p>
            <a:r>
              <a:rPr lang="en-US" dirty="0" smtClean="0">
                <a:solidFill>
                  <a:srgbClr val="000000"/>
                </a:solidFill>
              </a:rPr>
              <a:t>What is “therapeutic lag”? </a:t>
            </a:r>
          </a:p>
          <a:p>
            <a:r>
              <a:rPr lang="en-US" dirty="0" smtClean="0">
                <a:solidFill>
                  <a:srgbClr val="000000"/>
                </a:solidFill>
              </a:rPr>
              <a:t>For other kinds of medical conditions can antidepressants be use?</a:t>
            </a:r>
          </a:p>
          <a:p>
            <a:r>
              <a:rPr lang="en-US" dirty="0" smtClean="0">
                <a:solidFill>
                  <a:srgbClr val="000000"/>
                </a:solidFill>
              </a:rPr>
              <a:t>What is L-methylfolate? How does it help depressed patients?</a:t>
            </a:r>
          </a:p>
          <a:p>
            <a:r>
              <a:rPr lang="en-US" dirty="0" smtClean="0">
                <a:solidFill>
                  <a:srgbClr val="000000"/>
                </a:solidFill>
              </a:rPr>
              <a:t>Describe the difference between “response” and “remission”.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a:t>
            </a:r>
            <a:endParaRPr lang="en-US" dirty="0">
              <a:solidFill>
                <a:srgbClr val="000000"/>
              </a:solidFill>
            </a:endParaRPr>
          </a:p>
        </p:txBody>
      </p:sp>
      <p:pic>
        <p:nvPicPr>
          <p:cNvPr id="4" name="Content Placeholder 3" descr="Screen shot 2011-03-27 at 2.01.53 PM.png"/>
          <p:cNvPicPr>
            <a:picLocks noGrp="1" noChangeAspect="1"/>
          </p:cNvPicPr>
          <p:nvPr>
            <p:ph idx="1"/>
          </p:nvPr>
        </p:nvPicPr>
        <p:blipFill>
          <a:blip r:embed="rId2">
            <a:lum bright="7000" contrast="13000"/>
          </a:blip>
          <a:srcRect l="2176" r="6319" b="48182"/>
          <a:stretch>
            <a:fillRect/>
          </a:stretch>
        </p:blipFill>
        <p:spPr>
          <a:xfrm>
            <a:off x="0" y="2020056"/>
            <a:ext cx="8823158" cy="28478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Prevalence</a:t>
            </a:r>
            <a:endParaRPr lang="en-US" dirty="0">
              <a:solidFill>
                <a:srgbClr val="000000"/>
              </a:solidFill>
            </a:endParaRPr>
          </a:p>
        </p:txBody>
      </p:sp>
      <p:pic>
        <p:nvPicPr>
          <p:cNvPr id="4" name="Content Placeholder 3" descr="Screen shot 2011-03-27 at 2.07.37 PM.png"/>
          <p:cNvPicPr>
            <a:picLocks noGrp="1" noChangeAspect="1"/>
          </p:cNvPicPr>
          <p:nvPr>
            <p:ph idx="1"/>
          </p:nvPr>
        </p:nvPicPr>
        <p:blipFill>
          <a:blip r:embed="rId2">
            <a:lum contrast="11000"/>
          </a:blip>
          <a:srcRect l="4438" t="3193" r="11094" b="3193"/>
          <a:stretch>
            <a:fillRect/>
          </a:stretch>
        </p:blipFill>
        <p:spPr>
          <a:xfrm>
            <a:off x="1299843" y="1536033"/>
            <a:ext cx="6021835" cy="463776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Depression Symptoms</a:t>
            </a:r>
            <a:endParaRPr lang="en-US" dirty="0">
              <a:solidFill>
                <a:srgbClr val="000000"/>
              </a:solidFill>
            </a:endParaRPr>
          </a:p>
        </p:txBody>
      </p:sp>
      <p:sp>
        <p:nvSpPr>
          <p:cNvPr id="3" name="Content Placeholder 2"/>
          <p:cNvSpPr>
            <a:spLocks noGrp="1"/>
          </p:cNvSpPr>
          <p:nvPr>
            <p:ph idx="1"/>
          </p:nvPr>
        </p:nvSpPr>
        <p:spPr>
          <a:xfrm>
            <a:off x="498474" y="1360586"/>
            <a:ext cx="6701037" cy="5076568"/>
          </a:xfrm>
        </p:spPr>
        <p:txBody>
          <a:bodyPr numCol="2">
            <a:normAutofit/>
          </a:bodyPr>
          <a:lstStyle/>
          <a:p>
            <a:pPr lvl="1"/>
            <a:r>
              <a:rPr lang="en-US" dirty="0" smtClean="0">
                <a:solidFill>
                  <a:srgbClr val="000000"/>
                </a:solidFill>
              </a:rPr>
              <a:t>Depressed or sad mood</a:t>
            </a:r>
          </a:p>
          <a:p>
            <a:pPr lvl="1"/>
            <a:r>
              <a:rPr lang="en-US" dirty="0" smtClean="0">
                <a:solidFill>
                  <a:srgbClr val="000000"/>
                </a:solidFill>
              </a:rPr>
              <a:t>Pessimistic worry</a:t>
            </a:r>
          </a:p>
          <a:p>
            <a:pPr lvl="1"/>
            <a:r>
              <a:rPr lang="en-US" dirty="0" smtClean="0">
                <a:solidFill>
                  <a:srgbClr val="000000"/>
                </a:solidFill>
              </a:rPr>
              <a:t>Diminished Interested in Normal Activities</a:t>
            </a:r>
          </a:p>
          <a:p>
            <a:pPr lvl="1"/>
            <a:r>
              <a:rPr lang="en-US" b="1" dirty="0" smtClean="0">
                <a:solidFill>
                  <a:srgbClr val="000000"/>
                </a:solidFill>
              </a:rPr>
              <a:t>Mental Slowing &amp; Poor Concentration</a:t>
            </a:r>
          </a:p>
          <a:p>
            <a:pPr lvl="1"/>
            <a:r>
              <a:rPr lang="en-US" b="1" dirty="0" smtClean="0">
                <a:solidFill>
                  <a:srgbClr val="000000"/>
                </a:solidFill>
              </a:rPr>
              <a:t>Insomnia or Increased Sleep</a:t>
            </a:r>
          </a:p>
          <a:p>
            <a:pPr lvl="1"/>
            <a:r>
              <a:rPr lang="en-US" b="1" dirty="0" smtClean="0">
                <a:solidFill>
                  <a:srgbClr val="000000"/>
                </a:solidFill>
              </a:rPr>
              <a:t>Significant weight loss/ gain</a:t>
            </a:r>
          </a:p>
          <a:p>
            <a:pPr lvl="1"/>
            <a:r>
              <a:rPr lang="en-US" dirty="0" smtClean="0">
                <a:solidFill>
                  <a:srgbClr val="000000"/>
                </a:solidFill>
              </a:rPr>
              <a:t>Agitation</a:t>
            </a:r>
          </a:p>
          <a:p>
            <a:pPr lvl="1"/>
            <a:r>
              <a:rPr lang="en-US" dirty="0" smtClean="0">
                <a:solidFill>
                  <a:srgbClr val="000000"/>
                </a:solidFill>
              </a:rPr>
              <a:t>Feelings of guilt and worthlessness</a:t>
            </a:r>
          </a:p>
          <a:p>
            <a:pPr lvl="1"/>
            <a:r>
              <a:rPr lang="en-US" b="1" dirty="0" smtClean="0">
                <a:solidFill>
                  <a:srgbClr val="000000"/>
                </a:solidFill>
              </a:rPr>
              <a:t>Difficulty making decisions</a:t>
            </a:r>
          </a:p>
          <a:p>
            <a:pPr lvl="1"/>
            <a:r>
              <a:rPr lang="en-US" b="1" dirty="0" smtClean="0">
                <a:solidFill>
                  <a:srgbClr val="000000"/>
                </a:solidFill>
              </a:rPr>
              <a:t>Decreased energy/ fatigue</a:t>
            </a:r>
          </a:p>
          <a:p>
            <a:pPr lvl="1"/>
            <a:r>
              <a:rPr lang="en-US" dirty="0" smtClean="0">
                <a:solidFill>
                  <a:srgbClr val="000000"/>
                </a:solidFill>
              </a:rPr>
              <a:t>Decreased libido</a:t>
            </a:r>
          </a:p>
          <a:p>
            <a:pPr lvl="1"/>
            <a:r>
              <a:rPr lang="en-US" dirty="0" smtClean="0">
                <a:solidFill>
                  <a:srgbClr val="000000"/>
                </a:solidFill>
              </a:rPr>
              <a:t>Suicidal Ideation/</a:t>
            </a:r>
            <a:r>
              <a:rPr lang="en-US" dirty="0" err="1" smtClean="0">
                <a:solidFill>
                  <a:srgbClr val="000000"/>
                </a:solidFill>
              </a:rPr>
              <a:t>Suicidality</a:t>
            </a:r>
            <a:endParaRPr lang="en-US" dirty="0" smtClean="0">
              <a:solidFill>
                <a:srgbClr val="000000"/>
              </a:solidFill>
            </a:endParaRPr>
          </a:p>
          <a:p>
            <a:pPr lvl="1"/>
            <a:r>
              <a:rPr lang="en-US" dirty="0" smtClean="0">
                <a:solidFill>
                  <a:srgbClr val="000000"/>
                </a:solidFill>
              </a:rPr>
              <a:t>Crying Spells</a:t>
            </a:r>
          </a:p>
          <a:p>
            <a:pPr lvl="1"/>
            <a:r>
              <a:rPr lang="en-US" dirty="0" smtClean="0">
                <a:solidFill>
                  <a:srgbClr val="000000"/>
                </a:solidFill>
              </a:rPr>
              <a:t>“Empty mood”</a:t>
            </a:r>
          </a:p>
          <a:p>
            <a:pPr lvl="1"/>
            <a:r>
              <a:rPr lang="en-US" dirty="0" smtClean="0">
                <a:solidFill>
                  <a:srgbClr val="000000"/>
                </a:solidFill>
              </a:rPr>
              <a:t>Persistent Anxiousness</a:t>
            </a:r>
          </a:p>
          <a:p>
            <a:pPr lvl="1"/>
            <a:r>
              <a:rPr lang="en-US" b="1" dirty="0" smtClean="0">
                <a:solidFill>
                  <a:srgbClr val="000000"/>
                </a:solidFill>
              </a:rPr>
              <a:t>Feelings of hopelessness</a:t>
            </a:r>
          </a:p>
          <a:p>
            <a:pPr lvl="1"/>
            <a:r>
              <a:rPr lang="en-US" b="1" dirty="0" smtClean="0">
                <a:solidFill>
                  <a:srgbClr val="000000"/>
                </a:solidFill>
              </a:rPr>
              <a:t>Low self-esteem</a:t>
            </a:r>
          </a:p>
          <a:p>
            <a:pPr lvl="1"/>
            <a:r>
              <a:rPr lang="en-US" dirty="0" smtClean="0">
                <a:solidFill>
                  <a:srgbClr val="000000"/>
                </a:solidFill>
              </a:rPr>
              <a:t>Physical changes</a:t>
            </a:r>
          </a:p>
          <a:p>
            <a:pPr lvl="3"/>
            <a:r>
              <a:rPr lang="en-US" dirty="0" smtClean="0">
                <a:solidFill>
                  <a:srgbClr val="000000"/>
                </a:solidFill>
              </a:rPr>
              <a:t>Headaches</a:t>
            </a:r>
          </a:p>
          <a:p>
            <a:pPr lvl="3"/>
            <a:r>
              <a:rPr lang="en-US" dirty="0" smtClean="0">
                <a:solidFill>
                  <a:srgbClr val="000000"/>
                </a:solidFill>
              </a:rPr>
              <a:t>Digestive problems</a:t>
            </a:r>
          </a:p>
          <a:p>
            <a:pPr lvl="3"/>
            <a:r>
              <a:rPr lang="en-US" dirty="0" smtClean="0">
                <a:solidFill>
                  <a:srgbClr val="000000"/>
                </a:solidFill>
              </a:rPr>
              <a:t>Chronic pain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Types of Depression</a:t>
            </a:r>
            <a:endParaRPr lang="en-US" dirty="0">
              <a:solidFill>
                <a:srgbClr val="000000"/>
              </a:solidFill>
            </a:endParaRPr>
          </a:p>
        </p:txBody>
      </p:sp>
      <p:sp>
        <p:nvSpPr>
          <p:cNvPr id="3" name="Content Placeholder 2"/>
          <p:cNvSpPr>
            <a:spLocks noGrp="1"/>
          </p:cNvSpPr>
          <p:nvPr>
            <p:ph idx="1"/>
          </p:nvPr>
        </p:nvSpPr>
        <p:spPr>
          <a:xfrm>
            <a:off x="168463" y="1282215"/>
            <a:ext cx="8565717" cy="5051840"/>
          </a:xfrm>
        </p:spPr>
        <p:txBody>
          <a:bodyPr>
            <a:normAutofit fontScale="77500" lnSpcReduction="20000"/>
          </a:bodyPr>
          <a:lstStyle/>
          <a:p>
            <a:endParaRPr lang="en-US" dirty="0" smtClean="0">
              <a:solidFill>
                <a:srgbClr val="000000"/>
              </a:solidFill>
            </a:endParaRPr>
          </a:p>
          <a:p>
            <a:r>
              <a:rPr lang="en-US" dirty="0" smtClean="0">
                <a:solidFill>
                  <a:srgbClr val="000000"/>
                </a:solidFill>
              </a:rPr>
              <a:t>To be classified as depressed must fit criteria of Diagnostic and Statistical Manual of Mental Disorders (DSM-IV-TR)</a:t>
            </a:r>
          </a:p>
          <a:p>
            <a:r>
              <a:rPr lang="en-US" dirty="0" smtClean="0">
                <a:solidFill>
                  <a:srgbClr val="000000"/>
                </a:solidFill>
              </a:rPr>
              <a:t>Major Depressive Episode</a:t>
            </a:r>
          </a:p>
          <a:p>
            <a:pPr lvl="1"/>
            <a:r>
              <a:rPr lang="en-US" dirty="0" smtClean="0">
                <a:solidFill>
                  <a:srgbClr val="000000"/>
                </a:solidFill>
              </a:rPr>
              <a:t>Symptoms must occur nearly every day for at least 2 weeks</a:t>
            </a:r>
          </a:p>
          <a:p>
            <a:pPr lvl="1"/>
            <a:r>
              <a:rPr lang="en-US" dirty="0" smtClean="0">
                <a:solidFill>
                  <a:srgbClr val="000000"/>
                </a:solidFill>
              </a:rPr>
              <a:t>Episodes can last for several months</a:t>
            </a:r>
          </a:p>
          <a:p>
            <a:r>
              <a:rPr lang="en-US" dirty="0" smtClean="0">
                <a:solidFill>
                  <a:srgbClr val="000000"/>
                </a:solidFill>
              </a:rPr>
              <a:t>Dysthymia</a:t>
            </a:r>
          </a:p>
          <a:p>
            <a:pPr lvl="1"/>
            <a:r>
              <a:rPr lang="en-US" dirty="0" smtClean="0">
                <a:solidFill>
                  <a:srgbClr val="000000"/>
                </a:solidFill>
              </a:rPr>
              <a:t>Chronic State of depressive mood persists for at least 2 years</a:t>
            </a:r>
          </a:p>
          <a:p>
            <a:pPr lvl="2"/>
            <a:r>
              <a:rPr lang="en-US" dirty="0" smtClean="0">
                <a:solidFill>
                  <a:srgbClr val="000000"/>
                </a:solidFill>
              </a:rPr>
              <a:t>Children and adolescents must be for 1 year</a:t>
            </a:r>
          </a:p>
          <a:p>
            <a:pPr lvl="1"/>
            <a:r>
              <a:rPr lang="en-US" dirty="0" smtClean="0">
                <a:solidFill>
                  <a:srgbClr val="000000"/>
                </a:solidFill>
              </a:rPr>
              <a:t>At least 2 symptoms must follow for at least 2 consecutive months</a:t>
            </a:r>
          </a:p>
          <a:p>
            <a:pPr lvl="1"/>
            <a:r>
              <a:rPr lang="en-US" dirty="0" smtClean="0">
                <a:solidFill>
                  <a:srgbClr val="000000"/>
                </a:solidFill>
              </a:rPr>
              <a:t>Can also have double depression</a:t>
            </a:r>
          </a:p>
          <a:p>
            <a:r>
              <a:rPr lang="en-US" dirty="0" smtClean="0">
                <a:solidFill>
                  <a:srgbClr val="000000"/>
                </a:solidFill>
              </a:rPr>
              <a:t>Manic Depression (Bipolar) </a:t>
            </a:r>
          </a:p>
          <a:p>
            <a:pPr lvl="1"/>
            <a:r>
              <a:rPr lang="en-US" dirty="0" smtClean="0">
                <a:solidFill>
                  <a:srgbClr val="000000"/>
                </a:solidFill>
              </a:rPr>
              <a:t>Antidepressants not commonly used alone for treatment </a:t>
            </a:r>
          </a:p>
          <a:p>
            <a:pPr lvl="2"/>
            <a:r>
              <a:rPr lang="en-US" dirty="0" smtClean="0">
                <a:solidFill>
                  <a:srgbClr val="000000"/>
                </a:solidFill>
              </a:rPr>
              <a:t>This is due to the “switch” between a depressed episode and a manic episode</a:t>
            </a:r>
          </a:p>
          <a:p>
            <a:pPr lvl="2"/>
            <a:r>
              <a:rPr lang="en-US" dirty="0" smtClean="0">
                <a:solidFill>
                  <a:srgbClr val="000000"/>
                </a:solidFill>
              </a:rPr>
              <a:t>Antidepressants can induce the “switch” to occur</a:t>
            </a:r>
          </a:p>
          <a:p>
            <a:pPr lvl="3"/>
            <a:r>
              <a:rPr lang="en-US" dirty="0" smtClean="0">
                <a:solidFill>
                  <a:srgbClr val="000000"/>
                </a:solidFill>
              </a:rPr>
              <a:t>SSRIs and bupropion are less likely to induce </a:t>
            </a:r>
          </a:p>
          <a:p>
            <a:pPr lvl="3"/>
            <a:r>
              <a:rPr lang="en-US" dirty="0" smtClean="0">
                <a:solidFill>
                  <a:srgbClr val="000000"/>
                </a:solidFill>
              </a:rPr>
              <a:t>Mood Stabilizers such as </a:t>
            </a:r>
            <a:r>
              <a:rPr lang="en-US" dirty="0" err="1" smtClean="0">
                <a:solidFill>
                  <a:srgbClr val="000000"/>
                </a:solidFill>
              </a:rPr>
              <a:t>Lamictal</a:t>
            </a:r>
            <a:r>
              <a:rPr lang="en-US" dirty="0" smtClean="0">
                <a:solidFill>
                  <a:srgbClr val="000000"/>
                </a:solidFill>
              </a:rPr>
              <a:t> (</a:t>
            </a:r>
            <a:r>
              <a:rPr lang="en-US" dirty="0" err="1" smtClean="0">
                <a:solidFill>
                  <a:srgbClr val="000000"/>
                </a:solidFill>
              </a:rPr>
              <a:t>lamotrigine</a:t>
            </a:r>
            <a:r>
              <a:rPr lang="en-US" dirty="0" smtClean="0">
                <a:solidFill>
                  <a:srgbClr val="000000"/>
                </a:solidFill>
              </a:rPr>
              <a:t>)</a:t>
            </a:r>
          </a:p>
          <a:p>
            <a:pPr lvl="3">
              <a:buNone/>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Other Types	of Depression</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Post Partum Depression (PPD)</a:t>
            </a:r>
          </a:p>
          <a:p>
            <a:pPr lvl="1"/>
            <a:r>
              <a:rPr lang="en-US" dirty="0" smtClean="0">
                <a:solidFill>
                  <a:srgbClr val="000000"/>
                </a:solidFill>
              </a:rPr>
              <a:t>10-17% of women experience depression during pregnancy</a:t>
            </a:r>
          </a:p>
          <a:p>
            <a:r>
              <a:rPr lang="en-US" dirty="0" smtClean="0">
                <a:solidFill>
                  <a:srgbClr val="000000"/>
                </a:solidFill>
              </a:rPr>
              <a:t>Situational Depression</a:t>
            </a:r>
          </a:p>
          <a:p>
            <a:r>
              <a:rPr lang="en-US" dirty="0" smtClean="0">
                <a:solidFill>
                  <a:srgbClr val="000000"/>
                </a:solidFill>
              </a:rPr>
              <a:t>Seasonal Depression Disorder (SADD)</a:t>
            </a:r>
          </a:p>
          <a:p>
            <a:pPr lvl="1"/>
            <a:r>
              <a:rPr lang="en-US" dirty="0" smtClean="0">
                <a:solidFill>
                  <a:srgbClr val="000000"/>
                </a:solidFill>
              </a:rPr>
              <a:t>Has been proven to be treated with Light Therapy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Comorbidity	</a:t>
            </a:r>
            <a:endParaRPr lang="en-US" dirty="0">
              <a:solidFill>
                <a:srgbClr val="000000"/>
              </a:solidFill>
            </a:endParaRPr>
          </a:p>
        </p:txBody>
      </p:sp>
      <p:sp>
        <p:nvSpPr>
          <p:cNvPr id="3" name="Content Placeholder 2"/>
          <p:cNvSpPr>
            <a:spLocks noGrp="1"/>
          </p:cNvSpPr>
          <p:nvPr>
            <p:ph idx="1"/>
          </p:nvPr>
        </p:nvSpPr>
        <p:spPr>
          <a:xfrm>
            <a:off x="498474" y="2007116"/>
            <a:ext cx="7556313" cy="4144963"/>
          </a:xfrm>
        </p:spPr>
        <p:txBody>
          <a:bodyPr/>
          <a:lstStyle/>
          <a:p>
            <a:r>
              <a:rPr lang="en-US" dirty="0" smtClean="0">
                <a:solidFill>
                  <a:srgbClr val="000000"/>
                </a:solidFill>
              </a:rPr>
              <a:t>Comorbidity is presence of more than 1 disorder at a time</a:t>
            </a:r>
          </a:p>
          <a:p>
            <a:r>
              <a:rPr lang="en-US" dirty="0" smtClean="0">
                <a:solidFill>
                  <a:srgbClr val="000000"/>
                </a:solidFill>
              </a:rPr>
              <a:t>Depression has a very high comorbidity rate</a:t>
            </a:r>
          </a:p>
          <a:p>
            <a:r>
              <a:rPr lang="en-US" dirty="0" smtClean="0">
                <a:solidFill>
                  <a:srgbClr val="000000"/>
                </a:solidFill>
              </a:rPr>
              <a:t>Challenge because antidepressants must be able to be taken with other medication</a:t>
            </a:r>
          </a:p>
          <a:p>
            <a:pPr>
              <a:buNone/>
            </a:pPr>
            <a:endParaRPr lang="en-US" dirty="0">
              <a:solidFill>
                <a:srgbClr val="000000"/>
              </a:solidFill>
            </a:endParaRPr>
          </a:p>
        </p:txBody>
      </p:sp>
      <p:pic>
        <p:nvPicPr>
          <p:cNvPr id="4" name="Picture 3" descr="Screen shot 2011-03-27 at 2.04.16 PM.png"/>
          <p:cNvPicPr>
            <a:picLocks noChangeAspect="1"/>
          </p:cNvPicPr>
          <p:nvPr/>
        </p:nvPicPr>
        <p:blipFill>
          <a:blip r:embed="rId2">
            <a:lum contrast="41000"/>
          </a:blip>
          <a:srcRect l="2315" t="3038" b="3038"/>
          <a:stretch>
            <a:fillRect/>
          </a:stretch>
        </p:blipFill>
        <p:spPr>
          <a:xfrm>
            <a:off x="747755" y="3963129"/>
            <a:ext cx="6892353" cy="25250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2497</TotalTime>
  <Words>1749</Words>
  <Application>Microsoft Office PowerPoint</Application>
  <PresentationFormat>On-screen Show (4:3)</PresentationFormat>
  <Paragraphs>295</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Advantage</vt:lpstr>
      <vt:lpstr> Grace Davis</vt:lpstr>
      <vt:lpstr>Depression and Symptoms</vt:lpstr>
      <vt:lpstr>Depression</vt:lpstr>
      <vt:lpstr>Depression </vt:lpstr>
      <vt:lpstr>Prevalence</vt:lpstr>
      <vt:lpstr>Depression Symptoms</vt:lpstr>
      <vt:lpstr>Types of Depression</vt:lpstr>
      <vt:lpstr>Other Types of Depression</vt:lpstr>
      <vt:lpstr>Comorbidity </vt:lpstr>
      <vt:lpstr>History of Psychopharmacology </vt:lpstr>
      <vt:lpstr>History of Psychopharmacology</vt:lpstr>
      <vt:lpstr>History of Antidepressants </vt:lpstr>
      <vt:lpstr>History of Antidepressants </vt:lpstr>
      <vt:lpstr>First Generation Antidepressants: Monoamine Oxidase Inhibitors </vt:lpstr>
      <vt:lpstr>PowerPoint Presentation</vt:lpstr>
      <vt:lpstr>First Generation Antidepressants: Monoamine Oxidase Inhibitors </vt:lpstr>
      <vt:lpstr>First Generation Antidepressants: Tricyclic Antidepressants</vt:lpstr>
      <vt:lpstr>First Generation Antidepressants: Tricyclic Antidepressants</vt:lpstr>
      <vt:lpstr>Second Generation Antidepressants</vt:lpstr>
      <vt:lpstr>PowerPoint Presentation</vt:lpstr>
      <vt:lpstr>Second Generation Antidepressants: Serotonin</vt:lpstr>
      <vt:lpstr>Second Generation Antidepressants </vt:lpstr>
      <vt:lpstr>Second Generation Antidepressants </vt:lpstr>
      <vt:lpstr>Atypical Antidepressants</vt:lpstr>
      <vt:lpstr>Atypical Antidepressants </vt:lpstr>
      <vt:lpstr>Atypical Antidepressants</vt:lpstr>
      <vt:lpstr>Atypical Antidepressants:  Bupropion (Aplenzin) </vt:lpstr>
      <vt:lpstr>Atypical Antidepressants:  Bupropion (Aplenzin) </vt:lpstr>
      <vt:lpstr>Most Popular Antidepressants </vt:lpstr>
      <vt:lpstr>Other Forms of Treatment</vt:lpstr>
      <vt:lpstr>Antidepressants Application </vt:lpstr>
      <vt:lpstr>Depression Untreated </vt:lpstr>
      <vt:lpstr>Depression: Unsolved Problems </vt:lpstr>
      <vt:lpstr>Depression: Unsolved Problems </vt:lpstr>
      <vt:lpstr>Depression: Future Directions </vt:lpstr>
      <vt:lpstr>Depression: Clinical Treatment </vt:lpstr>
      <vt:lpstr>Reading</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grace davis</dc:creator>
  <cp:lastModifiedBy>00005862</cp:lastModifiedBy>
  <cp:revision>37</cp:revision>
  <dcterms:created xsi:type="dcterms:W3CDTF">2011-04-18T19:33:21Z</dcterms:created>
  <dcterms:modified xsi:type="dcterms:W3CDTF">2011-04-23T19:51:08Z</dcterms:modified>
</cp:coreProperties>
</file>