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3"/>
  </p:notesMasterIdLst>
  <p:sldIdLst>
    <p:sldId id="256" r:id="rId2"/>
    <p:sldId id="285" r:id="rId3"/>
    <p:sldId id="257" r:id="rId4"/>
    <p:sldId id="284" r:id="rId5"/>
    <p:sldId id="258" r:id="rId6"/>
    <p:sldId id="259" r:id="rId7"/>
    <p:sldId id="260" r:id="rId8"/>
    <p:sldId id="261" r:id="rId9"/>
    <p:sldId id="286" r:id="rId10"/>
    <p:sldId id="262" r:id="rId11"/>
    <p:sldId id="263" r:id="rId12"/>
    <p:sldId id="266" r:id="rId13"/>
    <p:sldId id="264" r:id="rId14"/>
    <p:sldId id="265" r:id="rId15"/>
    <p:sldId id="276" r:id="rId16"/>
    <p:sldId id="277" r:id="rId17"/>
    <p:sldId id="267" r:id="rId18"/>
    <p:sldId id="278" r:id="rId19"/>
    <p:sldId id="287" r:id="rId20"/>
    <p:sldId id="279" r:id="rId21"/>
    <p:sldId id="268" r:id="rId22"/>
    <p:sldId id="269" r:id="rId23"/>
    <p:sldId id="271" r:id="rId24"/>
    <p:sldId id="272" r:id="rId25"/>
    <p:sldId id="273" r:id="rId26"/>
    <p:sldId id="274" r:id="rId27"/>
    <p:sldId id="275" r:id="rId28"/>
    <p:sldId id="283" r:id="rId29"/>
    <p:sldId id="282"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5" d="100"/>
          <a:sy n="135" d="100"/>
        </p:scale>
        <p:origin x="-71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9AC2B-73A4-4D0D-BF94-0C448249CD45}" type="datetimeFigureOut">
              <a:rPr lang="en-US" smtClean="0"/>
              <a:pPr/>
              <a:t>4/9/2011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3ED39-AC09-4566-8A9A-18360DFBBF5C}" type="slidenum">
              <a:rPr lang="en-US" smtClean="0"/>
              <a:pPr/>
              <a:t>‹#›</a:t>
            </a:fld>
            <a:endParaRPr lang="en-US"/>
          </a:p>
        </p:txBody>
      </p:sp>
    </p:spTree>
    <p:extLst>
      <p:ext uri="{BB962C8B-B14F-4D97-AF65-F5344CB8AC3E}">
        <p14:creationId xmlns:p14="http://schemas.microsoft.com/office/powerpoint/2010/main" val="425760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2001 Academy Award winning film </a:t>
            </a:r>
            <a:r>
              <a:rPr lang="en-US" i="1" dirty="0" smtClean="0"/>
              <a:t>A Beautiful Mind</a:t>
            </a:r>
            <a:r>
              <a:rPr lang="en-US" i="0" dirty="0" smtClean="0"/>
              <a:t> was based upon the life of John Nash, a U.S. mathematician who jointly</a:t>
            </a:r>
            <a:r>
              <a:rPr lang="en-US" i="0" baseline="0" dirty="0" smtClean="0"/>
              <a:t> </a:t>
            </a:r>
            <a:r>
              <a:rPr lang="en-US" i="0" dirty="0" smtClean="0"/>
              <a:t>won the Nobel Prize for Economics</a:t>
            </a:r>
            <a:r>
              <a:rPr lang="en-US" i="0" baseline="0" dirty="0" smtClean="0"/>
              <a:t> </a:t>
            </a:r>
            <a:r>
              <a:rPr lang="en-US" i="0" dirty="0" smtClean="0"/>
              <a:t>in 1994 </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a:t>
            </a:r>
            <a:r>
              <a:rPr lang="en-US" dirty="0" err="1" smtClean="0"/>
              <a:t>clozapine</a:t>
            </a:r>
            <a:r>
              <a:rPr lang="en-US" dirty="0" smtClean="0"/>
              <a:t> seems</a:t>
            </a:r>
            <a:r>
              <a:rPr lang="en-US" baseline="0" dirty="0" smtClean="0"/>
              <a:t> to </a:t>
            </a:r>
            <a:r>
              <a:rPr lang="en-US" baseline="0" dirty="0" err="1" smtClean="0"/>
              <a:t>fulfil</a:t>
            </a:r>
            <a:r>
              <a:rPr lang="en-US" baseline="0" dirty="0" smtClean="0"/>
              <a:t> all of this criteria</a:t>
            </a:r>
          </a:p>
          <a:p>
            <a:r>
              <a:rPr lang="en-US" baseline="0" dirty="0" smtClean="0"/>
              <a:t>If we broaden our definition of “atypical” to mean drugs that produce no or fewer EPS than typical antipsychotics, we are able to include several second-generation antipsychotics such as </a:t>
            </a:r>
            <a:r>
              <a:rPr lang="en-US" baseline="0" dirty="0" err="1" smtClean="0"/>
              <a:t>risperidone</a:t>
            </a:r>
            <a:r>
              <a:rPr lang="en-US" baseline="0" dirty="0" smtClean="0"/>
              <a:t>, </a:t>
            </a:r>
            <a:r>
              <a:rPr lang="en-US" baseline="0" dirty="0" err="1" smtClean="0"/>
              <a:t>olanzapine</a:t>
            </a:r>
            <a:r>
              <a:rPr lang="en-US" baseline="0" dirty="0" smtClean="0"/>
              <a:t>, </a:t>
            </a:r>
            <a:r>
              <a:rPr lang="en-US" baseline="0" dirty="0" err="1" smtClean="0"/>
              <a:t>ziprasidone</a:t>
            </a:r>
            <a:r>
              <a:rPr lang="en-US" baseline="0" dirty="0" smtClean="0"/>
              <a:t>, </a:t>
            </a:r>
            <a:r>
              <a:rPr lang="en-US" baseline="0" dirty="0" err="1" smtClean="0"/>
              <a:t>quetiapine</a:t>
            </a:r>
            <a:r>
              <a:rPr lang="en-US" baseline="0" dirty="0" smtClean="0"/>
              <a:t>, </a:t>
            </a:r>
            <a:r>
              <a:rPr lang="en-US" baseline="0" dirty="0" err="1" smtClean="0"/>
              <a:t>sertindol</a:t>
            </a:r>
            <a:r>
              <a:rPr lang="en-US" baseline="0" dirty="0" smtClean="0"/>
              <a:t>, and </a:t>
            </a:r>
            <a:r>
              <a:rPr lang="en-US" baseline="0" dirty="0" err="1" smtClean="0"/>
              <a:t>aripiprazol</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administered at this daily dose level, </a:t>
            </a:r>
            <a:r>
              <a:rPr lang="en-US" dirty="0" err="1" smtClean="0"/>
              <a:t>Olanzapine</a:t>
            </a:r>
            <a:r>
              <a:rPr lang="en-US" dirty="0" smtClean="0"/>
              <a:t> showed</a:t>
            </a:r>
            <a:r>
              <a:rPr lang="en-US" baseline="0" dirty="0" smtClean="0"/>
              <a:t> greater effect over Haloperidol in the following ways:</a:t>
            </a:r>
          </a:p>
          <a:p>
            <a:r>
              <a:rPr lang="en-US" baseline="0" dirty="0" smtClean="0"/>
              <a:t>	More premature interruptions in treatment for lack of efficacy among patients treated with Haloperidol vs. </a:t>
            </a:r>
            <a:r>
              <a:rPr lang="en-US" baseline="0" dirty="0" err="1" smtClean="0"/>
              <a:t>Olanzapine</a:t>
            </a:r>
            <a:endParaRPr lang="en-US" baseline="0" dirty="0" smtClean="0"/>
          </a:p>
          <a:p>
            <a:r>
              <a:rPr lang="en-US" baseline="0" dirty="0" smtClean="0"/>
              <a:t>	Premature interruptions due to adverse effects more so with Haloperidol vs. </a:t>
            </a:r>
            <a:r>
              <a:rPr lang="en-US" baseline="0" dirty="0" err="1" smtClean="0"/>
              <a:t>Olanzapine</a:t>
            </a:r>
            <a:endParaRPr lang="en-US" baseline="0" dirty="0" smtClean="0"/>
          </a:p>
          <a:p>
            <a:r>
              <a:rPr lang="en-US" baseline="0" dirty="0" smtClean="0"/>
              <a:t>	</a:t>
            </a:r>
            <a:r>
              <a:rPr lang="en-US" baseline="0" dirty="0" err="1" smtClean="0"/>
              <a:t>Anticholinergics</a:t>
            </a:r>
            <a:r>
              <a:rPr lang="en-US" baseline="0" dirty="0" smtClean="0"/>
              <a:t> needed more of the time in Haloperidol use vs. </a:t>
            </a:r>
            <a:r>
              <a:rPr lang="en-US" baseline="0" dirty="0" err="1" smtClean="0"/>
              <a:t>Olanzapine</a:t>
            </a:r>
            <a:r>
              <a:rPr lang="en-US" baseline="0" dirty="0" smtClean="0"/>
              <a:t> use (49% vs. 15%)</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physician</a:t>
            </a:r>
            <a:r>
              <a:rPr lang="en-US" baseline="0" dirty="0" smtClean="0"/>
              <a:t> must carefully examine each schizophrenia case and decide which second-generation antipsychotic accurately meets their needs; these two case examples will display how a patient’s lifestyle and schizophrenia history can aid a physician in choosing an antipsychotic</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In-text citation = </a:t>
            </a:r>
            <a:r>
              <a:rPr lang="pt-BR" sz="1200" i="0" kern="1200" dirty="0" smtClean="0">
                <a:solidFill>
                  <a:schemeClr val="tx1"/>
                </a:solidFill>
                <a:latin typeface="+mn-lt"/>
                <a:ea typeface="+mn-ea"/>
                <a:cs typeface="+mn-cs"/>
              </a:rPr>
              <a:t>(De Oliveira, and Juruena 523-34)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In-text citation</a:t>
            </a:r>
            <a:r>
              <a:rPr lang="en-US" baseline="0" dirty="0" smtClean="0"/>
              <a:t> = </a:t>
            </a:r>
            <a:r>
              <a:rPr lang="en-US" sz="1200" i="0" kern="1200" dirty="0" smtClean="0">
                <a:solidFill>
                  <a:schemeClr val="tx1"/>
                </a:solidFill>
                <a:latin typeface="+mn-lt"/>
                <a:ea typeface="+mn-ea"/>
                <a:cs typeface="+mn-cs"/>
              </a:rPr>
              <a:t>(</a:t>
            </a:r>
            <a:r>
              <a:rPr lang="en-US" sz="1200" i="0" kern="1200" dirty="0" err="1" smtClean="0">
                <a:solidFill>
                  <a:schemeClr val="tx1"/>
                </a:solidFill>
                <a:latin typeface="+mn-lt"/>
                <a:ea typeface="+mn-ea"/>
                <a:cs typeface="+mn-cs"/>
              </a:rPr>
              <a:t>Roessler</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Salize</a:t>
            </a:r>
            <a:r>
              <a:rPr lang="en-US" sz="1200" i="0" kern="1200" dirty="0" smtClean="0">
                <a:solidFill>
                  <a:schemeClr val="tx1"/>
                </a:solidFill>
                <a:latin typeface="+mn-lt"/>
                <a:ea typeface="+mn-ea"/>
                <a:cs typeface="+mn-cs"/>
              </a:rPr>
              <a:t>, van Os, and </a:t>
            </a:r>
            <a:r>
              <a:rPr lang="en-US" sz="1200" i="0" kern="1200" dirty="0" err="1" smtClean="0">
                <a:solidFill>
                  <a:schemeClr val="tx1"/>
                </a:solidFill>
                <a:latin typeface="+mn-lt"/>
                <a:ea typeface="+mn-ea"/>
                <a:cs typeface="+mn-cs"/>
              </a:rPr>
              <a:t>Riecher-Roessler</a:t>
            </a:r>
            <a:r>
              <a:rPr lang="en-US" sz="1200" i="0" kern="1200" dirty="0" smtClean="0">
                <a:solidFill>
                  <a:schemeClr val="tx1"/>
                </a:solidFill>
                <a:latin typeface="+mn-lt"/>
                <a:ea typeface="+mn-ea"/>
                <a:cs typeface="+mn-cs"/>
              </a:rPr>
              <a:t> 399-409)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In-text</a:t>
            </a:r>
            <a:r>
              <a:rPr lang="en-US" sz="1200" i="0" kern="1200" baseline="0" dirty="0" smtClean="0">
                <a:solidFill>
                  <a:schemeClr val="tx1"/>
                </a:solidFill>
                <a:latin typeface="+mn-lt"/>
                <a:ea typeface="+mn-ea"/>
                <a:cs typeface="+mn-cs"/>
              </a:rPr>
              <a:t> citation = </a:t>
            </a:r>
            <a:r>
              <a:rPr lang="en-US" sz="1200" i="0" kern="1200" dirty="0" smtClean="0">
                <a:solidFill>
                  <a:schemeClr val="tx1"/>
                </a:solidFill>
                <a:latin typeface="+mn-lt"/>
                <a:ea typeface="+mn-ea"/>
                <a:cs typeface="+mn-cs"/>
              </a:rPr>
              <a:t>(</a:t>
            </a:r>
            <a:r>
              <a:rPr lang="en-US" sz="1200" i="0" kern="1200" dirty="0" err="1" smtClean="0">
                <a:solidFill>
                  <a:schemeClr val="tx1"/>
                </a:solidFill>
                <a:latin typeface="+mn-lt"/>
                <a:ea typeface="+mn-ea"/>
                <a:cs typeface="+mn-cs"/>
              </a:rPr>
              <a:t>Tamminga</a:t>
            </a:r>
            <a:r>
              <a:rPr lang="en-US" sz="1200" i="0" kern="1200" dirty="0" smtClean="0">
                <a:solidFill>
                  <a:schemeClr val="tx1"/>
                </a:solidFill>
                <a:latin typeface="+mn-lt"/>
                <a:ea typeface="+mn-ea"/>
                <a:cs typeface="+mn-cs"/>
              </a:rPr>
              <a:t> 7-10)</a:t>
            </a:r>
          </a:p>
          <a:p>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“Behaves epidemiologically” means that the disease has a tendency to cluster</a:t>
            </a:r>
            <a:r>
              <a:rPr lang="en-US" baseline="0" dirty="0" smtClean="0"/>
              <a:t> within families</a:t>
            </a:r>
          </a:p>
          <a:p>
            <a:r>
              <a:rPr lang="en-US" baseline="0" dirty="0" smtClean="0"/>
              <a:t>“Other complex diseases” include diabetes and cardiovascular disease</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“Cannabis use” is just fancy talk for “marijuana</a:t>
            </a:r>
            <a:r>
              <a:rPr lang="en-US" baseline="0" dirty="0" smtClean="0"/>
              <a:t> use”</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Explanation</a:t>
            </a:r>
            <a:r>
              <a:rPr lang="en-US" baseline="0" dirty="0" smtClean="0"/>
              <a:t> could potentially be due to stronger family support and fewer demands on patient, but no exact causation is clear</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a:t>
            </a:r>
            <a:r>
              <a:rPr lang="en-US" baseline="30000" dirty="0" smtClean="0"/>
              <a:t>th</a:t>
            </a:r>
            <a:r>
              <a:rPr lang="en-US" dirty="0" smtClean="0"/>
              <a:t> leading</a:t>
            </a:r>
            <a:r>
              <a:rPr lang="en-US" baseline="0" dirty="0" smtClean="0"/>
              <a:t> cause in age group 15-44</a:t>
            </a:r>
          </a:p>
          <a:p>
            <a:r>
              <a:rPr lang="en-US" baseline="0" dirty="0" smtClean="0"/>
              <a:t>30% figure from 1999 </a:t>
            </a:r>
            <a:r>
              <a:rPr lang="en-US" baseline="0" dirty="0" err="1" smtClean="0"/>
              <a:t>Radomsky</a:t>
            </a:r>
            <a:r>
              <a:rPr lang="en-US" baseline="0" dirty="0" smtClean="0"/>
              <a:t> et al. study</a:t>
            </a:r>
          </a:p>
          <a:p>
            <a:r>
              <a:rPr lang="en-US" baseline="0" dirty="0" smtClean="0"/>
              <a:t>10% figure from 1990 Caldwell and </a:t>
            </a:r>
            <a:r>
              <a:rPr lang="en-US" baseline="0" dirty="0" err="1" smtClean="0"/>
              <a:t>Gottesman</a:t>
            </a:r>
            <a:r>
              <a:rPr lang="en-US" baseline="0" dirty="0" smtClean="0"/>
              <a:t> study</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Prior to the discussion of treatment for schizophrenia,</a:t>
            </a:r>
            <a:r>
              <a:rPr lang="en-US" baseline="0" dirty="0" smtClean="0"/>
              <a:t> it is important to address two distinct classes of symptoms related to the disease</a:t>
            </a:r>
          </a:p>
          <a:p>
            <a:r>
              <a:rPr lang="en-US" baseline="0" dirty="0" smtClean="0"/>
              <a:t>Positive symptoms occur more often in lesser or acute phases as compared to negative symptoms </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Medications to relieve symptoms and prevent relapse</a:t>
            </a:r>
          </a:p>
          <a:p>
            <a:r>
              <a:rPr lang="en-US" dirty="0" smtClean="0"/>
              <a:t>Typical antipsychotics were the norm over 30 years ago, whereas today atypical antipsychotic</a:t>
            </a:r>
            <a:r>
              <a:rPr lang="en-US" baseline="0" dirty="0" smtClean="0"/>
              <a:t> drugs have become the norm to treat a variety of psychoses because of their superiority with regard to extra pyramidal symptoms (EPS)</a:t>
            </a:r>
            <a:endParaRPr lang="en-US" dirty="0" smtClean="0"/>
          </a:p>
          <a:p>
            <a:r>
              <a:rPr lang="en-US" dirty="0" smtClean="0"/>
              <a:t>Psychosocial interventions help patients and families cope</a:t>
            </a:r>
            <a:r>
              <a:rPr lang="en-US" baseline="0" dirty="0" smtClean="0"/>
              <a:t> with illness and aim to prevent relapses</a:t>
            </a:r>
          </a:p>
          <a:p>
            <a:r>
              <a:rPr lang="en-US" baseline="0" dirty="0" smtClean="0"/>
              <a:t>Rehabilitation aims to reintegrate patients into community and help them regain occupational functioning</a:t>
            </a:r>
          </a:p>
        </p:txBody>
      </p:sp>
      <p:sp>
        <p:nvSpPr>
          <p:cNvPr id="4" name="Slide Number Placeholder 3"/>
          <p:cNvSpPr>
            <a:spLocks noGrp="1"/>
          </p:cNvSpPr>
          <p:nvPr>
            <p:ph type="sldNum" sz="quarter" idx="10"/>
          </p:nvPr>
        </p:nvSpPr>
        <p:spPr/>
        <p:txBody>
          <a:bodyPr/>
          <a:lstStyle/>
          <a:p>
            <a:fld id="{4FF3ED39-AC09-4566-8A9A-18360DFBBF5C}"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Development of typical, conventional antipsychotics</a:t>
            </a:r>
            <a:r>
              <a:rPr lang="en-US" baseline="0" dirty="0" smtClean="0"/>
              <a:t> began with the discovery of chlorpromazine</a:t>
            </a:r>
          </a:p>
          <a:p>
            <a:r>
              <a:rPr lang="en-US" baseline="0" dirty="0" smtClean="0"/>
              <a:t>Persistent symptoms in 25-60% of patients</a:t>
            </a:r>
          </a:p>
          <a:p>
            <a:r>
              <a:rPr lang="en-US" baseline="0" dirty="0" smtClean="0"/>
              <a:t>Became accepted that antipsychotics </a:t>
            </a:r>
            <a:r>
              <a:rPr lang="en-US" i="1" baseline="0" dirty="0" smtClean="0"/>
              <a:t>should</a:t>
            </a:r>
            <a:r>
              <a:rPr lang="en-US" i="0" baseline="0" dirty="0" smtClean="0"/>
              <a:t> also induce EPS</a:t>
            </a:r>
            <a:endParaRPr lang="en-US" baseline="0" dirty="0" smtClean="0"/>
          </a:p>
        </p:txBody>
      </p:sp>
      <p:sp>
        <p:nvSpPr>
          <p:cNvPr id="4" name="Slide Number Placeholder 3"/>
          <p:cNvSpPr>
            <a:spLocks noGrp="1"/>
          </p:cNvSpPr>
          <p:nvPr>
            <p:ph type="sldNum" sz="quarter" idx="10"/>
          </p:nvPr>
        </p:nvSpPr>
        <p:spPr/>
        <p:txBody>
          <a:bodyPr/>
          <a:lstStyle/>
          <a:p>
            <a:fld id="{4FF3ED39-AC09-4566-8A9A-18360DFBBF5C}"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Finnish incident refers to 1975 incident when 16 people</a:t>
            </a:r>
            <a:r>
              <a:rPr lang="en-US" baseline="0" dirty="0" smtClean="0"/>
              <a:t> in Finland developed severe blood reactions causing them to become dangerously susceptible to infection; it was then also discovered that </a:t>
            </a:r>
            <a:r>
              <a:rPr lang="en-US" baseline="0" dirty="0" err="1" smtClean="0"/>
              <a:t>clozapine</a:t>
            </a:r>
            <a:r>
              <a:rPr lang="en-US" baseline="0" dirty="0" smtClean="0"/>
              <a:t> could produce agranulocytosis in 1 to 2% of all cases (agranulocytosis is a severe lowering of white blood cell count)</a:t>
            </a:r>
            <a:endParaRPr lang="en-US" dirty="0"/>
          </a:p>
        </p:txBody>
      </p:sp>
      <p:sp>
        <p:nvSpPr>
          <p:cNvPr id="4" name="Slide Number Placeholder 3"/>
          <p:cNvSpPr>
            <a:spLocks noGrp="1"/>
          </p:cNvSpPr>
          <p:nvPr>
            <p:ph type="sldNum" sz="quarter" idx="10"/>
          </p:nvPr>
        </p:nvSpPr>
        <p:spPr/>
        <p:txBody>
          <a:bodyPr/>
          <a:lstStyle/>
          <a:p>
            <a:fld id="{4FF3ED39-AC09-4566-8A9A-18360DFBBF5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6999F20-9DF6-4532-A1E3-77D1CAF3FCEA}" type="datetimeFigureOut">
              <a:rPr lang="en-US" smtClean="0"/>
              <a:pPr/>
              <a:t>4/9/2011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44E3A4B-59C5-4655-8291-FEE48BF5842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999F20-9DF6-4532-A1E3-77D1CAF3FCEA}" type="datetimeFigureOut">
              <a:rPr lang="en-US" smtClean="0"/>
              <a:pPr/>
              <a:t>4/9/2011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E3A4B-59C5-4655-8291-FEE48BF584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999F20-9DF6-4532-A1E3-77D1CAF3FCEA}" type="datetimeFigureOut">
              <a:rPr lang="en-US" smtClean="0"/>
              <a:pPr/>
              <a:t>4/9/2011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E3A4B-59C5-4655-8291-FEE48BF584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6999F20-9DF6-4532-A1E3-77D1CAF3FCEA}" type="datetimeFigureOut">
              <a:rPr lang="en-US" smtClean="0"/>
              <a:pPr/>
              <a:t>4/9/2011</a:t>
            </a:fld>
            <a:endParaRPr lang="en-US"/>
          </a:p>
        </p:txBody>
      </p:sp>
      <p:sp>
        <p:nvSpPr>
          <p:cNvPr id="9" name="Slide Number Placeholder 8"/>
          <p:cNvSpPr>
            <a:spLocks noGrp="1"/>
          </p:cNvSpPr>
          <p:nvPr>
            <p:ph type="sldNum" sz="quarter" idx="15"/>
          </p:nvPr>
        </p:nvSpPr>
        <p:spPr/>
        <p:txBody>
          <a:bodyPr rtlCol="0"/>
          <a:lstStyle/>
          <a:p>
            <a:fld id="{844E3A4B-59C5-4655-8291-FEE48BF5842A}"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6999F20-9DF6-4532-A1E3-77D1CAF3FCEA}" type="datetimeFigureOut">
              <a:rPr lang="en-US" smtClean="0"/>
              <a:pPr/>
              <a:t>4/9/2011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44E3A4B-59C5-4655-8291-FEE48BF5842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6999F20-9DF6-4532-A1E3-77D1CAF3FCEA}" type="datetimeFigureOut">
              <a:rPr lang="en-US" smtClean="0"/>
              <a:pPr/>
              <a:t>4/9/2011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E3A4B-59C5-4655-8291-FEE48BF5842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6999F20-9DF6-4532-A1E3-77D1CAF3FCEA}" type="datetimeFigureOut">
              <a:rPr lang="en-US" smtClean="0"/>
              <a:pPr/>
              <a:t>4/9/2011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E3A4B-59C5-4655-8291-FEE48BF5842A}"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6999F20-9DF6-4532-A1E3-77D1CAF3FCEA}" type="datetimeFigureOut">
              <a:rPr lang="en-US" smtClean="0"/>
              <a:pPr/>
              <a:t>4/9/2011</a:t>
            </a:fld>
            <a:endParaRPr lang="en-US"/>
          </a:p>
        </p:txBody>
      </p:sp>
      <p:sp>
        <p:nvSpPr>
          <p:cNvPr id="7" name="Slide Number Placeholder 6"/>
          <p:cNvSpPr>
            <a:spLocks noGrp="1"/>
          </p:cNvSpPr>
          <p:nvPr>
            <p:ph type="sldNum" sz="quarter" idx="11"/>
          </p:nvPr>
        </p:nvSpPr>
        <p:spPr/>
        <p:txBody>
          <a:bodyPr rtlCol="0"/>
          <a:lstStyle/>
          <a:p>
            <a:fld id="{844E3A4B-59C5-4655-8291-FEE48BF5842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99F20-9DF6-4532-A1E3-77D1CAF3FCEA}" type="datetimeFigureOut">
              <a:rPr lang="en-US" smtClean="0"/>
              <a:pPr/>
              <a:t>4/9/2011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E3A4B-59C5-4655-8291-FEE48BF584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6999F20-9DF6-4532-A1E3-77D1CAF3FCEA}" type="datetimeFigureOut">
              <a:rPr lang="en-US" smtClean="0"/>
              <a:pPr/>
              <a:t>4/9/2011</a:t>
            </a:fld>
            <a:endParaRPr lang="en-US"/>
          </a:p>
        </p:txBody>
      </p:sp>
      <p:sp>
        <p:nvSpPr>
          <p:cNvPr id="22" name="Slide Number Placeholder 21"/>
          <p:cNvSpPr>
            <a:spLocks noGrp="1"/>
          </p:cNvSpPr>
          <p:nvPr>
            <p:ph type="sldNum" sz="quarter" idx="15"/>
          </p:nvPr>
        </p:nvSpPr>
        <p:spPr/>
        <p:txBody>
          <a:bodyPr rtlCol="0"/>
          <a:lstStyle/>
          <a:p>
            <a:fld id="{844E3A4B-59C5-4655-8291-FEE48BF5842A}"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6999F20-9DF6-4532-A1E3-77D1CAF3FCEA}" type="datetimeFigureOut">
              <a:rPr lang="en-US" smtClean="0"/>
              <a:pPr/>
              <a:t>4/9/2011</a:t>
            </a:fld>
            <a:endParaRPr lang="en-US"/>
          </a:p>
        </p:txBody>
      </p:sp>
      <p:sp>
        <p:nvSpPr>
          <p:cNvPr id="18" name="Slide Number Placeholder 17"/>
          <p:cNvSpPr>
            <a:spLocks noGrp="1"/>
          </p:cNvSpPr>
          <p:nvPr>
            <p:ph type="sldNum" sz="quarter" idx="11"/>
          </p:nvPr>
        </p:nvSpPr>
        <p:spPr/>
        <p:txBody>
          <a:bodyPr rtlCol="0"/>
          <a:lstStyle/>
          <a:p>
            <a:fld id="{844E3A4B-59C5-4655-8291-FEE48BF5842A}"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6999F20-9DF6-4532-A1E3-77D1CAF3FCEA}" type="datetimeFigureOut">
              <a:rPr lang="en-US" smtClean="0"/>
              <a:pPr/>
              <a:t>4/9/2011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44E3A4B-59C5-4655-8291-FEE48BF584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2/23/Chlorpromazine-2D-skeletal.p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upload.wikimedia.org/wikipedia/commons/a/a9/John_Forbes_Nash,_Jr._by_Peter_Badge.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3/32/Clozapine.sv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2/23/Risperidone.sv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commons/0/06/Olanzapine.sv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upload.wikimedia.org/wikipedia/commons/1/1f/Quetiapine.sv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upload.wikimedia.org/wikipedia/commons/0/04/Ziprasidone.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commons/2/20/Aripiprazole.sv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b/b2/Cloth_embroidered_by_a_schizophrenia_sufferer.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d/d2/E._Kraepelin.jp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upload.wikimedia.org/wikipedia/commons/4/4f/Bleuler.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7/7c/Schizophrenia_world_map_-_DALY_-_WHO2004.sv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800" dirty="0" smtClean="0"/>
              <a:t>Antipsychotic treatment of Schizophrenia</a:t>
            </a:r>
            <a:endParaRPr lang="en-US" sz="5800" dirty="0"/>
          </a:p>
        </p:txBody>
      </p:sp>
      <p:sp>
        <p:nvSpPr>
          <p:cNvPr id="3" name="Subtitle 2"/>
          <p:cNvSpPr>
            <a:spLocks noGrp="1"/>
          </p:cNvSpPr>
          <p:nvPr>
            <p:ph type="subTitle" idx="1"/>
          </p:nvPr>
        </p:nvSpPr>
        <p:spPr>
          <a:xfrm>
            <a:off x="2286000" y="5003322"/>
            <a:ext cx="5943600" cy="1371600"/>
          </a:xfrm>
        </p:spPr>
        <p:txBody>
          <a:bodyPr>
            <a:normAutofit/>
          </a:bodyPr>
          <a:lstStyle/>
          <a:p>
            <a:pPr algn="just"/>
            <a:r>
              <a:rPr lang="en-US" sz="2400" dirty="0" smtClean="0"/>
              <a:t>Seminar on the Manifestation of the Disease, Prevalence in Society, and Treatment by Antipsychotics</a:t>
            </a:r>
            <a:endParaRPr lang="en-US" sz="2400" dirty="0"/>
          </a:p>
        </p:txBody>
      </p:sp>
      <p:sp>
        <p:nvSpPr>
          <p:cNvPr id="5" name="Title 1"/>
          <p:cNvSpPr txBox="1">
            <a:spLocks/>
          </p:cNvSpPr>
          <p:nvPr/>
        </p:nvSpPr>
        <p:spPr>
          <a:xfrm>
            <a:off x="5562600" y="6106638"/>
            <a:ext cx="3124200" cy="5989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300" b="1" i="0" u="none" strike="noStrike" kern="1200" cap="small" spc="0" normalizeH="0" baseline="0" noProof="0" dirty="0" smtClean="0">
                <a:ln>
                  <a:noFill/>
                </a:ln>
                <a:solidFill>
                  <a:schemeClr val="tx2"/>
                </a:solidFill>
                <a:effectLst/>
                <a:uLnTx/>
                <a:uFillTx/>
                <a:latin typeface="+mj-lt"/>
                <a:ea typeface="+mj-ea"/>
                <a:cs typeface="+mj-cs"/>
              </a:rPr>
              <a:t>By Olivia Beran </a:t>
            </a:r>
            <a:endParaRPr lang="en-US" sz="2300" b="1" cap="small"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of Schizophrenia</a:t>
            </a:r>
            <a:endParaRPr lang="en-US" dirty="0"/>
          </a:p>
        </p:txBody>
      </p:sp>
      <p:sp>
        <p:nvSpPr>
          <p:cNvPr id="3" name="Content Placeholder 2"/>
          <p:cNvSpPr>
            <a:spLocks noGrp="1"/>
          </p:cNvSpPr>
          <p:nvPr>
            <p:ph sz="quarter" idx="1"/>
          </p:nvPr>
        </p:nvSpPr>
        <p:spPr/>
        <p:txBody>
          <a:bodyPr/>
          <a:lstStyle/>
          <a:p>
            <a:r>
              <a:rPr lang="en-US" dirty="0" smtClean="0"/>
              <a:t>Direct effects</a:t>
            </a:r>
          </a:p>
          <a:p>
            <a:pPr lvl="1"/>
            <a:r>
              <a:rPr lang="en-US" dirty="0" smtClean="0"/>
              <a:t>Care costs</a:t>
            </a:r>
          </a:p>
          <a:p>
            <a:r>
              <a:rPr lang="en-US" dirty="0" smtClean="0"/>
              <a:t>Indirect effects</a:t>
            </a:r>
          </a:p>
          <a:p>
            <a:pPr lvl="1"/>
            <a:r>
              <a:rPr lang="en-US" dirty="0" smtClean="0"/>
              <a:t>Loss of productivity</a:t>
            </a:r>
          </a:p>
          <a:p>
            <a:pPr lvl="1"/>
            <a:r>
              <a:rPr lang="en-US" dirty="0" smtClean="0"/>
              <a:t>Disability and premature death</a:t>
            </a:r>
          </a:p>
          <a:p>
            <a:pPr lvl="1"/>
            <a:r>
              <a:rPr lang="en-US" dirty="0" smtClean="0"/>
              <a:t>Burden on caregivers</a:t>
            </a:r>
          </a:p>
          <a:p>
            <a:pPr lvl="1"/>
            <a:r>
              <a:rPr lang="en-US" dirty="0" smtClean="0"/>
              <a:t>Legal problems and violence</a:t>
            </a: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Continued</a:t>
            </a:r>
            <a:endParaRPr lang="en-US" dirty="0"/>
          </a:p>
        </p:txBody>
      </p:sp>
      <p:sp>
        <p:nvSpPr>
          <p:cNvPr id="3" name="Content Placeholder 2"/>
          <p:cNvSpPr>
            <a:spLocks noGrp="1"/>
          </p:cNvSpPr>
          <p:nvPr>
            <p:ph sz="quarter" idx="1"/>
          </p:nvPr>
        </p:nvSpPr>
        <p:spPr/>
        <p:txBody>
          <a:bodyPr/>
          <a:lstStyle/>
          <a:p>
            <a:r>
              <a:rPr lang="en-US" dirty="0" smtClean="0"/>
              <a:t>Disability and premature death</a:t>
            </a:r>
          </a:p>
          <a:p>
            <a:pPr lvl="1"/>
            <a:r>
              <a:rPr lang="en-US" dirty="0" smtClean="0"/>
              <a:t>2001 World Health Report</a:t>
            </a:r>
          </a:p>
          <a:p>
            <a:pPr lvl="2"/>
            <a:r>
              <a:rPr lang="en-US" dirty="0" smtClean="0"/>
              <a:t>8</a:t>
            </a:r>
            <a:r>
              <a:rPr lang="en-US" baseline="30000" dirty="0" smtClean="0"/>
              <a:t>th</a:t>
            </a:r>
            <a:r>
              <a:rPr lang="en-US" dirty="0" smtClean="0"/>
              <a:t> leading cause of disability-adjusted life years worldwide</a:t>
            </a:r>
          </a:p>
          <a:p>
            <a:pPr lvl="2"/>
            <a:r>
              <a:rPr lang="en-US" dirty="0" smtClean="0"/>
              <a:t>Reduces a person’s life span by 10 years</a:t>
            </a:r>
          </a:p>
          <a:p>
            <a:pPr lvl="1"/>
            <a:r>
              <a:rPr lang="en-US" dirty="0" smtClean="0"/>
              <a:t>30% of schizophrenia patients attempt suicide at least once in their lifetime</a:t>
            </a:r>
          </a:p>
          <a:p>
            <a:pPr lvl="1"/>
            <a:r>
              <a:rPr lang="en-US" dirty="0" smtClean="0"/>
              <a:t>About 10% of patients die by suicide</a:t>
            </a:r>
          </a:p>
          <a:p>
            <a:r>
              <a:rPr lang="en-US" dirty="0" smtClean="0"/>
              <a:t>Cost</a:t>
            </a:r>
          </a:p>
          <a:p>
            <a:pPr lvl="1"/>
            <a:r>
              <a:rPr lang="en-US" dirty="0" smtClean="0"/>
              <a:t>Psychotic disorders = most expensive mental illnesses in terms of costs of care/patient</a:t>
            </a:r>
          </a:p>
          <a:p>
            <a:pPr lvl="1"/>
            <a:r>
              <a:rPr lang="en-US" dirty="0" smtClean="0"/>
              <a:t>1.5% (UK), 2% (the Netherlands, France), and 2.5% (USA) of national health expenditures </a:t>
            </a:r>
          </a:p>
          <a:p>
            <a:pPr lvl="2"/>
            <a:endParaRPr lang="en-US" dirty="0" smtClean="0"/>
          </a:p>
          <a:p>
            <a:pPr lvl="2">
              <a:buNone/>
            </a:pPr>
            <a:endParaRPr lang="en-US" dirty="0" smtClean="0"/>
          </a:p>
          <a:p>
            <a:pPr lvl="1"/>
            <a:endParaRPr lang="en-US" dirty="0"/>
          </a:p>
        </p:txBody>
      </p:sp>
      <p:sp>
        <p:nvSpPr>
          <p:cNvPr id="4" name="Oval 3"/>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Schizophrenia</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Positive symptoms:</a:t>
            </a:r>
          </a:p>
          <a:p>
            <a:pPr lvl="1"/>
            <a:r>
              <a:rPr lang="en-US" dirty="0" smtClean="0"/>
              <a:t>Delusions</a:t>
            </a:r>
          </a:p>
          <a:p>
            <a:pPr lvl="1"/>
            <a:r>
              <a:rPr lang="en-US" dirty="0" smtClean="0"/>
              <a:t>Hallucinations</a:t>
            </a:r>
          </a:p>
          <a:p>
            <a:pPr lvl="1"/>
            <a:r>
              <a:rPr lang="en-US" dirty="0" smtClean="0"/>
              <a:t>Thought/reality disorders</a:t>
            </a:r>
          </a:p>
          <a:p>
            <a:r>
              <a:rPr lang="en-US" dirty="0" smtClean="0"/>
              <a:t>Negative symptoms:</a:t>
            </a:r>
          </a:p>
          <a:p>
            <a:pPr lvl="1"/>
            <a:r>
              <a:rPr lang="en-US" dirty="0" smtClean="0"/>
              <a:t>Poverty of speech</a:t>
            </a:r>
          </a:p>
          <a:p>
            <a:pPr lvl="1"/>
            <a:r>
              <a:rPr lang="en-US" dirty="0" smtClean="0"/>
              <a:t>Lack of motivation</a:t>
            </a:r>
          </a:p>
          <a:p>
            <a:pPr lvl="1"/>
            <a:r>
              <a:rPr lang="en-US" dirty="0" smtClean="0"/>
              <a:t>Apathy</a:t>
            </a:r>
          </a:p>
          <a:p>
            <a:pPr lvl="1"/>
            <a:r>
              <a:rPr lang="en-US" dirty="0" smtClean="0"/>
              <a:t>Inability to express emotions</a:t>
            </a:r>
          </a:p>
          <a:p>
            <a:r>
              <a:rPr lang="en-US" dirty="0" smtClean="0"/>
              <a:t>Cognitive deficits</a:t>
            </a:r>
          </a:p>
          <a:p>
            <a:pPr lvl="1"/>
            <a:r>
              <a:rPr lang="en-US" dirty="0" smtClean="0"/>
              <a:t>Alterations of attention, working memory, and executive functions</a:t>
            </a:r>
          </a:p>
          <a:p>
            <a:r>
              <a:rPr lang="en-US" dirty="0" smtClean="0"/>
              <a:t>Positive symptoms &lt; negative symptoms</a:t>
            </a:r>
            <a:endParaRPr lang="en-US" dirty="0"/>
          </a:p>
        </p:txBody>
      </p:sp>
      <p:sp>
        <p:nvSpPr>
          <p:cNvPr id="4" name="Oval 3"/>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Schizophrenia</a:t>
            </a:r>
            <a:endParaRPr lang="en-US" dirty="0"/>
          </a:p>
        </p:txBody>
      </p:sp>
      <p:sp>
        <p:nvSpPr>
          <p:cNvPr id="3" name="Content Placeholder 2"/>
          <p:cNvSpPr>
            <a:spLocks noGrp="1"/>
          </p:cNvSpPr>
          <p:nvPr>
            <p:ph sz="quarter" idx="1"/>
          </p:nvPr>
        </p:nvSpPr>
        <p:spPr/>
        <p:txBody>
          <a:bodyPr/>
          <a:lstStyle/>
          <a:p>
            <a:r>
              <a:rPr lang="en-US" dirty="0" smtClean="0"/>
              <a:t>Medications</a:t>
            </a:r>
          </a:p>
          <a:p>
            <a:pPr lvl="1"/>
            <a:r>
              <a:rPr lang="en-US" dirty="0" smtClean="0"/>
              <a:t>Typical vs. atypical antipsychotics</a:t>
            </a:r>
          </a:p>
          <a:p>
            <a:r>
              <a:rPr lang="en-US" dirty="0" smtClean="0"/>
              <a:t>Psychosocial interventions</a:t>
            </a:r>
          </a:p>
          <a:p>
            <a:r>
              <a:rPr lang="en-US" dirty="0" smtClean="0"/>
              <a:t>Rehabilitation</a:t>
            </a:r>
            <a:endParaRPr lang="en-US" dirty="0"/>
          </a:p>
        </p:txBody>
      </p:sp>
      <p:sp>
        <p:nvSpPr>
          <p:cNvPr id="4" name="Oval 3"/>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le:Chlorpromazine-2D-skeletal.png">
            <a:hlinkClick r:id="rId3"/>
          </p:cNvPr>
          <p:cNvPicPr>
            <a:picLocks noChangeAspect="1" noChangeArrowheads="1"/>
          </p:cNvPicPr>
          <p:nvPr/>
        </p:nvPicPr>
        <p:blipFill>
          <a:blip r:embed="rId4" cstate="print"/>
          <a:srcRect/>
          <a:stretch>
            <a:fillRect/>
          </a:stretch>
        </p:blipFill>
        <p:spPr bwMode="auto">
          <a:xfrm>
            <a:off x="4349519" y="28956"/>
            <a:ext cx="4184882" cy="2866644"/>
          </a:xfrm>
          <a:prstGeom prst="rect">
            <a:avLst/>
          </a:prstGeom>
          <a:noFill/>
        </p:spPr>
      </p:pic>
      <p:sp>
        <p:nvSpPr>
          <p:cNvPr id="2" name="Title 1"/>
          <p:cNvSpPr>
            <a:spLocks noGrp="1"/>
          </p:cNvSpPr>
          <p:nvPr>
            <p:ph type="title"/>
          </p:nvPr>
        </p:nvSpPr>
        <p:spPr/>
        <p:txBody>
          <a:bodyPr/>
          <a:lstStyle/>
          <a:p>
            <a:r>
              <a:rPr lang="en-US" dirty="0" smtClean="0"/>
              <a:t>Typical Antipsychotics</a:t>
            </a:r>
            <a:endParaRPr lang="en-US" dirty="0"/>
          </a:p>
        </p:txBody>
      </p:sp>
      <p:sp>
        <p:nvSpPr>
          <p:cNvPr id="3" name="Content Placeholder 2"/>
          <p:cNvSpPr>
            <a:spLocks noGrp="1"/>
          </p:cNvSpPr>
          <p:nvPr>
            <p:ph sz="quarter" idx="1"/>
          </p:nvPr>
        </p:nvSpPr>
        <p:spPr/>
        <p:txBody>
          <a:bodyPr/>
          <a:lstStyle/>
          <a:p>
            <a:r>
              <a:rPr lang="en-US" dirty="0" smtClean="0"/>
              <a:t>Early 1950s: discovery of </a:t>
            </a:r>
          </a:p>
          <a:p>
            <a:pPr>
              <a:buNone/>
            </a:pPr>
            <a:r>
              <a:rPr lang="en-US" dirty="0" smtClean="0"/>
              <a:t>	chlorpromazine</a:t>
            </a:r>
          </a:p>
          <a:p>
            <a:r>
              <a:rPr lang="en-US" dirty="0" smtClean="0"/>
              <a:t>Pros of chlorpromazine:</a:t>
            </a:r>
          </a:p>
          <a:p>
            <a:pPr lvl="1"/>
            <a:r>
              <a:rPr lang="en-US" dirty="0" smtClean="0"/>
              <a:t>Effective in treatment of positive symptoms</a:t>
            </a:r>
          </a:p>
          <a:p>
            <a:pPr lvl="1"/>
            <a:r>
              <a:rPr lang="en-US" dirty="0" smtClean="0"/>
              <a:t>Aids in prevention of psychotic relapses</a:t>
            </a:r>
          </a:p>
          <a:p>
            <a:r>
              <a:rPr lang="en-US" dirty="0" smtClean="0"/>
              <a:t>Cons of chlorpromazine:</a:t>
            </a:r>
          </a:p>
          <a:p>
            <a:pPr lvl="1"/>
            <a:r>
              <a:rPr lang="en-US" dirty="0" smtClean="0"/>
              <a:t>Persistent symptoms</a:t>
            </a:r>
          </a:p>
          <a:p>
            <a:pPr lvl="1"/>
            <a:r>
              <a:rPr lang="en-US" dirty="0" smtClean="0"/>
              <a:t>Modest improvement of negative and cognitive symptoms</a:t>
            </a:r>
          </a:p>
          <a:p>
            <a:pPr lvl="1"/>
            <a:r>
              <a:rPr lang="en-US" dirty="0" smtClean="0"/>
              <a:t>Acute (e.g. extra pyramidal side-effects [EPS]) and chronic side effects (e.g. </a:t>
            </a:r>
            <a:r>
              <a:rPr lang="en-US" dirty="0" err="1" smtClean="0"/>
              <a:t>tardive</a:t>
            </a:r>
            <a:r>
              <a:rPr lang="en-US" dirty="0" smtClean="0"/>
              <a:t> </a:t>
            </a:r>
            <a:r>
              <a:rPr lang="en-US" dirty="0" err="1" smtClean="0"/>
              <a:t>dyskinesia</a:t>
            </a:r>
            <a:r>
              <a:rPr lang="en-US" dirty="0" smtClean="0"/>
              <a:t> [TD])</a:t>
            </a:r>
          </a:p>
          <a:p>
            <a:pPr lvl="1">
              <a:buNone/>
            </a:pPr>
            <a:endParaRPr lang="en-US" dirty="0"/>
          </a:p>
        </p:txBody>
      </p:sp>
      <p:sp>
        <p:nvSpPr>
          <p:cNvPr id="5" name="Oval 4"/>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typical antipsychotics work?</a:t>
            </a:r>
            <a:endParaRPr lang="en-US" dirty="0"/>
          </a:p>
        </p:txBody>
      </p:sp>
      <p:sp>
        <p:nvSpPr>
          <p:cNvPr id="3" name="Content Placeholder 2"/>
          <p:cNvSpPr>
            <a:spLocks noGrp="1"/>
          </p:cNvSpPr>
          <p:nvPr>
            <p:ph sz="quarter" idx="1"/>
          </p:nvPr>
        </p:nvSpPr>
        <p:spPr/>
        <p:txBody>
          <a:bodyPr/>
          <a:lstStyle/>
          <a:p>
            <a:r>
              <a:rPr lang="en-US" dirty="0" smtClean="0"/>
              <a:t>1976: Two studies confirm that </a:t>
            </a:r>
            <a:r>
              <a:rPr lang="en-US" dirty="0" err="1" smtClean="0"/>
              <a:t>neuroleptics</a:t>
            </a:r>
            <a:r>
              <a:rPr lang="en-US" dirty="0" smtClean="0"/>
              <a:t> altered dopamine (DA) turnover</a:t>
            </a:r>
            <a:endParaRPr lang="en-US" dirty="0"/>
          </a:p>
        </p:txBody>
      </p:sp>
      <p:pic>
        <p:nvPicPr>
          <p:cNvPr id="1026" name="Picture 2" descr="http://www.drugdevelopment-technology.com/projects/elililleyantisycotic/images/4-dopamine-receptors.jpg"/>
          <p:cNvPicPr>
            <a:picLocks noChangeAspect="1" noChangeArrowheads="1"/>
          </p:cNvPicPr>
          <p:nvPr/>
        </p:nvPicPr>
        <p:blipFill>
          <a:blip r:embed="rId2" cstate="print"/>
          <a:srcRect/>
          <a:stretch>
            <a:fillRect/>
          </a:stretch>
        </p:blipFill>
        <p:spPr bwMode="auto">
          <a:xfrm>
            <a:off x="2095500" y="2686049"/>
            <a:ext cx="4762500" cy="3714751"/>
          </a:xfrm>
          <a:prstGeom prst="rect">
            <a:avLst/>
          </a:prstGeom>
          <a:noFill/>
        </p:spPr>
      </p:pic>
      <p:sp>
        <p:nvSpPr>
          <p:cNvPr id="5" name="&quot;No&quot; Symbol 4"/>
          <p:cNvSpPr/>
          <p:nvPr/>
        </p:nvSpPr>
        <p:spPr>
          <a:xfrm>
            <a:off x="4876800" y="3733800"/>
            <a:ext cx="1676400" cy="1676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Typical Antipsychotics Work? Continued</a:t>
            </a:r>
            <a:endParaRPr lang="en-US" dirty="0"/>
          </a:p>
        </p:txBody>
      </p:sp>
      <p:sp>
        <p:nvSpPr>
          <p:cNvPr id="3" name="Content Placeholder 2"/>
          <p:cNvSpPr>
            <a:spLocks noGrp="1"/>
          </p:cNvSpPr>
          <p:nvPr>
            <p:ph sz="quarter" idx="1"/>
          </p:nvPr>
        </p:nvSpPr>
        <p:spPr/>
        <p:txBody>
          <a:bodyPr/>
          <a:lstStyle/>
          <a:p>
            <a:r>
              <a:rPr lang="en-US" dirty="0" smtClean="0"/>
              <a:t>This DA hypothesis guided neurobiological research of Schizophrenia for 30 years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Atypical antipsychotics</a:t>
            </a:r>
            <a:endParaRPr lang="en-US" dirty="0"/>
          </a:p>
        </p:txBody>
      </p:sp>
      <p:sp>
        <p:nvSpPr>
          <p:cNvPr id="3" name="Content Placeholder 2"/>
          <p:cNvSpPr>
            <a:spLocks noGrp="1"/>
          </p:cNvSpPr>
          <p:nvPr>
            <p:ph sz="quarter" idx="1"/>
          </p:nvPr>
        </p:nvSpPr>
        <p:spPr/>
        <p:txBody>
          <a:bodyPr/>
          <a:lstStyle/>
          <a:p>
            <a:r>
              <a:rPr lang="en-US" dirty="0" smtClean="0"/>
              <a:t>Produce significantly fewer EPS and carry a lower risk of TD</a:t>
            </a:r>
          </a:p>
          <a:p>
            <a:r>
              <a:rPr lang="en-US" dirty="0" smtClean="0"/>
              <a:t>Differ from typicals in mechanism of action, although atypicals do not all share the same mechanism </a:t>
            </a:r>
          </a:p>
          <a:p>
            <a:r>
              <a:rPr lang="en-US" dirty="0" smtClean="0"/>
              <a:t>Prototype of atypical agents = </a:t>
            </a:r>
            <a:r>
              <a:rPr lang="en-US" dirty="0" err="1" smtClean="0"/>
              <a:t>clozapine</a:t>
            </a:r>
            <a:endParaRPr lang="en-US" dirty="0"/>
          </a:p>
        </p:txBody>
      </p:sp>
      <p:sp>
        <p:nvSpPr>
          <p:cNvPr id="4" name="Oval 3"/>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atypical antipsychotics work?</a:t>
            </a:r>
            <a:endParaRPr lang="en-US" dirty="0"/>
          </a:p>
        </p:txBody>
      </p:sp>
      <p:sp>
        <p:nvSpPr>
          <p:cNvPr id="3" name="Content Placeholder 2"/>
          <p:cNvSpPr>
            <a:spLocks noGrp="1"/>
          </p:cNvSpPr>
          <p:nvPr>
            <p:ph sz="quarter" idx="1"/>
          </p:nvPr>
        </p:nvSpPr>
        <p:spPr/>
        <p:txBody>
          <a:bodyPr/>
          <a:lstStyle/>
          <a:p>
            <a:r>
              <a:rPr lang="en-US" dirty="0" smtClean="0"/>
              <a:t>Serotonin (5-HT-)-receptor-based mechanisms postulated to play critical role in action of atypical antipsychotics</a:t>
            </a:r>
            <a:endParaRPr lang="en-US" dirty="0"/>
          </a:p>
        </p:txBody>
      </p:sp>
      <p:pic>
        <p:nvPicPr>
          <p:cNvPr id="45058" name="Picture 2" descr="http://www.ncbi.nlm.nih.gov/books/bookres.fcgi/bnchm/ch13f8.gif"/>
          <p:cNvPicPr>
            <a:picLocks noChangeAspect="1" noChangeArrowheads="1"/>
          </p:cNvPicPr>
          <p:nvPr/>
        </p:nvPicPr>
        <p:blipFill>
          <a:blip r:embed="rId2" cstate="print"/>
          <a:srcRect/>
          <a:stretch>
            <a:fillRect/>
          </a:stretch>
        </p:blipFill>
        <p:spPr bwMode="auto">
          <a:xfrm>
            <a:off x="1752600" y="2886075"/>
            <a:ext cx="5248275" cy="3743325"/>
          </a:xfrm>
          <a:prstGeom prst="rect">
            <a:avLst/>
          </a:prstGeom>
          <a:noFill/>
        </p:spPr>
      </p:pic>
      <p:sp>
        <p:nvSpPr>
          <p:cNvPr id="5" name="Donut 4"/>
          <p:cNvSpPr/>
          <p:nvPr/>
        </p:nvSpPr>
        <p:spPr>
          <a:xfrm>
            <a:off x="4724400" y="4343400"/>
            <a:ext cx="1676400" cy="1752600"/>
          </a:xfrm>
          <a:prstGeom prst="donut">
            <a:avLst>
              <a:gd name="adj" fmla="val 3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atypical antipsychotics work? Continued</a:t>
            </a:r>
            <a:endParaRPr lang="en-US" dirty="0"/>
          </a:p>
        </p:txBody>
      </p:sp>
      <p:pic>
        <p:nvPicPr>
          <p:cNvPr id="4" name="Picture 2" descr="http://www.drugdevelopment-technology.com/projects/elililleyantisycotic/images/4-dopamine-receptors.jpg"/>
          <p:cNvPicPr>
            <a:picLocks noChangeAspect="1" noChangeArrowheads="1"/>
          </p:cNvPicPr>
          <p:nvPr/>
        </p:nvPicPr>
        <p:blipFill>
          <a:blip r:embed="rId2" cstate="print"/>
          <a:srcRect/>
          <a:stretch>
            <a:fillRect/>
          </a:stretch>
        </p:blipFill>
        <p:spPr bwMode="auto">
          <a:xfrm>
            <a:off x="1790700" y="2152649"/>
            <a:ext cx="4762500" cy="3714751"/>
          </a:xfrm>
          <a:prstGeom prst="rect">
            <a:avLst/>
          </a:prstGeom>
          <a:noFill/>
        </p:spPr>
      </p:pic>
      <p:sp>
        <p:nvSpPr>
          <p:cNvPr id="5" name="&quot;No&quot; Symbol 4"/>
          <p:cNvSpPr/>
          <p:nvPr/>
        </p:nvSpPr>
        <p:spPr>
          <a:xfrm>
            <a:off x="2133600" y="3200400"/>
            <a:ext cx="1676400" cy="1676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Beautiful Mind</a:t>
            </a:r>
            <a:endParaRPr lang="en-US" dirty="0"/>
          </a:p>
        </p:txBody>
      </p:sp>
      <p:pic>
        <p:nvPicPr>
          <p:cNvPr id="53250" name="Picture 2" descr="http://www.filmcritic.com/assets_c/2010/02/A-Beautiful-Mind-thumb-560xauto-23032.gif"/>
          <p:cNvPicPr>
            <a:picLocks noChangeAspect="1" noChangeArrowheads="1"/>
          </p:cNvPicPr>
          <p:nvPr/>
        </p:nvPicPr>
        <p:blipFill>
          <a:blip r:embed="rId3" cstate="print"/>
          <a:srcRect/>
          <a:stretch>
            <a:fillRect/>
          </a:stretch>
        </p:blipFill>
        <p:spPr bwMode="auto">
          <a:xfrm>
            <a:off x="533400" y="1600199"/>
            <a:ext cx="3276600" cy="4924105"/>
          </a:xfrm>
          <a:prstGeom prst="rect">
            <a:avLst/>
          </a:prstGeom>
          <a:noFill/>
        </p:spPr>
      </p:pic>
      <p:pic>
        <p:nvPicPr>
          <p:cNvPr id="53252" name="Picture 4" descr="File:John Forbes Nash, Jr. by Peter Badge.jpg">
            <a:hlinkClick r:id="rId4"/>
          </p:cNvPr>
          <p:cNvPicPr>
            <a:picLocks noChangeAspect="1" noChangeArrowheads="1"/>
          </p:cNvPicPr>
          <p:nvPr/>
        </p:nvPicPr>
        <p:blipFill>
          <a:blip r:embed="rId5" cstate="print"/>
          <a:srcRect/>
          <a:stretch>
            <a:fillRect/>
          </a:stretch>
        </p:blipFill>
        <p:spPr bwMode="auto">
          <a:xfrm>
            <a:off x="4622502" y="1600200"/>
            <a:ext cx="3232203" cy="4876800"/>
          </a:xfrm>
          <a:prstGeom prst="rect">
            <a:avLst/>
          </a:prstGeom>
          <a:noFill/>
        </p:spPr>
      </p:pic>
      <p:sp>
        <p:nvSpPr>
          <p:cNvPr id="6" name="Oval 5"/>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vs. Atypical Antipsychotics</a:t>
            </a:r>
            <a:endParaRPr lang="en-US" dirty="0"/>
          </a:p>
        </p:txBody>
      </p:sp>
      <p:sp>
        <p:nvSpPr>
          <p:cNvPr id="3" name="Content Placeholder 2"/>
          <p:cNvSpPr>
            <a:spLocks noGrp="1"/>
          </p:cNvSpPr>
          <p:nvPr>
            <p:ph sz="quarter" idx="1"/>
          </p:nvPr>
        </p:nvSpPr>
        <p:spPr/>
        <p:txBody>
          <a:bodyPr/>
          <a:lstStyle/>
          <a:p>
            <a:r>
              <a:rPr lang="en-US" dirty="0" smtClean="0"/>
              <a:t>Major difference between these two classes is due to the potent 5-HT2A receptor antagonism + weak D2 receptor antagonism of </a:t>
            </a:r>
            <a:r>
              <a:rPr lang="en-US" dirty="0" err="1" smtClean="0"/>
              <a:t>clozapine</a:t>
            </a:r>
            <a:r>
              <a:rPr lang="en-US" dirty="0" smtClean="0"/>
              <a:t> and other </a:t>
            </a:r>
            <a:r>
              <a:rPr lang="en-US" dirty="0" err="1" smtClean="0"/>
              <a:t>atypicals</a:t>
            </a:r>
            <a:r>
              <a:rPr lang="en-US" dirty="0" smtClean="0"/>
              <a:t> from first generation </a:t>
            </a:r>
            <a:r>
              <a:rPr lang="en-US" dirty="0" err="1" smtClean="0"/>
              <a:t>typicals</a:t>
            </a:r>
            <a:endParaRPr lang="en-US" dirty="0" smtClean="0"/>
          </a:p>
          <a:p>
            <a:r>
              <a:rPr lang="en-US" dirty="0" smtClean="0"/>
              <a:t>In addition, while all second-generation antipsychotics work via dopamine and serotonin receptors, each is characterized by a unique pharmacological characteristics, most notably side effects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Clozapine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Manufactured in 1959 and first marketed in early 1960s</a:t>
            </a:r>
          </a:p>
          <a:p>
            <a:r>
              <a:rPr lang="en-US" dirty="0" smtClean="0"/>
              <a:t>Withdrawn from market in mid-1970s after Finnish incident + agranulocytosis</a:t>
            </a:r>
          </a:p>
          <a:p>
            <a:r>
              <a:rPr lang="en-US" dirty="0" smtClean="0"/>
              <a:t>Even so, </a:t>
            </a:r>
            <a:r>
              <a:rPr lang="en-US" dirty="0" err="1" smtClean="0"/>
              <a:t>clozapine</a:t>
            </a:r>
            <a:r>
              <a:rPr lang="en-US" dirty="0" smtClean="0"/>
              <a:t> reintroduced so as to treat people…</a:t>
            </a:r>
          </a:p>
          <a:p>
            <a:pPr lvl="1"/>
            <a:r>
              <a:rPr lang="en-US" dirty="0" smtClean="0"/>
              <a:t>Resistant to typical </a:t>
            </a:r>
            <a:r>
              <a:rPr lang="en-US" dirty="0" err="1" smtClean="0"/>
              <a:t>neuroleptics</a:t>
            </a:r>
            <a:endParaRPr lang="en-US" dirty="0" smtClean="0"/>
          </a:p>
          <a:p>
            <a:pPr lvl="1"/>
            <a:r>
              <a:rPr lang="en-US" dirty="0" smtClean="0"/>
              <a:t>Compliant with blood monitoring</a:t>
            </a:r>
          </a:p>
          <a:p>
            <a:r>
              <a:rPr lang="en-US" dirty="0" smtClean="0"/>
              <a:t>Improves delusions and hallucinations</a:t>
            </a:r>
          </a:p>
          <a:p>
            <a:r>
              <a:rPr lang="en-US" dirty="0" smtClean="0"/>
              <a:t>Reduces the risk of suicide</a:t>
            </a:r>
          </a:p>
          <a:p>
            <a:r>
              <a:rPr lang="en-US" dirty="0" smtClean="0"/>
              <a:t>Increases cortical dopamine (DA) and acetylcholine release</a:t>
            </a:r>
          </a:p>
          <a:p>
            <a:r>
              <a:rPr lang="en-US" dirty="0" smtClean="0"/>
              <a:t>Various effects on </a:t>
            </a:r>
            <a:r>
              <a:rPr lang="en-US" dirty="0" err="1" smtClean="0"/>
              <a:t>glutamatergic</a:t>
            </a:r>
            <a:r>
              <a:rPr lang="en-US" dirty="0" smtClean="0"/>
              <a:t> system</a:t>
            </a:r>
          </a:p>
          <a:p>
            <a:r>
              <a:rPr lang="en-US" dirty="0" smtClean="0"/>
              <a:t>Main clinical advantage = nil incidence of EPS</a:t>
            </a:r>
            <a:endParaRPr lang="en-US" dirty="0"/>
          </a:p>
        </p:txBody>
      </p:sp>
      <p:pic>
        <p:nvPicPr>
          <p:cNvPr id="3074" name="Picture 2" descr="File:Clozapine.svg">
            <a:hlinkClick r:id="rId3"/>
          </p:cNvPr>
          <p:cNvPicPr>
            <a:picLocks noChangeAspect="1" noChangeArrowheads="1"/>
          </p:cNvPicPr>
          <p:nvPr/>
        </p:nvPicPr>
        <p:blipFill>
          <a:blip r:embed="rId4" cstate="print"/>
          <a:srcRect/>
          <a:stretch>
            <a:fillRect/>
          </a:stretch>
        </p:blipFill>
        <p:spPr bwMode="auto">
          <a:xfrm>
            <a:off x="5791200" y="2160383"/>
            <a:ext cx="2743200" cy="2549563"/>
          </a:xfrm>
          <a:prstGeom prst="rect">
            <a:avLst/>
          </a:prstGeom>
          <a:noFill/>
        </p:spPr>
      </p:pic>
      <p:sp>
        <p:nvSpPr>
          <p:cNvPr id="5" name="Oval 4"/>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of Atypical</a:t>
            </a:r>
            <a:endParaRPr lang="en-US" dirty="0"/>
          </a:p>
        </p:txBody>
      </p:sp>
      <p:sp>
        <p:nvSpPr>
          <p:cNvPr id="3" name="Content Placeholder 2"/>
          <p:cNvSpPr>
            <a:spLocks noGrp="1"/>
          </p:cNvSpPr>
          <p:nvPr>
            <p:ph sz="quarter" idx="1"/>
          </p:nvPr>
        </p:nvSpPr>
        <p:spPr/>
        <p:txBody>
          <a:bodyPr/>
          <a:lstStyle/>
          <a:p>
            <a:r>
              <a:rPr lang="en-US" dirty="0" smtClean="0"/>
              <a:t>Originally, atypical = </a:t>
            </a:r>
            <a:r>
              <a:rPr lang="en-US" dirty="0" err="1" smtClean="0"/>
              <a:t>clozapine</a:t>
            </a:r>
            <a:endParaRPr lang="en-US" dirty="0" smtClean="0"/>
          </a:p>
          <a:p>
            <a:r>
              <a:rPr lang="en-US" dirty="0" smtClean="0"/>
              <a:t>Extended to include characteristics common to recently developed antipsychotic drugs</a:t>
            </a:r>
          </a:p>
          <a:p>
            <a:pPr lvl="1"/>
            <a:r>
              <a:rPr lang="en-US" dirty="0" smtClean="0"/>
              <a:t>Absence of </a:t>
            </a:r>
            <a:r>
              <a:rPr lang="en-US" dirty="0" err="1" smtClean="0"/>
              <a:t>hyperprolactinemia</a:t>
            </a:r>
            <a:endParaRPr lang="en-US" dirty="0" smtClean="0"/>
          </a:p>
          <a:p>
            <a:pPr lvl="1"/>
            <a:r>
              <a:rPr lang="en-US" dirty="0" smtClean="0"/>
              <a:t>Greater efficacy in treating (+) and (-) symptoms</a:t>
            </a:r>
          </a:p>
          <a:p>
            <a:pPr lvl="1"/>
            <a:r>
              <a:rPr lang="en-US" dirty="0" smtClean="0"/>
              <a:t>Absence of TD or </a:t>
            </a:r>
            <a:r>
              <a:rPr lang="en-US" dirty="0" err="1" smtClean="0"/>
              <a:t>dystonia</a:t>
            </a:r>
            <a:r>
              <a:rPr lang="en-US" dirty="0" smtClean="0"/>
              <a:t> after chronic administration </a:t>
            </a:r>
            <a:endParaRPr lang="en-US" dirty="0"/>
          </a:p>
        </p:txBody>
      </p:sp>
      <p:sp>
        <p:nvSpPr>
          <p:cNvPr id="4" name="Oval 3"/>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Risperidone</a:t>
            </a:r>
            <a:endParaRPr lang="en-US" dirty="0"/>
          </a:p>
        </p:txBody>
      </p:sp>
      <p:sp>
        <p:nvSpPr>
          <p:cNvPr id="3" name="Content Placeholder 2"/>
          <p:cNvSpPr>
            <a:spLocks noGrp="1"/>
          </p:cNvSpPr>
          <p:nvPr>
            <p:ph sz="quarter" idx="1"/>
          </p:nvPr>
        </p:nvSpPr>
        <p:spPr/>
        <p:txBody>
          <a:bodyPr/>
          <a:lstStyle/>
          <a:p>
            <a:r>
              <a:rPr lang="en-US" dirty="0" err="1" smtClean="0"/>
              <a:t>Benzisoxazolic</a:t>
            </a:r>
            <a:r>
              <a:rPr lang="en-US" dirty="0" smtClean="0"/>
              <a:t> derivative with strong blocking affect on the D2 and 5-HT2 receptors</a:t>
            </a:r>
          </a:p>
          <a:p>
            <a:r>
              <a:rPr lang="en-US" dirty="0" smtClean="0"/>
              <a:t>Stronger effect than haloperidol (= 1</a:t>
            </a:r>
            <a:r>
              <a:rPr lang="en-US" baseline="30000" dirty="0" smtClean="0"/>
              <a:t>st</a:t>
            </a:r>
            <a:r>
              <a:rPr lang="en-US" dirty="0" smtClean="0"/>
              <a:t> generation APD) but only when administered in doses &gt; 8 mg/day</a:t>
            </a:r>
            <a:endParaRPr lang="en-US" dirty="0"/>
          </a:p>
        </p:txBody>
      </p:sp>
      <p:pic>
        <p:nvPicPr>
          <p:cNvPr id="11266" name="Picture 2" descr="File:Risperidone.svg">
            <a:hlinkClick r:id="rId2"/>
          </p:cNvPr>
          <p:cNvPicPr>
            <a:picLocks noChangeAspect="1" noChangeArrowheads="1"/>
          </p:cNvPicPr>
          <p:nvPr/>
        </p:nvPicPr>
        <p:blipFill>
          <a:blip r:embed="rId3" cstate="print"/>
          <a:srcRect/>
          <a:stretch>
            <a:fillRect/>
          </a:stretch>
        </p:blipFill>
        <p:spPr bwMode="auto">
          <a:xfrm>
            <a:off x="2743200" y="3776377"/>
            <a:ext cx="5410200" cy="231962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Olanzapine</a:t>
            </a:r>
            <a:endParaRPr lang="en-US" dirty="0"/>
          </a:p>
        </p:txBody>
      </p:sp>
      <p:sp>
        <p:nvSpPr>
          <p:cNvPr id="3" name="Content Placeholder 2"/>
          <p:cNvSpPr>
            <a:spLocks noGrp="1"/>
          </p:cNvSpPr>
          <p:nvPr>
            <p:ph sz="quarter" idx="1"/>
          </p:nvPr>
        </p:nvSpPr>
        <p:spPr/>
        <p:txBody>
          <a:bodyPr/>
          <a:lstStyle/>
          <a:p>
            <a:r>
              <a:rPr lang="en-US" dirty="0" err="1" smtClean="0"/>
              <a:t>Tienobenzodiazepine</a:t>
            </a:r>
            <a:r>
              <a:rPr lang="en-US" dirty="0" smtClean="0"/>
              <a:t> </a:t>
            </a:r>
          </a:p>
          <a:p>
            <a:r>
              <a:rPr lang="en-US" dirty="0" smtClean="0"/>
              <a:t>Affinity for the following binding sites:</a:t>
            </a:r>
          </a:p>
          <a:p>
            <a:pPr lvl="1"/>
            <a:r>
              <a:rPr lang="en-US" dirty="0" smtClean="0"/>
              <a:t>Dopamine (D1 – D4)</a:t>
            </a:r>
          </a:p>
          <a:p>
            <a:pPr lvl="1"/>
            <a:r>
              <a:rPr lang="en-US" dirty="0" err="1" smtClean="0"/>
              <a:t>Serotonergics</a:t>
            </a:r>
            <a:r>
              <a:rPr lang="en-US" dirty="0" smtClean="0"/>
              <a:t> (5-HT2,3,6)</a:t>
            </a:r>
          </a:p>
          <a:p>
            <a:pPr lvl="1"/>
            <a:r>
              <a:rPr lang="en-US" dirty="0" err="1" smtClean="0"/>
              <a:t>Muscarinics</a:t>
            </a:r>
            <a:r>
              <a:rPr lang="en-US" dirty="0" smtClean="0"/>
              <a:t> (sub-types 1 – 5)</a:t>
            </a:r>
          </a:p>
          <a:p>
            <a:pPr lvl="1"/>
            <a:r>
              <a:rPr lang="en-US" dirty="0" err="1" smtClean="0"/>
              <a:t>Adrenergics</a:t>
            </a:r>
            <a:r>
              <a:rPr lang="en-US" dirty="0" smtClean="0"/>
              <a:t> (alpha2)</a:t>
            </a:r>
          </a:p>
          <a:p>
            <a:pPr lvl="1"/>
            <a:r>
              <a:rPr lang="en-US" dirty="0" err="1" smtClean="0"/>
              <a:t>Histaminergics</a:t>
            </a:r>
            <a:endParaRPr lang="en-US" dirty="0" smtClean="0"/>
          </a:p>
          <a:p>
            <a:r>
              <a:rPr lang="en-US" dirty="0" smtClean="0"/>
              <a:t>Greater effect than haloperidol when administered at daily dose of 7.5 – 20 mg</a:t>
            </a:r>
          </a:p>
          <a:p>
            <a:pPr lvl="1"/>
            <a:endParaRPr lang="en-US" dirty="0" smtClean="0"/>
          </a:p>
        </p:txBody>
      </p:sp>
      <p:pic>
        <p:nvPicPr>
          <p:cNvPr id="10242" name="Picture 2" descr="File:Olanzapine.svg">
            <a:hlinkClick r:id="rId3"/>
          </p:cNvPr>
          <p:cNvPicPr>
            <a:picLocks noChangeAspect="1" noChangeArrowheads="1"/>
          </p:cNvPicPr>
          <p:nvPr/>
        </p:nvPicPr>
        <p:blipFill>
          <a:blip r:embed="rId4" cstate="print"/>
          <a:srcRect/>
          <a:stretch>
            <a:fillRect/>
          </a:stretch>
        </p:blipFill>
        <p:spPr bwMode="auto">
          <a:xfrm>
            <a:off x="5791200" y="1657349"/>
            <a:ext cx="2419350" cy="2533651"/>
          </a:xfrm>
          <a:prstGeom prst="rect">
            <a:avLst/>
          </a:prstGeom>
          <a:noFill/>
        </p:spPr>
      </p:pic>
      <p:sp>
        <p:nvSpPr>
          <p:cNvPr id="5" name="Oval 4"/>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Quetiapine</a:t>
            </a:r>
            <a:endParaRPr lang="en-US" dirty="0"/>
          </a:p>
        </p:txBody>
      </p:sp>
      <p:sp>
        <p:nvSpPr>
          <p:cNvPr id="3" name="Content Placeholder 2"/>
          <p:cNvSpPr>
            <a:spLocks noGrp="1"/>
          </p:cNvSpPr>
          <p:nvPr>
            <p:ph sz="quarter" idx="1"/>
          </p:nvPr>
        </p:nvSpPr>
        <p:spPr/>
        <p:txBody>
          <a:bodyPr/>
          <a:lstStyle/>
          <a:p>
            <a:r>
              <a:rPr lang="en-US" dirty="0" smtClean="0"/>
              <a:t>New antipsychotic </a:t>
            </a:r>
          </a:p>
          <a:p>
            <a:r>
              <a:rPr lang="en-US" dirty="0" smtClean="0"/>
              <a:t>Structurally related to </a:t>
            </a:r>
            <a:r>
              <a:rPr lang="en-US" dirty="0" err="1" smtClean="0"/>
              <a:t>clozapine</a:t>
            </a:r>
            <a:r>
              <a:rPr lang="en-US" dirty="0" smtClean="0"/>
              <a:t> but no need for blood monitoring </a:t>
            </a:r>
          </a:p>
          <a:p>
            <a:r>
              <a:rPr lang="en-US" dirty="0" smtClean="0"/>
              <a:t>Predominant affinity for 5-HT2 in comparison with D2</a:t>
            </a:r>
          </a:p>
          <a:p>
            <a:r>
              <a:rPr lang="en-US" dirty="0" smtClean="0"/>
              <a:t>Low incidence of EPS (less than 10%)</a:t>
            </a:r>
          </a:p>
          <a:p>
            <a:pPr>
              <a:buNone/>
            </a:pPr>
            <a:endParaRPr lang="en-US" dirty="0"/>
          </a:p>
        </p:txBody>
      </p:sp>
      <p:pic>
        <p:nvPicPr>
          <p:cNvPr id="8194" name="Picture 2" descr="File:Quetiapine.svg">
            <a:hlinkClick r:id="rId2"/>
          </p:cNvPr>
          <p:cNvPicPr>
            <a:picLocks noChangeAspect="1" noChangeArrowheads="1"/>
          </p:cNvPicPr>
          <p:nvPr/>
        </p:nvPicPr>
        <p:blipFill>
          <a:blip r:embed="rId3" cstate="print"/>
          <a:srcRect/>
          <a:stretch>
            <a:fillRect/>
          </a:stretch>
        </p:blipFill>
        <p:spPr bwMode="auto">
          <a:xfrm>
            <a:off x="4876800" y="114720"/>
            <a:ext cx="2438400" cy="183552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Ziprasidone</a:t>
            </a:r>
            <a:endParaRPr lang="en-US" dirty="0"/>
          </a:p>
        </p:txBody>
      </p:sp>
      <p:sp>
        <p:nvSpPr>
          <p:cNvPr id="3" name="Content Placeholder 2"/>
          <p:cNvSpPr>
            <a:spLocks noGrp="1"/>
          </p:cNvSpPr>
          <p:nvPr>
            <p:ph sz="quarter" idx="1"/>
          </p:nvPr>
        </p:nvSpPr>
        <p:spPr/>
        <p:txBody>
          <a:bodyPr/>
          <a:lstStyle/>
          <a:p>
            <a:r>
              <a:rPr lang="en-US" dirty="0" err="1" smtClean="0"/>
              <a:t>Benzotiazolilpiperazine</a:t>
            </a:r>
            <a:endParaRPr lang="en-US" dirty="0" smtClean="0"/>
          </a:p>
          <a:p>
            <a:r>
              <a:rPr lang="en-US" dirty="0" smtClean="0"/>
              <a:t>More affinity for 5-HT2 than D2 receptor</a:t>
            </a:r>
          </a:p>
          <a:p>
            <a:r>
              <a:rPr lang="en-US" dirty="0" smtClean="0"/>
              <a:t>Provokes less EPS than conventional/typical antipsychotics </a:t>
            </a:r>
            <a:endParaRPr lang="en-US" dirty="0"/>
          </a:p>
        </p:txBody>
      </p:sp>
      <p:pic>
        <p:nvPicPr>
          <p:cNvPr id="7170" name="Picture 2" descr="File:Ziprasidone.svg">
            <a:hlinkClick r:id="rId2"/>
          </p:cNvPr>
          <p:cNvPicPr>
            <a:picLocks noChangeAspect="1" noChangeArrowheads="1"/>
          </p:cNvPicPr>
          <p:nvPr/>
        </p:nvPicPr>
        <p:blipFill>
          <a:blip r:embed="rId3" cstate="print"/>
          <a:srcRect/>
          <a:stretch>
            <a:fillRect/>
          </a:stretch>
        </p:blipFill>
        <p:spPr bwMode="auto">
          <a:xfrm>
            <a:off x="6172200" y="152400"/>
            <a:ext cx="2362200" cy="344343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Aripiprazole</a:t>
            </a:r>
            <a:endParaRPr lang="en-US" dirty="0"/>
          </a:p>
        </p:txBody>
      </p:sp>
      <p:sp>
        <p:nvSpPr>
          <p:cNvPr id="3" name="Content Placeholder 2"/>
          <p:cNvSpPr>
            <a:spLocks noGrp="1"/>
          </p:cNvSpPr>
          <p:nvPr>
            <p:ph sz="quarter" idx="1"/>
          </p:nvPr>
        </p:nvSpPr>
        <p:spPr/>
        <p:txBody>
          <a:bodyPr/>
          <a:lstStyle/>
          <a:p>
            <a:r>
              <a:rPr lang="en-US" dirty="0" smtClean="0"/>
              <a:t>One of the newest antipsychotics </a:t>
            </a:r>
          </a:p>
          <a:p>
            <a:r>
              <a:rPr lang="en-US" dirty="0" smtClean="0"/>
              <a:t>Acts as an antagonist as well as an agonist</a:t>
            </a:r>
          </a:p>
          <a:p>
            <a:r>
              <a:rPr lang="en-US" dirty="0" smtClean="0"/>
              <a:t>Lower incidence of EPS as well</a:t>
            </a:r>
            <a:endParaRPr lang="en-US" dirty="0"/>
          </a:p>
        </p:txBody>
      </p:sp>
      <p:pic>
        <p:nvPicPr>
          <p:cNvPr id="6146" name="Picture 2" descr="File:Aripiprazole.svg">
            <a:hlinkClick r:id="rId2"/>
          </p:cNvPr>
          <p:cNvPicPr>
            <a:picLocks noChangeAspect="1" noChangeArrowheads="1"/>
          </p:cNvPicPr>
          <p:nvPr/>
        </p:nvPicPr>
        <p:blipFill>
          <a:blip r:embed="rId3" cstate="print"/>
          <a:srcRect/>
          <a:stretch>
            <a:fillRect/>
          </a:stretch>
        </p:blipFill>
        <p:spPr bwMode="auto">
          <a:xfrm>
            <a:off x="5486400" y="685800"/>
            <a:ext cx="3095625" cy="52292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drug is right for me?</a:t>
            </a:r>
            <a:endParaRPr lang="en-US" dirty="0"/>
          </a:p>
        </p:txBody>
      </p:sp>
      <p:sp>
        <p:nvSpPr>
          <p:cNvPr id="3" name="Content Placeholder 2"/>
          <p:cNvSpPr>
            <a:spLocks noGrp="1"/>
          </p:cNvSpPr>
          <p:nvPr>
            <p:ph sz="quarter" idx="1"/>
          </p:nvPr>
        </p:nvSpPr>
        <p:spPr/>
        <p:txBody>
          <a:bodyPr/>
          <a:lstStyle/>
          <a:p>
            <a:r>
              <a:rPr lang="en-US" dirty="0" smtClean="0"/>
              <a:t>Consider a young, highly agitated young man of normal weight who is highly agitated and has a history of treatment resistance</a:t>
            </a:r>
          </a:p>
          <a:p>
            <a:pPr lvl="1"/>
            <a:r>
              <a:rPr lang="en-US" dirty="0" err="1" smtClean="0"/>
              <a:t>Clozapine</a:t>
            </a:r>
            <a:endParaRPr lang="en-US" dirty="0" smtClean="0"/>
          </a:p>
          <a:p>
            <a:pPr lvl="2"/>
            <a:r>
              <a:rPr lang="en-US" dirty="0" smtClean="0"/>
              <a:t>Low risk for drug-induced obesity</a:t>
            </a:r>
          </a:p>
          <a:p>
            <a:pPr lvl="2"/>
            <a:r>
              <a:rPr lang="en-US" dirty="0" smtClean="0"/>
              <a:t>Side effect of sedation</a:t>
            </a:r>
          </a:p>
          <a:p>
            <a:pPr lvl="2"/>
            <a:r>
              <a:rPr lang="en-US" dirty="0" smtClean="0"/>
              <a:t>Failure to respond to other antipsychotics</a:t>
            </a:r>
          </a:p>
          <a:p>
            <a:r>
              <a:rPr lang="en-US" dirty="0" smtClean="0"/>
              <a:t>Consider a slightly overweight middle-aged woman who is stable but needs chronic treatment</a:t>
            </a:r>
          </a:p>
          <a:p>
            <a:pPr lvl="1"/>
            <a:r>
              <a:rPr lang="en-US" dirty="0" err="1" smtClean="0"/>
              <a:t>Risperidone</a:t>
            </a:r>
            <a:endParaRPr lang="en-US" dirty="0" smtClean="0"/>
          </a:p>
          <a:p>
            <a:pPr lvl="2"/>
            <a:r>
              <a:rPr lang="en-US" dirty="0" smtClean="0"/>
              <a:t>Less risk of weight gain</a:t>
            </a:r>
          </a:p>
          <a:p>
            <a:pPr lvl="1"/>
            <a:r>
              <a:rPr lang="en-US" dirty="0" err="1" smtClean="0"/>
              <a:t>Ziprasidone</a:t>
            </a:r>
            <a:endParaRPr lang="en-US" dirty="0" smtClean="0"/>
          </a:p>
          <a:p>
            <a:pPr lvl="2"/>
            <a:r>
              <a:rPr lang="en-US" dirty="0" smtClean="0"/>
              <a:t>If patient experiences serious depression</a:t>
            </a:r>
          </a:p>
          <a:p>
            <a:pPr lvl="2">
              <a:buNone/>
            </a:pPr>
            <a:endParaRPr lang="en-US" dirty="0"/>
          </a:p>
        </p:txBody>
      </p:sp>
      <p:sp>
        <p:nvSpPr>
          <p:cNvPr id="4" name="Oval 3"/>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De Oliveira, I.R., and M.F. </a:t>
            </a:r>
            <a:r>
              <a:rPr lang="en-US" dirty="0" err="1" smtClean="0"/>
              <a:t>Juruena</a:t>
            </a:r>
            <a:r>
              <a:rPr lang="en-US" dirty="0" smtClean="0"/>
              <a:t>. "Treatment of psychosis: 30 years of progress." </a:t>
            </a:r>
            <a:r>
              <a:rPr lang="en-US" i="1" dirty="0" smtClean="0"/>
              <a:t>Journal of Clinical Pharmacy and Therapeutics</a:t>
            </a:r>
            <a:r>
              <a:rPr lang="en-US" dirty="0" smtClean="0"/>
              <a:t> 31.6 (2006): 523-34. Web. 5 Feb 2011.</a:t>
            </a:r>
          </a:p>
          <a:p>
            <a:r>
              <a:rPr lang="en-US" dirty="0" smtClean="0"/>
              <a:t> </a:t>
            </a:r>
            <a:r>
              <a:rPr lang="en-US" dirty="0" err="1" smtClean="0"/>
              <a:t>Roessler</a:t>
            </a:r>
            <a:r>
              <a:rPr lang="en-US" dirty="0" smtClean="0"/>
              <a:t>, </a:t>
            </a:r>
            <a:r>
              <a:rPr lang="en-US" dirty="0" err="1" smtClean="0"/>
              <a:t>Wulf</a:t>
            </a:r>
            <a:r>
              <a:rPr lang="en-US" dirty="0" smtClean="0"/>
              <a:t>, Hans Joachim </a:t>
            </a:r>
            <a:r>
              <a:rPr lang="en-US" dirty="0" err="1" smtClean="0"/>
              <a:t>Salize</a:t>
            </a:r>
            <a:r>
              <a:rPr lang="en-US" dirty="0" smtClean="0"/>
              <a:t>, Jim van Os, and Anita </a:t>
            </a:r>
            <a:r>
              <a:rPr lang="en-US" dirty="0" err="1" smtClean="0"/>
              <a:t>Riecher-Roessler</a:t>
            </a:r>
            <a:r>
              <a:rPr lang="en-US" dirty="0" smtClean="0"/>
              <a:t>. "Size of burden of schizophrenia and psychotic disorders." </a:t>
            </a:r>
            <a:r>
              <a:rPr lang="en-US" i="1" dirty="0" smtClean="0"/>
              <a:t>European </a:t>
            </a:r>
            <a:r>
              <a:rPr lang="en-US" i="1" dirty="0" err="1" smtClean="0"/>
              <a:t>Neuropsychopharmacology</a:t>
            </a:r>
            <a:r>
              <a:rPr lang="en-US" dirty="0" smtClean="0"/>
              <a:t> 15. (2005): 399-409. Web. 5 Feb 2011. </a:t>
            </a:r>
          </a:p>
          <a:p>
            <a:r>
              <a:rPr lang="en-US" dirty="0" smtClean="0"/>
              <a:t>"Schizophrenia." </a:t>
            </a:r>
            <a:r>
              <a:rPr lang="en-US" i="1" dirty="0" smtClean="0"/>
              <a:t>Wikipedia</a:t>
            </a:r>
            <a:r>
              <a:rPr lang="en-US" dirty="0" smtClean="0"/>
              <a:t>. Wikipedia, </a:t>
            </a:r>
            <a:r>
              <a:rPr lang="en-US" dirty="0" err="1" smtClean="0"/>
              <a:t>n.d</a:t>
            </a:r>
            <a:r>
              <a:rPr lang="en-US" dirty="0" smtClean="0"/>
              <a:t>. Web. 6 Apr 2011. &lt;http://en.wikipedia.org/wiki/Schizophrenia&gt;.</a:t>
            </a:r>
          </a:p>
          <a:p>
            <a:r>
              <a:rPr lang="en-US" dirty="0" err="1" smtClean="0"/>
              <a:t>Tamminga</a:t>
            </a:r>
            <a:r>
              <a:rPr lang="en-US" dirty="0" smtClean="0"/>
              <a:t>, Carol. "Similarities and Differences Among Antipsychotics." </a:t>
            </a:r>
            <a:r>
              <a:rPr lang="en-US" i="1" dirty="0" smtClean="0"/>
              <a:t>Journal of Clinical Psychiatry</a:t>
            </a:r>
            <a:r>
              <a:rPr lang="en-US" dirty="0" smtClean="0"/>
              <a:t> 64. (2003): 7-10. Web. 6 Apr 2011.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 Material</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Definition</a:t>
            </a:r>
          </a:p>
          <a:p>
            <a:r>
              <a:rPr lang="en-US" dirty="0" smtClean="0"/>
              <a:t>Early Years</a:t>
            </a:r>
          </a:p>
          <a:p>
            <a:r>
              <a:rPr lang="en-US" dirty="0" smtClean="0"/>
              <a:t>General Causes</a:t>
            </a:r>
          </a:p>
          <a:p>
            <a:r>
              <a:rPr lang="en-US" dirty="0" smtClean="0"/>
              <a:t>Schizophrenia in the World Context</a:t>
            </a:r>
          </a:p>
          <a:p>
            <a:r>
              <a:rPr lang="en-US" dirty="0" smtClean="0"/>
              <a:t>Burden</a:t>
            </a:r>
          </a:p>
          <a:p>
            <a:r>
              <a:rPr lang="en-US" dirty="0" smtClean="0"/>
              <a:t>Symptoms</a:t>
            </a:r>
          </a:p>
          <a:p>
            <a:r>
              <a:rPr lang="en-US" dirty="0" smtClean="0"/>
              <a:t>Treatment</a:t>
            </a:r>
          </a:p>
          <a:p>
            <a:pPr lvl="1"/>
            <a:r>
              <a:rPr lang="en-US" dirty="0" smtClean="0"/>
              <a:t>Typical Antipsychotics</a:t>
            </a:r>
          </a:p>
          <a:p>
            <a:pPr lvl="1"/>
            <a:r>
              <a:rPr lang="en-US" dirty="0" smtClean="0"/>
              <a:t>Atypical Antipsychotics</a:t>
            </a:r>
          </a:p>
          <a:p>
            <a:r>
              <a:rPr lang="en-US" dirty="0" smtClean="0"/>
              <a:t>Selecting an Antipsychotic</a:t>
            </a:r>
          </a:p>
          <a:p>
            <a:r>
              <a:rPr lang="en-US" dirty="0" smtClean="0"/>
              <a:t>Assigned Reading</a:t>
            </a:r>
          </a:p>
          <a:p>
            <a:r>
              <a:rPr lang="en-US" dirty="0" smtClean="0"/>
              <a:t>Reading Questions</a:t>
            </a:r>
          </a:p>
          <a:p>
            <a:pPr lvl="1">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Assigned Reading</a:t>
            </a:r>
            <a:endParaRPr lang="en-US" dirty="0"/>
          </a:p>
        </p:txBody>
      </p:sp>
      <p:sp>
        <p:nvSpPr>
          <p:cNvPr id="3" name="Content Placeholder 2"/>
          <p:cNvSpPr>
            <a:spLocks noGrp="1"/>
          </p:cNvSpPr>
          <p:nvPr>
            <p:ph sz="quarter" idx="1"/>
          </p:nvPr>
        </p:nvSpPr>
        <p:spPr/>
        <p:txBody>
          <a:bodyPr/>
          <a:lstStyle/>
          <a:p>
            <a:r>
              <a:rPr lang="en-US" dirty="0" smtClean="0"/>
              <a:t>De Oliveira, I.R., and M.F. </a:t>
            </a:r>
            <a:r>
              <a:rPr lang="en-US" dirty="0" err="1" smtClean="0"/>
              <a:t>Juruena</a:t>
            </a:r>
            <a:r>
              <a:rPr lang="en-US" dirty="0" smtClean="0"/>
              <a:t>. "Treatment of psychosis: 30 years of progress." </a:t>
            </a:r>
            <a:r>
              <a:rPr lang="en-US" i="1" dirty="0" smtClean="0"/>
              <a:t>Journal of Clinical Pharmacy and Therapeutics</a:t>
            </a:r>
            <a:r>
              <a:rPr lang="en-US" dirty="0" smtClean="0"/>
              <a:t> 31.6 (2006): 523-34. Web. 5 Feb 2011.</a:t>
            </a:r>
          </a:p>
          <a:p>
            <a:pPr lvl="1"/>
            <a:r>
              <a:rPr lang="en-US" dirty="0" smtClean="0"/>
              <a:t>Only read p. 523 – 527</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Questions</a:t>
            </a:r>
            <a:endParaRPr lang="en-US" dirty="0"/>
          </a:p>
        </p:txBody>
      </p:sp>
      <p:sp>
        <p:nvSpPr>
          <p:cNvPr id="3" name="Content Placeholder 2"/>
          <p:cNvSpPr>
            <a:spLocks noGrp="1"/>
          </p:cNvSpPr>
          <p:nvPr>
            <p:ph sz="quarter" idx="1"/>
          </p:nvPr>
        </p:nvSpPr>
        <p:spPr/>
        <p:txBody>
          <a:bodyPr/>
          <a:lstStyle/>
          <a:p>
            <a:r>
              <a:rPr lang="en-US" dirty="0" smtClean="0"/>
              <a:t>In 1980, a distinction was made between two types of schizophrenia.  Define type I schizophrenia and type II schizophrenia, as well as the types of symptoms usually experienced within each type of the disease.</a:t>
            </a:r>
          </a:p>
          <a:p>
            <a:r>
              <a:rPr lang="en-US" dirty="0" smtClean="0"/>
              <a:t>What was the first </a:t>
            </a:r>
            <a:r>
              <a:rPr lang="en-US" i="1" dirty="0" smtClean="0"/>
              <a:t>typical </a:t>
            </a:r>
            <a:r>
              <a:rPr lang="en-US" dirty="0" smtClean="0"/>
              <a:t>antipsychotic developed?</a:t>
            </a:r>
          </a:p>
          <a:p>
            <a:r>
              <a:rPr lang="en-US" dirty="0" smtClean="0"/>
              <a:t>Define atypical antipsychotic drugs.</a:t>
            </a:r>
          </a:p>
          <a:p>
            <a:r>
              <a:rPr lang="en-US" dirty="0" smtClean="0"/>
              <a:t>What was the first </a:t>
            </a:r>
            <a:r>
              <a:rPr lang="en-US" i="1" dirty="0" smtClean="0"/>
              <a:t>atypical</a:t>
            </a:r>
            <a:r>
              <a:rPr lang="en-US" dirty="0" smtClean="0"/>
              <a:t> antipsychotic developed?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467600" cy="1143000"/>
          </a:xfrm>
        </p:spPr>
        <p:txBody>
          <a:bodyPr/>
          <a:lstStyle/>
          <a:p>
            <a:r>
              <a:rPr lang="en-US" dirty="0" smtClean="0"/>
              <a:t>Definition</a:t>
            </a:r>
            <a:endParaRPr lang="en-US" dirty="0"/>
          </a:p>
        </p:txBody>
      </p:sp>
      <p:sp>
        <p:nvSpPr>
          <p:cNvPr id="3" name="Content Placeholder 2"/>
          <p:cNvSpPr>
            <a:spLocks noGrp="1"/>
          </p:cNvSpPr>
          <p:nvPr>
            <p:ph sz="quarter" idx="1"/>
          </p:nvPr>
        </p:nvSpPr>
        <p:spPr>
          <a:xfrm>
            <a:off x="457200" y="2517648"/>
            <a:ext cx="7467600" cy="4873752"/>
          </a:xfrm>
        </p:spPr>
        <p:txBody>
          <a:bodyPr/>
          <a:lstStyle/>
          <a:p>
            <a:r>
              <a:rPr lang="en-US" dirty="0" smtClean="0"/>
              <a:t>“Schizophrenia is a mental disorder characterized by a disintegration of thought processes and of emotional responsiveness.  It most commonly manifests as auditory hallucinations, paranoid or bizarre delusions, or disorganized speech and thinking, and it is accompanied by significant social or occupational dysfunction.”</a:t>
            </a:r>
            <a:endParaRPr lang="en-US" dirty="0"/>
          </a:p>
        </p:txBody>
      </p:sp>
      <p:sp>
        <p:nvSpPr>
          <p:cNvPr id="4" name="Content Placeholder 2"/>
          <p:cNvSpPr txBox="1">
            <a:spLocks/>
          </p:cNvSpPr>
          <p:nvPr/>
        </p:nvSpPr>
        <p:spPr>
          <a:xfrm>
            <a:off x="533400" y="5943600"/>
            <a:ext cx="7467600" cy="682752"/>
          </a:xfrm>
          <a:prstGeom prst="rect">
            <a:avLst/>
          </a:prstGeom>
        </p:spPr>
        <p:txBody>
          <a:bodyPr vert="horz">
            <a:normAutofit fontScale="85000" lnSpcReduction="10000"/>
          </a:bodyPr>
          <a:lstStyle/>
          <a:p>
            <a:pPr marL="274320" lvl="0" indent="-274320">
              <a:spcBef>
                <a:spcPts val="600"/>
              </a:spcBef>
              <a:buClr>
                <a:schemeClr val="accent1"/>
              </a:buClr>
              <a:buSzPct val="70000"/>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Resource: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lang="en-US" sz="2400" dirty="0" smtClean="0"/>
              <a:t>"Schizophrenia." </a:t>
            </a:r>
            <a:r>
              <a:rPr lang="en-US" sz="2400" i="1" dirty="0" smtClean="0"/>
              <a:t>Wikipedia</a:t>
            </a:r>
            <a:r>
              <a:rPr lang="en-US" sz="2400" dirty="0" smtClean="0"/>
              <a:t>. Wikipedia, </a:t>
            </a:r>
            <a:r>
              <a:rPr lang="en-US" sz="2400" dirty="0" err="1" smtClean="0"/>
              <a:t>n.d</a:t>
            </a:r>
            <a:r>
              <a:rPr lang="en-US" sz="2400" dirty="0" smtClean="0"/>
              <a:t>. Web. 6 Apr 2011. &lt;http://en.wikipedia.org/wiki/Schizophrenia&gt;.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4274" name="Picture 2" descr="File:Cloth embroidered by a schizophrenia sufferer.jpg">
            <a:hlinkClick r:id="rId2"/>
          </p:cNvPr>
          <p:cNvPicPr>
            <a:picLocks noChangeAspect="1" noChangeArrowheads="1"/>
          </p:cNvPicPr>
          <p:nvPr/>
        </p:nvPicPr>
        <p:blipFill>
          <a:blip r:embed="rId3" cstate="print"/>
          <a:srcRect/>
          <a:stretch>
            <a:fillRect/>
          </a:stretch>
        </p:blipFill>
        <p:spPr bwMode="auto">
          <a:xfrm>
            <a:off x="5638800" y="171450"/>
            <a:ext cx="2895600" cy="2171700"/>
          </a:xfrm>
          <a:prstGeom prst="rect">
            <a:avLst/>
          </a:prstGeom>
          <a:noFill/>
        </p:spPr>
      </p:pic>
      <p:sp>
        <p:nvSpPr>
          <p:cNvPr id="6" name="Content Placeholder 2"/>
          <p:cNvSpPr txBox="1">
            <a:spLocks/>
          </p:cNvSpPr>
          <p:nvPr/>
        </p:nvSpPr>
        <p:spPr>
          <a:xfrm>
            <a:off x="3200400" y="533400"/>
            <a:ext cx="2362200" cy="1600200"/>
          </a:xfrm>
          <a:prstGeom prst="rect">
            <a:avLst/>
          </a:prstGeom>
        </p:spPr>
        <p:txBody>
          <a:bodyPr vert="horz">
            <a:normAutofit/>
          </a:bodyPr>
          <a:lstStyle/>
          <a:p>
            <a:pPr marL="274320" lvl="0" indent="-274320" algn="r">
              <a:spcBef>
                <a:spcPts val="600"/>
              </a:spcBef>
              <a:buClr>
                <a:schemeClr val="accent1"/>
              </a:buClr>
              <a:buSzPct val="70000"/>
            </a:pPr>
            <a:r>
              <a:rPr kumimoji="0" lang="en-US" b="0" i="0" u="none" strike="noStrike" kern="1200" cap="none" spc="0" normalizeH="0" baseline="0" noProof="0" dirty="0" smtClean="0">
                <a:ln>
                  <a:noFill/>
                </a:ln>
                <a:solidFill>
                  <a:schemeClr val="tx1"/>
                </a:solidFill>
                <a:effectLst/>
                <a:uLnTx/>
                <a:uFillTx/>
                <a:latin typeface="+mn-lt"/>
                <a:ea typeface="+mn-ea"/>
                <a:cs typeface="+mn-cs"/>
              </a:rPr>
              <a:t>Embroidered cloth by schizophrenia patient</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Years of Schizophrenia</a:t>
            </a:r>
            <a:endParaRPr lang="en-US" dirty="0"/>
          </a:p>
        </p:txBody>
      </p:sp>
      <p:sp>
        <p:nvSpPr>
          <p:cNvPr id="3" name="Content Placeholder 2"/>
          <p:cNvSpPr>
            <a:spLocks noGrp="1"/>
          </p:cNvSpPr>
          <p:nvPr>
            <p:ph sz="quarter" idx="1"/>
          </p:nvPr>
        </p:nvSpPr>
        <p:spPr>
          <a:xfrm>
            <a:off x="457200" y="1600200"/>
            <a:ext cx="3657600" cy="4873752"/>
          </a:xfrm>
        </p:spPr>
        <p:txBody>
          <a:bodyPr/>
          <a:lstStyle/>
          <a:p>
            <a:r>
              <a:rPr lang="en-US" dirty="0" smtClean="0"/>
              <a:t>First described by Emil </a:t>
            </a:r>
            <a:r>
              <a:rPr lang="en-US" dirty="0" err="1" smtClean="0"/>
              <a:t>Kraeplin</a:t>
            </a:r>
            <a:r>
              <a:rPr lang="en-US" dirty="0" smtClean="0"/>
              <a:t> in 1896</a:t>
            </a:r>
          </a:p>
          <a:p>
            <a:pPr lvl="1"/>
            <a:r>
              <a:rPr lang="en-US" dirty="0" smtClean="0"/>
              <a:t>Separated from manic-depressive illness</a:t>
            </a:r>
          </a:p>
          <a:p>
            <a:pPr lvl="1"/>
            <a:r>
              <a:rPr lang="en-US" dirty="0" smtClean="0"/>
              <a:t>“Dementia praecox” syndrome</a:t>
            </a:r>
          </a:p>
          <a:p>
            <a:r>
              <a:rPr lang="en-US" dirty="0" smtClean="0"/>
              <a:t>“Schizophrenia” introduced by </a:t>
            </a:r>
            <a:r>
              <a:rPr lang="en-US" dirty="0" err="1" smtClean="0"/>
              <a:t>Eugen</a:t>
            </a:r>
            <a:r>
              <a:rPr lang="en-US" dirty="0" smtClean="0"/>
              <a:t> </a:t>
            </a:r>
            <a:r>
              <a:rPr lang="en-US" dirty="0" err="1" smtClean="0"/>
              <a:t>Bleuler</a:t>
            </a:r>
            <a:r>
              <a:rPr lang="en-US" dirty="0" smtClean="0"/>
              <a:t> in 1911</a:t>
            </a:r>
          </a:p>
          <a:p>
            <a:pPr>
              <a:buNone/>
            </a:pPr>
            <a:endParaRPr lang="en-US" dirty="0" smtClean="0"/>
          </a:p>
          <a:p>
            <a:pPr lvl="1">
              <a:buNone/>
            </a:pPr>
            <a:endParaRPr lang="en-US" dirty="0" smtClean="0"/>
          </a:p>
        </p:txBody>
      </p:sp>
      <p:pic>
        <p:nvPicPr>
          <p:cNvPr id="8194" name="Picture 2" descr="File:E. Kraepelin.jpg">
            <a:hlinkClick r:id="rId2"/>
          </p:cNvPr>
          <p:cNvPicPr>
            <a:picLocks noChangeAspect="1" noChangeArrowheads="1"/>
          </p:cNvPicPr>
          <p:nvPr/>
        </p:nvPicPr>
        <p:blipFill>
          <a:blip r:embed="rId3" cstate="print"/>
          <a:srcRect/>
          <a:stretch>
            <a:fillRect/>
          </a:stretch>
        </p:blipFill>
        <p:spPr bwMode="auto">
          <a:xfrm>
            <a:off x="4800600" y="2057400"/>
            <a:ext cx="1939592" cy="2895600"/>
          </a:xfrm>
          <a:prstGeom prst="rect">
            <a:avLst/>
          </a:prstGeom>
          <a:noFill/>
        </p:spPr>
      </p:pic>
      <p:pic>
        <p:nvPicPr>
          <p:cNvPr id="8196" name="Picture 4" descr="File:Bleuler.png">
            <a:hlinkClick r:id="rId4"/>
          </p:cNvPr>
          <p:cNvPicPr>
            <a:picLocks noChangeAspect="1" noChangeArrowheads="1"/>
          </p:cNvPicPr>
          <p:nvPr/>
        </p:nvPicPr>
        <p:blipFill>
          <a:blip r:embed="rId5" cstate="print"/>
          <a:srcRect/>
          <a:stretch>
            <a:fillRect/>
          </a:stretch>
        </p:blipFill>
        <p:spPr bwMode="auto">
          <a:xfrm>
            <a:off x="7010400" y="2514600"/>
            <a:ext cx="1428750" cy="19907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Causes of Schizophrenia</a:t>
            </a:r>
            <a:endParaRPr lang="en-US" dirty="0"/>
          </a:p>
        </p:txBody>
      </p:sp>
      <p:sp>
        <p:nvSpPr>
          <p:cNvPr id="3" name="Content Placeholder 2"/>
          <p:cNvSpPr>
            <a:spLocks noGrp="1"/>
          </p:cNvSpPr>
          <p:nvPr>
            <p:ph sz="quarter" idx="1"/>
          </p:nvPr>
        </p:nvSpPr>
        <p:spPr/>
        <p:txBody>
          <a:bodyPr/>
          <a:lstStyle/>
          <a:p>
            <a:r>
              <a:rPr lang="en-US" dirty="0" smtClean="0"/>
              <a:t>Behaves epidemiologically like other complex diseases </a:t>
            </a:r>
          </a:p>
          <a:p>
            <a:r>
              <a:rPr lang="en-US" dirty="0" smtClean="0"/>
              <a:t>Although, genetic factors neither necessary nor sufficient</a:t>
            </a:r>
          </a:p>
          <a:p>
            <a:r>
              <a:rPr lang="en-US" dirty="0" smtClean="0"/>
              <a:t>Therefore, gene + environmental interactions </a:t>
            </a:r>
            <a:r>
              <a:rPr lang="en-US" dirty="0" smtClean="0">
                <a:sym typeface="Wingdings" pitchFamily="2" charset="2"/>
              </a:rPr>
              <a:t> schizophrenia</a:t>
            </a:r>
            <a:endParaRPr lang="en-US" dirty="0"/>
          </a:p>
        </p:txBody>
      </p:sp>
      <p:sp>
        <p:nvSpPr>
          <p:cNvPr id="4" name="Oval 3"/>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Causes Continued</a:t>
            </a:r>
            <a:endParaRPr lang="en-US" dirty="0"/>
          </a:p>
        </p:txBody>
      </p:sp>
      <p:sp>
        <p:nvSpPr>
          <p:cNvPr id="3" name="Content Placeholder 2"/>
          <p:cNvSpPr>
            <a:spLocks noGrp="1"/>
          </p:cNvSpPr>
          <p:nvPr>
            <p:ph sz="quarter" idx="1"/>
          </p:nvPr>
        </p:nvSpPr>
        <p:spPr/>
        <p:txBody>
          <a:bodyPr/>
          <a:lstStyle/>
          <a:p>
            <a:r>
              <a:rPr lang="en-US" dirty="0" smtClean="0"/>
              <a:t>Environmental risk factors:</a:t>
            </a:r>
          </a:p>
          <a:p>
            <a:pPr lvl="1"/>
            <a:r>
              <a:rPr lang="en-US" dirty="0" smtClean="0"/>
              <a:t>Season of birth</a:t>
            </a:r>
          </a:p>
          <a:p>
            <a:pPr lvl="1"/>
            <a:r>
              <a:rPr lang="en-US" dirty="0" smtClean="0"/>
              <a:t>Adverse rearing environments </a:t>
            </a:r>
          </a:p>
          <a:p>
            <a:pPr lvl="1"/>
            <a:r>
              <a:rPr lang="en-US" dirty="0" smtClean="0"/>
              <a:t>Urban life stresses during upbringing</a:t>
            </a:r>
          </a:p>
          <a:p>
            <a:pPr lvl="1"/>
            <a:r>
              <a:rPr lang="en-US" dirty="0" smtClean="0"/>
              <a:t>Cannabis use</a:t>
            </a:r>
          </a:p>
          <a:p>
            <a:pPr lvl="1"/>
            <a:r>
              <a:rPr lang="en-US" dirty="0" smtClean="0"/>
              <a:t>Stress in daily life</a:t>
            </a:r>
          </a:p>
          <a:p>
            <a:pPr lvl="1"/>
            <a:r>
              <a:rPr lang="en-US" dirty="0" smtClean="0"/>
              <a:t>Minority position </a:t>
            </a:r>
            <a:endParaRPr lang="en-US" dirty="0"/>
          </a:p>
        </p:txBody>
      </p:sp>
      <p:pic>
        <p:nvPicPr>
          <p:cNvPr id="4098" name="Picture 2" descr="http://4.bp.blogspot.com/_zE8CzamN1Y0/SWuuUWaJSMI/AAAAAAAAAKQ/xTFlNi7HS0I/s400/938-022~Marijuana-Posters.jpg"/>
          <p:cNvPicPr>
            <a:picLocks noChangeAspect="1" noChangeArrowheads="1"/>
          </p:cNvPicPr>
          <p:nvPr/>
        </p:nvPicPr>
        <p:blipFill>
          <a:blip r:embed="rId3" cstate="print"/>
          <a:srcRect/>
          <a:stretch>
            <a:fillRect/>
          </a:stretch>
        </p:blipFill>
        <p:spPr bwMode="auto">
          <a:xfrm>
            <a:off x="4772406" y="3429000"/>
            <a:ext cx="2085594" cy="3124485"/>
          </a:xfrm>
          <a:prstGeom prst="rect">
            <a:avLst/>
          </a:prstGeom>
          <a:noFill/>
        </p:spPr>
      </p:pic>
      <p:sp>
        <p:nvSpPr>
          <p:cNvPr id="5" name="Oval 4"/>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 in the world context</a:t>
            </a:r>
            <a:endParaRPr lang="en-US" dirty="0"/>
          </a:p>
        </p:txBody>
      </p:sp>
      <p:sp>
        <p:nvSpPr>
          <p:cNvPr id="3" name="Content Placeholder 2"/>
          <p:cNvSpPr>
            <a:spLocks noGrp="1"/>
          </p:cNvSpPr>
          <p:nvPr>
            <p:ph sz="quarter" idx="1"/>
          </p:nvPr>
        </p:nvSpPr>
        <p:spPr/>
        <p:txBody>
          <a:bodyPr/>
          <a:lstStyle/>
          <a:p>
            <a:r>
              <a:rPr lang="en-US" dirty="0" smtClean="0"/>
              <a:t>Schizophrenia in an industrialized country vs. developing country</a:t>
            </a:r>
          </a:p>
          <a:p>
            <a:pPr lvl="1"/>
            <a:r>
              <a:rPr lang="en-US" dirty="0" smtClean="0"/>
              <a:t>Consider the World Health Organization “Determinants of Outcome of Severe Mental Disorders” Study</a:t>
            </a:r>
          </a:p>
          <a:p>
            <a:pPr lvl="1"/>
            <a:r>
              <a:rPr lang="en-US" dirty="0" smtClean="0"/>
              <a:t>Percentage of patients in full remission at the 2 year mark</a:t>
            </a:r>
          </a:p>
          <a:p>
            <a:pPr lvl="1"/>
            <a:r>
              <a:rPr lang="en-US" dirty="0" smtClean="0"/>
              <a:t>63% in developing countries</a:t>
            </a:r>
          </a:p>
          <a:p>
            <a:pPr lvl="1"/>
            <a:r>
              <a:rPr lang="en-US" dirty="0" smtClean="0"/>
              <a:t>37% in developed countries</a:t>
            </a:r>
          </a:p>
          <a:p>
            <a:pPr lvl="1"/>
            <a:r>
              <a:rPr lang="en-US" dirty="0" smtClean="0"/>
              <a:t>Explanation?</a:t>
            </a:r>
          </a:p>
          <a:p>
            <a:pPr lvl="1"/>
            <a:endParaRPr lang="en-US" dirty="0"/>
          </a:p>
        </p:txBody>
      </p:sp>
      <p:sp>
        <p:nvSpPr>
          <p:cNvPr id="4" name="Oval 3"/>
          <p:cNvSpPr/>
          <p:nvPr/>
        </p:nvSpPr>
        <p:spPr>
          <a:xfrm>
            <a:off x="8305800" y="586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of schizophrenia by country per 100,000 inhabitants</a:t>
            </a:r>
            <a:endParaRPr lang="en-US" dirty="0"/>
          </a:p>
        </p:txBody>
      </p:sp>
      <p:sp>
        <p:nvSpPr>
          <p:cNvPr id="3" name="Content Placeholder 2"/>
          <p:cNvSpPr>
            <a:spLocks noGrp="1"/>
          </p:cNvSpPr>
          <p:nvPr>
            <p:ph sz="quarter" idx="1"/>
          </p:nvPr>
        </p:nvSpPr>
        <p:spPr/>
        <p:txBody>
          <a:bodyPr/>
          <a:lstStyle/>
          <a:p>
            <a:endParaRPr lang="en-US"/>
          </a:p>
        </p:txBody>
      </p:sp>
      <p:pic>
        <p:nvPicPr>
          <p:cNvPr id="55298" name="Picture 2" descr="File:Schizophrenia world map - DALY - WHO2004.svg">
            <a:hlinkClick r:id="rId2"/>
          </p:cNvPr>
          <p:cNvPicPr>
            <a:picLocks noChangeAspect="1" noChangeArrowheads="1"/>
          </p:cNvPicPr>
          <p:nvPr/>
        </p:nvPicPr>
        <p:blipFill>
          <a:blip r:embed="rId3" cstate="print"/>
          <a:srcRect/>
          <a:stretch>
            <a:fillRect/>
          </a:stretch>
        </p:blipFill>
        <p:spPr bwMode="auto">
          <a:xfrm>
            <a:off x="228600" y="1447800"/>
            <a:ext cx="8351348" cy="3685032"/>
          </a:xfrm>
          <a:prstGeom prst="rect">
            <a:avLst/>
          </a:prstGeom>
          <a:noFill/>
          <a:ln>
            <a:solidFill>
              <a:schemeClr val="accent1"/>
            </a:solidFill>
          </a:ln>
        </p:spPr>
      </p:pic>
      <p:pic>
        <p:nvPicPr>
          <p:cNvPr id="55299" name="Picture 3"/>
          <p:cNvPicPr>
            <a:picLocks noChangeAspect="1" noChangeArrowheads="1"/>
          </p:cNvPicPr>
          <p:nvPr/>
        </p:nvPicPr>
        <p:blipFill>
          <a:blip r:embed="rId4" cstate="print"/>
          <a:srcRect l="29688" t="42708" r="57031" b="19792"/>
          <a:stretch>
            <a:fillRect/>
          </a:stretch>
        </p:blipFill>
        <p:spPr bwMode="auto">
          <a:xfrm>
            <a:off x="336551" y="2667000"/>
            <a:ext cx="1111249" cy="2353232"/>
          </a:xfrm>
          <a:prstGeom prst="rect">
            <a:avLst/>
          </a:prstGeom>
          <a:noFill/>
          <a:ln w="9525">
            <a:solidFill>
              <a:schemeClr val="accent1"/>
            </a:solidFill>
            <a:miter lim="800000"/>
            <a:headEnd/>
            <a:tailEnd/>
          </a:ln>
        </p:spPr>
      </p:pic>
      <p:sp>
        <p:nvSpPr>
          <p:cNvPr id="7" name="Content Placeholder 2"/>
          <p:cNvSpPr txBox="1">
            <a:spLocks/>
          </p:cNvSpPr>
          <p:nvPr/>
        </p:nvSpPr>
        <p:spPr>
          <a:xfrm>
            <a:off x="2286000" y="6019800"/>
            <a:ext cx="5715000" cy="533400"/>
          </a:xfrm>
          <a:prstGeom prst="rect">
            <a:avLst/>
          </a:prstGeom>
        </p:spPr>
        <p:txBody>
          <a:bodyPr vert="horz">
            <a:normAutofit fontScale="62500" lnSpcReduction="20000"/>
          </a:bodyPr>
          <a:lstStyle/>
          <a:p>
            <a:pPr marL="274320" lvl="0" indent="-274320">
              <a:spcBef>
                <a:spcPts val="600"/>
              </a:spcBef>
              <a:buClr>
                <a:schemeClr val="accent1"/>
              </a:buClr>
              <a:buSzPct val="70000"/>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Resource:</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lang="en-US" sz="2400" dirty="0" smtClean="0"/>
              <a:t>"Schizophrenia." </a:t>
            </a:r>
            <a:r>
              <a:rPr lang="en-US" sz="2400" i="1" dirty="0" smtClean="0"/>
              <a:t>Wikipedia</a:t>
            </a:r>
            <a:r>
              <a:rPr lang="en-US" sz="2400" dirty="0" smtClean="0"/>
              <a:t>. Wikipedia, </a:t>
            </a:r>
            <a:r>
              <a:rPr lang="en-US" sz="2400" dirty="0" err="1" smtClean="0"/>
              <a:t>n.d</a:t>
            </a:r>
            <a:r>
              <a:rPr lang="en-US" sz="2400" dirty="0" smtClean="0"/>
              <a:t>. Web. 6 Apr 2011. &lt;http://en.wikipedia.org/wiki/Schizophrenia&gt;.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240</TotalTime>
  <Words>1645</Words>
  <Application>Microsoft Office PowerPoint</Application>
  <PresentationFormat>On-screen Show (4:3)</PresentationFormat>
  <Paragraphs>217</Paragraphs>
  <Slides>31</Slides>
  <Notes>14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Antipsychotic treatment of Schizophrenia</vt:lpstr>
      <vt:lpstr>A Beautiful Mind</vt:lpstr>
      <vt:lpstr>Overview of Presentation Material</vt:lpstr>
      <vt:lpstr>Definition</vt:lpstr>
      <vt:lpstr>The Early Years of Schizophrenia</vt:lpstr>
      <vt:lpstr>General Causes of Schizophrenia</vt:lpstr>
      <vt:lpstr>General Causes Continued</vt:lpstr>
      <vt:lpstr>Schizophrenia in the world context</vt:lpstr>
      <vt:lpstr>Rates of schizophrenia by country per 100,000 inhabitants</vt:lpstr>
      <vt:lpstr>Burden of Schizophrenia</vt:lpstr>
      <vt:lpstr>Burden Continued</vt:lpstr>
      <vt:lpstr>Symptoms of Schizophrenia</vt:lpstr>
      <vt:lpstr>Treatment of Schizophrenia</vt:lpstr>
      <vt:lpstr>Typical Antipsychotics</vt:lpstr>
      <vt:lpstr>How do typical antipsychotics work?</vt:lpstr>
      <vt:lpstr>How Do Typical Antipsychotics Work? Continued</vt:lpstr>
      <vt:lpstr>Atypical antipsychotics</vt:lpstr>
      <vt:lpstr>How do atypical antipsychotics work?</vt:lpstr>
      <vt:lpstr>How do atypical antipsychotics work? Continued</vt:lpstr>
      <vt:lpstr>Typical vs. Atypical Antipsychotics</vt:lpstr>
      <vt:lpstr>Clozapine</vt:lpstr>
      <vt:lpstr>Extension of Atypical</vt:lpstr>
      <vt:lpstr>Risperidone</vt:lpstr>
      <vt:lpstr>Olanzapine</vt:lpstr>
      <vt:lpstr>Quetiapine</vt:lpstr>
      <vt:lpstr>Ziprasidone</vt:lpstr>
      <vt:lpstr>Aripiprazole</vt:lpstr>
      <vt:lpstr>Which drug is right for me?</vt:lpstr>
      <vt:lpstr>Resources</vt:lpstr>
      <vt:lpstr>Assigned Reading</vt:lpstr>
      <vt:lpstr>Reading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dc:title>
  <dc:creator>Buynak, John</dc:creator>
  <cp:lastModifiedBy>00005862</cp:lastModifiedBy>
  <cp:revision>75</cp:revision>
  <dcterms:created xsi:type="dcterms:W3CDTF">2011-04-05T00:39:23Z</dcterms:created>
  <dcterms:modified xsi:type="dcterms:W3CDTF">2011-04-10T01:58:08Z</dcterms:modified>
</cp:coreProperties>
</file>