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6" r:id="rId3"/>
    <p:sldId id="260" r:id="rId4"/>
    <p:sldId id="257" r:id="rId5"/>
    <p:sldId id="258" r:id="rId6"/>
    <p:sldId id="282" r:id="rId7"/>
    <p:sldId id="259" r:id="rId8"/>
    <p:sldId id="262" r:id="rId9"/>
    <p:sldId id="263" r:id="rId10"/>
    <p:sldId id="283" r:id="rId11"/>
    <p:sldId id="266" r:id="rId12"/>
    <p:sldId id="267" r:id="rId13"/>
    <p:sldId id="298" r:id="rId14"/>
    <p:sldId id="288" r:id="rId15"/>
    <p:sldId id="268" r:id="rId16"/>
    <p:sldId id="284" r:id="rId17"/>
    <p:sldId id="291" r:id="rId18"/>
    <p:sldId id="289" r:id="rId19"/>
    <p:sldId id="270" r:id="rId20"/>
    <p:sldId id="273" r:id="rId21"/>
    <p:sldId id="290" r:id="rId22"/>
    <p:sldId id="272" r:id="rId23"/>
    <p:sldId id="274" r:id="rId24"/>
    <p:sldId id="292" r:id="rId25"/>
    <p:sldId id="275" r:id="rId26"/>
    <p:sldId id="276" r:id="rId27"/>
    <p:sldId id="301" r:id="rId28"/>
    <p:sldId id="287" r:id="rId29"/>
    <p:sldId id="277" r:id="rId30"/>
    <p:sldId id="285" r:id="rId31"/>
    <p:sldId id="293" r:id="rId32"/>
    <p:sldId id="280" r:id="rId33"/>
    <p:sldId id="278" r:id="rId34"/>
    <p:sldId id="279" r:id="rId35"/>
    <p:sldId id="281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5" d="100"/>
          <a:sy n="135" d="100"/>
        </p:scale>
        <p:origin x="-71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420E75-9941-45D9-8B0D-FF8985C2DDC4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3418ED-DF1E-43EB-9863-ACA0AB87E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20E75-9941-45D9-8B0D-FF8985C2DDC4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418ED-DF1E-43EB-9863-ACA0AB87E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20E75-9941-45D9-8B0D-FF8985C2DDC4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418ED-DF1E-43EB-9863-ACA0AB87E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20E75-9941-45D9-8B0D-FF8985C2DDC4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418ED-DF1E-43EB-9863-ACA0AB87E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20E75-9941-45D9-8B0D-FF8985C2DDC4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418ED-DF1E-43EB-9863-ACA0AB87E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20E75-9941-45D9-8B0D-FF8985C2DDC4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418ED-DF1E-43EB-9863-ACA0AB87E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20E75-9941-45D9-8B0D-FF8985C2DDC4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418ED-DF1E-43EB-9863-ACA0AB87E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20E75-9941-45D9-8B0D-FF8985C2DDC4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418ED-DF1E-43EB-9863-ACA0AB87E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20E75-9941-45D9-8B0D-FF8985C2DDC4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418ED-DF1E-43EB-9863-ACA0AB87E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1420E75-9941-45D9-8B0D-FF8985C2DDC4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418ED-DF1E-43EB-9863-ACA0AB87E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420E75-9941-45D9-8B0D-FF8985C2DDC4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3418ED-DF1E-43EB-9863-ACA0AB87E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420E75-9941-45D9-8B0D-FF8985C2DDC4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E3418ED-DF1E-43EB-9863-ACA0AB87E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Antipsychotics for the Treatment of Schizophrenia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Philip </a:t>
            </a:r>
            <a:r>
              <a:rPr lang="en-US" dirty="0" err="1" smtClean="0"/>
              <a:t>Cofoid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709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Due to a combination of genetic predispositions and environmental factors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Epigenetic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DNA </a:t>
            </a:r>
            <a:r>
              <a:rPr lang="en-US" dirty="0" err="1" smtClean="0">
                <a:solidFill>
                  <a:schemeClr val="bg1"/>
                </a:solidFill>
              </a:rPr>
              <a:t>methylation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Histone</a:t>
            </a:r>
            <a:r>
              <a:rPr lang="en-US" dirty="0" smtClean="0">
                <a:solidFill>
                  <a:schemeClr val="bg1"/>
                </a:solidFill>
              </a:rPr>
              <a:t> Modifications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Multiple diseases and causes exhibiting similar symptoms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1950, French surgeon Henri </a:t>
            </a:r>
            <a:r>
              <a:rPr lang="en-US" sz="2400" dirty="0" err="1" smtClean="0"/>
              <a:t>Laborit</a:t>
            </a:r>
            <a:r>
              <a:rPr lang="en-US" sz="2400" dirty="0" smtClean="0"/>
              <a:t> wanted to reduce surgical shock</a:t>
            </a:r>
          </a:p>
          <a:p>
            <a:pPr lvl="1"/>
            <a:r>
              <a:rPr lang="en-US" sz="2000" dirty="0" smtClean="0"/>
              <a:t>Believed that shock was due to the overuse of anesthesia</a:t>
            </a:r>
          </a:p>
          <a:p>
            <a:pPr lvl="1"/>
            <a:r>
              <a:rPr lang="en-US" sz="2000" dirty="0" smtClean="0"/>
              <a:t>Used anti-histamines with sedative effects</a:t>
            </a:r>
          </a:p>
          <a:p>
            <a:r>
              <a:rPr lang="en-US" sz="2400" dirty="0" smtClean="0"/>
              <a:t>Later in 1950, Chlorpromazine was discovered by Paul </a:t>
            </a:r>
            <a:r>
              <a:rPr lang="en-US" sz="2400" dirty="0" err="1" smtClean="0"/>
              <a:t>Charpentier</a:t>
            </a:r>
            <a:endParaRPr lang="en-US" sz="2400" dirty="0" smtClean="0"/>
          </a:p>
          <a:p>
            <a:r>
              <a:rPr lang="en-US" sz="2400" dirty="0" smtClean="0"/>
              <a:t>In 1952, </a:t>
            </a:r>
            <a:r>
              <a:rPr lang="en-US" sz="2400" dirty="0" err="1" smtClean="0"/>
              <a:t>Laborit</a:t>
            </a:r>
            <a:r>
              <a:rPr lang="en-US" sz="2400" dirty="0" smtClean="0"/>
              <a:t> began to notice a change in mental state of his patients when using Chlorpromazine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Psychiatrists Deniker and Delay began testing the drug on schizophrenic patients</a:t>
            </a:r>
          </a:p>
          <a:p>
            <a:pPr lvl="1"/>
            <a:r>
              <a:rPr lang="en-US" dirty="0" smtClean="0"/>
              <a:t>Patients became more </a:t>
            </a:r>
            <a:r>
              <a:rPr lang="en-US" dirty="0" err="1" smtClean="0"/>
              <a:t>managable</a:t>
            </a:r>
            <a:endParaRPr lang="en-US" dirty="0" smtClean="0"/>
          </a:p>
          <a:p>
            <a:r>
              <a:rPr lang="en-US" dirty="0" smtClean="0"/>
              <a:t>In 1954, it was approved by the FDA under the trade name </a:t>
            </a:r>
            <a:r>
              <a:rPr lang="en-US" dirty="0" err="1" smtClean="0"/>
              <a:t>thorazine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Companies began creating modeled after chlorpromazine</a:t>
            </a:r>
          </a:p>
          <a:p>
            <a:pPr lvl="1"/>
            <a:r>
              <a:rPr lang="en-US" dirty="0" smtClean="0"/>
              <a:t>These became known as typical antipsychotics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334000"/>
            <a:ext cx="7543800" cy="10668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/>
              <a:t>Doubting can only be a good thing, doubt is not a negation, but the waiting of something else. ... Doubting, it’s believing that we never had understood the whole thing. </a:t>
            </a:r>
          </a:p>
          <a:p>
            <a:pPr>
              <a:buNone/>
            </a:pPr>
            <a:r>
              <a:rPr lang="en-US" sz="1600" b="1" dirty="0" smtClean="0"/>
              <a:t>							– </a:t>
            </a:r>
            <a:r>
              <a:rPr lang="en-US" sz="1600" b="1" dirty="0" err="1" smtClean="0"/>
              <a:t>Herni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Laborit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447800"/>
            <a:ext cx="23241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609600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Douter ca ne peut être que bon, le doute ce n’est pas la négation, c’est l’attente de quelque chose d’autre… le doute c’est de ne jamais croire qu’on est arrivé à appréhender l’ensemble.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1974, </a:t>
            </a:r>
            <a:r>
              <a:rPr lang="en-US" dirty="0" err="1" smtClean="0"/>
              <a:t>clozapine</a:t>
            </a:r>
            <a:r>
              <a:rPr lang="en-US" dirty="0" smtClean="0"/>
              <a:t> was released in Europe, but was quickly withdrawn from the market</a:t>
            </a:r>
          </a:p>
          <a:p>
            <a:pPr lvl="1"/>
            <a:r>
              <a:rPr lang="en-US" dirty="0" smtClean="0"/>
              <a:t>It had a side effect of </a:t>
            </a:r>
            <a:r>
              <a:rPr lang="en-US" dirty="0" err="1" smtClean="0"/>
              <a:t>agranulocytosis</a:t>
            </a:r>
            <a:endParaRPr lang="en-US" dirty="0" smtClean="0"/>
          </a:p>
          <a:p>
            <a:r>
              <a:rPr lang="en-US" dirty="0" smtClean="0"/>
              <a:t>Further studies on the drug, led to its re-release in 1991</a:t>
            </a:r>
          </a:p>
          <a:p>
            <a:pPr lvl="1"/>
            <a:r>
              <a:rPr lang="en-US" dirty="0" smtClean="0"/>
              <a:t>Lower incidence of </a:t>
            </a:r>
            <a:r>
              <a:rPr lang="en-US" dirty="0" err="1" smtClean="0"/>
              <a:t>extrapyramidal</a:t>
            </a:r>
            <a:r>
              <a:rPr lang="en-US" dirty="0" smtClean="0"/>
              <a:t> symptoms</a:t>
            </a:r>
          </a:p>
          <a:p>
            <a:pPr lvl="1"/>
            <a:r>
              <a:rPr lang="en-US" dirty="0" smtClean="0"/>
              <a:t>Believed to treat negative symptoms</a:t>
            </a:r>
          </a:p>
          <a:p>
            <a:r>
              <a:rPr lang="en-US" dirty="0" err="1" smtClean="0"/>
              <a:t>Clozapine</a:t>
            </a:r>
            <a:r>
              <a:rPr lang="en-US" dirty="0" smtClean="0"/>
              <a:t> was the model for atypical antipsychotics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of antipsychotic therapy is to maximize functional recovery of the patient, while minimizing the adverse affects of the drug.</a:t>
            </a:r>
          </a:p>
          <a:p>
            <a:r>
              <a:rPr lang="en-US" dirty="0" smtClean="0"/>
              <a:t>Improve the overall quality of life</a:t>
            </a:r>
          </a:p>
          <a:p>
            <a:r>
              <a:rPr lang="en-US" dirty="0" smtClean="0"/>
              <a:t>Three classes of antipsychotics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 (Typical)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(Atypical)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(Rational)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Antipsychotics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Once widely accepted as a model of schizophrenia, has since been deemed at least partially inadequate</a:t>
            </a:r>
          </a:p>
          <a:p>
            <a:r>
              <a:rPr lang="en-US" dirty="0" smtClean="0"/>
              <a:t>Suggests schizophrenia is caused by </a:t>
            </a:r>
            <a:r>
              <a:rPr lang="en-US" dirty="0" err="1" smtClean="0"/>
              <a:t>dopaminergic</a:t>
            </a:r>
            <a:r>
              <a:rPr lang="en-US" dirty="0" smtClean="0"/>
              <a:t> system dysfunction</a:t>
            </a:r>
          </a:p>
          <a:p>
            <a:pPr lvl="1"/>
            <a:r>
              <a:rPr lang="en-US" dirty="0" smtClean="0"/>
              <a:t>Increased dopamine activity within </a:t>
            </a:r>
            <a:r>
              <a:rPr lang="en-US" dirty="0" err="1" smtClean="0"/>
              <a:t>subcortical</a:t>
            </a:r>
            <a:r>
              <a:rPr lang="en-US" dirty="0" smtClean="0"/>
              <a:t> brain regions</a:t>
            </a:r>
          </a:p>
          <a:p>
            <a:r>
              <a:rPr lang="en-US" dirty="0" smtClean="0"/>
              <a:t>All current antipsychotics block the dopamine D</a:t>
            </a:r>
            <a:r>
              <a:rPr lang="en-US" sz="1200" dirty="0" smtClean="0"/>
              <a:t>2 </a:t>
            </a:r>
            <a:r>
              <a:rPr lang="en-US" dirty="0" smtClean="0"/>
              <a:t>receptors</a:t>
            </a:r>
          </a:p>
          <a:p>
            <a:r>
              <a:rPr lang="en-US" dirty="0" smtClean="0"/>
              <a:t>Only addresses the positive symptoms of schizophrenia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Dopamine Hypothesis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Dopamine D</a:t>
            </a:r>
            <a:r>
              <a:rPr lang="en-US" sz="1600" dirty="0" smtClean="0"/>
              <a:t>2</a:t>
            </a:r>
            <a:endParaRPr lang="en-US" dirty="0" smtClean="0"/>
          </a:p>
          <a:p>
            <a:pPr lvl="1"/>
            <a:r>
              <a:rPr lang="en-US" sz="2000" dirty="0" smtClean="0"/>
              <a:t>Antagonism reduces positive symptoms</a:t>
            </a:r>
          </a:p>
          <a:p>
            <a:r>
              <a:rPr lang="en-US" dirty="0" smtClean="0"/>
              <a:t>Serotonin 5-HT</a:t>
            </a:r>
            <a:r>
              <a:rPr lang="en-US" sz="1600" dirty="0" smtClean="0"/>
              <a:t>2A</a:t>
            </a:r>
            <a:endParaRPr lang="en-US" dirty="0" smtClean="0"/>
          </a:p>
          <a:p>
            <a:pPr lvl="1"/>
            <a:r>
              <a:rPr lang="en-US" sz="2000" dirty="0" smtClean="0"/>
              <a:t>Helps to reduce certain side effects</a:t>
            </a:r>
          </a:p>
          <a:p>
            <a:pPr lvl="1"/>
            <a:r>
              <a:rPr lang="en-US" sz="2000" dirty="0" smtClean="0"/>
              <a:t>Fine-tunes dopamine output</a:t>
            </a:r>
          </a:p>
          <a:p>
            <a:r>
              <a:rPr lang="en-US" dirty="0" smtClean="0"/>
              <a:t>Other receptors involved:</a:t>
            </a:r>
          </a:p>
          <a:p>
            <a:pPr lvl="1"/>
            <a:r>
              <a:rPr lang="en-US" dirty="0" smtClean="0"/>
              <a:t>Dopamine D</a:t>
            </a:r>
            <a:r>
              <a:rPr lang="en-US" sz="1600" dirty="0" smtClean="0"/>
              <a:t>1</a:t>
            </a:r>
            <a:r>
              <a:rPr lang="en-US" dirty="0" smtClean="0"/>
              <a:t>, D</a:t>
            </a:r>
            <a:r>
              <a:rPr lang="en-US" sz="1600" dirty="0" smtClean="0"/>
              <a:t>3</a:t>
            </a:r>
            <a:r>
              <a:rPr lang="en-US" dirty="0" smtClean="0"/>
              <a:t>, D</a:t>
            </a:r>
            <a:r>
              <a:rPr lang="en-US" sz="1600" dirty="0" smtClean="0"/>
              <a:t>4</a:t>
            </a:r>
            <a:r>
              <a:rPr lang="en-US" dirty="0" smtClean="0"/>
              <a:t>, &amp; D</a:t>
            </a:r>
            <a:r>
              <a:rPr lang="en-US" sz="1600" dirty="0" smtClean="0"/>
              <a:t>5</a:t>
            </a:r>
            <a:endParaRPr lang="en-US" dirty="0" smtClean="0"/>
          </a:p>
          <a:p>
            <a:pPr lvl="1"/>
            <a:r>
              <a:rPr lang="en-US" dirty="0" smtClean="0"/>
              <a:t>Serotonin 5-HT</a:t>
            </a:r>
            <a:r>
              <a:rPr lang="en-US" sz="1600" dirty="0" smtClean="0"/>
              <a:t>1A</a:t>
            </a:r>
            <a:r>
              <a:rPr lang="en-US" dirty="0" smtClean="0"/>
              <a:t> &amp; 5-HT</a:t>
            </a:r>
            <a:r>
              <a:rPr lang="en-US" sz="1600" dirty="0" smtClean="0"/>
              <a:t>2C</a:t>
            </a:r>
            <a:endParaRPr lang="en-US" dirty="0" smtClean="0"/>
          </a:p>
          <a:p>
            <a:pPr lvl="1"/>
            <a:r>
              <a:rPr lang="en-US" dirty="0" err="1" smtClean="0"/>
              <a:t>Muscarinic</a:t>
            </a:r>
            <a:r>
              <a:rPr lang="en-US" dirty="0" smtClean="0"/>
              <a:t> M</a:t>
            </a:r>
            <a:r>
              <a:rPr lang="en-US" sz="16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Adrenergic </a:t>
            </a:r>
            <a:r>
              <a:rPr lang="el-GR" dirty="0" smtClean="0"/>
              <a:t>α</a:t>
            </a:r>
            <a:r>
              <a:rPr lang="en-US" sz="1600" dirty="0" smtClean="0"/>
              <a:t>1</a:t>
            </a:r>
            <a:r>
              <a:rPr lang="en-US" dirty="0" smtClean="0"/>
              <a:t> &amp; </a:t>
            </a:r>
            <a:r>
              <a:rPr lang="el-GR" dirty="0" smtClean="0"/>
              <a:t>α</a:t>
            </a:r>
            <a:r>
              <a:rPr lang="en-US" sz="16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Histamine H</a:t>
            </a:r>
            <a:r>
              <a:rPr lang="en-US" sz="1600" dirty="0" smtClean="0"/>
              <a:t>1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Major Receptor Targets of Current Drugs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295400"/>
            <a:ext cx="14478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91000"/>
            <a:ext cx="273118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effective in treating the positive symptoms of schizophrenia</a:t>
            </a:r>
          </a:p>
          <a:p>
            <a:pPr lvl="1"/>
            <a:r>
              <a:rPr lang="en-US" dirty="0" smtClean="0"/>
              <a:t>Neglect various negative symptoms and cognitive dysfunction</a:t>
            </a:r>
          </a:p>
          <a:p>
            <a:r>
              <a:rPr lang="en-US" dirty="0" smtClean="0"/>
              <a:t>All current antipsychotics inhibit dopamine D</a:t>
            </a:r>
            <a:r>
              <a:rPr lang="en-US" sz="1800" dirty="0" smtClean="0"/>
              <a:t>2</a:t>
            </a:r>
            <a:r>
              <a:rPr lang="en-US" dirty="0" smtClean="0"/>
              <a:t> receptors</a:t>
            </a:r>
          </a:p>
          <a:p>
            <a:r>
              <a:rPr lang="en-US" dirty="0" smtClean="0"/>
              <a:t>Side effects:</a:t>
            </a:r>
          </a:p>
          <a:p>
            <a:pPr lvl="1"/>
            <a:r>
              <a:rPr lang="en-US" dirty="0" err="1" smtClean="0"/>
              <a:t>Dystonias</a:t>
            </a:r>
            <a:r>
              <a:rPr lang="en-US" dirty="0" smtClean="0"/>
              <a:t>, </a:t>
            </a:r>
            <a:r>
              <a:rPr lang="en-US" dirty="0" err="1" smtClean="0"/>
              <a:t>akaththisia</a:t>
            </a:r>
            <a:r>
              <a:rPr lang="en-US" dirty="0" smtClean="0"/>
              <a:t>, parkinsonism, hypotension, seizures, sexual dysfunction, metabolic side effects, </a:t>
            </a:r>
            <a:r>
              <a:rPr lang="en-US" dirty="0" err="1" smtClean="0"/>
              <a:t>agranulocytosis</a:t>
            </a:r>
            <a:r>
              <a:rPr lang="en-US" dirty="0" smtClean="0"/>
              <a:t>, </a:t>
            </a:r>
            <a:r>
              <a:rPr lang="en-US" dirty="0" err="1" smtClean="0"/>
              <a:t>neuroleptic</a:t>
            </a:r>
            <a:r>
              <a:rPr lang="en-US" dirty="0" smtClean="0"/>
              <a:t> malignant syndrome, and various others.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Antipsychotics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Classified based on their chemical structure</a:t>
            </a:r>
          </a:p>
          <a:p>
            <a:r>
              <a:rPr lang="en-US" dirty="0" smtClean="0"/>
              <a:t>Antagonists with high affinity for D</a:t>
            </a:r>
            <a:r>
              <a:rPr lang="en-US" sz="1800" dirty="0" smtClean="0"/>
              <a:t>2</a:t>
            </a:r>
            <a:r>
              <a:rPr lang="en-US" dirty="0" smtClean="0"/>
              <a:t> receptors</a:t>
            </a:r>
          </a:p>
          <a:p>
            <a:r>
              <a:rPr lang="en-US" dirty="0" smtClean="0"/>
              <a:t>Higher incidence of side effects known as extra-pyramidal symptoms (EPS)</a:t>
            </a:r>
          </a:p>
          <a:p>
            <a:pPr lvl="1"/>
            <a:r>
              <a:rPr lang="en-US" dirty="0" smtClean="0"/>
              <a:t>Movement disorders</a:t>
            </a:r>
          </a:p>
          <a:p>
            <a:pPr lvl="1"/>
            <a:r>
              <a:rPr lang="en-US" dirty="0" smtClean="0"/>
              <a:t>Acute </a:t>
            </a:r>
            <a:r>
              <a:rPr lang="en-US" dirty="0" err="1" smtClean="0"/>
              <a:t>dystonic</a:t>
            </a:r>
            <a:r>
              <a:rPr lang="en-US" dirty="0" smtClean="0"/>
              <a:t> reactions, </a:t>
            </a:r>
            <a:r>
              <a:rPr lang="en-US" dirty="0" err="1" smtClean="0"/>
              <a:t>puedoparkinsonism</a:t>
            </a:r>
            <a:r>
              <a:rPr lang="en-US" dirty="0" smtClean="0"/>
              <a:t>, &amp; </a:t>
            </a:r>
            <a:r>
              <a:rPr lang="en-US" dirty="0" err="1" smtClean="0"/>
              <a:t>akathisia</a:t>
            </a:r>
            <a:endParaRPr lang="en-US" dirty="0" smtClean="0"/>
          </a:p>
          <a:p>
            <a:r>
              <a:rPr lang="en-US" dirty="0" smtClean="0"/>
              <a:t>Generally cheaper</a:t>
            </a:r>
          </a:p>
          <a:p>
            <a:pPr lvl="1"/>
            <a:r>
              <a:rPr lang="en-US" dirty="0" smtClean="0"/>
              <a:t>Off patent drugs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Generation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4605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Chlorpromazine (</a:t>
            </a:r>
            <a:r>
              <a:rPr lang="en-US" dirty="0" err="1" smtClean="0"/>
              <a:t>Thorazine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Phenothiozine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Low potency FGA</a:t>
            </a:r>
          </a:p>
          <a:p>
            <a:pPr lvl="1"/>
            <a:r>
              <a:rPr lang="en-US" dirty="0" smtClean="0"/>
              <a:t>200-800 mg/day</a:t>
            </a:r>
          </a:p>
          <a:p>
            <a:r>
              <a:rPr lang="en-US" dirty="0" smtClean="0"/>
              <a:t>Very high affinity for D</a:t>
            </a:r>
            <a:r>
              <a:rPr lang="en-US" sz="1800" dirty="0" smtClean="0"/>
              <a:t>2</a:t>
            </a:r>
          </a:p>
          <a:p>
            <a:pPr lvl="1"/>
            <a:r>
              <a:rPr lang="en-US" dirty="0" smtClean="0"/>
              <a:t>High affinity also for 5HT2A, D1, D3, D4, alpha-1, &amp; H1</a:t>
            </a:r>
          </a:p>
          <a:p>
            <a:pPr lvl="1"/>
            <a:r>
              <a:rPr lang="en-US" dirty="0" smtClean="0"/>
              <a:t>Moderate affinity for other receptors</a:t>
            </a:r>
          </a:p>
          <a:p>
            <a:pPr lvl="1"/>
            <a:r>
              <a:rPr lang="en-US" dirty="0" smtClean="0"/>
              <a:t>“Dirty Drug”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0" y="4588937"/>
            <a:ext cx="3314700" cy="22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Butyrophenone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High Potency FGA</a:t>
            </a:r>
          </a:p>
          <a:p>
            <a:pPr lvl="1"/>
            <a:r>
              <a:rPr lang="en-US" dirty="0" smtClean="0"/>
              <a:t>5-20 mg/day</a:t>
            </a:r>
          </a:p>
          <a:p>
            <a:r>
              <a:rPr lang="en-US" dirty="0" smtClean="0"/>
              <a:t>Most prescribed FGA</a:t>
            </a:r>
          </a:p>
          <a:p>
            <a:r>
              <a:rPr lang="en-US" dirty="0" smtClean="0"/>
              <a:t>Very High Affinity for D2</a:t>
            </a:r>
          </a:p>
          <a:p>
            <a:r>
              <a:rPr lang="en-US" dirty="0" smtClean="0"/>
              <a:t>“Clean Drug”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Haloperidol (</a:t>
            </a:r>
            <a:r>
              <a:rPr lang="en-US" dirty="0" err="1" smtClean="0"/>
              <a:t>Haldol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9409" y="4419600"/>
            <a:ext cx="360459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Classified based on their receptor affinity:</a:t>
            </a:r>
          </a:p>
          <a:p>
            <a:pPr lvl="1"/>
            <a:r>
              <a:rPr lang="en-US" sz="2100" dirty="0" smtClean="0"/>
              <a:t>Serotonin/dopamine antagonists</a:t>
            </a:r>
          </a:p>
          <a:p>
            <a:pPr lvl="1"/>
            <a:r>
              <a:rPr lang="en-US" sz="2100" dirty="0" smtClean="0"/>
              <a:t>Multi-acting receptor-targeted antipsychotics (MARTA)</a:t>
            </a:r>
          </a:p>
          <a:p>
            <a:pPr lvl="1"/>
            <a:r>
              <a:rPr lang="en-US" sz="2100" dirty="0" smtClean="0"/>
              <a:t>D</a:t>
            </a:r>
            <a:r>
              <a:rPr lang="en-US" sz="1600" dirty="0" smtClean="0"/>
              <a:t>2</a:t>
            </a:r>
            <a:r>
              <a:rPr lang="en-US" sz="2100" dirty="0" smtClean="0"/>
              <a:t>/D</a:t>
            </a:r>
            <a:r>
              <a:rPr lang="en-US" sz="1600" dirty="0" smtClean="0"/>
              <a:t>3</a:t>
            </a:r>
            <a:r>
              <a:rPr lang="en-US" sz="2100" dirty="0" smtClean="0"/>
              <a:t> Antagonists</a:t>
            </a:r>
          </a:p>
          <a:p>
            <a:pPr lvl="1"/>
            <a:r>
              <a:rPr lang="en-US" sz="2100" dirty="0" smtClean="0"/>
              <a:t>Partial dopamine agonist</a:t>
            </a:r>
          </a:p>
          <a:p>
            <a:r>
              <a:rPr lang="en-US" sz="2500" dirty="0" smtClean="0"/>
              <a:t>Overall, a lower affinity for D</a:t>
            </a:r>
            <a:r>
              <a:rPr lang="en-US" sz="1800" dirty="0" smtClean="0"/>
              <a:t>2</a:t>
            </a:r>
            <a:r>
              <a:rPr lang="en-US" sz="2500" dirty="0" smtClean="0"/>
              <a:t> and a higher affinity for the 5-HT</a:t>
            </a:r>
            <a:r>
              <a:rPr lang="en-US" sz="1800" dirty="0" smtClean="0"/>
              <a:t>2A</a:t>
            </a:r>
            <a:endParaRPr lang="en-US" sz="2500" dirty="0" smtClean="0"/>
          </a:p>
          <a:p>
            <a:pPr lvl="1"/>
            <a:r>
              <a:rPr lang="en-US" sz="2100" dirty="0" smtClean="0"/>
              <a:t>Lower incidence of EPS</a:t>
            </a:r>
          </a:p>
          <a:p>
            <a:pPr lvl="1"/>
            <a:r>
              <a:rPr lang="en-US" sz="2100" dirty="0" smtClean="0"/>
              <a:t>Higher risk of metabolic side effects and weight gain</a:t>
            </a:r>
          </a:p>
          <a:p>
            <a:pPr lvl="1"/>
            <a:endParaRPr lang="en-US" sz="21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Generation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Clozapine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MARTA</a:t>
            </a:r>
          </a:p>
          <a:p>
            <a:r>
              <a:rPr lang="en-US" sz="2400" dirty="0" smtClean="0"/>
              <a:t>Greatest efficacy of current antipsychotics</a:t>
            </a:r>
          </a:p>
          <a:p>
            <a:r>
              <a:rPr lang="en-US" sz="2400" dirty="0" smtClean="0"/>
              <a:t>Risk of lethal </a:t>
            </a:r>
            <a:r>
              <a:rPr lang="en-US" sz="2400" dirty="0" err="1" smtClean="0"/>
              <a:t>agranulocytosis</a:t>
            </a:r>
            <a:endParaRPr lang="en-US" sz="2400" dirty="0" smtClean="0"/>
          </a:p>
          <a:p>
            <a:r>
              <a:rPr lang="en-US" sz="2400" dirty="0" smtClean="0"/>
              <a:t>Used to treat refractory schizophrenia</a:t>
            </a:r>
          </a:p>
          <a:p>
            <a:pPr lvl="1"/>
            <a:r>
              <a:rPr lang="en-US" sz="2000" dirty="0" smtClean="0"/>
              <a:t>FDA mandated blood monitoring</a:t>
            </a:r>
          </a:p>
          <a:p>
            <a:r>
              <a:rPr lang="en-US" sz="2400" dirty="0" smtClean="0"/>
              <a:t>Very high 5-HT</a:t>
            </a:r>
            <a:r>
              <a:rPr lang="en-US" sz="1600" dirty="0" smtClean="0"/>
              <a:t>2A</a:t>
            </a:r>
            <a:r>
              <a:rPr lang="en-US" sz="2400" dirty="0" smtClean="0"/>
              <a:t>:D</a:t>
            </a:r>
            <a:r>
              <a:rPr lang="en-US" sz="1600" dirty="0" smtClean="0"/>
              <a:t>2</a:t>
            </a:r>
            <a:r>
              <a:rPr lang="en-US" sz="2400" dirty="0" smtClean="0"/>
              <a:t> affinity ratio </a:t>
            </a:r>
            <a:r>
              <a:rPr lang="en-US" sz="2400" b="1" dirty="0" smtClean="0"/>
              <a:t>≈ </a:t>
            </a:r>
            <a:r>
              <a:rPr lang="en-US" sz="2400" dirty="0" smtClean="0"/>
              <a:t>10</a:t>
            </a:r>
          </a:p>
          <a:p>
            <a:endParaRPr lang="en-US" sz="2400" b="1" dirty="0" smtClean="0"/>
          </a:p>
          <a:p>
            <a:pPr lvl="1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302" y="4038600"/>
            <a:ext cx="4377698" cy="253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MARTA</a:t>
            </a:r>
          </a:p>
          <a:p>
            <a:r>
              <a:rPr lang="en-US" dirty="0" smtClean="0"/>
              <a:t>Currently the most prescribed antipsychotic in the US</a:t>
            </a:r>
          </a:p>
          <a:p>
            <a:pPr lvl="1"/>
            <a:r>
              <a:rPr lang="en-US" dirty="0" smtClean="0"/>
              <a:t>Generally consistent efficacy</a:t>
            </a:r>
          </a:p>
          <a:p>
            <a:pPr lvl="1"/>
            <a:r>
              <a:rPr lang="en-US" dirty="0" smtClean="0"/>
              <a:t>Low EPS without </a:t>
            </a:r>
            <a:r>
              <a:rPr lang="en-US" dirty="0" err="1" smtClean="0"/>
              <a:t>agranulocytosis</a:t>
            </a:r>
            <a:endParaRPr lang="en-US" dirty="0" smtClean="0"/>
          </a:p>
          <a:p>
            <a:r>
              <a:rPr lang="en-US" dirty="0" smtClean="0"/>
              <a:t>Highest sedating effect of SGAs</a:t>
            </a:r>
          </a:p>
          <a:p>
            <a:r>
              <a:rPr lang="en-US" dirty="0" smtClean="0"/>
              <a:t>Patent expires this year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Quetiapine</a:t>
            </a:r>
            <a:r>
              <a:rPr lang="en-US" dirty="0" smtClean="0"/>
              <a:t> (</a:t>
            </a:r>
            <a:r>
              <a:rPr lang="en-US" dirty="0" err="1" smtClean="0"/>
              <a:t>Seroquel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096513"/>
            <a:ext cx="3657600" cy="276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243072"/>
          </a:xfrm>
        </p:spPr>
        <p:txBody>
          <a:bodyPr/>
          <a:lstStyle/>
          <a:p>
            <a:r>
              <a:rPr lang="en-US" dirty="0" smtClean="0"/>
              <a:t>Serotonin/Dopamine Antagonist</a:t>
            </a:r>
          </a:p>
          <a:p>
            <a:r>
              <a:rPr lang="en-US" dirty="0" smtClean="0"/>
              <a:t>Highest 5-HT</a:t>
            </a:r>
            <a:r>
              <a:rPr lang="en-US" sz="1800" dirty="0" smtClean="0"/>
              <a:t>2A</a:t>
            </a:r>
            <a:r>
              <a:rPr lang="en-US" dirty="0" smtClean="0"/>
              <a:t> selectivity</a:t>
            </a:r>
          </a:p>
          <a:p>
            <a:r>
              <a:rPr lang="en-US" dirty="0" smtClean="0"/>
              <a:t>Can cause heart arrhythmia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Ziprasidone</a:t>
            </a:r>
            <a:r>
              <a:rPr lang="en-US" dirty="0" smtClean="0"/>
              <a:t> (</a:t>
            </a:r>
            <a:r>
              <a:rPr lang="en-US" dirty="0" err="1" smtClean="0"/>
              <a:t>Geodon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6333" y="3657600"/>
            <a:ext cx="609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400800" cy="5071872"/>
          </a:xfrm>
        </p:spPr>
        <p:txBody>
          <a:bodyPr/>
          <a:lstStyle/>
          <a:p>
            <a:r>
              <a:rPr lang="en-US" sz="3200" dirty="0" smtClean="0"/>
              <a:t>Partial Dopamine Agonist</a:t>
            </a:r>
          </a:p>
          <a:p>
            <a:pPr lvl="1"/>
            <a:r>
              <a:rPr lang="en-US" sz="2400" dirty="0" smtClean="0"/>
              <a:t>Has high affinity for D2</a:t>
            </a:r>
          </a:p>
          <a:p>
            <a:pPr lvl="1"/>
            <a:r>
              <a:rPr lang="en-US" sz="2400" dirty="0" smtClean="0"/>
              <a:t>Activates the receptor, but to a lesser extant than dopamine</a:t>
            </a:r>
          </a:p>
          <a:p>
            <a:pPr lvl="2"/>
            <a:r>
              <a:rPr lang="en-US" dirty="0" smtClean="0"/>
              <a:t>Still causes an inhibitory effect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Aripiprazole</a:t>
            </a:r>
            <a:r>
              <a:rPr lang="en-US" dirty="0" smtClean="0"/>
              <a:t> (</a:t>
            </a:r>
            <a:r>
              <a:rPr lang="en-US" dirty="0" err="1" smtClean="0"/>
              <a:t>Abilify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870934"/>
            <a:ext cx="2362200" cy="398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21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516705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studies and meta-analysis have shown:</a:t>
            </a:r>
          </a:p>
          <a:p>
            <a:pPr lvl="1"/>
            <a:r>
              <a:rPr lang="en-US" dirty="0" smtClean="0"/>
              <a:t>Current antipsychotics only treat positive symptoms</a:t>
            </a:r>
          </a:p>
          <a:p>
            <a:pPr lvl="1"/>
            <a:r>
              <a:rPr lang="en-US" dirty="0" smtClean="0"/>
              <a:t>Some may even worsen negative and cognitive symptoms</a:t>
            </a:r>
          </a:p>
          <a:p>
            <a:pPr lvl="1"/>
            <a:r>
              <a:rPr lang="en-US" dirty="0" smtClean="0"/>
              <a:t>The advantages and disadvantages of FGAs and SGAs do not apply to all drugs in each class</a:t>
            </a:r>
          </a:p>
          <a:p>
            <a:pPr lvl="1"/>
            <a:r>
              <a:rPr lang="en-US" dirty="0" smtClean="0"/>
              <a:t>It is inconclusive whether SGAs have greater efficacy than FGAs for treating positive symptoms</a:t>
            </a:r>
          </a:p>
          <a:p>
            <a:r>
              <a:rPr lang="en-US" dirty="0" smtClean="0"/>
              <a:t>Minimal improvement in efficacy in the past fifty years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Findings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Prevalence of 0.3% to 0.5% worldwide</a:t>
            </a:r>
          </a:p>
          <a:p>
            <a:r>
              <a:rPr lang="en-US" dirty="0" smtClean="0"/>
              <a:t>Before antipsychotic drugs, the outcome of schizophrenia usually resulted in:</a:t>
            </a:r>
          </a:p>
          <a:p>
            <a:pPr lvl="1"/>
            <a:r>
              <a:rPr lang="en-US" dirty="0" smtClean="0"/>
              <a:t>Catatonic states</a:t>
            </a:r>
          </a:p>
          <a:p>
            <a:pPr lvl="1"/>
            <a:r>
              <a:rPr lang="en-US" dirty="0" smtClean="0"/>
              <a:t>Institutionalization</a:t>
            </a:r>
          </a:p>
          <a:p>
            <a:pPr lvl="1"/>
            <a:r>
              <a:rPr lang="en-US" dirty="0" smtClean="0"/>
              <a:t>Complete debilitation</a:t>
            </a:r>
          </a:p>
          <a:p>
            <a:r>
              <a:rPr lang="en-US" dirty="0" smtClean="0"/>
              <a:t>Antipsychotics have not only made schizophrenia manageable, they immensely improve the quality of life of the patients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Schizophrenia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 Hypothesis has been slowly adapted to changing models since its creation</a:t>
            </a:r>
          </a:p>
          <a:p>
            <a:r>
              <a:rPr lang="en-US" dirty="0" smtClean="0"/>
              <a:t>Biggest Problem:</a:t>
            </a:r>
          </a:p>
          <a:p>
            <a:pPr lvl="1"/>
            <a:r>
              <a:rPr lang="en-US" sz="2100" dirty="0" smtClean="0"/>
              <a:t>failure to account for negative and cognitive symptoms</a:t>
            </a:r>
          </a:p>
          <a:p>
            <a:r>
              <a:rPr lang="en-US" sz="2500" dirty="0" smtClean="0"/>
              <a:t>Researchers have begun to stray away this hypothesis</a:t>
            </a:r>
          </a:p>
          <a:p>
            <a:pPr lvl="1"/>
            <a:r>
              <a:rPr lang="en-US" sz="2100" dirty="0" smtClean="0"/>
              <a:t>Need a more encompassing model</a:t>
            </a:r>
          </a:p>
          <a:p>
            <a:pPr lvl="1"/>
            <a:endParaRPr lang="en-US" sz="21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Hypothesis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based on observed clinical actions of PCP and </a:t>
            </a:r>
            <a:r>
              <a:rPr lang="en-US" dirty="0" err="1" smtClean="0"/>
              <a:t>ketamine</a:t>
            </a:r>
            <a:endParaRPr lang="en-US" dirty="0" smtClean="0"/>
          </a:p>
          <a:p>
            <a:pPr lvl="1"/>
            <a:r>
              <a:rPr lang="en-US" sz="2000" dirty="0" smtClean="0"/>
              <a:t>Function by blocking N-methyl-D-</a:t>
            </a:r>
            <a:r>
              <a:rPr lang="en-US" sz="2000" dirty="0" err="1" smtClean="0"/>
              <a:t>aspartate</a:t>
            </a:r>
            <a:r>
              <a:rPr lang="en-US" sz="2000" dirty="0" smtClean="0"/>
              <a:t>-type glutamate receptors (NMDARs)</a:t>
            </a:r>
          </a:p>
          <a:p>
            <a:pPr lvl="1"/>
            <a:r>
              <a:rPr lang="en-US" sz="2000" dirty="0" smtClean="0"/>
              <a:t>Suggest a dysfunction of NMDARs in the </a:t>
            </a:r>
            <a:r>
              <a:rPr lang="en-US" sz="2000" dirty="0" err="1" smtClean="0"/>
              <a:t>glutamatergic</a:t>
            </a:r>
            <a:r>
              <a:rPr lang="en-US" sz="2000" dirty="0" smtClean="0"/>
              <a:t> system for schizophrenia</a:t>
            </a:r>
          </a:p>
          <a:p>
            <a:r>
              <a:rPr lang="en-US" dirty="0" smtClean="0"/>
              <a:t>Greater potential of accounting for the multiple symptoms of schizophrenia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Glumatergic</a:t>
            </a:r>
            <a:r>
              <a:rPr lang="en-US" dirty="0" smtClean="0"/>
              <a:t> Model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2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Rationally designed drugs</a:t>
            </a:r>
          </a:p>
          <a:p>
            <a:r>
              <a:rPr lang="en-US" dirty="0" smtClean="0"/>
              <a:t>Based on the </a:t>
            </a:r>
            <a:r>
              <a:rPr lang="en-US" dirty="0" err="1" smtClean="0"/>
              <a:t>glutamatergic</a:t>
            </a:r>
            <a:r>
              <a:rPr lang="en-US" dirty="0" smtClean="0"/>
              <a:t> and similar models</a:t>
            </a:r>
          </a:p>
          <a:p>
            <a:pPr lvl="1"/>
            <a:r>
              <a:rPr lang="en-US" dirty="0" smtClean="0"/>
              <a:t>Developed to stimulate glutamate or NMDAR function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Generation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14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RG1678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/>
          <a:lstStyle/>
          <a:p>
            <a:r>
              <a:rPr lang="en-US" sz="2400" dirty="0" smtClean="0"/>
              <a:t>Developed by Roche</a:t>
            </a:r>
          </a:p>
          <a:p>
            <a:r>
              <a:rPr lang="en-US" sz="2400" dirty="0" smtClean="0"/>
              <a:t>Currently beginning stage 3 clinical trials</a:t>
            </a:r>
          </a:p>
          <a:p>
            <a:r>
              <a:rPr lang="en-US" sz="2400" dirty="0" smtClean="0"/>
              <a:t>The first antipsychotic drug to show improvement in negative symptoms </a:t>
            </a:r>
          </a:p>
          <a:p>
            <a:r>
              <a:rPr lang="en-US" sz="2400" dirty="0" err="1" smtClean="0"/>
              <a:t>Glycine</a:t>
            </a:r>
            <a:r>
              <a:rPr lang="en-US" sz="2400" dirty="0" smtClean="0"/>
              <a:t> reuptake inhibitor</a:t>
            </a:r>
          </a:p>
          <a:p>
            <a:pPr lvl="1"/>
            <a:r>
              <a:rPr lang="en-US" sz="2000" dirty="0" smtClean="0"/>
              <a:t>Inhibits re-absorption of </a:t>
            </a:r>
            <a:r>
              <a:rPr lang="en-US" sz="2000" dirty="0" err="1" smtClean="0"/>
              <a:t>glycine</a:t>
            </a:r>
            <a:r>
              <a:rPr lang="en-US" sz="2000" dirty="0" smtClean="0"/>
              <a:t>, which normalizes levels of glutamate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921" y="4191000"/>
            <a:ext cx="598215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QUESTIONS?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Kim DH, </a:t>
            </a:r>
            <a:r>
              <a:rPr lang="en-US" dirty="0" err="1" smtClean="0"/>
              <a:t>Maneen</a:t>
            </a:r>
            <a:r>
              <a:rPr lang="en-US" dirty="0" smtClean="0"/>
              <a:t> MJ, Stahl SM. Building a better antipsychotic: receptor targets for the treatment of multiple symptom dimensions of schizophrenia. </a:t>
            </a:r>
            <a:r>
              <a:rPr lang="en-US" dirty="0" err="1" smtClean="0"/>
              <a:t>Neurotherapeutics</a:t>
            </a:r>
            <a:r>
              <a:rPr lang="en-US" dirty="0" smtClean="0"/>
              <a:t>. 2009;6:78-85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ASSIGNMENT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000" dirty="0" smtClean="0"/>
              <a:t>What are the greatest unmet needs regarding current treatment of schizophrenia?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000" dirty="0" smtClean="0"/>
              <a:t>Inhibition of which receptor causes a reduction in </a:t>
            </a:r>
            <a:r>
              <a:rPr lang="en-US" sz="2000" dirty="0" err="1" smtClean="0"/>
              <a:t>positve</a:t>
            </a:r>
            <a:r>
              <a:rPr lang="en-US" sz="2000" dirty="0" smtClean="0"/>
              <a:t> symptoms?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000" dirty="0" smtClean="0"/>
              <a:t>What is “hit and run” receptor binding?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000" dirty="0" smtClean="0"/>
              <a:t>Theoretically, how does inhibition of the </a:t>
            </a:r>
            <a:r>
              <a:rPr lang="en-US" sz="2000" dirty="0" err="1" smtClean="0"/>
              <a:t>glycine</a:t>
            </a:r>
            <a:r>
              <a:rPr lang="en-US" sz="2000" dirty="0" smtClean="0"/>
              <a:t> transports GLYT1lead to solving NMDA </a:t>
            </a:r>
            <a:r>
              <a:rPr lang="en-US" sz="2000" dirty="0" err="1" smtClean="0"/>
              <a:t>hypoactivity</a:t>
            </a:r>
            <a:r>
              <a:rPr lang="en-US" sz="2000" dirty="0" smtClean="0"/>
              <a:t>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000" dirty="0" smtClean="0"/>
              <a:t>What side effects are associated with the blockade of the H1 histaminic receptor?</a:t>
            </a:r>
          </a:p>
          <a:p>
            <a:pPr marL="624078" indent="-51435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Positive </a:t>
            </a:r>
          </a:p>
          <a:p>
            <a:pPr lvl="1"/>
            <a:r>
              <a:rPr lang="en-US" sz="2400" dirty="0" smtClean="0"/>
              <a:t>Delusions, hallucinations, lack of insight, &amp; other distortions of reality</a:t>
            </a:r>
          </a:p>
          <a:p>
            <a:r>
              <a:rPr lang="en-US" sz="2800" dirty="0" smtClean="0"/>
              <a:t>Negative</a:t>
            </a:r>
          </a:p>
          <a:p>
            <a:pPr lvl="1"/>
            <a:r>
              <a:rPr lang="en-US" sz="2400" dirty="0" smtClean="0"/>
              <a:t>Lack of motivation, speech impairment, lack of initiative, apathy, reduced social drive, &amp; inability to experience pleasure</a:t>
            </a:r>
          </a:p>
          <a:p>
            <a:r>
              <a:rPr lang="en-US" sz="2800" dirty="0" smtClean="0"/>
              <a:t>Cognitive</a:t>
            </a:r>
          </a:p>
          <a:p>
            <a:pPr lvl="1"/>
            <a:r>
              <a:rPr lang="en-US" sz="2400" dirty="0" smtClean="0"/>
              <a:t>Intellectual Deficits</a:t>
            </a:r>
          </a:p>
          <a:p>
            <a:pPr lvl="1"/>
            <a:endParaRPr lang="en-US" sz="1600" dirty="0" smtClean="0"/>
          </a:p>
          <a:p>
            <a:pPr lvl="1"/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Disorganizational</a:t>
            </a:r>
            <a:endParaRPr lang="en-US" dirty="0" smtClean="0"/>
          </a:p>
          <a:p>
            <a:pPr lvl="1"/>
            <a:r>
              <a:rPr lang="en-US" dirty="0" smtClean="0"/>
              <a:t>Disorganized thought and behavior</a:t>
            </a:r>
          </a:p>
          <a:p>
            <a:r>
              <a:rPr lang="en-US" dirty="0" smtClean="0"/>
              <a:t>Mood</a:t>
            </a:r>
          </a:p>
          <a:p>
            <a:pPr lvl="1"/>
            <a:r>
              <a:rPr lang="en-US" dirty="0" smtClean="0"/>
              <a:t>Abnormal emotional arousal or depression</a:t>
            </a:r>
          </a:p>
          <a:p>
            <a:r>
              <a:rPr lang="en-US" dirty="0" smtClean="0"/>
              <a:t>Motor</a:t>
            </a:r>
          </a:p>
          <a:p>
            <a:pPr lvl="1"/>
            <a:r>
              <a:rPr lang="en-US" dirty="0" smtClean="0"/>
              <a:t>Retardation of psychomotor activity &amp; excessive, unconscious motor activity.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6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0" y="1524000"/>
            <a:ext cx="3657600" cy="448329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Increased mortality rate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High risk of suicide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Reduced level of employment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Social Stigmatism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Overall reduced quality of life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Other Problems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experiences two or more of the following during a period of one month:</a:t>
            </a:r>
          </a:p>
          <a:p>
            <a:pPr lvl="1"/>
            <a:r>
              <a:rPr lang="en-US" dirty="0" smtClean="0"/>
              <a:t>Delusions</a:t>
            </a:r>
          </a:p>
          <a:p>
            <a:pPr lvl="1"/>
            <a:r>
              <a:rPr lang="en-US" dirty="0" smtClean="0"/>
              <a:t>Hallucinations</a:t>
            </a:r>
          </a:p>
          <a:p>
            <a:pPr lvl="1"/>
            <a:r>
              <a:rPr lang="en-US" dirty="0" smtClean="0"/>
              <a:t>Disorganized Speech and Behavior</a:t>
            </a:r>
          </a:p>
          <a:p>
            <a:pPr lvl="1"/>
            <a:r>
              <a:rPr lang="en-US" dirty="0" smtClean="0"/>
              <a:t>Negative Symptoms</a:t>
            </a:r>
          </a:p>
          <a:p>
            <a:r>
              <a:rPr lang="en-US" dirty="0" smtClean="0"/>
              <a:t>Average age of onset</a:t>
            </a:r>
          </a:p>
          <a:p>
            <a:pPr lvl="1"/>
            <a:r>
              <a:rPr lang="en-US" dirty="0" smtClean="0"/>
              <a:t>Males – 26 years of age</a:t>
            </a:r>
          </a:p>
          <a:p>
            <a:pPr lvl="1"/>
            <a:r>
              <a:rPr lang="en-US" dirty="0" smtClean="0"/>
              <a:t>Females – 31 Years of age</a:t>
            </a:r>
          </a:p>
          <a:p>
            <a:pPr lvl="1"/>
            <a:r>
              <a:rPr lang="en-US" dirty="0" smtClean="0"/>
              <a:t>Mostly occurs after puberty and before 50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Onset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698015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varying outcomes of schizophrenia</a:t>
            </a:r>
          </a:p>
          <a:p>
            <a:pPr lvl="1"/>
            <a:r>
              <a:rPr lang="en-US" dirty="0" smtClean="0"/>
              <a:t>Perpetuate in a severe defect state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Varying degrees of partial recovery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Complete remission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Effects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Studies have indicated genetic predisposition for schizophrenia</a:t>
            </a:r>
          </a:p>
          <a:p>
            <a:r>
              <a:rPr lang="en-US" dirty="0" smtClean="0"/>
              <a:t>The incidence of schizophrenia is increased by certain environmental factors</a:t>
            </a:r>
          </a:p>
          <a:p>
            <a:pPr lvl="1"/>
            <a:r>
              <a:rPr lang="en-US" dirty="0" smtClean="0"/>
              <a:t>Urban environment</a:t>
            </a:r>
          </a:p>
          <a:p>
            <a:pPr lvl="1"/>
            <a:r>
              <a:rPr lang="en-US" dirty="0" smtClean="0"/>
              <a:t>Low socio-economic status</a:t>
            </a:r>
          </a:p>
          <a:p>
            <a:pPr lvl="1"/>
            <a:r>
              <a:rPr lang="en-US" dirty="0" smtClean="0"/>
              <a:t>Migrants and minorities</a:t>
            </a:r>
          </a:p>
          <a:p>
            <a:pPr lvl="1"/>
            <a:r>
              <a:rPr lang="en-US" dirty="0" smtClean="0"/>
              <a:t>Obstetric complications</a:t>
            </a:r>
          </a:p>
          <a:p>
            <a:pPr lvl="1"/>
            <a:r>
              <a:rPr lang="en-US" dirty="0" smtClean="0"/>
              <a:t>Childhood trauma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Schizophrenia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1228</Words>
  <Application>Microsoft Office PowerPoint</Application>
  <PresentationFormat>On-screen Show (4:3)</PresentationFormat>
  <Paragraphs>203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Antipsychotics for the Treatment of Schizophrenia</vt:lpstr>
      <vt:lpstr>PowerPoint Presentation</vt:lpstr>
      <vt:lpstr>Schizophrenia</vt:lpstr>
      <vt:lpstr>Symptoms</vt:lpstr>
      <vt:lpstr>Symptoms</vt:lpstr>
      <vt:lpstr>Other Problems</vt:lpstr>
      <vt:lpstr>Onset</vt:lpstr>
      <vt:lpstr>Long Term Effects</vt:lpstr>
      <vt:lpstr>Causes of Schizophrenia</vt:lpstr>
      <vt:lpstr>PowerPoint Presentation</vt:lpstr>
      <vt:lpstr>History</vt:lpstr>
      <vt:lpstr>PowerPoint Presentation</vt:lpstr>
      <vt:lpstr>PowerPoint Presentation</vt:lpstr>
      <vt:lpstr>PowerPoint Presentation</vt:lpstr>
      <vt:lpstr>Antipsychotics</vt:lpstr>
      <vt:lpstr>Dopamine Hypothesis</vt:lpstr>
      <vt:lpstr>Major Receptor Targets of Current Drugs</vt:lpstr>
      <vt:lpstr>Current Antipsychotics</vt:lpstr>
      <vt:lpstr>First Generation</vt:lpstr>
      <vt:lpstr>Chlorpromazine (Thorazine)</vt:lpstr>
      <vt:lpstr>Haloperidol (Haldol)</vt:lpstr>
      <vt:lpstr>Second Generation</vt:lpstr>
      <vt:lpstr>Clozapine</vt:lpstr>
      <vt:lpstr>Quetiapine (Seroquel)</vt:lpstr>
      <vt:lpstr>Ziprasidone (Geodon)</vt:lpstr>
      <vt:lpstr>Aripiprazole (Abilify)</vt:lpstr>
      <vt:lpstr>PowerPoint Presentation</vt:lpstr>
      <vt:lpstr>PowerPoint Presentation</vt:lpstr>
      <vt:lpstr>Recent Findings</vt:lpstr>
      <vt:lpstr>Incomplete Hypothesis</vt:lpstr>
      <vt:lpstr>Glumatergic Model</vt:lpstr>
      <vt:lpstr>PowerPoint Presentation</vt:lpstr>
      <vt:lpstr>Third Generation</vt:lpstr>
      <vt:lpstr>PowerPoint Presentation</vt:lpstr>
      <vt:lpstr>RG1678</vt:lpstr>
      <vt:lpstr>QUESTIONS?</vt:lpstr>
      <vt:lpstr>READING ASSIGNMENT</vt:lpstr>
      <vt:lpstr>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</dc:title>
  <dc:creator>Cofoid, Philip Andrew</dc:creator>
  <cp:lastModifiedBy>00005862</cp:lastModifiedBy>
  <cp:revision>72</cp:revision>
  <dcterms:created xsi:type="dcterms:W3CDTF">2011-04-15T22:54:13Z</dcterms:created>
  <dcterms:modified xsi:type="dcterms:W3CDTF">2011-04-23T20:04:17Z</dcterms:modified>
</cp:coreProperties>
</file>