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Default Extension="tiff" ContentType="image/tif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257" r:id="rId3"/>
    <p:sldId id="258" r:id="rId4"/>
    <p:sldId id="269" r:id="rId5"/>
    <p:sldId id="317" r:id="rId6"/>
    <p:sldId id="259" r:id="rId7"/>
    <p:sldId id="260" r:id="rId8"/>
    <p:sldId id="261" r:id="rId9"/>
    <p:sldId id="295" r:id="rId10"/>
    <p:sldId id="262" r:id="rId11"/>
    <p:sldId id="263" r:id="rId12"/>
    <p:sldId id="264" r:id="rId13"/>
    <p:sldId id="265" r:id="rId14"/>
    <p:sldId id="268" r:id="rId15"/>
    <p:sldId id="316" r:id="rId16"/>
    <p:sldId id="266" r:id="rId17"/>
    <p:sldId id="267" r:id="rId18"/>
    <p:sldId id="270" r:id="rId19"/>
    <p:sldId id="271" r:id="rId20"/>
    <p:sldId id="272" r:id="rId21"/>
    <p:sldId id="298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310" r:id="rId30"/>
    <p:sldId id="280" r:id="rId31"/>
    <p:sldId id="281" r:id="rId32"/>
    <p:sldId id="282" r:id="rId33"/>
    <p:sldId id="283" r:id="rId34"/>
    <p:sldId id="290" r:id="rId35"/>
    <p:sldId id="291" r:id="rId36"/>
    <p:sldId id="284" r:id="rId37"/>
    <p:sldId id="285" r:id="rId38"/>
    <p:sldId id="286" r:id="rId39"/>
    <p:sldId id="287" r:id="rId40"/>
    <p:sldId id="288" r:id="rId41"/>
    <p:sldId id="289" r:id="rId42"/>
    <p:sldId id="294" r:id="rId43"/>
    <p:sldId id="292" r:id="rId44"/>
    <p:sldId id="293" r:id="rId45"/>
    <p:sldId id="296" r:id="rId46"/>
    <p:sldId id="311" r:id="rId47"/>
    <p:sldId id="297" r:id="rId48"/>
    <p:sldId id="312" r:id="rId49"/>
    <p:sldId id="313" r:id="rId50"/>
    <p:sldId id="314" r:id="rId51"/>
    <p:sldId id="299" r:id="rId52"/>
    <p:sldId id="300" r:id="rId53"/>
    <p:sldId id="301" r:id="rId54"/>
    <p:sldId id="302" r:id="rId55"/>
    <p:sldId id="303" r:id="rId56"/>
    <p:sldId id="304" r:id="rId57"/>
    <p:sldId id="306" r:id="rId58"/>
    <p:sldId id="315" r:id="rId59"/>
    <p:sldId id="308" r:id="rId60"/>
    <p:sldId id="309" r:id="rId61"/>
    <p:sldId id="305" r:id="rId62"/>
    <p:sldId id="307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FF99"/>
  </p:clrMru>
</p:presentationPr>
</file>

<file path=ppt/tableStyles.xml><?xml version="1.0" encoding="utf-8"?>
<a:tblStyleLst xmlns:a="http://schemas.openxmlformats.org/drawingml/2006/main" def="{2D5ABB26-0587-4C30-8999-92F81FD0307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6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41339-AD37-49CA-B695-69054A266CC1}" type="datetimeFigureOut">
              <a:rPr lang="en-US" smtClean="0"/>
              <a:pPr/>
              <a:t>9/27/2010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566F2-EE50-4563-8577-74AD185F60E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566F2-EE50-4563-8577-74AD185F60E3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51D69-A5D7-4EAE-9B9C-0FA8D7BDF920}" type="datetimeFigureOut">
              <a:rPr lang="en-US" smtClean="0"/>
              <a:pPr/>
              <a:t>9/27/2010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DBA47-5107-4622-8F47-6E7B15140A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51D69-A5D7-4EAE-9B9C-0FA8D7BDF920}" type="datetimeFigureOut">
              <a:rPr lang="en-US" smtClean="0"/>
              <a:pPr/>
              <a:t>9/27/2010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DBA47-5107-4622-8F47-6E7B15140A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51D69-A5D7-4EAE-9B9C-0FA8D7BDF920}" type="datetimeFigureOut">
              <a:rPr lang="en-US" smtClean="0"/>
              <a:pPr/>
              <a:t>9/27/2010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DBA47-5107-4622-8F47-6E7B15140A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51D69-A5D7-4EAE-9B9C-0FA8D7BDF920}" type="datetimeFigureOut">
              <a:rPr lang="en-US" smtClean="0"/>
              <a:pPr/>
              <a:t>9/27/2010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DBA47-5107-4622-8F47-6E7B15140A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51D69-A5D7-4EAE-9B9C-0FA8D7BDF920}" type="datetimeFigureOut">
              <a:rPr lang="en-US" smtClean="0"/>
              <a:pPr/>
              <a:t>9/27/2010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DBA47-5107-4622-8F47-6E7B15140A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51D69-A5D7-4EAE-9B9C-0FA8D7BDF920}" type="datetimeFigureOut">
              <a:rPr lang="en-US" smtClean="0"/>
              <a:pPr/>
              <a:t>9/27/2010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DBA47-5107-4622-8F47-6E7B15140A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51D69-A5D7-4EAE-9B9C-0FA8D7BDF920}" type="datetimeFigureOut">
              <a:rPr lang="en-US" smtClean="0"/>
              <a:pPr/>
              <a:t>9/27/2010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DBA47-5107-4622-8F47-6E7B15140A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51D69-A5D7-4EAE-9B9C-0FA8D7BDF920}" type="datetimeFigureOut">
              <a:rPr lang="en-US" smtClean="0"/>
              <a:pPr/>
              <a:t>9/27/2010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DBA47-5107-4622-8F47-6E7B15140A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51D69-A5D7-4EAE-9B9C-0FA8D7BDF920}" type="datetimeFigureOut">
              <a:rPr lang="en-US" smtClean="0"/>
              <a:pPr/>
              <a:t>9/27/2010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DBA47-5107-4622-8F47-6E7B15140A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51D69-A5D7-4EAE-9B9C-0FA8D7BDF920}" type="datetimeFigureOut">
              <a:rPr lang="en-US" smtClean="0"/>
              <a:pPr/>
              <a:t>9/27/2010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DBA47-5107-4622-8F47-6E7B15140A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51D69-A5D7-4EAE-9B9C-0FA8D7BDF920}" type="datetimeFigureOut">
              <a:rPr lang="en-US" smtClean="0"/>
              <a:pPr/>
              <a:t>9/27/2010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DBA47-5107-4622-8F47-6E7B15140A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51D69-A5D7-4EAE-9B9C-0FA8D7BDF920}" type="datetimeFigureOut">
              <a:rPr lang="en-US" smtClean="0"/>
              <a:pPr/>
              <a:t>9/27/2010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DBA47-5107-4622-8F47-6E7B15140A9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1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8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10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student.ccbcmd.edu/courses/bio141/lecguide/unit2/control/penres.html" TargetMode="External"/><Relationship Id="rId3" Type="http://schemas.openxmlformats.org/officeDocument/2006/relationships/image" Target="../media/image6.wmf"/><Relationship Id="rId7" Type="http://schemas.openxmlformats.org/officeDocument/2006/relationships/image" Target="../media/image10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981200"/>
            <a:ext cx="7772400" cy="1470025"/>
          </a:xfrm>
        </p:spPr>
        <p:txBody>
          <a:bodyPr>
            <a:noAutofit/>
          </a:bodyPr>
          <a:lstStyle/>
          <a:p>
            <a:r>
              <a:rPr lang="en-US" sz="4800" dirty="0" smtClean="0"/>
              <a:t>The Design, Synthesis, and Evaluation of Mechanism-Based </a:t>
            </a:r>
            <a:r>
              <a:rPr lang="en-US" sz="4800" dirty="0" smtClean="0">
                <a:latin typeface="Symbol" pitchFamily="18" charset="2"/>
              </a:rPr>
              <a:t>b</a:t>
            </a:r>
            <a:r>
              <a:rPr lang="en-US" sz="4800" dirty="0" smtClean="0"/>
              <a:t>-</a:t>
            </a:r>
            <a:r>
              <a:rPr lang="en-US" sz="4800" dirty="0" err="1" smtClean="0"/>
              <a:t>Lactamase</a:t>
            </a:r>
            <a:r>
              <a:rPr lang="en-US" sz="4800" dirty="0" smtClean="0"/>
              <a:t> Inhibitors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029200"/>
            <a:ext cx="6400800" cy="914400"/>
          </a:xfrm>
        </p:spPr>
        <p:txBody>
          <a:bodyPr/>
          <a:lstStyle/>
          <a:p>
            <a:r>
              <a:rPr lang="en-US" dirty="0" smtClean="0"/>
              <a:t>CWRU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76200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Resistance to </a:t>
            </a:r>
            <a:r>
              <a:rPr lang="en-US" sz="3600" dirty="0" smtClean="0">
                <a:latin typeface="Symbol" pitchFamily="18" charset="2"/>
              </a:rPr>
              <a:t>b</a:t>
            </a:r>
            <a:r>
              <a:rPr lang="en-US" sz="3600" dirty="0" smtClean="0"/>
              <a:t>-</a:t>
            </a:r>
            <a:r>
              <a:rPr lang="en-US" sz="3600" dirty="0" err="1" smtClean="0"/>
              <a:t>Lactam</a:t>
            </a:r>
            <a:r>
              <a:rPr lang="en-US" sz="3600" dirty="0" smtClean="0"/>
              <a:t> Antibiotics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990600"/>
            <a:ext cx="6553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Production of one or more enzymes (</a:t>
            </a:r>
            <a:r>
              <a:rPr lang="en-US" dirty="0" smtClean="0">
                <a:latin typeface="Symbol" pitchFamily="18" charset="2"/>
                <a:cs typeface="Arial" pitchFamily="34" charset="0"/>
              </a:rPr>
              <a:t>b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lactamases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 that hydrolytically destroy </a:t>
            </a:r>
            <a:r>
              <a:rPr lang="en-US" dirty="0" smtClean="0">
                <a:latin typeface="Symbol" pitchFamily="18" charset="2"/>
                <a:cs typeface="Arial" pitchFamily="34" charset="0"/>
              </a:rPr>
              <a:t>b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lactam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antibiotics </a:t>
            </a:r>
          </a:p>
          <a:p>
            <a:pPr marL="342900" indent="-342900">
              <a:buAutoNum type="arabicParenR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Produce PBPs that do not recognize penicillin</a:t>
            </a:r>
          </a:p>
          <a:p>
            <a:pPr marL="342900" indent="-342900">
              <a:buAutoNum type="arabicParenR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In the case of Gram-negative strains delete outer membrane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porins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which are responsible for the allowing the </a:t>
            </a:r>
            <a:r>
              <a:rPr lang="en-US" dirty="0" smtClean="0">
                <a:latin typeface="Symbol" pitchFamily="18" charset="2"/>
                <a:cs typeface="Arial" pitchFamily="34" charset="0"/>
              </a:rPr>
              <a:t>b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lactams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to reach the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periplasm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and hence the cell wall</a:t>
            </a:r>
          </a:p>
          <a:p>
            <a:pPr marL="342900" indent="-342900">
              <a:buAutoNum type="arabicParenR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In the case of Gram-negative strains,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upregulate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efflux pumps, which are responsible for pumping out foreign substances (including </a:t>
            </a:r>
            <a:r>
              <a:rPr lang="en-US" dirty="0" smtClean="0">
                <a:latin typeface="Symbol" pitchFamily="18" charset="2"/>
                <a:cs typeface="Arial" pitchFamily="34" charset="0"/>
              </a:rPr>
              <a:t>b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lactams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381000" y="5105400"/>
          <a:ext cx="8350250" cy="1593850"/>
        </p:xfrm>
        <a:graphic>
          <a:graphicData uri="http://schemas.openxmlformats.org/presentationml/2006/ole">
            <p:oleObj spid="_x0000_s3074" name="CS ChemDraw Drawing" r:id="rId3" imgW="8349539" imgH="1593715" progId="ChemDraw.Document.6.0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3400" y="4572000"/>
            <a:ext cx="3004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Action of Serine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-</a:t>
            </a:r>
            <a:r>
              <a:rPr lang="en-US" dirty="0" err="1" smtClean="0"/>
              <a:t>Lactamases</a:t>
            </a:r>
            <a:endParaRPr lang="en-US" dirty="0"/>
          </a:p>
        </p:txBody>
      </p:sp>
      <p:pic>
        <p:nvPicPr>
          <p:cNvPr id="6" name="Picture 5" descr="ResistanceMechanism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7000" y="1143000"/>
            <a:ext cx="2362200" cy="236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0"/>
            <a:ext cx="10172700" cy="7281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601200" cy="692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524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The </a:t>
            </a:r>
            <a:r>
              <a:rPr lang="en-US" sz="3600" dirty="0" smtClean="0">
                <a:latin typeface="Symbol" pitchFamily="18" charset="2"/>
              </a:rPr>
              <a:t>b</a:t>
            </a:r>
            <a:r>
              <a:rPr lang="en-US" sz="3600" dirty="0" smtClean="0"/>
              <a:t>-</a:t>
            </a:r>
            <a:r>
              <a:rPr lang="en-US" sz="3600" dirty="0" err="1" smtClean="0"/>
              <a:t>Lactamases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3352800"/>
            <a:ext cx="8534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</a:t>
            </a:r>
            <a:r>
              <a:rPr lang="en-US" sz="2400" dirty="0" smtClean="0"/>
              <a:t>More than 600 different </a:t>
            </a:r>
            <a:r>
              <a:rPr lang="en-US" sz="2400" dirty="0" smtClean="0">
                <a:latin typeface="Symbol" pitchFamily="18" charset="2"/>
              </a:rPr>
              <a:t>b</a:t>
            </a:r>
            <a:r>
              <a:rPr lang="en-US" sz="2400" dirty="0" smtClean="0"/>
              <a:t>-</a:t>
            </a:r>
            <a:r>
              <a:rPr lang="en-US" sz="2400" dirty="0" err="1" smtClean="0"/>
              <a:t>lactamases</a:t>
            </a:r>
            <a:r>
              <a:rPr lang="en-US" sz="2400" dirty="0" smtClean="0"/>
              <a:t>, grouped into four        classes A-D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 Classes A, C, and D are serine enzymes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 Class B are zinc </a:t>
            </a:r>
            <a:r>
              <a:rPr lang="en-US" sz="2400" dirty="0" err="1" smtClean="0"/>
              <a:t>metalloenzymes</a:t>
            </a: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 Historically, the class A (serine) enzymes were the most prominent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 Can be produced in large quantity (</a:t>
            </a:r>
            <a:r>
              <a:rPr lang="en-US" sz="2400" dirty="0" err="1" smtClean="0"/>
              <a:t>hyperexpressed</a:t>
            </a:r>
            <a:r>
              <a:rPr lang="en-US" sz="2400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 Produced in the </a:t>
            </a:r>
            <a:r>
              <a:rPr lang="en-US" sz="2400" dirty="0" err="1" smtClean="0"/>
              <a:t>periplasm</a:t>
            </a:r>
            <a:r>
              <a:rPr lang="en-US" sz="2400" dirty="0" smtClean="0"/>
              <a:t> of Gram-negative organisms, or </a:t>
            </a:r>
            <a:r>
              <a:rPr lang="en-US" sz="2400" dirty="0" err="1" smtClean="0"/>
              <a:t>extracellularly</a:t>
            </a:r>
            <a:r>
              <a:rPr lang="en-US" sz="2400" dirty="0" smtClean="0"/>
              <a:t> in Gram-positive strains.</a:t>
            </a:r>
            <a:endParaRPr lang="en-US" sz="2400" dirty="0"/>
          </a:p>
        </p:txBody>
      </p:sp>
      <p:pic>
        <p:nvPicPr>
          <p:cNvPr id="5" name="Picture 4" descr="por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1143000"/>
            <a:ext cx="1605868" cy="1905000"/>
          </a:xfrm>
          <a:prstGeom prst="rect">
            <a:avLst/>
          </a:prstGeom>
        </p:spPr>
      </p:pic>
      <p:pic>
        <p:nvPicPr>
          <p:cNvPr id="6" name="Picture 5" descr="extracellular lactama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304800"/>
            <a:ext cx="4214813" cy="2859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838200" y="381000"/>
          <a:ext cx="7512050" cy="2409825"/>
        </p:xfrm>
        <a:graphic>
          <a:graphicData uri="http://schemas.openxmlformats.org/presentationml/2006/ole">
            <p:oleObj spid="_x0000_s4098" name="CS ChemDraw Drawing" r:id="rId3" imgW="7511587" imgH="2409217" progId="ChemDraw.Document.6.0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7200" y="5410200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One early strategy for countering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-</a:t>
            </a:r>
            <a:r>
              <a:rPr lang="en-US" dirty="0" err="1" smtClean="0"/>
              <a:t>lactamase</a:t>
            </a:r>
            <a:r>
              <a:rPr lang="en-US" dirty="0" smtClean="0"/>
              <a:t> mediated resistance was to design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-</a:t>
            </a:r>
            <a:r>
              <a:rPr lang="en-US" dirty="0" err="1" smtClean="0"/>
              <a:t>lactam</a:t>
            </a:r>
            <a:r>
              <a:rPr lang="en-US" dirty="0" smtClean="0"/>
              <a:t> antibiotics which would also be poor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-</a:t>
            </a:r>
            <a:r>
              <a:rPr lang="en-US" dirty="0" err="1" smtClean="0"/>
              <a:t>lactamase</a:t>
            </a:r>
            <a:r>
              <a:rPr lang="en-US" dirty="0" smtClean="0"/>
              <a:t> substrates.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This was achieved by incorporating </a:t>
            </a:r>
            <a:r>
              <a:rPr lang="en-US" dirty="0" err="1" smtClean="0"/>
              <a:t>sterically</a:t>
            </a:r>
            <a:r>
              <a:rPr lang="en-US" dirty="0" smtClean="0"/>
              <a:t> large </a:t>
            </a:r>
            <a:r>
              <a:rPr lang="en-US" dirty="0" err="1" smtClean="0"/>
              <a:t>substituents</a:t>
            </a:r>
            <a:r>
              <a:rPr lang="en-US" dirty="0" smtClean="0"/>
              <a:t> at C6 (penicillin) or C7 (cephalosporin).</a:t>
            </a:r>
          </a:p>
        </p:txBody>
      </p:sp>
      <p:grpSp>
        <p:nvGrpSpPr>
          <p:cNvPr id="5" name="Group 1026"/>
          <p:cNvGrpSpPr>
            <a:grpSpLocks/>
          </p:cNvGrpSpPr>
          <p:nvPr/>
        </p:nvGrpSpPr>
        <p:grpSpPr bwMode="auto">
          <a:xfrm>
            <a:off x="3035300" y="2895600"/>
            <a:ext cx="1689100" cy="1371600"/>
            <a:chOff x="1576" y="2352"/>
            <a:chExt cx="1064" cy="864"/>
          </a:xfrm>
        </p:grpSpPr>
        <p:sp>
          <p:nvSpPr>
            <p:cNvPr id="6" name="Oval 1027"/>
            <p:cNvSpPr>
              <a:spLocks noChangeArrowheads="1"/>
            </p:cNvSpPr>
            <p:nvPr/>
          </p:nvSpPr>
          <p:spPr bwMode="auto">
            <a:xfrm>
              <a:off x="2016" y="2592"/>
              <a:ext cx="624" cy="624"/>
            </a:xfrm>
            <a:prstGeom prst="ellipse">
              <a:avLst/>
            </a:prstGeom>
            <a:solidFill>
              <a:srgbClr val="FF5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Text Box 1028"/>
            <p:cNvSpPr txBox="1">
              <a:spLocks noChangeArrowheads="1"/>
            </p:cNvSpPr>
            <p:nvPr/>
          </p:nvSpPr>
          <p:spPr bwMode="auto">
            <a:xfrm>
              <a:off x="1576" y="2352"/>
              <a:ext cx="525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2000" b="1">
                  <a:solidFill>
                    <a:srgbClr val="FF5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" pitchFamily="1" charset="0"/>
                </a:rPr>
                <a:t>Bulky</a:t>
              </a:r>
            </a:p>
            <a:p>
              <a:pPr eaLnBrk="0" hangingPunct="0">
                <a:defRPr/>
              </a:pPr>
              <a:r>
                <a:rPr lang="en-GB" sz="2000" b="1">
                  <a:solidFill>
                    <a:srgbClr val="FF5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" pitchFamily="1" charset="0"/>
                </a:rPr>
                <a:t>group</a:t>
              </a:r>
              <a:endParaRPr lang="en-GB" sz="2400">
                <a:latin typeface="Times" pitchFamily="1" charset="0"/>
              </a:endParaRPr>
            </a:p>
          </p:txBody>
        </p:sp>
      </p:grpSp>
      <p:grpSp>
        <p:nvGrpSpPr>
          <p:cNvPr id="8" name="Group 1031"/>
          <p:cNvGrpSpPr>
            <a:grpSpLocks/>
          </p:cNvGrpSpPr>
          <p:nvPr/>
        </p:nvGrpSpPr>
        <p:grpSpPr bwMode="auto">
          <a:xfrm>
            <a:off x="1295400" y="4102100"/>
            <a:ext cx="2413000" cy="1155700"/>
            <a:chOff x="480" y="3112"/>
            <a:chExt cx="1520" cy="728"/>
          </a:xfrm>
        </p:grpSpPr>
        <p:sp>
          <p:nvSpPr>
            <p:cNvPr id="9" name="Text Box 1032"/>
            <p:cNvSpPr txBox="1">
              <a:spLocks noChangeArrowheads="1"/>
            </p:cNvSpPr>
            <p:nvPr/>
          </p:nvSpPr>
          <p:spPr bwMode="auto">
            <a:xfrm>
              <a:off x="480" y="3168"/>
              <a:ext cx="66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2000" b="1">
                  <a:solidFill>
                    <a:srgbClr val="E3E804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" pitchFamily="1" charset="0"/>
                </a:rPr>
                <a:t>Enzyme</a:t>
              </a:r>
              <a:endParaRPr lang="en-GB" sz="2400">
                <a:latin typeface="Times" pitchFamily="1" charset="0"/>
              </a:endParaRPr>
            </a:p>
          </p:txBody>
        </p:sp>
        <p:sp>
          <p:nvSpPr>
            <p:cNvPr id="10" name="Line 1033"/>
            <p:cNvSpPr>
              <a:spLocks noChangeShapeType="1"/>
            </p:cNvSpPr>
            <p:nvPr/>
          </p:nvSpPr>
          <p:spPr bwMode="auto">
            <a:xfrm flipV="1">
              <a:off x="1192" y="3112"/>
              <a:ext cx="808" cy="184"/>
            </a:xfrm>
            <a:prstGeom prst="line">
              <a:avLst/>
            </a:prstGeom>
            <a:noFill/>
            <a:ln w="28575">
              <a:solidFill>
                <a:srgbClr val="E3E804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034"/>
            <p:cNvSpPr>
              <a:spLocks noChangeShapeType="1"/>
            </p:cNvSpPr>
            <p:nvPr/>
          </p:nvSpPr>
          <p:spPr bwMode="auto">
            <a:xfrm flipH="1">
              <a:off x="1896" y="3112"/>
              <a:ext cx="104" cy="728"/>
            </a:xfrm>
            <a:prstGeom prst="line">
              <a:avLst/>
            </a:prstGeom>
            <a:noFill/>
            <a:ln w="28575">
              <a:solidFill>
                <a:srgbClr val="E3E804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2" name="Picture 10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2743200"/>
            <a:ext cx="30480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rsa_skin_moran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24200" y="1066800"/>
            <a:ext cx="2388870" cy="1447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85800" y="4267200"/>
            <a:ext cx="7696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Unfortunately, this gave rise to new forms of resistance, such as the appearance of a penicillin binding protein with reduced affinity for all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-</a:t>
            </a:r>
            <a:r>
              <a:rPr lang="en-US" dirty="0" err="1" smtClean="0"/>
              <a:t>lactam</a:t>
            </a:r>
            <a:r>
              <a:rPr lang="en-US" dirty="0" smtClean="0"/>
              <a:t> antibiotics (PBP2a in MRSA) and also the appearance of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-</a:t>
            </a:r>
            <a:r>
              <a:rPr lang="en-US" dirty="0" err="1" smtClean="0"/>
              <a:t>lactamases</a:t>
            </a:r>
            <a:r>
              <a:rPr lang="en-US" dirty="0" smtClean="0"/>
              <a:t> with enlarged active sites (extended spectrum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-</a:t>
            </a:r>
            <a:r>
              <a:rPr lang="en-US" dirty="0" err="1" smtClean="0"/>
              <a:t>lactamases</a:t>
            </a:r>
            <a:r>
              <a:rPr lang="en-US" dirty="0" smtClean="0"/>
              <a:t> or ESBLs) that could accommodate the larger antibiotics.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81000" y="3048000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Methicillin</a:t>
            </a:r>
            <a:r>
              <a:rPr lang="en-US" sz="2800" dirty="0" smtClean="0"/>
              <a:t>-resistant </a:t>
            </a:r>
            <a:r>
              <a:rPr lang="en-US" sz="2800" i="1" dirty="0" smtClean="0"/>
              <a:t>Staphylococcus </a:t>
            </a:r>
            <a:r>
              <a:rPr lang="en-US" sz="2800" i="1" dirty="0" err="1" smtClean="0"/>
              <a:t>aureus</a:t>
            </a:r>
            <a:endParaRPr lang="en-US" sz="2800" i="1" dirty="0" smtClean="0"/>
          </a:p>
          <a:p>
            <a:pPr algn="ctr"/>
            <a:r>
              <a:rPr lang="en-US" sz="2800" dirty="0" smtClean="0"/>
              <a:t>MRSA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76200"/>
            <a:ext cx="830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Recent Trends in </a:t>
            </a:r>
            <a:r>
              <a:rPr lang="en-US" sz="3200" b="1" dirty="0" smtClean="0">
                <a:latin typeface="Symbol" pitchFamily="18" charset="2"/>
              </a:rPr>
              <a:t>b</a:t>
            </a:r>
            <a:r>
              <a:rPr lang="en-US" sz="3200" b="1" dirty="0" smtClean="0"/>
              <a:t>-</a:t>
            </a:r>
            <a:r>
              <a:rPr lang="en-US" sz="3200" b="1" dirty="0" err="1" smtClean="0"/>
              <a:t>Lactamase</a:t>
            </a:r>
            <a:r>
              <a:rPr lang="en-US" sz="3200" b="1" dirty="0" smtClean="0"/>
              <a:t>-mediated Resistance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1447800"/>
            <a:ext cx="5715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Broad spectrum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-</a:t>
            </a:r>
            <a:r>
              <a:rPr lang="en-US" dirty="0" err="1" smtClean="0"/>
              <a:t>lactamases</a:t>
            </a:r>
            <a:r>
              <a:rPr lang="en-US" dirty="0" smtClean="0"/>
              <a:t>, known as extended spectrum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-</a:t>
            </a:r>
            <a:r>
              <a:rPr lang="en-US" dirty="0" err="1" smtClean="0"/>
              <a:t>lactamases</a:t>
            </a:r>
            <a:r>
              <a:rPr lang="en-US" dirty="0" smtClean="0"/>
              <a:t> (ESBLs) capable of hydrolyzing third generation </a:t>
            </a:r>
            <a:r>
              <a:rPr lang="en-US" dirty="0" err="1" smtClean="0"/>
              <a:t>cephalosporins</a:t>
            </a:r>
            <a:r>
              <a:rPr lang="en-US" dirty="0" smtClean="0"/>
              <a:t>, are disseminated widely (e.g. class A, CTX-M)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 Class C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-</a:t>
            </a:r>
            <a:r>
              <a:rPr lang="en-US" dirty="0" err="1" smtClean="0"/>
              <a:t>lactamases</a:t>
            </a:r>
            <a:r>
              <a:rPr lang="en-US" dirty="0" smtClean="0"/>
              <a:t> (</a:t>
            </a:r>
            <a:r>
              <a:rPr lang="en-US" dirty="0" err="1" smtClean="0"/>
              <a:t>AmpC</a:t>
            </a:r>
            <a:r>
              <a:rPr lang="en-US" dirty="0" smtClean="0"/>
              <a:t>) are more widely disseminated, now including many plasmid-mediated </a:t>
            </a:r>
            <a:r>
              <a:rPr lang="en-US" dirty="0" err="1" smtClean="0"/>
              <a:t>AmpCs</a:t>
            </a:r>
            <a:r>
              <a:rPr lang="en-US" dirty="0" smtClean="0"/>
              <a:t> (e.g. FOX and CMY)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 Classes A and D enzymes have evolved the ability to hydrolyze the </a:t>
            </a:r>
            <a:r>
              <a:rPr lang="en-US" dirty="0" err="1" smtClean="0"/>
              <a:t>carbapenem</a:t>
            </a:r>
            <a:r>
              <a:rPr lang="en-US" dirty="0" smtClean="0"/>
              <a:t> class of antibiotics.  These serine </a:t>
            </a:r>
            <a:r>
              <a:rPr lang="en-US" dirty="0" err="1" smtClean="0"/>
              <a:t>carbapenemases</a:t>
            </a:r>
            <a:r>
              <a:rPr lang="en-US" dirty="0" smtClean="0"/>
              <a:t> are increasingly widespread (e.g. KPC).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 Class B </a:t>
            </a:r>
            <a:r>
              <a:rPr lang="en-US" dirty="0" err="1" smtClean="0"/>
              <a:t>metallo</a:t>
            </a:r>
            <a:r>
              <a:rPr lang="en-US" dirty="0" smtClean="0"/>
              <a:t>-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-</a:t>
            </a:r>
            <a:r>
              <a:rPr lang="en-US" dirty="0" err="1" smtClean="0"/>
              <a:t>lactamases</a:t>
            </a:r>
            <a:r>
              <a:rPr lang="en-US" dirty="0" smtClean="0"/>
              <a:t> are disseminating widely.  These enzymes were originally seen in Asia and in Europe, but cases of resistance due to class B </a:t>
            </a:r>
            <a:r>
              <a:rPr lang="en-US" dirty="0" err="1" smtClean="0">
                <a:latin typeface="Symbol" pitchFamily="18" charset="2"/>
              </a:rPr>
              <a:t>b</a:t>
            </a:r>
            <a:r>
              <a:rPr lang="en-US" dirty="0" smtClean="0"/>
              <a:t>-</a:t>
            </a:r>
            <a:r>
              <a:rPr lang="en-US" dirty="0" err="1" smtClean="0"/>
              <a:t>lactamases</a:t>
            </a:r>
            <a:r>
              <a:rPr lang="en-US" dirty="0" smtClean="0"/>
              <a:t> are now appearing in the US (e.g. IMP and VIM).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6" name="Picture 5" descr="nrmicro845-f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24600" y="1905000"/>
            <a:ext cx="2712260" cy="3714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914400" y="2286000"/>
          <a:ext cx="7204075" cy="1495425"/>
        </p:xfrm>
        <a:graphic>
          <a:graphicData uri="http://schemas.openxmlformats.org/presentationml/2006/ole">
            <p:oleObj spid="_x0000_s5124" name="CS ChemDraw Drawing" r:id="rId3" imgW="7203635" imgH="1496168" progId="ChemDraw.Document.6.0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43000" y="838200"/>
            <a:ext cx="685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Current Commercial </a:t>
            </a:r>
            <a:r>
              <a:rPr lang="en-US" sz="3200" dirty="0" smtClean="0">
                <a:latin typeface="Symbol" pitchFamily="18" charset="2"/>
              </a:rPr>
              <a:t>b</a:t>
            </a:r>
            <a:r>
              <a:rPr lang="en-US" sz="3200" dirty="0" smtClean="0"/>
              <a:t>-</a:t>
            </a:r>
            <a:r>
              <a:rPr lang="en-US" sz="3200" dirty="0" err="1" smtClean="0"/>
              <a:t>Lactamase</a:t>
            </a:r>
            <a:r>
              <a:rPr lang="en-US" sz="3200" dirty="0" smtClean="0"/>
              <a:t> Inhibitors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472440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A second approach was to develop inhibitors of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-</a:t>
            </a:r>
            <a:r>
              <a:rPr lang="en-US" dirty="0" err="1" smtClean="0"/>
              <a:t>lactamase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Unfortunately, current commercial inhibitors target only class A enzymes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55626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Since the inhibitors have no independent antibacterial activity (i.e. ability to bind PBPs), they must be </a:t>
            </a:r>
            <a:r>
              <a:rPr lang="en-US" dirty="0" err="1" smtClean="0"/>
              <a:t>coadministered</a:t>
            </a:r>
            <a:r>
              <a:rPr lang="en-US" dirty="0" smtClean="0"/>
              <a:t> with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-</a:t>
            </a:r>
            <a:r>
              <a:rPr lang="en-US" dirty="0" err="1" smtClean="0"/>
              <a:t>lactam</a:t>
            </a:r>
            <a:r>
              <a:rPr lang="en-US" dirty="0" smtClean="0"/>
              <a:t> antibiotics</a:t>
            </a:r>
            <a:endParaRPr lang="en-US" dirty="0"/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1219200" y="533399"/>
          <a:ext cx="6477000" cy="4505739"/>
        </p:xfrm>
        <a:graphic>
          <a:graphicData uri="http://schemas.openxmlformats.org/presentationml/2006/ole">
            <p:oleObj spid="_x0000_s6146" name="CS ChemDraw Drawing" r:id="rId3" imgW="9387390" imgH="6529962" progId="ChemDraw.Document.6.0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228600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How do these commercial inhibitors work?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5181600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Placing sulfur at the </a:t>
            </a:r>
            <a:r>
              <a:rPr lang="en-US" dirty="0" err="1" smtClean="0"/>
              <a:t>sulfone</a:t>
            </a:r>
            <a:r>
              <a:rPr lang="en-US" dirty="0" smtClean="0"/>
              <a:t> oxidation state predisposes the </a:t>
            </a:r>
            <a:r>
              <a:rPr lang="en-US" dirty="0" err="1" smtClean="0"/>
              <a:t>thiazolidine</a:t>
            </a:r>
            <a:r>
              <a:rPr lang="en-US" dirty="0" smtClean="0"/>
              <a:t> ring to fragment, producing the </a:t>
            </a:r>
            <a:r>
              <a:rPr lang="en-US" dirty="0" err="1" smtClean="0"/>
              <a:t>iminium</a:t>
            </a:r>
            <a:r>
              <a:rPr lang="en-US" dirty="0" smtClean="0"/>
              <a:t> ion shown above.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The </a:t>
            </a:r>
            <a:r>
              <a:rPr lang="en-US" dirty="0" err="1" smtClean="0"/>
              <a:t>iminium</a:t>
            </a:r>
            <a:r>
              <a:rPr lang="en-US" dirty="0" smtClean="0"/>
              <a:t> ion can then </a:t>
            </a:r>
            <a:r>
              <a:rPr lang="en-US" dirty="0" err="1" smtClean="0"/>
              <a:t>tautomerize</a:t>
            </a:r>
            <a:r>
              <a:rPr lang="en-US" dirty="0" smtClean="0"/>
              <a:t> to the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-</a:t>
            </a:r>
            <a:r>
              <a:rPr lang="en-US" dirty="0" err="1" smtClean="0"/>
              <a:t>aminoacrylate</a:t>
            </a:r>
            <a:r>
              <a:rPr lang="en-US" dirty="0" smtClean="0"/>
              <a:t>, or be captured by a second active site serine, producing in both cases, a stabilized </a:t>
            </a:r>
            <a:r>
              <a:rPr lang="en-US" dirty="0" err="1" smtClean="0"/>
              <a:t>acyl</a:t>
            </a:r>
            <a:r>
              <a:rPr lang="en-US" dirty="0" smtClean="0"/>
              <a:t>-enzyme.</a:t>
            </a:r>
            <a:endParaRPr lang="en-US" dirty="0"/>
          </a:p>
        </p:txBody>
      </p:sp>
      <p:graphicFrame>
        <p:nvGraphicFramePr>
          <p:cNvPr id="30725" name="Object 5"/>
          <p:cNvGraphicFramePr>
            <a:graphicFrameLocks noChangeAspect="1"/>
          </p:cNvGraphicFramePr>
          <p:nvPr/>
        </p:nvGraphicFramePr>
        <p:xfrm>
          <a:off x="685800" y="685800"/>
          <a:ext cx="8001000" cy="4390133"/>
        </p:xfrm>
        <a:graphic>
          <a:graphicData uri="http://schemas.openxmlformats.org/presentationml/2006/ole">
            <p:oleObj spid="_x0000_s30725" name="CS ChemDraw Drawing" r:id="rId3" imgW="11510365" imgH="6314872" progId="ChemDraw.Document.6.0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85800" y="1371600"/>
          <a:ext cx="7748588" cy="3551237"/>
        </p:xfrm>
        <a:graphic>
          <a:graphicData uri="http://schemas.openxmlformats.org/presentationml/2006/ole">
            <p:oleObj spid="_x0000_s1026" name="CS ChemDraw Drawing" r:id="rId3" imgW="7749304" imgH="3550596" progId="ChemDraw.Document.6.0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14400" y="304800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Major Classes of </a:t>
            </a:r>
            <a:r>
              <a:rPr lang="en-US" sz="3600" dirty="0" smtClean="0">
                <a:latin typeface="Symbol" pitchFamily="18" charset="2"/>
              </a:rPr>
              <a:t>b</a:t>
            </a:r>
            <a:r>
              <a:rPr lang="en-US" sz="3600" dirty="0" smtClean="0"/>
              <a:t>-</a:t>
            </a:r>
            <a:r>
              <a:rPr lang="en-US" sz="3600" dirty="0" err="1" smtClean="0"/>
              <a:t>Lactam</a:t>
            </a:r>
            <a:r>
              <a:rPr lang="en-US" sz="3600" dirty="0" smtClean="0"/>
              <a:t> Antibiotics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334000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 smtClean="0"/>
              <a:t>  Potent, broad-spectrum antibiotics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 </a:t>
            </a:r>
            <a:r>
              <a:rPr lang="en-US" dirty="0" smtClean="0"/>
              <a:t> Usually well tolerated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 </a:t>
            </a:r>
            <a:r>
              <a:rPr lang="en-US" dirty="0" smtClean="0"/>
              <a:t> Structural similarities include a negatively charged </a:t>
            </a:r>
            <a:r>
              <a:rPr lang="en-US" dirty="0" err="1" smtClean="0"/>
              <a:t>carboxylate</a:t>
            </a:r>
            <a:r>
              <a:rPr lang="en-US" dirty="0" smtClean="0"/>
              <a:t>, (usually fused                </a:t>
            </a:r>
            <a:r>
              <a:rPr lang="en-US" dirty="0" err="1" smtClean="0"/>
              <a:t>bicylic</a:t>
            </a:r>
            <a:r>
              <a:rPr lang="en-US" dirty="0" smtClean="0"/>
              <a:t>)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-</a:t>
            </a:r>
            <a:r>
              <a:rPr lang="en-US" dirty="0" err="1" smtClean="0"/>
              <a:t>lactam</a:t>
            </a:r>
            <a:r>
              <a:rPr lang="en-US" dirty="0" smtClean="0"/>
              <a:t>, and C6 appendage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usetr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34200" y="228600"/>
            <a:ext cx="1600200" cy="1203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45720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How can we build a better mousetrap?</a:t>
            </a:r>
            <a:endParaRPr lang="en-US" sz="2400" dirty="0"/>
          </a:p>
        </p:txBody>
      </p:sp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304800" y="2438400"/>
          <a:ext cx="8648700" cy="853968"/>
        </p:xfrm>
        <a:graphic>
          <a:graphicData uri="http://schemas.openxmlformats.org/presentationml/2006/ole">
            <p:oleObj spid="_x0000_s31746" name="CS ChemDraw Drawing" r:id="rId4" imgW="9067282" imgH="895485" progId="ChemDraw.Document.6.0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1000" y="38100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Irreversible inhibitors offer numerous opportunities for improving the inhibitory efficiency.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09600" y="1066800"/>
            <a:ext cx="2133600" cy="13716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429000" y="1066800"/>
            <a:ext cx="2133600" cy="13716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172200" y="1066800"/>
            <a:ext cx="2133600" cy="13716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0" y="1295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enzymatic 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mechanism</a:t>
            </a:r>
            <a:endParaRPr lang="en-US" sz="1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33800" y="1295400"/>
            <a:ext cx="167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active site dimensions and binding characteristics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00800" y="1524000"/>
            <a:ext cx="17631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synthetic feasibility</a:t>
            </a:r>
          </a:p>
        </p:txBody>
      </p:sp>
      <p:cxnSp>
        <p:nvCxnSpPr>
          <p:cNvPr id="12" name="Straight Connector 11"/>
          <p:cNvCxnSpPr/>
          <p:nvPr/>
        </p:nvCxnSpPr>
        <p:spPr>
          <a:xfrm rot="16200000" flipH="1">
            <a:off x="1981200" y="2590800"/>
            <a:ext cx="1066800" cy="762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5" idx="4"/>
          </p:cNvCxnSpPr>
          <p:nvPr/>
        </p:nvCxnSpPr>
        <p:spPr>
          <a:xfrm rot="16200000" flipH="1">
            <a:off x="4219575" y="2714624"/>
            <a:ext cx="561975" cy="95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5715000" y="2514600"/>
            <a:ext cx="1143000" cy="8382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2819400" y="2971800"/>
            <a:ext cx="3200400" cy="18288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124200" y="35052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generate a library of prospective inhibitors</a:t>
            </a:r>
            <a:endParaRPr lang="en-US" dirty="0"/>
          </a:p>
        </p:txBody>
      </p:sp>
      <p:cxnSp>
        <p:nvCxnSpPr>
          <p:cNvPr id="20" name="Straight Connector 19"/>
          <p:cNvCxnSpPr>
            <a:stCxn id="17" idx="4"/>
            <a:endCxn id="21" idx="0"/>
          </p:cNvCxnSpPr>
          <p:nvPr/>
        </p:nvCxnSpPr>
        <p:spPr>
          <a:xfrm rot="5400000">
            <a:off x="4152900" y="5067300"/>
            <a:ext cx="5334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3352800" y="5334000"/>
            <a:ext cx="2133600" cy="13716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Assay against</a:t>
            </a:r>
          </a:p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all relevant enzymes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66800" y="152400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rial" pitchFamily="34" charset="0"/>
                <a:cs typeface="Arial" pitchFamily="34" charset="0"/>
              </a:rPr>
              <a:t>The Inhibitor Design Process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2209800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Initially we focused on designing inhibitors which held the potential to quickly form very stable </a:t>
            </a:r>
            <a:r>
              <a:rPr lang="en-US" dirty="0" err="1" smtClean="0"/>
              <a:t>acyl</a:t>
            </a:r>
            <a:r>
              <a:rPr lang="en-US" dirty="0" smtClean="0"/>
              <a:t>-enzymes.</a:t>
            </a:r>
            <a:endParaRPr lang="en-US" dirty="0"/>
          </a:p>
        </p:txBody>
      </p:sp>
      <p:graphicFrame>
        <p:nvGraphicFramePr>
          <p:cNvPr id="32775" name="Object 7"/>
          <p:cNvGraphicFramePr>
            <a:graphicFrameLocks noChangeAspect="1"/>
          </p:cNvGraphicFramePr>
          <p:nvPr/>
        </p:nvGraphicFramePr>
        <p:xfrm>
          <a:off x="1828800" y="304800"/>
          <a:ext cx="5014913" cy="1601787"/>
        </p:xfrm>
        <a:graphic>
          <a:graphicData uri="http://schemas.openxmlformats.org/presentationml/2006/ole">
            <p:oleObj spid="_x0000_s32775" name="CS ChemDraw Drawing" r:id="rId3" imgW="5015288" imgH="1601551" progId="ChemDraw.Document.6.0">
              <p:embed/>
            </p:oleObj>
          </a:graphicData>
        </a:graphic>
      </p:graphicFrame>
      <p:graphicFrame>
        <p:nvGraphicFramePr>
          <p:cNvPr id="32776" name="Object 8"/>
          <p:cNvGraphicFramePr>
            <a:graphicFrameLocks noChangeAspect="1"/>
          </p:cNvGraphicFramePr>
          <p:nvPr/>
        </p:nvGraphicFramePr>
        <p:xfrm>
          <a:off x="304800" y="4495800"/>
          <a:ext cx="8648700" cy="854075"/>
        </p:xfrm>
        <a:graphic>
          <a:graphicData uri="http://schemas.openxmlformats.org/presentationml/2006/ole">
            <p:oleObj spid="_x0000_s32776" name="CS ChemDraw Drawing" r:id="rId4" imgW="9067282" imgH="895485" progId="ChemDraw.Document.6.0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733800" y="3429000"/>
            <a:ext cx="2362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Focus Here</a:t>
            </a:r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>
            <a:off x="4876800" y="3886200"/>
            <a:ext cx="762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762000" y="2057400"/>
          <a:ext cx="7532947" cy="2438400"/>
        </p:xfrm>
        <a:graphic>
          <a:graphicData uri="http://schemas.openxmlformats.org/presentationml/2006/ole">
            <p:oleObj spid="_x0000_s33794" name="CS ChemDraw Drawing" r:id="rId3" imgW="10164562" imgH="3289840" progId="ChemDraw.Document.6.0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671513" y="2498725"/>
          <a:ext cx="7802562" cy="1860550"/>
        </p:xfrm>
        <a:graphic>
          <a:graphicData uri="http://schemas.openxmlformats.org/presentationml/2006/ole">
            <p:oleObj spid="_x0000_s34818" name="CS ChemDraw Drawing" r:id="rId3" imgW="7802520" imgH="1860415" progId="ChemDraw.Document.6.0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3400" y="6858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IC</a:t>
            </a:r>
            <a:r>
              <a:rPr lang="en-US" sz="1200" dirty="0" smtClean="0"/>
              <a:t>50</a:t>
            </a:r>
            <a:r>
              <a:rPr lang="en-US" dirty="0" smtClean="0"/>
              <a:t> Values against the class C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-</a:t>
            </a:r>
            <a:r>
              <a:rPr lang="en-US" dirty="0" err="1" smtClean="0"/>
              <a:t>lactamase</a:t>
            </a:r>
            <a:r>
              <a:rPr lang="en-US" dirty="0" smtClean="0"/>
              <a:t> derived from </a:t>
            </a:r>
            <a:r>
              <a:rPr lang="en-US" i="1" dirty="0" err="1" smtClean="0"/>
              <a:t>Enterobacter</a:t>
            </a:r>
            <a:r>
              <a:rPr lang="en-US" i="1" dirty="0" smtClean="0"/>
              <a:t> cloacae</a:t>
            </a:r>
            <a:r>
              <a:rPr lang="en-US" dirty="0" smtClean="0"/>
              <a:t>, strain P99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457200" y="2895600"/>
          <a:ext cx="8373185" cy="1319212"/>
        </p:xfrm>
        <a:graphic>
          <a:graphicData uri="http://schemas.openxmlformats.org/presentationml/2006/ole">
            <p:oleObj spid="_x0000_s35842" name="CS ChemDraw Drawing" r:id="rId3" imgW="9738022" imgH="1532917" progId="ChemDraw.Document.6.0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85800" y="9906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Further mechanistic investigations uncovered an isotope effect on the rate of inactivation.  A mechanism consistent with this observation is shown below.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934200" y="44196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Stabilized</a:t>
            </a:r>
          </a:p>
          <a:p>
            <a:r>
              <a:rPr lang="en-US" dirty="0" err="1" smtClean="0"/>
              <a:t>Acyl</a:t>
            </a:r>
            <a:r>
              <a:rPr lang="en-US" dirty="0" smtClean="0"/>
              <a:t>-Enzyme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685800" y="2743200"/>
          <a:ext cx="7803758" cy="1281112"/>
        </p:xfrm>
        <a:graphic>
          <a:graphicData uri="http://schemas.openxmlformats.org/presentationml/2006/ole">
            <p:oleObj spid="_x0000_s36866" name="CS ChemDraw Drawing" r:id="rId3" imgW="9099428" imgH="1493196" progId="ChemDraw.Document.6.0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3400" y="83820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New chemical methodology facilitated the preparation of new inhibitors.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304800" y="3048000"/>
          <a:ext cx="8580504" cy="1063625"/>
        </p:xfrm>
        <a:graphic>
          <a:graphicData uri="http://schemas.openxmlformats.org/presentationml/2006/ole">
            <p:oleObj spid="_x0000_s37890" name="CS ChemDraw Drawing" r:id="rId3" imgW="10873391" imgH="1348362" progId="ChemDraw.Document.6.0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90600" y="121920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 availability of 6-oxopenicillanate simplifies the synthesis of 6-alkylidene </a:t>
            </a:r>
            <a:r>
              <a:rPr lang="en-US" dirty="0" err="1" smtClean="0"/>
              <a:t>penams</a:t>
            </a:r>
            <a:r>
              <a:rPr lang="en-US" dirty="0" smtClean="0"/>
              <a:t>, as shown.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5" name="Object 3"/>
          <p:cNvGraphicFramePr>
            <a:graphicFrameLocks noChangeAspect="1"/>
          </p:cNvGraphicFramePr>
          <p:nvPr/>
        </p:nvGraphicFramePr>
        <p:xfrm>
          <a:off x="457200" y="1524000"/>
          <a:ext cx="8320608" cy="3200400"/>
        </p:xfrm>
        <a:graphic>
          <a:graphicData uri="http://schemas.openxmlformats.org/presentationml/2006/ole">
            <p:oleObj spid="_x0000_s38915" name="CS ChemDraw Drawing" r:id="rId3" imgW="11313978" imgH="4353668" progId="ChemDraw.Document.6.0">
              <p:embed/>
            </p:oleObj>
          </a:graphicData>
        </a:graphic>
      </p:graphicFrame>
      <p:pic>
        <p:nvPicPr>
          <p:cNvPr id="4" name="Picture 3" descr="library-book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53200" y="4267200"/>
            <a:ext cx="2272366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2" name="Object 2"/>
          <p:cNvGraphicFramePr>
            <a:graphicFrameLocks noChangeAspect="1"/>
          </p:cNvGraphicFramePr>
          <p:nvPr/>
        </p:nvGraphicFramePr>
        <p:xfrm>
          <a:off x="304799" y="1905000"/>
          <a:ext cx="8458201" cy="1997810"/>
        </p:xfrm>
        <a:graphic>
          <a:graphicData uri="http://schemas.openxmlformats.org/presentationml/2006/ole">
            <p:oleObj spid="_x0000_s71682" name="CS ChemDraw Drawing" r:id="rId3" imgW="10830710" imgH="2559726" progId="ChemDraw.Document.6.0">
              <p:embed/>
            </p:oleObj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600200" y="5029200"/>
          <a:ext cx="5445125" cy="1076325"/>
        </p:xfrm>
        <a:graphic>
          <a:graphicData uri="http://schemas.openxmlformats.org/presentationml/2006/ole">
            <p:oleObj spid="_x0000_s2050" name="CS ChemDraw Drawing" r:id="rId3" imgW="5444800" imgH="1077068" progId="ChemDraw.Document.6.0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1000" y="3810000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-</a:t>
            </a:r>
            <a:r>
              <a:rPr lang="en-US" dirty="0" err="1" smtClean="0"/>
              <a:t>lactam</a:t>
            </a:r>
            <a:r>
              <a:rPr lang="en-US" dirty="0" smtClean="0"/>
              <a:t> antibiotics interfere with one or more members of a crucial set of bacterial enzymes, known as the penicillin-binding-proteins (PBPs), that are responsible for  cross-linking </a:t>
            </a:r>
            <a:r>
              <a:rPr lang="en-US" dirty="0" err="1" smtClean="0"/>
              <a:t>glycan</a:t>
            </a:r>
            <a:r>
              <a:rPr lang="en-US" dirty="0" smtClean="0"/>
              <a:t> strands through a protruding peptide side chain.</a:t>
            </a:r>
            <a:endParaRPr lang="en-US" dirty="0"/>
          </a:p>
        </p:txBody>
      </p:sp>
      <p:pic>
        <p:nvPicPr>
          <p:cNvPr id="4" name="Picture 3" descr="cell_w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200" y="304800"/>
            <a:ext cx="5765279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533400" y="1600200"/>
          <a:ext cx="8222043" cy="2590800"/>
        </p:xfrm>
        <a:graphic>
          <a:graphicData uri="http://schemas.openxmlformats.org/presentationml/2006/ole">
            <p:oleObj spid="_x0000_s39938" name="CS ChemDraw Drawing" r:id="rId3" imgW="9902803" imgH="3120687" progId="ChemDraw.Document.6.0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2" name="Object 2"/>
          <p:cNvGraphicFramePr>
            <a:graphicFrameLocks noChangeAspect="1"/>
          </p:cNvGraphicFramePr>
          <p:nvPr/>
        </p:nvGraphicFramePr>
        <p:xfrm>
          <a:off x="533400" y="1752600"/>
          <a:ext cx="7908326" cy="2514600"/>
        </p:xfrm>
        <a:graphic>
          <a:graphicData uri="http://schemas.openxmlformats.org/presentationml/2006/ole">
            <p:oleObj spid="_x0000_s40962" name="CS ChemDraw Drawing" r:id="rId3" imgW="11411496" imgH="3628417" progId="ChemDraw.Document.6.0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8600" y="1447800"/>
          <a:ext cx="8458200" cy="4958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1640"/>
                <a:gridCol w="2194560"/>
                <a:gridCol w="1524000"/>
                <a:gridCol w="1524000"/>
                <a:gridCol w="1524000"/>
              </a:tblGrid>
              <a:tr h="125643">
                <a:tc gridSpan="5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Table 1.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Inhibitory activity on Three Representative Serine </a:t>
                      </a:r>
                      <a:r>
                        <a:rPr lang="en-US" sz="1800" i="1" kern="1200" dirty="0" smtClean="0">
                          <a:solidFill>
                            <a:schemeClr val="tx1"/>
                          </a:solidFill>
                          <a:latin typeface="Symbol" pitchFamily="18" charset="2"/>
                          <a:ea typeface="+mn-ea"/>
                          <a:cs typeface="+mn-cs"/>
                        </a:rPr>
                        <a:t>b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Lactamases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IC</a:t>
                      </a:r>
                      <a:r>
                        <a:rPr lang="en-US" sz="1800" kern="1200" baseline="-25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Symbol" pitchFamily="18" charset="2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6985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</a:t>
                      </a:r>
                      <a:r>
                        <a:rPr lang="en-US" sz="1200" b="1" baseline="30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1200" b="1" baseline="30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</a:t>
                      </a:r>
                      <a:r>
                        <a:rPr lang="en-US" sz="1200" b="1" baseline="30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P99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TEM-1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PC1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698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None (</a:t>
                      </a:r>
                      <a:r>
                        <a:rPr lang="en-US" sz="10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Tazo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 dirty="0" smtClean="0">
                          <a:latin typeface="Times"/>
                          <a:ea typeface="Times"/>
                          <a:cs typeface="Times New Roman"/>
                        </a:rPr>
                        <a:t>CH</a:t>
                      </a:r>
                      <a:r>
                        <a:rPr lang="en-US" sz="1000" baseline="-25000" dirty="0" smtClean="0">
                          <a:latin typeface="Times"/>
                          <a:ea typeface="Times"/>
                          <a:cs typeface="Times New Roman"/>
                        </a:rPr>
                        <a:t>2</a:t>
                      </a:r>
                      <a:r>
                        <a:rPr lang="en-US" sz="1000" dirty="0" smtClean="0">
                          <a:latin typeface="Times"/>
                          <a:ea typeface="Times"/>
                          <a:cs typeface="Times New Roman"/>
                        </a:rPr>
                        <a:t>C</a:t>
                      </a:r>
                      <a:r>
                        <a:rPr lang="en-US" sz="1000" baseline="-25000" dirty="0" smtClean="0">
                          <a:latin typeface="Times"/>
                          <a:ea typeface="Times"/>
                          <a:cs typeface="Times New Roman"/>
                        </a:rPr>
                        <a:t>2</a:t>
                      </a:r>
                      <a:r>
                        <a:rPr lang="en-US" sz="1000" dirty="0" smtClean="0">
                          <a:latin typeface="Times"/>
                          <a:ea typeface="Times"/>
                          <a:cs typeface="Times New Roman"/>
                        </a:rPr>
                        <a:t>H</a:t>
                      </a:r>
                      <a:r>
                        <a:rPr lang="en-US" sz="1000" baseline="-25000" dirty="0" smtClean="0">
                          <a:latin typeface="Times"/>
                          <a:ea typeface="Times"/>
                          <a:cs typeface="Times New Roman"/>
                        </a:rPr>
                        <a:t>2</a:t>
                      </a:r>
                      <a:r>
                        <a:rPr lang="en-US" sz="1000" dirty="0" smtClean="0">
                          <a:latin typeface="Times"/>
                          <a:ea typeface="Times"/>
                          <a:cs typeface="Times New Roman"/>
                        </a:rPr>
                        <a:t>N</a:t>
                      </a:r>
                      <a:r>
                        <a:rPr lang="en-US" sz="1000" baseline="-25000" dirty="0" smtClean="0">
                          <a:latin typeface="Times"/>
                          <a:ea typeface="Times"/>
                          <a:cs typeface="Times New Roman"/>
                        </a:rPr>
                        <a:t>3</a:t>
                      </a:r>
                      <a:endParaRPr lang="en-US" sz="1000" baseline="-250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 dirty="0">
                          <a:latin typeface="Times"/>
                          <a:ea typeface="Times"/>
                          <a:cs typeface="Times New Roman"/>
                        </a:rPr>
                        <a:t>51.9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 dirty="0">
                          <a:latin typeface="Times"/>
                          <a:ea typeface="Times"/>
                          <a:cs typeface="Times New Roman"/>
                        </a:rPr>
                        <a:t>0.297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 dirty="0">
                          <a:latin typeface="Times"/>
                          <a:ea typeface="Times"/>
                          <a:cs typeface="Times New Roman"/>
                        </a:rPr>
                        <a:t>2.57</a:t>
                      </a:r>
                    </a:p>
                  </a:txBody>
                  <a:tcPr marL="68580" marR="68580" marT="0" marB="0"/>
                </a:tc>
              </a:tr>
              <a:tr h="16985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CO</a:t>
                      </a:r>
                      <a:r>
                        <a:rPr lang="en-US" sz="100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Na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 dirty="0">
                          <a:latin typeface="Times"/>
                          <a:ea typeface="Times"/>
                          <a:cs typeface="Times New Roman"/>
                        </a:rPr>
                        <a:t>CH</a:t>
                      </a:r>
                      <a:r>
                        <a:rPr lang="en-US" sz="1000" baseline="-25000" dirty="0">
                          <a:latin typeface="Times"/>
                          <a:ea typeface="Times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>
                          <a:latin typeface="Times"/>
                          <a:ea typeface="Times"/>
                          <a:cs typeface="Times New Roman"/>
                        </a:rPr>
                        <a:t>4.50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 b="1">
                          <a:latin typeface="Times"/>
                          <a:ea typeface="Times"/>
                          <a:cs typeface="Times New Roman"/>
                        </a:rPr>
                        <a:t>1.8</a:t>
                      </a:r>
                      <a:endParaRPr lang="en-US" sz="10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>
                          <a:latin typeface="Times"/>
                          <a:ea typeface="Times"/>
                          <a:cs typeface="Times New Roman"/>
                        </a:rPr>
                        <a:t>108</a:t>
                      </a:r>
                    </a:p>
                  </a:txBody>
                  <a:tcPr marL="68580" marR="68580" marT="0" marB="0"/>
                </a:tc>
              </a:tr>
              <a:tr h="1698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CO</a:t>
                      </a:r>
                      <a:r>
                        <a:rPr lang="en-US" sz="100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Na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 dirty="0" smtClean="0">
                          <a:latin typeface="Times"/>
                          <a:ea typeface="Times"/>
                          <a:cs typeface="Times New Roman"/>
                        </a:rPr>
                        <a:t>CH</a:t>
                      </a:r>
                      <a:r>
                        <a:rPr lang="en-US" sz="1000" baseline="-25000" dirty="0" smtClean="0">
                          <a:latin typeface="Times"/>
                          <a:ea typeface="Times"/>
                          <a:cs typeface="Times New Roman"/>
                        </a:rPr>
                        <a:t>2</a:t>
                      </a:r>
                      <a:r>
                        <a:rPr lang="en-US" sz="1000" dirty="0" smtClean="0">
                          <a:latin typeface="Times"/>
                          <a:ea typeface="Times"/>
                          <a:cs typeface="Times New Roman"/>
                        </a:rPr>
                        <a:t>O</a:t>
                      </a:r>
                      <a:r>
                        <a:rPr lang="en-US" sz="1000" baseline="-25000" dirty="0" smtClean="0">
                          <a:latin typeface="Times"/>
                          <a:ea typeface="Times"/>
                          <a:cs typeface="Times New Roman"/>
                        </a:rPr>
                        <a:t>2</a:t>
                      </a:r>
                      <a:r>
                        <a:rPr lang="en-US" sz="1000" dirty="0" smtClean="0">
                          <a:latin typeface="Times"/>
                          <a:ea typeface="Times"/>
                          <a:cs typeface="Times New Roman"/>
                        </a:rPr>
                        <a:t>CCH</a:t>
                      </a:r>
                      <a:r>
                        <a:rPr lang="en-US" sz="1000" baseline="-25000" dirty="0" smtClean="0">
                          <a:latin typeface="Times"/>
                          <a:ea typeface="Times"/>
                          <a:cs typeface="Times New Roman"/>
                        </a:rPr>
                        <a:t>3</a:t>
                      </a:r>
                      <a:endParaRPr lang="en-US" sz="1000" baseline="-250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 dirty="0">
                          <a:latin typeface="Times"/>
                          <a:ea typeface="Times"/>
                          <a:cs typeface="Times New Roman"/>
                        </a:rPr>
                        <a:t>0.708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 b="1">
                          <a:latin typeface="Times"/>
                          <a:ea typeface="Times"/>
                          <a:cs typeface="Times New Roman"/>
                        </a:rPr>
                        <a:t>0.180</a:t>
                      </a:r>
                      <a:endParaRPr lang="en-US" sz="10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>
                          <a:latin typeface="Times"/>
                          <a:ea typeface="Times"/>
                          <a:cs typeface="Times New Roman"/>
                        </a:rPr>
                        <a:t>76.53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1698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CO</a:t>
                      </a:r>
                      <a:r>
                        <a:rPr lang="en-US" sz="100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 dirty="0" smtClean="0">
                          <a:latin typeface="Times"/>
                          <a:ea typeface="Times"/>
                          <a:cs typeface="Times New Roman"/>
                        </a:rPr>
                        <a:t>CH</a:t>
                      </a:r>
                      <a:r>
                        <a:rPr lang="en-US" sz="1000" baseline="-25000" dirty="0" smtClean="0">
                          <a:latin typeface="Times"/>
                          <a:ea typeface="Times"/>
                          <a:cs typeface="Times New Roman"/>
                        </a:rPr>
                        <a:t>2</a:t>
                      </a:r>
                      <a:r>
                        <a:rPr lang="en-US" sz="1000" dirty="0" smtClean="0">
                          <a:latin typeface="Times"/>
                          <a:ea typeface="Times"/>
                          <a:cs typeface="Times New Roman"/>
                        </a:rPr>
                        <a:t>O</a:t>
                      </a:r>
                      <a:r>
                        <a:rPr lang="en-US" sz="1000" baseline="-25000" dirty="0" smtClean="0">
                          <a:latin typeface="Times"/>
                          <a:ea typeface="Times"/>
                          <a:cs typeface="Times New Roman"/>
                        </a:rPr>
                        <a:t>2</a:t>
                      </a:r>
                      <a:r>
                        <a:rPr lang="en-US" sz="1000" dirty="0" smtClean="0">
                          <a:latin typeface="Times"/>
                          <a:ea typeface="Times"/>
                          <a:cs typeface="Times New Roman"/>
                        </a:rPr>
                        <a:t>CCH</a:t>
                      </a:r>
                      <a:r>
                        <a:rPr lang="en-US" sz="1000" baseline="-25000" dirty="0" smtClean="0">
                          <a:latin typeface="Times"/>
                          <a:ea typeface="Times"/>
                          <a:cs typeface="Times New Roman"/>
                        </a:rPr>
                        <a:t>2</a:t>
                      </a:r>
                      <a:r>
                        <a:rPr lang="en-US" sz="1000" dirty="0" smtClean="0">
                          <a:latin typeface="Times"/>
                          <a:ea typeface="Times"/>
                          <a:cs typeface="Times New Roman"/>
                        </a:rPr>
                        <a:t>Cl</a:t>
                      </a:r>
                      <a:endParaRPr lang="en-US" sz="10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 dirty="0">
                          <a:latin typeface="Times"/>
                          <a:ea typeface="Times"/>
                          <a:cs typeface="Times New Roman"/>
                        </a:rPr>
                        <a:t>NT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 dirty="0">
                          <a:latin typeface="Times"/>
                          <a:ea typeface="Times"/>
                          <a:cs typeface="Times New Roman"/>
                        </a:rPr>
                        <a:t>0.196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 dirty="0">
                          <a:latin typeface="Times"/>
                          <a:ea typeface="Times"/>
                          <a:cs typeface="Times New Roman"/>
                        </a:rPr>
                        <a:t>7.2</a:t>
                      </a:r>
                    </a:p>
                  </a:txBody>
                  <a:tcPr marL="68580" marR="68580" marT="0" marB="0"/>
                </a:tc>
              </a:tr>
              <a:tr h="1698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CO</a:t>
                      </a:r>
                      <a:r>
                        <a:rPr lang="en-US" sz="100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 dirty="0" smtClean="0">
                          <a:latin typeface="Times"/>
                          <a:ea typeface="Times"/>
                          <a:cs typeface="Times New Roman"/>
                        </a:rPr>
                        <a:t>CH</a:t>
                      </a:r>
                      <a:r>
                        <a:rPr lang="en-US" sz="1000" baseline="-25000" dirty="0" smtClean="0">
                          <a:latin typeface="Times"/>
                          <a:ea typeface="Times"/>
                          <a:cs typeface="Times New Roman"/>
                        </a:rPr>
                        <a:t>2</a:t>
                      </a:r>
                      <a:r>
                        <a:rPr lang="en-US" sz="1000" dirty="0" smtClean="0">
                          <a:latin typeface="Times"/>
                          <a:ea typeface="Times"/>
                          <a:cs typeface="Times New Roman"/>
                        </a:rPr>
                        <a:t>O</a:t>
                      </a:r>
                      <a:r>
                        <a:rPr lang="en-US" sz="1000" baseline="-25000" dirty="0" smtClean="0">
                          <a:latin typeface="Times"/>
                          <a:ea typeface="Times"/>
                          <a:cs typeface="Times New Roman"/>
                        </a:rPr>
                        <a:t>2</a:t>
                      </a:r>
                      <a:r>
                        <a:rPr lang="en-US" sz="1000" dirty="0" smtClean="0">
                          <a:latin typeface="Times"/>
                          <a:ea typeface="Times"/>
                          <a:cs typeface="Times New Roman"/>
                        </a:rPr>
                        <a:t>CH</a:t>
                      </a:r>
                      <a:endParaRPr lang="en-US" sz="10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>
                          <a:latin typeface="Times"/>
                          <a:ea typeface="Times"/>
                          <a:cs typeface="Times New Roman"/>
                        </a:rPr>
                        <a:t>0.592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 dirty="0">
                          <a:latin typeface="Times"/>
                          <a:ea typeface="Times"/>
                          <a:cs typeface="Times New Roman"/>
                        </a:rPr>
                        <a:t>1.84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 dirty="0">
                          <a:latin typeface="Times"/>
                          <a:ea typeface="Times"/>
                          <a:cs typeface="Times New Roman"/>
                        </a:rPr>
                        <a:t>173</a:t>
                      </a:r>
                    </a:p>
                  </a:txBody>
                  <a:tcPr marL="68580" marR="68580" marT="0" marB="0"/>
                </a:tc>
              </a:tr>
              <a:tr h="1698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CO</a:t>
                      </a:r>
                      <a:r>
                        <a:rPr lang="en-US" sz="100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Na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 dirty="0" smtClean="0">
                          <a:latin typeface="Times"/>
                          <a:ea typeface="Times"/>
                          <a:cs typeface="Times New Roman"/>
                        </a:rPr>
                        <a:t>CH</a:t>
                      </a:r>
                      <a:r>
                        <a:rPr lang="en-US" sz="1000" baseline="-25000" dirty="0" smtClean="0">
                          <a:latin typeface="Times"/>
                          <a:ea typeface="Times"/>
                          <a:cs typeface="Times New Roman"/>
                        </a:rPr>
                        <a:t>2</a:t>
                      </a:r>
                      <a:r>
                        <a:rPr lang="en-US" sz="1000" dirty="0" smtClean="0">
                          <a:latin typeface="Times"/>
                          <a:ea typeface="Times"/>
                          <a:cs typeface="Times New Roman"/>
                        </a:rPr>
                        <a:t>O</a:t>
                      </a:r>
                      <a:r>
                        <a:rPr lang="en-US" sz="1000" baseline="-25000" dirty="0" smtClean="0">
                          <a:latin typeface="Times"/>
                          <a:ea typeface="Times"/>
                          <a:cs typeface="Times New Roman"/>
                        </a:rPr>
                        <a:t>2</a:t>
                      </a:r>
                      <a:r>
                        <a:rPr lang="en-US" sz="1000" dirty="0" smtClean="0">
                          <a:latin typeface="Times"/>
                          <a:ea typeface="Times"/>
                          <a:cs typeface="Times New Roman"/>
                        </a:rPr>
                        <a:t>CCH</a:t>
                      </a:r>
                      <a:r>
                        <a:rPr lang="en-US" sz="1000" baseline="-25000" dirty="0" smtClean="0">
                          <a:latin typeface="Times"/>
                          <a:ea typeface="Times"/>
                          <a:cs typeface="Times New Roman"/>
                        </a:rPr>
                        <a:t>2</a:t>
                      </a:r>
                      <a:r>
                        <a:rPr lang="en-US" sz="1000" dirty="0" smtClean="0">
                          <a:latin typeface="Times"/>
                          <a:ea typeface="Times"/>
                          <a:cs typeface="Times New Roman"/>
                        </a:rPr>
                        <a:t>Ph</a:t>
                      </a:r>
                      <a:endParaRPr lang="en-US" sz="10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>
                          <a:latin typeface="Times"/>
                          <a:ea typeface="Times"/>
                          <a:cs typeface="Times New Roman"/>
                        </a:rPr>
                        <a:t>0.54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 b="1">
                          <a:latin typeface="Times"/>
                          <a:ea typeface="Times"/>
                          <a:cs typeface="Times New Roman"/>
                        </a:rPr>
                        <a:t>0.0154</a:t>
                      </a:r>
                      <a:endParaRPr lang="en-US" sz="10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 dirty="0">
                          <a:latin typeface="Times"/>
                          <a:ea typeface="Times"/>
                          <a:cs typeface="Times New Roman"/>
                        </a:rPr>
                        <a:t>579.0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1698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CO</a:t>
                      </a:r>
                      <a:r>
                        <a:rPr lang="en-US" sz="100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 dirty="0" smtClean="0">
                          <a:latin typeface="Times"/>
                          <a:ea typeface="Times"/>
                          <a:cs typeface="Times New Roman"/>
                        </a:rPr>
                        <a:t>CH</a:t>
                      </a:r>
                      <a:r>
                        <a:rPr lang="en-US" sz="1000" baseline="-25000" dirty="0" smtClean="0">
                          <a:latin typeface="Times"/>
                          <a:ea typeface="Times"/>
                          <a:cs typeface="Times New Roman"/>
                        </a:rPr>
                        <a:t>2</a:t>
                      </a:r>
                      <a:r>
                        <a:rPr lang="en-US" sz="1000" dirty="0" smtClean="0">
                          <a:latin typeface="Times"/>
                          <a:ea typeface="Times"/>
                          <a:cs typeface="Times New Roman"/>
                        </a:rPr>
                        <a:t>O</a:t>
                      </a:r>
                      <a:r>
                        <a:rPr lang="en-US" sz="1000" baseline="-25000" dirty="0" smtClean="0">
                          <a:latin typeface="Times"/>
                          <a:ea typeface="Times"/>
                          <a:cs typeface="Times New Roman"/>
                        </a:rPr>
                        <a:t>2</a:t>
                      </a:r>
                      <a:r>
                        <a:rPr lang="en-US" sz="1000" dirty="0" smtClean="0">
                          <a:latin typeface="Times"/>
                          <a:ea typeface="Times"/>
                          <a:cs typeface="Times New Roman"/>
                        </a:rPr>
                        <a:t>CCH</a:t>
                      </a:r>
                      <a:r>
                        <a:rPr lang="en-US" sz="1000" baseline="-25000" dirty="0" smtClean="0">
                          <a:latin typeface="Times"/>
                          <a:ea typeface="Times"/>
                          <a:cs typeface="Times New Roman"/>
                        </a:rPr>
                        <a:t>2</a:t>
                      </a:r>
                      <a:r>
                        <a:rPr lang="en-US" sz="1000" dirty="0" smtClean="0">
                          <a:latin typeface="Times"/>
                          <a:ea typeface="Times"/>
                          <a:cs typeface="Times New Roman"/>
                        </a:rPr>
                        <a:t>3</a:t>
                      </a:r>
                      <a:r>
                        <a:rPr lang="en-US" sz="1000" dirty="0">
                          <a:latin typeface="Times"/>
                          <a:ea typeface="Times"/>
                          <a:cs typeface="Times New Roman"/>
                        </a:rPr>
                        <a:t>’,4’-C</a:t>
                      </a:r>
                      <a:r>
                        <a:rPr lang="en-US" sz="1000" baseline="-25000" dirty="0">
                          <a:latin typeface="Times"/>
                          <a:ea typeface="Times"/>
                          <a:cs typeface="Times New Roman"/>
                        </a:rPr>
                        <a:t>6</a:t>
                      </a:r>
                      <a:r>
                        <a:rPr lang="en-US" sz="1000" dirty="0">
                          <a:latin typeface="Times"/>
                          <a:ea typeface="Times"/>
                          <a:cs typeface="Times New Roman"/>
                        </a:rPr>
                        <a:t>H</a:t>
                      </a:r>
                      <a:r>
                        <a:rPr lang="en-US" sz="1000" baseline="-25000" dirty="0">
                          <a:latin typeface="Times"/>
                          <a:ea typeface="Times"/>
                          <a:cs typeface="Times New Roman"/>
                        </a:rPr>
                        <a:t>3</a:t>
                      </a:r>
                      <a:r>
                        <a:rPr lang="en-US" sz="1000" dirty="0">
                          <a:latin typeface="Times"/>
                          <a:ea typeface="Times"/>
                          <a:cs typeface="Times New Roman"/>
                        </a:rPr>
                        <a:t>(OH</a:t>
                      </a:r>
                      <a:r>
                        <a:rPr lang="en-US" sz="1000" dirty="0" smtClean="0">
                          <a:latin typeface="Times"/>
                          <a:ea typeface="Times"/>
                          <a:cs typeface="Times New Roman"/>
                        </a:rPr>
                        <a:t>)</a:t>
                      </a:r>
                      <a:r>
                        <a:rPr lang="en-US" sz="1000" baseline="-25000" dirty="0" smtClean="0">
                          <a:latin typeface="Times"/>
                          <a:ea typeface="Times"/>
                          <a:cs typeface="Times New Roman"/>
                        </a:rPr>
                        <a:t> 2</a:t>
                      </a:r>
                      <a:endParaRPr lang="en-US" sz="10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 dirty="0">
                          <a:latin typeface="Times"/>
                          <a:ea typeface="Times"/>
                          <a:cs typeface="Times New Roman"/>
                        </a:rPr>
                        <a:t>0.37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>
                          <a:latin typeface="Times"/>
                          <a:ea typeface="Times"/>
                          <a:cs typeface="Times New Roman"/>
                        </a:rPr>
                        <a:t>0.105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 dirty="0">
                          <a:latin typeface="Times"/>
                          <a:ea typeface="Times"/>
                          <a:cs typeface="Times New Roman"/>
                        </a:rPr>
                        <a:t>116</a:t>
                      </a:r>
                    </a:p>
                  </a:txBody>
                  <a:tcPr marL="68580" marR="68580" marT="0" marB="0"/>
                </a:tc>
              </a:tr>
              <a:tr h="1698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CO</a:t>
                      </a:r>
                      <a:r>
                        <a:rPr lang="en-US" sz="100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 dirty="0" smtClean="0">
                          <a:latin typeface="Times"/>
                          <a:ea typeface="Times"/>
                          <a:cs typeface="Times New Roman"/>
                        </a:rPr>
                        <a:t>CH</a:t>
                      </a:r>
                      <a:r>
                        <a:rPr lang="en-US" sz="1000" baseline="-25000" dirty="0" smtClean="0">
                          <a:latin typeface="Times"/>
                          <a:ea typeface="Times"/>
                          <a:cs typeface="Times New Roman"/>
                        </a:rPr>
                        <a:t>2</a:t>
                      </a:r>
                      <a:r>
                        <a:rPr lang="en-US" sz="1000" dirty="0" smtClean="0">
                          <a:latin typeface="Times"/>
                          <a:ea typeface="Times"/>
                          <a:cs typeface="Times New Roman"/>
                        </a:rPr>
                        <a:t>O</a:t>
                      </a:r>
                      <a:r>
                        <a:rPr lang="en-US" sz="1000" baseline="-25000" dirty="0" smtClean="0">
                          <a:latin typeface="Times"/>
                          <a:ea typeface="Times"/>
                          <a:cs typeface="Times New Roman"/>
                        </a:rPr>
                        <a:t>2</a:t>
                      </a:r>
                      <a:r>
                        <a:rPr lang="en-US" sz="1000" dirty="0" smtClean="0">
                          <a:latin typeface="Times"/>
                          <a:ea typeface="Times"/>
                          <a:cs typeface="Times New Roman"/>
                        </a:rPr>
                        <a:t>CCH</a:t>
                      </a:r>
                      <a:r>
                        <a:rPr lang="en-US" sz="1000" baseline="-25000" dirty="0" smtClean="0">
                          <a:latin typeface="Times"/>
                          <a:ea typeface="Times"/>
                          <a:cs typeface="Times New Roman"/>
                        </a:rPr>
                        <a:t>3</a:t>
                      </a:r>
                      <a:endParaRPr lang="en-US" sz="1000" baseline="-250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 dirty="0">
                          <a:latin typeface="Times"/>
                          <a:ea typeface="Times"/>
                          <a:cs typeface="Times New Roman"/>
                        </a:rPr>
                        <a:t>9.51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>
                          <a:latin typeface="Times"/>
                          <a:ea typeface="Times"/>
                          <a:cs typeface="Times New Roman"/>
                        </a:rPr>
                        <a:t>2.72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 dirty="0">
                          <a:latin typeface="Times"/>
                          <a:ea typeface="Times"/>
                          <a:cs typeface="Times New Roman"/>
                        </a:rPr>
                        <a:t>NT</a:t>
                      </a:r>
                    </a:p>
                  </a:txBody>
                  <a:tcPr marL="68580" marR="68580" marT="0" marB="0"/>
                </a:tc>
              </a:tr>
              <a:tr h="1698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CO</a:t>
                      </a:r>
                      <a:r>
                        <a:rPr lang="en-US" sz="100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NH</a:t>
                      </a:r>
                      <a:r>
                        <a:rPr lang="en-US" sz="100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 dirty="0" smtClean="0">
                          <a:latin typeface="Times"/>
                          <a:ea typeface="Times"/>
                          <a:cs typeface="Times New Roman"/>
                        </a:rPr>
                        <a:t>CH</a:t>
                      </a:r>
                      <a:r>
                        <a:rPr lang="en-US" sz="1000" baseline="-25000" dirty="0" smtClean="0">
                          <a:latin typeface="Times"/>
                          <a:ea typeface="Times"/>
                          <a:cs typeface="Times New Roman"/>
                        </a:rPr>
                        <a:t>2</a:t>
                      </a:r>
                      <a:r>
                        <a:rPr lang="en-US" sz="1000" dirty="0" smtClean="0">
                          <a:latin typeface="Times"/>
                          <a:ea typeface="Times"/>
                          <a:cs typeface="Times New Roman"/>
                        </a:rPr>
                        <a:t>O</a:t>
                      </a:r>
                      <a:r>
                        <a:rPr lang="en-US" sz="1000" baseline="-25000" dirty="0" smtClean="0">
                          <a:latin typeface="Times"/>
                          <a:ea typeface="Times"/>
                          <a:cs typeface="Times New Roman"/>
                        </a:rPr>
                        <a:t>2</a:t>
                      </a:r>
                      <a:r>
                        <a:rPr lang="en-US" sz="1000" dirty="0" smtClean="0">
                          <a:latin typeface="Times"/>
                          <a:ea typeface="Times"/>
                          <a:cs typeface="Times New Roman"/>
                        </a:rPr>
                        <a:t>CH</a:t>
                      </a:r>
                      <a:r>
                        <a:rPr lang="en-US" sz="1000" baseline="-25000" dirty="0" smtClean="0">
                          <a:latin typeface="Times"/>
                          <a:ea typeface="Times"/>
                          <a:cs typeface="Times New Roman"/>
                        </a:rPr>
                        <a:t>3</a:t>
                      </a:r>
                      <a:endParaRPr lang="en-US" sz="1000" baseline="-250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>
                          <a:latin typeface="Times"/>
                          <a:ea typeface="Times"/>
                          <a:cs typeface="Times New Roman"/>
                        </a:rPr>
                        <a:t>8.48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>
                          <a:latin typeface="Times"/>
                          <a:ea typeface="Times"/>
                          <a:cs typeface="Times New Roman"/>
                        </a:rPr>
                        <a:t>0.31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 dirty="0">
                          <a:latin typeface="Times"/>
                          <a:ea typeface="Times"/>
                          <a:cs typeface="Times New Roman"/>
                        </a:rPr>
                        <a:t>2.21</a:t>
                      </a:r>
                    </a:p>
                  </a:txBody>
                  <a:tcPr marL="68580" marR="68580" marT="0" marB="0"/>
                </a:tc>
              </a:tr>
              <a:tr h="1698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CO</a:t>
                      </a:r>
                      <a:r>
                        <a:rPr lang="en-US" sz="100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 dirty="0" smtClean="0">
                          <a:latin typeface="Times"/>
                          <a:ea typeface="Times"/>
                          <a:cs typeface="Times New Roman"/>
                        </a:rPr>
                        <a:t>CH</a:t>
                      </a:r>
                      <a:r>
                        <a:rPr lang="en-US" sz="1000" baseline="-25000" dirty="0" smtClean="0">
                          <a:latin typeface="Times"/>
                          <a:ea typeface="Times"/>
                          <a:cs typeface="Times New Roman"/>
                        </a:rPr>
                        <a:t>2</a:t>
                      </a:r>
                      <a:r>
                        <a:rPr lang="en-US" sz="1000" dirty="0" smtClean="0">
                          <a:latin typeface="Times"/>
                          <a:ea typeface="Times"/>
                          <a:cs typeface="Times New Roman"/>
                        </a:rPr>
                        <a:t>Cl</a:t>
                      </a:r>
                      <a:endParaRPr lang="en-US" sz="10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>
                          <a:latin typeface="Times"/>
                          <a:ea typeface="Times"/>
                          <a:cs typeface="Times New Roman"/>
                        </a:rPr>
                        <a:t>527.0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>
                          <a:latin typeface="Times"/>
                          <a:ea typeface="Times"/>
                          <a:cs typeface="Times New Roman"/>
                        </a:rPr>
                        <a:t>120.5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 dirty="0">
                          <a:latin typeface="Times"/>
                          <a:ea typeface="Times"/>
                          <a:cs typeface="Times New Roman"/>
                        </a:rPr>
                        <a:t>2100</a:t>
                      </a:r>
                    </a:p>
                  </a:txBody>
                  <a:tcPr marL="68580" marR="68580" marT="0" marB="0"/>
                </a:tc>
              </a:tr>
              <a:tr h="16985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CO</a:t>
                      </a:r>
                      <a:r>
                        <a:rPr lang="en-US" sz="100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 dirty="0" smtClean="0">
                          <a:latin typeface="Times"/>
                          <a:ea typeface="Times"/>
                          <a:cs typeface="Times New Roman"/>
                        </a:rPr>
                        <a:t>CH</a:t>
                      </a:r>
                      <a:r>
                        <a:rPr lang="en-US" sz="1000" baseline="-25000" dirty="0" smtClean="0">
                          <a:latin typeface="Times"/>
                          <a:ea typeface="Times"/>
                          <a:cs typeface="Times New Roman"/>
                        </a:rPr>
                        <a:t>2</a:t>
                      </a:r>
                      <a:r>
                        <a:rPr lang="en-US" sz="1000" dirty="0" smtClean="0">
                          <a:latin typeface="Times"/>
                          <a:ea typeface="Times"/>
                          <a:cs typeface="Times New Roman"/>
                        </a:rPr>
                        <a:t>Cl</a:t>
                      </a:r>
                      <a:endParaRPr lang="en-US" sz="10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>
                          <a:latin typeface="Times"/>
                          <a:ea typeface="Times"/>
                          <a:cs typeface="Times New Roman"/>
                        </a:rPr>
                        <a:t>13.91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>
                          <a:latin typeface="Times"/>
                          <a:ea typeface="Times"/>
                          <a:cs typeface="Times New Roman"/>
                        </a:rPr>
                        <a:t>44.51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 dirty="0">
                          <a:latin typeface="Times"/>
                          <a:ea typeface="Times"/>
                          <a:cs typeface="Times New Roman"/>
                        </a:rPr>
                        <a:t>432</a:t>
                      </a:r>
                    </a:p>
                  </a:txBody>
                  <a:tcPr marL="68580" marR="68580" marT="0" marB="0"/>
                </a:tc>
              </a:tr>
              <a:tr h="1698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CO</a:t>
                      </a:r>
                      <a:r>
                        <a:rPr lang="en-US" sz="100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>
                          <a:latin typeface="Times"/>
                          <a:ea typeface="Times"/>
                          <a:cs typeface="Times New Roman"/>
                        </a:rPr>
                        <a:t>CH=CHCN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>
                          <a:latin typeface="Times"/>
                          <a:ea typeface="Times"/>
                          <a:cs typeface="Times New Roman"/>
                        </a:rPr>
                        <a:t>6.76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>
                          <a:latin typeface="Times"/>
                          <a:ea typeface="Times"/>
                          <a:cs typeface="Times New Roman"/>
                        </a:rPr>
                        <a:t>21.67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 dirty="0">
                          <a:latin typeface="Times"/>
                          <a:ea typeface="Times"/>
                          <a:cs typeface="Times New Roman"/>
                        </a:rPr>
                        <a:t>504</a:t>
                      </a:r>
                    </a:p>
                  </a:txBody>
                  <a:tcPr marL="68580" marR="68580" marT="0" marB="0"/>
                </a:tc>
              </a:tr>
              <a:tr h="1698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CO</a:t>
                      </a:r>
                      <a:r>
                        <a:rPr lang="en-US" sz="100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 dirty="0" smtClean="0">
                          <a:latin typeface="Times"/>
                          <a:ea typeface="Times"/>
                          <a:cs typeface="Times New Roman"/>
                        </a:rPr>
                        <a:t>CH</a:t>
                      </a:r>
                      <a:r>
                        <a:rPr lang="en-US" sz="1000" baseline="-25000" dirty="0" smtClean="0">
                          <a:latin typeface="Times"/>
                          <a:ea typeface="Times"/>
                          <a:cs typeface="Times New Roman"/>
                        </a:rPr>
                        <a:t>2</a:t>
                      </a:r>
                      <a:r>
                        <a:rPr lang="en-US" sz="1000" dirty="0" smtClean="0">
                          <a:latin typeface="Times"/>
                          <a:ea typeface="Times"/>
                          <a:cs typeface="Times New Roman"/>
                        </a:rPr>
                        <a:t>O</a:t>
                      </a:r>
                      <a:r>
                        <a:rPr lang="en-US" sz="1000" baseline="-25000" dirty="0" smtClean="0">
                          <a:latin typeface="Times"/>
                          <a:ea typeface="Times"/>
                          <a:cs typeface="Times New Roman"/>
                        </a:rPr>
                        <a:t>2</a:t>
                      </a:r>
                      <a:r>
                        <a:rPr lang="en-US" sz="1000" dirty="0" smtClean="0">
                          <a:latin typeface="Times"/>
                          <a:ea typeface="Times"/>
                          <a:cs typeface="Times New Roman"/>
                        </a:rPr>
                        <a:t>CCH</a:t>
                      </a:r>
                      <a:r>
                        <a:rPr lang="en-US" sz="1000" baseline="-25000" dirty="0" smtClean="0">
                          <a:latin typeface="Times"/>
                          <a:ea typeface="Times"/>
                          <a:cs typeface="Times New Roman"/>
                        </a:rPr>
                        <a:t>2</a:t>
                      </a:r>
                      <a:r>
                        <a:rPr lang="en-US" sz="1000" dirty="0" smtClean="0">
                          <a:latin typeface="Times"/>
                          <a:ea typeface="Times"/>
                          <a:cs typeface="Times New Roman"/>
                        </a:rPr>
                        <a:t>-S-tet</a:t>
                      </a:r>
                      <a:endParaRPr lang="en-US" sz="10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>
                          <a:latin typeface="Times"/>
                          <a:ea typeface="Times"/>
                          <a:cs typeface="Times New Roman"/>
                        </a:rPr>
                        <a:t>0.64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>
                          <a:latin typeface="Times"/>
                          <a:ea typeface="Times"/>
                          <a:cs typeface="Times New Roman"/>
                        </a:rPr>
                        <a:t>0.233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>
                          <a:latin typeface="Times"/>
                          <a:ea typeface="Times"/>
                          <a:cs typeface="Times New Roman"/>
                        </a:rPr>
                        <a:t>NT</a:t>
                      </a:r>
                    </a:p>
                  </a:txBody>
                  <a:tcPr marL="68580" marR="68580" marT="0" marB="0"/>
                </a:tc>
              </a:tr>
              <a:tr h="1698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CO</a:t>
                      </a:r>
                      <a:r>
                        <a:rPr lang="en-US" sz="100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 dirty="0" smtClean="0">
                          <a:latin typeface="Times"/>
                          <a:ea typeface="Times"/>
                          <a:cs typeface="Times New Roman"/>
                        </a:rPr>
                        <a:t>CH</a:t>
                      </a:r>
                      <a:r>
                        <a:rPr lang="en-US" sz="1000" baseline="-25000" dirty="0" smtClean="0">
                          <a:latin typeface="Times"/>
                          <a:ea typeface="Times"/>
                          <a:cs typeface="Times New Roman"/>
                        </a:rPr>
                        <a:t>2</a:t>
                      </a:r>
                      <a:r>
                        <a:rPr lang="en-US" sz="1000" dirty="0" smtClean="0">
                          <a:latin typeface="Times"/>
                          <a:ea typeface="Times"/>
                          <a:cs typeface="Times New Roman"/>
                        </a:rPr>
                        <a:t>O</a:t>
                      </a:r>
                      <a:r>
                        <a:rPr lang="en-US" sz="1000" baseline="-25000" dirty="0" smtClean="0">
                          <a:latin typeface="Times"/>
                          <a:ea typeface="Times"/>
                          <a:cs typeface="Times New Roman"/>
                        </a:rPr>
                        <a:t>2</a:t>
                      </a:r>
                      <a:r>
                        <a:rPr lang="en-US" sz="1000" dirty="0" smtClean="0">
                          <a:latin typeface="Times"/>
                          <a:ea typeface="Times"/>
                          <a:cs typeface="Times New Roman"/>
                        </a:rPr>
                        <a:t>CCH</a:t>
                      </a:r>
                      <a:r>
                        <a:rPr lang="en-US" sz="1000" baseline="-25000" dirty="0" smtClean="0">
                          <a:latin typeface="Times"/>
                          <a:ea typeface="Times"/>
                          <a:cs typeface="Times New Roman"/>
                        </a:rPr>
                        <a:t>2</a:t>
                      </a:r>
                      <a:r>
                        <a:rPr lang="en-US" sz="1000" dirty="0" smtClean="0">
                          <a:latin typeface="Times"/>
                          <a:ea typeface="Times"/>
                          <a:cs typeface="Times New Roman"/>
                        </a:rPr>
                        <a:t>-S-tet</a:t>
                      </a:r>
                      <a:endParaRPr lang="en-US" sz="10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>
                          <a:latin typeface="Times"/>
                          <a:ea typeface="Times"/>
                          <a:cs typeface="Times New Roman"/>
                        </a:rPr>
                        <a:t>13.2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>
                          <a:latin typeface="Times"/>
                          <a:ea typeface="Times"/>
                          <a:cs typeface="Times New Roman"/>
                        </a:rPr>
                        <a:t>2.37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 dirty="0">
                          <a:latin typeface="Times"/>
                          <a:ea typeface="Times"/>
                          <a:cs typeface="Times New Roman"/>
                        </a:rPr>
                        <a:t>939.7</a:t>
                      </a:r>
                    </a:p>
                  </a:txBody>
                  <a:tcPr marL="68580" marR="68580" marT="0" marB="0"/>
                </a:tc>
              </a:tr>
              <a:tr h="169850"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solidFill>
                            <a:schemeClr val="tx1"/>
                          </a:solidFill>
                          <a:latin typeface="Symbol" pitchFamily="18" charset="2"/>
                          <a:cs typeface="Arial" pitchFamily="34" charset="0"/>
                        </a:rPr>
                        <a:t>a</a:t>
                      </a:r>
                      <a:r>
                        <a:rPr lang="en-US" sz="10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’-</a:t>
                      </a:r>
                      <a:r>
                        <a:rPr lang="en-US" sz="1000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pyr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 dirty="0" smtClean="0">
                          <a:highlight>
                            <a:srgbClr val="FFFF00"/>
                          </a:highlight>
                          <a:latin typeface="Times"/>
                          <a:ea typeface="Times"/>
                          <a:cs typeface="Times New Roman"/>
                        </a:rPr>
                        <a:t>CH</a:t>
                      </a:r>
                      <a:r>
                        <a:rPr lang="en-US" sz="1000" baseline="-25000" dirty="0" smtClean="0">
                          <a:latin typeface="Times"/>
                          <a:ea typeface="Times"/>
                          <a:cs typeface="Times New Roman"/>
                        </a:rPr>
                        <a:t>2</a:t>
                      </a:r>
                      <a:r>
                        <a:rPr lang="en-US" sz="1000" dirty="0" smtClean="0">
                          <a:highlight>
                            <a:srgbClr val="FFFF00"/>
                          </a:highlight>
                          <a:latin typeface="Times"/>
                          <a:ea typeface="Times"/>
                          <a:cs typeface="Times New Roman"/>
                        </a:rPr>
                        <a:t>O</a:t>
                      </a:r>
                      <a:r>
                        <a:rPr lang="en-US" sz="1000" baseline="-25000" dirty="0" smtClean="0">
                          <a:latin typeface="Times"/>
                          <a:ea typeface="Times"/>
                          <a:cs typeface="Times New Roman"/>
                        </a:rPr>
                        <a:t>2</a:t>
                      </a:r>
                      <a:r>
                        <a:rPr lang="en-US" sz="1000" dirty="0" smtClean="0">
                          <a:highlight>
                            <a:srgbClr val="FFFF00"/>
                          </a:highlight>
                          <a:latin typeface="Times"/>
                          <a:ea typeface="Times"/>
                          <a:cs typeface="Times New Roman"/>
                        </a:rPr>
                        <a:t>CCH</a:t>
                      </a:r>
                      <a:r>
                        <a:rPr lang="en-US" sz="1000" baseline="-25000" dirty="0" smtClean="0">
                          <a:highlight>
                            <a:srgbClr val="FFFF00"/>
                          </a:highlight>
                          <a:latin typeface="Times"/>
                          <a:ea typeface="Times"/>
                          <a:cs typeface="Times New Roman"/>
                        </a:rPr>
                        <a:t>3</a:t>
                      </a:r>
                      <a:endParaRPr lang="en-US" sz="1000" baseline="-250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>
                          <a:highlight>
                            <a:srgbClr val="FFFF00"/>
                          </a:highlight>
                          <a:latin typeface="Times"/>
                          <a:ea typeface="Times"/>
                          <a:cs typeface="Times New Roman"/>
                        </a:rPr>
                        <a:t>0.062</a:t>
                      </a:r>
                      <a:endParaRPr lang="en-US" sz="10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>
                          <a:highlight>
                            <a:srgbClr val="FFFF00"/>
                          </a:highlight>
                          <a:latin typeface="Times"/>
                          <a:ea typeface="Times"/>
                          <a:cs typeface="Times New Roman"/>
                        </a:rPr>
                        <a:t>0.004</a:t>
                      </a:r>
                      <a:endParaRPr lang="en-US" sz="10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 dirty="0">
                          <a:highlight>
                            <a:srgbClr val="FFFF00"/>
                          </a:highlight>
                          <a:latin typeface="Times"/>
                          <a:ea typeface="Times"/>
                          <a:cs typeface="Times New Roman"/>
                        </a:rPr>
                        <a:t>0.66</a:t>
                      </a:r>
                      <a:endParaRPr lang="en-US" sz="10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1698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 smtClean="0">
                          <a:solidFill>
                            <a:schemeClr val="tx1"/>
                          </a:solidFill>
                          <a:latin typeface="Symbol" pitchFamily="18" charset="2"/>
                          <a:cs typeface="Arial" pitchFamily="34" charset="0"/>
                        </a:rPr>
                        <a:t>a</a:t>
                      </a:r>
                      <a:r>
                        <a:rPr lang="en-US" sz="10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’-pyr</a:t>
                      </a:r>
                      <a:endParaRPr lang="en-US" sz="1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 dirty="0" smtClean="0">
                          <a:highlight>
                            <a:srgbClr val="FFFF00"/>
                          </a:highlight>
                          <a:latin typeface="Times"/>
                          <a:ea typeface="Times"/>
                          <a:cs typeface="Times New Roman"/>
                        </a:rPr>
                        <a:t>CH</a:t>
                      </a:r>
                      <a:r>
                        <a:rPr lang="en-US" sz="1000" baseline="-25000" dirty="0" smtClean="0">
                          <a:latin typeface="Times"/>
                          <a:ea typeface="Times"/>
                          <a:cs typeface="Times New Roman"/>
                        </a:rPr>
                        <a:t>2</a:t>
                      </a:r>
                      <a:r>
                        <a:rPr lang="en-US" sz="1000" dirty="0" smtClean="0">
                          <a:highlight>
                            <a:srgbClr val="FFFF00"/>
                          </a:highlight>
                          <a:latin typeface="Times"/>
                          <a:ea typeface="Times"/>
                          <a:cs typeface="Times New Roman"/>
                        </a:rPr>
                        <a:t>O</a:t>
                      </a:r>
                      <a:r>
                        <a:rPr lang="en-US" sz="1000" baseline="-25000" dirty="0" smtClean="0">
                          <a:latin typeface="Times"/>
                          <a:ea typeface="Times"/>
                          <a:cs typeface="Times New Roman"/>
                        </a:rPr>
                        <a:t>2</a:t>
                      </a:r>
                      <a:r>
                        <a:rPr lang="en-US" sz="1000" dirty="0" smtClean="0">
                          <a:highlight>
                            <a:srgbClr val="FFFF00"/>
                          </a:highlight>
                          <a:latin typeface="Times"/>
                          <a:ea typeface="Times"/>
                          <a:cs typeface="Times New Roman"/>
                        </a:rPr>
                        <a:t>CCH</a:t>
                      </a:r>
                      <a:r>
                        <a:rPr lang="en-US" sz="1000" baseline="-25000" dirty="0" smtClean="0">
                          <a:latin typeface="Times"/>
                          <a:ea typeface="Times"/>
                          <a:cs typeface="Times New Roman"/>
                        </a:rPr>
                        <a:t>2</a:t>
                      </a:r>
                      <a:r>
                        <a:rPr lang="en-US" sz="1000" dirty="0" smtClean="0">
                          <a:highlight>
                            <a:srgbClr val="FFFF00"/>
                          </a:highlight>
                          <a:latin typeface="Times"/>
                          <a:ea typeface="Times"/>
                          <a:cs typeface="Times New Roman"/>
                        </a:rPr>
                        <a:t>Ph</a:t>
                      </a:r>
                      <a:endParaRPr lang="en-US" sz="10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>
                          <a:highlight>
                            <a:srgbClr val="FFFF00"/>
                          </a:highlight>
                          <a:latin typeface="Times"/>
                          <a:ea typeface="Times"/>
                          <a:cs typeface="Times New Roman"/>
                        </a:rPr>
                        <a:t>0.001</a:t>
                      </a:r>
                      <a:endParaRPr lang="en-US" sz="10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>
                          <a:highlight>
                            <a:srgbClr val="FFFF00"/>
                          </a:highlight>
                          <a:latin typeface="Times"/>
                          <a:ea typeface="Times"/>
                          <a:cs typeface="Times New Roman"/>
                        </a:rPr>
                        <a:t>0.04</a:t>
                      </a:r>
                      <a:endParaRPr lang="en-US" sz="10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 dirty="0">
                          <a:highlight>
                            <a:srgbClr val="FFFF00"/>
                          </a:highlight>
                          <a:latin typeface="Times"/>
                          <a:ea typeface="Times"/>
                          <a:cs typeface="Times New Roman"/>
                        </a:rPr>
                        <a:t>0.39</a:t>
                      </a:r>
                      <a:endParaRPr lang="en-US" sz="10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1698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 smtClean="0">
                          <a:solidFill>
                            <a:schemeClr val="tx1"/>
                          </a:solidFill>
                          <a:latin typeface="Symbol" pitchFamily="18" charset="2"/>
                          <a:cs typeface="Arial" pitchFamily="34" charset="0"/>
                        </a:rPr>
                        <a:t>a</a:t>
                      </a:r>
                      <a:r>
                        <a:rPr lang="en-US" sz="10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’-pyr</a:t>
                      </a:r>
                      <a:endParaRPr lang="en-US" sz="1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 dirty="0" smtClean="0">
                          <a:highlight>
                            <a:srgbClr val="FFFF00"/>
                          </a:highlight>
                          <a:latin typeface="Times"/>
                          <a:ea typeface="Times"/>
                          <a:cs typeface="Times New Roman"/>
                        </a:rPr>
                        <a:t>CH</a:t>
                      </a:r>
                      <a:r>
                        <a:rPr lang="en-US" sz="1000" baseline="-25000" dirty="0" smtClean="0">
                          <a:latin typeface="Times"/>
                          <a:ea typeface="Times"/>
                          <a:cs typeface="Times New Roman"/>
                        </a:rPr>
                        <a:t>2</a:t>
                      </a:r>
                      <a:r>
                        <a:rPr lang="en-US" sz="1000" dirty="0" smtClean="0">
                          <a:highlight>
                            <a:srgbClr val="FFFF00"/>
                          </a:highlight>
                          <a:latin typeface="Times"/>
                          <a:ea typeface="Times"/>
                          <a:cs typeface="Times New Roman"/>
                        </a:rPr>
                        <a:t>O</a:t>
                      </a:r>
                      <a:r>
                        <a:rPr lang="en-US" sz="1000" baseline="-25000" dirty="0" smtClean="0">
                          <a:latin typeface="Times"/>
                          <a:ea typeface="Times"/>
                          <a:cs typeface="Times New Roman"/>
                        </a:rPr>
                        <a:t>2</a:t>
                      </a:r>
                      <a:r>
                        <a:rPr lang="en-US" sz="1000" dirty="0" smtClean="0">
                          <a:highlight>
                            <a:srgbClr val="FFFF00"/>
                          </a:highlight>
                          <a:latin typeface="Times"/>
                          <a:ea typeface="Times"/>
                          <a:cs typeface="Times New Roman"/>
                        </a:rPr>
                        <a:t>CCH</a:t>
                      </a:r>
                      <a:r>
                        <a:rPr lang="en-US" sz="1000" baseline="-25000" dirty="0" smtClean="0">
                          <a:latin typeface="Times"/>
                          <a:ea typeface="Times"/>
                          <a:cs typeface="Times New Roman"/>
                        </a:rPr>
                        <a:t>2</a:t>
                      </a:r>
                      <a:r>
                        <a:rPr lang="en-US" sz="1000" dirty="0" smtClean="0">
                          <a:highlight>
                            <a:srgbClr val="FFFF00"/>
                          </a:highlight>
                          <a:latin typeface="Times"/>
                          <a:ea typeface="Times"/>
                          <a:cs typeface="Times New Roman"/>
                        </a:rPr>
                        <a:t>-3</a:t>
                      </a:r>
                      <a:r>
                        <a:rPr lang="en-US" sz="1000" dirty="0">
                          <a:highlight>
                            <a:srgbClr val="FFFF00"/>
                          </a:highlight>
                          <a:latin typeface="Times"/>
                          <a:ea typeface="Times"/>
                          <a:cs typeface="Times New Roman"/>
                        </a:rPr>
                        <a:t>’,4’-C</a:t>
                      </a:r>
                      <a:r>
                        <a:rPr lang="en-US" sz="1000" baseline="-25000" dirty="0">
                          <a:highlight>
                            <a:srgbClr val="FFFF00"/>
                          </a:highlight>
                          <a:latin typeface="Times"/>
                          <a:ea typeface="Times"/>
                          <a:cs typeface="Times New Roman"/>
                        </a:rPr>
                        <a:t>6</a:t>
                      </a:r>
                      <a:r>
                        <a:rPr lang="en-US" sz="1000" dirty="0">
                          <a:highlight>
                            <a:srgbClr val="FFFF00"/>
                          </a:highlight>
                          <a:latin typeface="Times"/>
                          <a:ea typeface="Times"/>
                          <a:cs typeface="Times New Roman"/>
                        </a:rPr>
                        <a:t>H</a:t>
                      </a:r>
                      <a:r>
                        <a:rPr lang="en-US" sz="1000" baseline="-25000" dirty="0">
                          <a:highlight>
                            <a:srgbClr val="FFFF00"/>
                          </a:highlight>
                          <a:latin typeface="Times"/>
                          <a:ea typeface="Times"/>
                          <a:cs typeface="Times New Roman"/>
                        </a:rPr>
                        <a:t>3 </a:t>
                      </a:r>
                      <a:r>
                        <a:rPr lang="en-US" sz="1000" dirty="0">
                          <a:highlight>
                            <a:srgbClr val="FFFF00"/>
                          </a:highlight>
                          <a:latin typeface="Times"/>
                          <a:ea typeface="Times"/>
                          <a:cs typeface="Times New Roman"/>
                        </a:rPr>
                        <a:t>(OH</a:t>
                      </a:r>
                      <a:r>
                        <a:rPr lang="en-US" sz="1000" dirty="0" smtClean="0">
                          <a:highlight>
                            <a:srgbClr val="FFFF00"/>
                          </a:highlight>
                          <a:latin typeface="Times"/>
                          <a:ea typeface="Times"/>
                          <a:cs typeface="Times New Roman"/>
                        </a:rPr>
                        <a:t>)</a:t>
                      </a:r>
                      <a:r>
                        <a:rPr lang="en-US" sz="1000" baseline="-25000" dirty="0" smtClean="0">
                          <a:latin typeface="Times"/>
                          <a:ea typeface="Times"/>
                          <a:cs typeface="Times New Roman"/>
                        </a:rPr>
                        <a:t> 2</a:t>
                      </a:r>
                      <a:endParaRPr lang="en-US" sz="10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 dirty="0">
                          <a:highlight>
                            <a:srgbClr val="FFFF00"/>
                          </a:highlight>
                          <a:latin typeface="Times"/>
                          <a:ea typeface="Times"/>
                          <a:cs typeface="Times New Roman"/>
                        </a:rPr>
                        <a:t>0.026</a:t>
                      </a:r>
                      <a:endParaRPr lang="en-US" sz="10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810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</a:tabLst>
                      </a:pPr>
                      <a:r>
                        <a:rPr lang="en-US" sz="1000" dirty="0">
                          <a:highlight>
                            <a:srgbClr val="FFFF00"/>
                          </a:highlight>
                          <a:latin typeface="Times"/>
                          <a:ea typeface="Times"/>
                          <a:cs typeface="Times New Roman"/>
                        </a:rPr>
                        <a:t>0.06</a:t>
                      </a:r>
                      <a:endParaRPr lang="en-US" sz="10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0.7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1987" name="Object 3"/>
          <p:cNvGraphicFramePr>
            <a:graphicFrameLocks noChangeAspect="1"/>
          </p:cNvGraphicFramePr>
          <p:nvPr/>
        </p:nvGraphicFramePr>
        <p:xfrm>
          <a:off x="3581400" y="0"/>
          <a:ext cx="1524000" cy="1470085"/>
        </p:xfrm>
        <a:graphic>
          <a:graphicData uri="http://schemas.openxmlformats.org/presentationml/2006/ole">
            <p:oleObj spid="_x0000_s41987" name="CS ChemDraw Drawing" r:id="rId3" imgW="1346613" imgH="1298102" progId="ChemDraw.Document.6.0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886200" y="6488668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Buynak</a:t>
            </a:r>
            <a:r>
              <a:rPr lang="en-US" dirty="0" smtClean="0"/>
              <a:t>, J. D. et. al. BMCL 1999, 9, 1997-2002.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85800" y="2057400"/>
          <a:ext cx="7848600" cy="46533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33800"/>
                <a:gridCol w="1219200"/>
                <a:gridCol w="1219200"/>
                <a:gridCol w="1676400"/>
              </a:tblGrid>
              <a:tr h="291937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200" kern="1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dirty="0" err="1" smtClean="0"/>
                        <a:t>Piperacillin</a:t>
                      </a:r>
                      <a:endParaRPr lang="en-US" sz="1200" b="1" kern="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/>
                        <a:t>PIP:TAZ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/>
                        <a:t>PIP:JDB/LN-1-255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29193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P. </a:t>
                      </a:r>
                      <a:r>
                        <a:rPr lang="en-US" sz="1200" dirty="0" err="1"/>
                        <a:t>aeruginosa</a:t>
                      </a:r>
                      <a:r>
                        <a:rPr lang="en-US" sz="1200" dirty="0"/>
                        <a:t> Ps505A1 (</a:t>
                      </a:r>
                      <a:r>
                        <a:rPr lang="en-US" sz="1200" dirty="0" err="1"/>
                        <a:t>AmpC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derepressed</a:t>
                      </a:r>
                      <a:r>
                        <a:rPr lang="en-US" sz="1200" dirty="0"/>
                        <a:t>)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&gt;64    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16    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 2    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29193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A. sobria ((Asb A, OXA-12, AsbM)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 64    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 64    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 1    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29193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S. marcescens GC 4132 (Amp C, in vivo)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64    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 32    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 4    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29193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E. coli C600N (no b-lactamase)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2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2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1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29193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E. coli C600N +(TEM-1)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&gt;64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4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2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29193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E. coli C600N + (IRT – 2)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&gt;64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8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2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29193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E. coli C600N + (SHV – 4)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&gt;64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2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2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29193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E. coli C600N + (PSE – 1)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32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1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2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29193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E. coli C600N + (OXA-10) {PSE-2}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&gt;64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2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2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29193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E. coli C600N + (MIR-1)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64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8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8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29193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E. coli C600N + (Imi-1)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&gt;64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16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8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29193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E. coli 300 + (TEM-1)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&gt;64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4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1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29193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E. coli 300 + (ampRampC)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16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4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2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29193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K. Pneumoniae KC 2 (TEM-10)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&gt;64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2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4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26915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E. coli GC6265 (TEM-1, in vivo)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&gt;64    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  4    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 4    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</a:tbl>
          </a:graphicData>
        </a:graphic>
      </p:graphicFrame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3581400" y="152400"/>
          <a:ext cx="2610074" cy="1828801"/>
        </p:xfrm>
        <a:graphic>
          <a:graphicData uri="http://schemas.openxmlformats.org/presentationml/2006/ole">
            <p:oleObj spid="_x0000_s43010" name="CS ChemDraw Drawing" r:id="rId3" imgW="3081136" imgH="2159000" progId="ChemDraw.Document.6.0">
              <p:embed/>
            </p:oleObj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8" name="Object 4"/>
          <p:cNvGraphicFramePr>
            <a:graphicFrameLocks noChangeAspect="1"/>
          </p:cNvGraphicFramePr>
          <p:nvPr/>
        </p:nvGraphicFramePr>
        <p:xfrm>
          <a:off x="923925" y="190500"/>
          <a:ext cx="6985452" cy="3067050"/>
        </p:xfrm>
        <a:graphic>
          <a:graphicData uri="http://schemas.openxmlformats.org/presentationml/2006/ole">
            <p:oleObj spid="_x0000_s52228" name="CS ChemDraw Drawing" r:id="rId3" imgW="12221895" imgH="5367236" progId="ChemDraw.Document.6.0">
              <p:embed/>
            </p:oleObj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" y="3352800"/>
          <a:ext cx="8610600" cy="3429000"/>
        </p:xfrm>
        <a:graphic>
          <a:graphicData uri="http://schemas.openxmlformats.org/drawingml/2006/table">
            <a:tbl>
              <a:tblPr/>
              <a:tblGrid>
                <a:gridCol w="1504765"/>
                <a:gridCol w="1194755"/>
                <a:gridCol w="1349761"/>
                <a:gridCol w="1348019"/>
                <a:gridCol w="1349760"/>
                <a:gridCol w="1863540"/>
              </a:tblGrid>
              <a:tr h="349988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Inhibition of Representative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" charset="2"/>
                          <a:ea typeface="ヒラギノ角ゴ Pro W3" pitchFamily="1" charset="-128"/>
                          <a:sym typeface="Symbol" pitchFamily="1" charset="2"/>
                        </a:rPr>
                        <a:t>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-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lactamases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 (IC</a:t>
                      </a:r>
                      <a:r>
                        <a:rPr kumimoji="0" lang="en-US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50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" charset="2"/>
                          <a:ea typeface="ヒラギノ角ゴ Pro W3" pitchFamily="1" charset="-128"/>
                          <a:sym typeface="Symbol" pitchFamily="1" charset="2"/>
                        </a:rPr>
                        <a:t>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M)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24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Inhibitor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TEM-1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E. Coli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AmpC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pitchFamily="1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P. </a:t>
                      </a:r>
                      <a:r>
                        <a:rPr kumimoji="0" lang="en-US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aeruginosa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AmpC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pitchFamily="1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A. </a:t>
                      </a:r>
                      <a:r>
                        <a:rPr kumimoji="0" lang="en-US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baumannii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OXA-40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A. </a:t>
                      </a:r>
                      <a:r>
                        <a:rPr kumimoji="0" lang="en-US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baumannii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In serum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AmpC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  </a:t>
                      </a: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P. </a:t>
                      </a:r>
                      <a:r>
                        <a:rPr kumimoji="0" lang="en-US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aeruginosa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25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JDB/SA-3-18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0.0004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0.008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0.017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0.0060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0.012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25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JDB/SA-4-11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0.00010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0.185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0.191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0.191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0.028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25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JDB/SA-4-17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0.00003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0.012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0.020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0.007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0.014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25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JDB/SA-4-141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0.0002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0.065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0.071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0.583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0.029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25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JDB/SA-4-157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0.0006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0.201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0.515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0.888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0.080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25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JDB/SA-4-196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0.0001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0.006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0.015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0.046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0.003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25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JDB/SA-4-198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0.0001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0.039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0.052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0.079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0.015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25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JDB/LN-1-255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0.00003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0.006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0.004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0.011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0.082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0" name="Object 2"/>
          <p:cNvGraphicFramePr>
            <a:graphicFrameLocks noChangeAspect="1"/>
          </p:cNvGraphicFramePr>
          <p:nvPr/>
        </p:nvGraphicFramePr>
        <p:xfrm>
          <a:off x="857250" y="47625"/>
          <a:ext cx="6985000" cy="3067050"/>
        </p:xfrm>
        <a:graphic>
          <a:graphicData uri="http://schemas.openxmlformats.org/presentationml/2006/ole">
            <p:oleObj spid="_x0000_s53250" name="CS ChemDraw Drawing" r:id="rId3" imgW="12221895" imgH="5367236" progId="ChemDraw.Document.6.0">
              <p:embed/>
            </p:oleObj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52400" y="3200400"/>
          <a:ext cx="8780462" cy="3547770"/>
        </p:xfrm>
        <a:graphic>
          <a:graphicData uri="http://schemas.openxmlformats.org/drawingml/2006/table">
            <a:tbl>
              <a:tblPr/>
              <a:tblGrid>
                <a:gridCol w="838200"/>
                <a:gridCol w="917575"/>
                <a:gridCol w="877887"/>
                <a:gridCol w="877888"/>
                <a:gridCol w="877887"/>
                <a:gridCol w="879475"/>
                <a:gridCol w="877888"/>
                <a:gridCol w="876300"/>
                <a:gridCol w="877887"/>
                <a:gridCol w="879475"/>
              </a:tblGrid>
              <a:tr h="389908">
                <a:tc gridSpan="10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Synergy of Inhibitors with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Imipenem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 Against Resistant </a:t>
                      </a: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P. </a:t>
                      </a:r>
                      <a:r>
                        <a:rPr kumimoji="0" lang="en-US" sz="2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aeruginosa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pitchFamily="1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817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pitchFamily="1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Imipenem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 (mg/L)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JDB/SA-3-18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(mg/L)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JDB/SA-4-11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(mg/L)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JDB/SA-4-17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(mg/L)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JDB/SA-4-141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(mg/L)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JDB/SA-4-157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(mg/L)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JDB/SA-4-196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(mg/L)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JDB/SA-4-198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(mg/L)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JDB/LN-1-255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(mg/L)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3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MIC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42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0.5 MIC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12.5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12.5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3.125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6.25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12.5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6.25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42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0.25 MIC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12.5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12.5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8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0.125 MIC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2.5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12.5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8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0.0625 MIC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1.25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&gt;100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&gt;100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&gt;100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8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0.0313 MIC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pitchFamily="1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0.625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&gt;100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&gt;100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&gt;100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&gt;100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&gt;100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&gt;100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&gt;100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1" charset="-128"/>
                        </a:rPr>
                        <a:t>&gt;100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09600" y="2971800"/>
          <a:ext cx="8153400" cy="3083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17800"/>
                <a:gridCol w="2717800"/>
                <a:gridCol w="2717800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Inhibition of </a:t>
                      </a:r>
                      <a:r>
                        <a:rPr lang="en-US" dirty="0" smtClean="0">
                          <a:latin typeface="Symbol" pitchFamily="18" charset="2"/>
                        </a:rPr>
                        <a:t>b</a:t>
                      </a:r>
                      <a:r>
                        <a:rPr lang="en-US" dirty="0" smtClean="0"/>
                        <a:t>-</a:t>
                      </a:r>
                      <a:r>
                        <a:rPr lang="en-US" dirty="0" err="1" smtClean="0"/>
                        <a:t>Lactamase</a:t>
                      </a:r>
                      <a:r>
                        <a:rPr lang="en-US" baseline="0" dirty="0" smtClean="0"/>
                        <a:t> (IC</a:t>
                      </a:r>
                      <a:r>
                        <a:rPr lang="en-US" sz="1200" baseline="0" dirty="0" smtClean="0"/>
                        <a:t>50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>
                          <a:latin typeface="Symbol" pitchFamily="18" charset="2"/>
                        </a:rPr>
                        <a:t>m</a:t>
                      </a:r>
                      <a:r>
                        <a:rPr lang="en-US" baseline="0" dirty="0" err="1" smtClean="0"/>
                        <a:t>M</a:t>
                      </a:r>
                      <a:r>
                        <a:rPr lang="en-US" baseline="0" dirty="0" smtClean="0"/>
                        <a:t>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2286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R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2286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Escherichia coli W3310</a:t>
                      </a:r>
                      <a:endParaRPr lang="en-US" sz="1400" dirty="0"/>
                    </a:p>
                    <a:p>
                      <a:pPr marL="0" marR="2286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(Class A)</a:t>
                      </a:r>
                      <a:endParaRPr lang="en-US" sz="1400" b="1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2286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/>
                        <a:t>Enterobacter</a:t>
                      </a:r>
                      <a:r>
                        <a:rPr lang="en-US" sz="1600" dirty="0"/>
                        <a:t> cloacae P99 (Class C)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2286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t-butylmethylidene (allene)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2286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&gt;2000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2286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11.8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2286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Symbol" pitchFamily="18" charset="2"/>
                        </a:rPr>
                        <a:t>a</a:t>
                      </a:r>
                      <a:r>
                        <a:rPr lang="en-US" sz="1400" dirty="0"/>
                        <a:t>-</a:t>
                      </a:r>
                      <a:r>
                        <a:rPr lang="en-US" sz="1400" dirty="0" err="1"/>
                        <a:t>pyridyl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2286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44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2286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1.30</a:t>
                      </a:r>
                      <a:endParaRPr lang="en-US" sz="1200" dirty="0">
                        <a:solidFill>
                          <a:srgbClr val="FF0000"/>
                        </a:solidFill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2286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CO</a:t>
                      </a:r>
                      <a:r>
                        <a:rPr lang="en-US" sz="1000"/>
                        <a:t>2</a:t>
                      </a:r>
                      <a:r>
                        <a:rPr lang="en-US" sz="1400"/>
                        <a:t>Bu</a:t>
                      </a:r>
                      <a:r>
                        <a:rPr lang="en-US" sz="1000"/>
                        <a:t>t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2286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0.28</a:t>
                      </a:r>
                      <a:endParaRPr lang="en-US" sz="1200" dirty="0">
                        <a:solidFill>
                          <a:srgbClr val="FF0000"/>
                        </a:solidFill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2286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429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2286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tazobactam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2286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1.37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2286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51.9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2286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clavulanic</a:t>
                      </a:r>
                      <a:r>
                        <a:rPr lang="en-US" sz="1400" dirty="0"/>
                        <a:t> acid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2286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3.3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2286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&gt;2000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762000" y="381000"/>
          <a:ext cx="7667625" cy="1814513"/>
        </p:xfrm>
        <a:graphic>
          <a:graphicData uri="http://schemas.openxmlformats.org/presentationml/2006/ole">
            <p:oleObj spid="_x0000_s44034" name="CS ChemDraw Drawing" r:id="rId3" imgW="7668264" imgH="1814749" progId="ChemDraw.Document.6.0">
              <p:embed/>
            </p:oleObj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502920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Initial attempts to improve the cephalosporin series of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-</a:t>
            </a:r>
            <a:r>
              <a:rPr lang="en-US" dirty="0" err="1" smtClean="0"/>
              <a:t>lactamase</a:t>
            </a:r>
            <a:r>
              <a:rPr lang="en-US" dirty="0" smtClean="0"/>
              <a:t> inhibitors relied on analogy with the cephalosporin antibiotics themselves.</a:t>
            </a:r>
            <a:endParaRPr lang="en-US" dirty="0"/>
          </a:p>
        </p:txBody>
      </p:sp>
      <p:graphicFrame>
        <p:nvGraphicFramePr>
          <p:cNvPr id="45058" name="Object 2"/>
          <p:cNvGraphicFramePr>
            <a:graphicFrameLocks noChangeAspect="1"/>
          </p:cNvGraphicFramePr>
          <p:nvPr/>
        </p:nvGraphicFramePr>
        <p:xfrm>
          <a:off x="2667000" y="1676400"/>
          <a:ext cx="3414713" cy="2408237"/>
        </p:xfrm>
        <a:graphic>
          <a:graphicData uri="http://schemas.openxmlformats.org/presentationml/2006/ole">
            <p:oleObj spid="_x0000_s45058" name="CS ChemDraw Drawing" r:id="rId3" imgW="3414750" imgH="2407596" progId="ChemDraw.Document.6.0">
              <p:embed/>
            </p:oleObj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51816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But these efforts resulted in an abysmal failure!</a:t>
            </a:r>
            <a:endParaRPr lang="en-US" sz="2400" dirty="0"/>
          </a:p>
        </p:txBody>
      </p:sp>
      <p:graphicFrame>
        <p:nvGraphicFramePr>
          <p:cNvPr id="46084" name="Object 4"/>
          <p:cNvGraphicFramePr>
            <a:graphicFrameLocks noChangeAspect="1"/>
          </p:cNvGraphicFramePr>
          <p:nvPr/>
        </p:nvGraphicFramePr>
        <p:xfrm>
          <a:off x="1143000" y="914400"/>
          <a:ext cx="6901429" cy="3505200"/>
        </p:xfrm>
        <a:graphic>
          <a:graphicData uri="http://schemas.openxmlformats.org/presentationml/2006/ole">
            <p:oleObj spid="_x0000_s46084" name="CS ChemDraw Drawing" r:id="rId3" imgW="6635275" imgH="3370904" progId="ChemDraw.Document.6.0">
              <p:embed/>
            </p:oleObj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6" name="Object 2"/>
          <p:cNvGraphicFramePr>
            <a:graphicFrameLocks noChangeAspect="1"/>
          </p:cNvGraphicFramePr>
          <p:nvPr/>
        </p:nvGraphicFramePr>
        <p:xfrm>
          <a:off x="685800" y="1066800"/>
          <a:ext cx="7393241" cy="3429000"/>
        </p:xfrm>
        <a:graphic>
          <a:graphicData uri="http://schemas.openxmlformats.org/presentationml/2006/ole">
            <p:oleObj spid="_x0000_s47106" name="CS ChemDraw Drawing" r:id="rId3" imgW="10009236" imgH="4643336" progId="ChemDraw.Document.6.0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62000" y="5257800"/>
            <a:ext cx="754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Since the charge neutral pyridine moiety is a better leaving group than the negatively charged acetate, it is more likely to follow pathway 1 above.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Yet all the inhibitory mechanisms we have proposed follow pathway 2.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-Ala-D-A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24200" y="1143000"/>
            <a:ext cx="2590800" cy="27271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4953000"/>
            <a:ext cx="8153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The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-</a:t>
            </a:r>
            <a:r>
              <a:rPr lang="en-US" dirty="0" err="1" smtClean="0"/>
              <a:t>lactam</a:t>
            </a:r>
            <a:r>
              <a:rPr lang="en-US" dirty="0" smtClean="0"/>
              <a:t> antibiotics are believed to resemble the D-Ala-D-Ala terminus of the </a:t>
            </a:r>
            <a:r>
              <a:rPr lang="en-US" dirty="0" err="1" smtClean="0"/>
              <a:t>pentapeptide</a:t>
            </a:r>
            <a:r>
              <a:rPr lang="en-US" dirty="0" smtClean="0"/>
              <a:t> side chain </a:t>
            </a:r>
            <a:r>
              <a:rPr lang="en-US" dirty="0" smtClean="0"/>
              <a:t>(</a:t>
            </a:r>
            <a:r>
              <a:rPr lang="en-US" dirty="0" err="1" smtClean="0"/>
              <a:t>Strominger</a:t>
            </a:r>
            <a:r>
              <a:rPr lang="en-US" dirty="0" smtClean="0"/>
              <a:t> </a:t>
            </a:r>
            <a:r>
              <a:rPr lang="en-US" dirty="0" smtClean="0"/>
              <a:t>Hypothesis)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Bacterial </a:t>
            </a:r>
            <a:r>
              <a:rPr lang="en-US" dirty="0" err="1" smtClean="0"/>
              <a:t>transpeptidases</a:t>
            </a:r>
            <a:r>
              <a:rPr lang="en-US" dirty="0" smtClean="0"/>
              <a:t> cleave between the two D-Ala residues, to form an intermediate </a:t>
            </a:r>
            <a:r>
              <a:rPr lang="en-US" dirty="0" err="1" smtClean="0"/>
              <a:t>acyl</a:t>
            </a:r>
            <a:r>
              <a:rPr lang="en-US" dirty="0" smtClean="0"/>
              <a:t>-enzyme, which is then reacted with a free amino moiety (e.g. the w amino group of </a:t>
            </a:r>
            <a:r>
              <a:rPr lang="en-US" dirty="0" err="1" smtClean="0"/>
              <a:t>diaminopimelic</a:t>
            </a:r>
            <a:r>
              <a:rPr lang="en-US" dirty="0" smtClean="0"/>
              <a:t> acid) to form the cross link.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28600" y="1981200"/>
          <a:ext cx="8686797" cy="460586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40971"/>
                <a:gridCol w="1240971"/>
                <a:gridCol w="1785258"/>
                <a:gridCol w="696684"/>
                <a:gridCol w="1240971"/>
                <a:gridCol w="1240971"/>
                <a:gridCol w="1240971"/>
              </a:tblGrid>
              <a:tr h="270933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b="1" dirty="0" smtClean="0"/>
                        <a:t>Type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b="1" dirty="0" smtClean="0"/>
                        <a:t>R1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b="1" dirty="0" smtClean="0"/>
                        <a:t>R2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b="1" dirty="0" smtClean="0"/>
                        <a:t>TEM-1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b="1" dirty="0" smtClean="0"/>
                        <a:t>PC1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b="1" dirty="0" smtClean="0"/>
                        <a:t>P99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b="1" dirty="0" smtClean="0"/>
                        <a:t>GC1</a:t>
                      </a:r>
                      <a:endParaRPr lang="en-US" sz="1200" b="1" dirty="0"/>
                    </a:p>
                  </a:txBody>
                  <a:tcPr/>
                </a:tc>
              </a:tr>
              <a:tr h="270933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err="1" smtClean="0"/>
                        <a:t>Tazo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0.32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2.8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49.8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</a:tr>
              <a:tr h="270933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I</a:t>
                      </a:r>
                      <a:endParaRPr lang="en-US" sz="1200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2’-py</a:t>
                      </a:r>
                      <a:endParaRPr lang="en-US" sz="1200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i="1" dirty="0" smtClean="0"/>
                        <a:t>E</a:t>
                      </a:r>
                      <a:r>
                        <a:rPr lang="en-US" sz="1200" dirty="0" smtClean="0"/>
                        <a:t>-CH=CH-CN</a:t>
                      </a:r>
                      <a:endParaRPr lang="en-US" sz="1200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0.014</a:t>
                      </a:r>
                      <a:endParaRPr lang="en-US" sz="1200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0.72</a:t>
                      </a:r>
                      <a:endParaRPr lang="en-US" sz="1200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0.01</a:t>
                      </a:r>
                      <a:endParaRPr lang="en-US" sz="1200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0.012</a:t>
                      </a:r>
                      <a:endParaRPr lang="en-US" sz="1200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I</a:t>
                      </a:r>
                      <a:endParaRPr lang="en-US" sz="1200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2’-py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i="1" dirty="0" smtClean="0"/>
                        <a:t>E</a:t>
                      </a:r>
                      <a:r>
                        <a:rPr lang="en-US" sz="1200" dirty="0" smtClean="0"/>
                        <a:t>-CH=CHCO</a:t>
                      </a:r>
                      <a:r>
                        <a:rPr lang="en-US" sz="1200" baseline="-25000" dirty="0" smtClean="0"/>
                        <a:t>2</a:t>
                      </a:r>
                      <a:r>
                        <a:rPr lang="en-US" sz="1200" dirty="0" smtClean="0"/>
                        <a:t>Me</a:t>
                      </a:r>
                      <a:endParaRPr lang="en-US" sz="1200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0.02</a:t>
                      </a:r>
                      <a:endParaRPr lang="en-US" sz="1200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0.30</a:t>
                      </a:r>
                      <a:endParaRPr lang="en-US" sz="1200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0.20</a:t>
                      </a:r>
                      <a:endParaRPr lang="en-US" sz="1200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0.30</a:t>
                      </a:r>
                      <a:endParaRPr lang="en-US" sz="1200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I</a:t>
                      </a:r>
                      <a:endParaRPr lang="en-US" sz="1200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2’-py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i="1" dirty="0" smtClean="0"/>
                        <a:t>E</a:t>
                      </a:r>
                      <a:r>
                        <a:rPr lang="en-US" sz="1200" dirty="0" smtClean="0"/>
                        <a:t>-CH=CHCONH</a:t>
                      </a:r>
                      <a:r>
                        <a:rPr lang="en-US" sz="1200" baseline="-25000" dirty="0" smtClean="0"/>
                        <a:t>2</a:t>
                      </a:r>
                      <a:endParaRPr lang="en-US" sz="1200" baseline="-25000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0.09</a:t>
                      </a:r>
                      <a:endParaRPr lang="en-US" sz="1200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0.10</a:t>
                      </a:r>
                      <a:endParaRPr lang="en-US" sz="1200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0.026</a:t>
                      </a:r>
                      <a:endParaRPr lang="en-US" sz="1200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0.01</a:t>
                      </a:r>
                      <a:endParaRPr lang="en-US" sz="1200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2’-py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i="1" dirty="0" smtClean="0"/>
                        <a:t>Z</a:t>
                      </a:r>
                      <a:r>
                        <a:rPr lang="en-US" sz="1200" dirty="0" smtClean="0"/>
                        <a:t>-CH=CClCO</a:t>
                      </a:r>
                      <a:r>
                        <a:rPr lang="en-US" sz="1200" baseline="-25000" dirty="0" smtClean="0"/>
                        <a:t>2</a:t>
                      </a:r>
                      <a:r>
                        <a:rPr lang="en-US" sz="1200" dirty="0" smtClean="0"/>
                        <a:t>Me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0.07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1.4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0.90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0.18</a:t>
                      </a:r>
                      <a:endParaRPr lang="en-US" sz="1200" dirty="0"/>
                    </a:p>
                  </a:txBody>
                  <a:tcPr/>
                </a:tc>
              </a:tr>
              <a:tr h="270933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2’-py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i="1" dirty="0" smtClean="0"/>
                        <a:t>E</a:t>
                      </a:r>
                      <a:r>
                        <a:rPr lang="en-US" sz="1200" dirty="0" smtClean="0"/>
                        <a:t>-CH=CH-CH=CH</a:t>
                      </a:r>
                      <a:r>
                        <a:rPr lang="en-US" sz="1200" baseline="-25000" dirty="0" smtClean="0"/>
                        <a:t>2</a:t>
                      </a:r>
                      <a:endParaRPr lang="en-US" sz="12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68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75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24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NT</a:t>
                      </a:r>
                      <a:endParaRPr lang="en-US" sz="1200" dirty="0"/>
                    </a:p>
                  </a:txBody>
                  <a:tcPr/>
                </a:tc>
              </a:tr>
              <a:tr h="270933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2’-py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i="1" dirty="0" smtClean="0"/>
                        <a:t>E</a:t>
                      </a:r>
                      <a:r>
                        <a:rPr lang="en-US" sz="1200" dirty="0" smtClean="0"/>
                        <a:t>-CH=CHCO</a:t>
                      </a:r>
                      <a:r>
                        <a:rPr lang="en-US" sz="1200" baseline="-25000" dirty="0" smtClean="0"/>
                        <a:t>2</a:t>
                      </a:r>
                      <a:r>
                        <a:rPr lang="en-US" sz="1200" dirty="0" smtClean="0"/>
                        <a:t>But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NT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240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1.48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NT</a:t>
                      </a:r>
                      <a:endParaRPr lang="en-US" sz="1200" dirty="0"/>
                    </a:p>
                  </a:txBody>
                  <a:tcPr/>
                </a:tc>
              </a:tr>
              <a:tr h="270933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2’-py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i="1" dirty="0" smtClean="0"/>
                        <a:t>E</a:t>
                      </a:r>
                      <a:r>
                        <a:rPr lang="en-US" sz="1200" dirty="0" smtClean="0"/>
                        <a:t>-CH=CHCO</a:t>
                      </a:r>
                      <a:r>
                        <a:rPr lang="en-US" sz="1200" baseline="-25000" dirty="0" smtClean="0"/>
                        <a:t>2</a:t>
                      </a:r>
                      <a:r>
                        <a:rPr lang="en-US" sz="1200" dirty="0" smtClean="0"/>
                        <a:t>Na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2.5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31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0.31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NT</a:t>
                      </a:r>
                      <a:endParaRPr lang="en-US" sz="1200" dirty="0"/>
                    </a:p>
                  </a:txBody>
                  <a:tcPr/>
                </a:tc>
              </a:tr>
              <a:tr h="270933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2’-py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i="1" dirty="0" smtClean="0"/>
                        <a:t>E</a:t>
                      </a:r>
                      <a:r>
                        <a:rPr lang="en-US" sz="1200" dirty="0" smtClean="0"/>
                        <a:t>-CH=CHNO</a:t>
                      </a:r>
                      <a:r>
                        <a:rPr lang="en-US" sz="1200" baseline="-25000" dirty="0" smtClean="0"/>
                        <a:t>2</a:t>
                      </a:r>
                      <a:endParaRPr lang="en-US" sz="12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0.07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0.20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0.02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0.10</a:t>
                      </a:r>
                      <a:endParaRPr lang="en-US" sz="1200" dirty="0"/>
                    </a:p>
                  </a:txBody>
                  <a:tcPr/>
                </a:tc>
              </a:tr>
              <a:tr h="270933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2’-py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i="1" dirty="0" smtClean="0"/>
                        <a:t>E</a:t>
                      </a:r>
                      <a:r>
                        <a:rPr lang="en-US" sz="1200" dirty="0" smtClean="0"/>
                        <a:t>-CH=CH-2’-py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0.20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4.3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0.18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NT</a:t>
                      </a:r>
                      <a:endParaRPr lang="en-US" sz="1200" dirty="0"/>
                    </a:p>
                  </a:txBody>
                  <a:tcPr/>
                </a:tc>
              </a:tr>
              <a:tr h="270933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2’-py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i="1" dirty="0" smtClean="0"/>
                        <a:t>E</a:t>
                      </a:r>
                      <a:r>
                        <a:rPr lang="en-US" sz="1200" dirty="0" smtClean="0"/>
                        <a:t>-CH=CH-2”py-N-ox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0.006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8.6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0.60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0.10</a:t>
                      </a:r>
                      <a:endParaRPr lang="en-US" sz="1200" dirty="0"/>
                    </a:p>
                  </a:txBody>
                  <a:tcPr/>
                </a:tc>
              </a:tr>
              <a:tr h="270933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2’-py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CN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2.34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280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0.029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NT</a:t>
                      </a:r>
                      <a:endParaRPr lang="en-US" sz="1200" dirty="0"/>
                    </a:p>
                  </a:txBody>
                  <a:tcPr/>
                </a:tc>
              </a:tr>
              <a:tr h="270933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2’-thzl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i="1" dirty="0" smtClean="0"/>
                        <a:t>E</a:t>
                      </a:r>
                      <a:r>
                        <a:rPr lang="en-US" sz="1200" dirty="0" smtClean="0"/>
                        <a:t>-CH=CHCONH</a:t>
                      </a:r>
                      <a:r>
                        <a:rPr lang="en-US" sz="1200" baseline="-25000" dirty="0" smtClean="0"/>
                        <a:t>2</a:t>
                      </a:r>
                      <a:endParaRPr lang="en-US" sz="12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0.90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154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0.29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NT</a:t>
                      </a:r>
                      <a:endParaRPr lang="en-US" sz="1200" dirty="0"/>
                    </a:p>
                  </a:txBody>
                  <a:tcPr/>
                </a:tc>
              </a:tr>
              <a:tr h="270933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II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2’py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i="1" dirty="0" smtClean="0"/>
                        <a:t>E</a:t>
                      </a:r>
                      <a:r>
                        <a:rPr lang="en-US" sz="1200" dirty="0" smtClean="0"/>
                        <a:t>-CH=CHCO</a:t>
                      </a:r>
                      <a:r>
                        <a:rPr lang="en-US" sz="1200" baseline="-25000" dirty="0" smtClean="0"/>
                        <a:t>2</a:t>
                      </a:r>
                      <a:r>
                        <a:rPr lang="en-US" sz="1200" dirty="0" smtClean="0"/>
                        <a:t>Me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2.9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0.03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0.06</a:t>
                      </a:r>
                      <a:endParaRPr lang="en-US" sz="1200" dirty="0"/>
                    </a:p>
                  </a:txBody>
                  <a:tcPr/>
                </a:tc>
              </a:tr>
              <a:tr h="270933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II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2’-py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 smtClean="0"/>
                        <a:t>E</a:t>
                      </a:r>
                      <a:r>
                        <a:rPr lang="en-US" sz="1200" dirty="0" smtClean="0"/>
                        <a:t>-CH=CH-CO</a:t>
                      </a:r>
                      <a:r>
                        <a:rPr lang="en-US" sz="1200" baseline="-25000" dirty="0" smtClean="0"/>
                        <a:t>2</a:t>
                      </a:r>
                      <a:r>
                        <a:rPr lang="en-US" sz="1200" dirty="0" smtClean="0"/>
                        <a:t>But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NT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NT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440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150</a:t>
                      </a:r>
                      <a:endParaRPr lang="en-US" sz="1200" dirty="0"/>
                    </a:p>
                  </a:txBody>
                  <a:tcPr/>
                </a:tc>
              </a:tr>
              <a:tr h="270933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II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2’-py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 smtClean="0"/>
                        <a:t>E</a:t>
                      </a:r>
                      <a:r>
                        <a:rPr lang="en-US" sz="1200" dirty="0" smtClean="0"/>
                        <a:t>-CH=CHCO</a:t>
                      </a:r>
                      <a:r>
                        <a:rPr lang="en-US" sz="1200" baseline="-25000" dirty="0" smtClean="0"/>
                        <a:t>2</a:t>
                      </a:r>
                      <a:r>
                        <a:rPr lang="en-US" sz="1200" dirty="0" smtClean="0"/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2.5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NT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smtClean="0"/>
                        <a:t>6.60</a:t>
                      </a:r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 smtClean="0"/>
                        <a:t>NT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4276" name="Object 4"/>
          <p:cNvGraphicFramePr>
            <a:graphicFrameLocks noChangeAspect="1"/>
          </p:cNvGraphicFramePr>
          <p:nvPr/>
        </p:nvGraphicFramePr>
        <p:xfrm>
          <a:off x="1981200" y="152400"/>
          <a:ext cx="4832350" cy="1608137"/>
        </p:xfrm>
        <a:graphic>
          <a:graphicData uri="http://schemas.openxmlformats.org/presentationml/2006/ole">
            <p:oleObj spid="_x0000_s54276" name="CS ChemDraw Drawing" r:id="rId3" imgW="4832408" imgH="1607496" progId="ChemDraw.Document.6.0">
              <p:embed/>
            </p:oleObj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81000" y="1859280"/>
          <a:ext cx="8382000" cy="4998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94000"/>
                <a:gridCol w="2794000"/>
                <a:gridCol w="2794000"/>
              </a:tblGrid>
              <a:tr h="304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"/>
                          <a:ea typeface="Times"/>
                          <a:cs typeface="Times New Roman"/>
                        </a:rPr>
                        <a:t>R</a:t>
                      </a:r>
                      <a:endParaRPr lang="en-US" sz="1200" b="1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335" marR="133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Times"/>
                          <a:ea typeface="Times"/>
                          <a:cs typeface="Times New Roman"/>
                        </a:rPr>
                        <a:t>TEM-1</a:t>
                      </a:r>
                      <a:r>
                        <a:rPr lang="en-US" sz="1200" b="1" baseline="0" dirty="0" smtClean="0">
                          <a:latin typeface="Times"/>
                          <a:ea typeface="Times"/>
                          <a:cs typeface="Times New Roman"/>
                        </a:rPr>
                        <a:t> </a:t>
                      </a:r>
                      <a:r>
                        <a:rPr lang="en-US" sz="1400" b="1" dirty="0" smtClean="0">
                          <a:latin typeface="Times"/>
                          <a:ea typeface="Times"/>
                          <a:cs typeface="Times New Roman"/>
                        </a:rPr>
                        <a:t>Inhibition</a:t>
                      </a:r>
                      <a:endParaRPr lang="en-US" sz="1200" b="1" dirty="0">
                        <a:latin typeface="Times"/>
                        <a:ea typeface="Times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>
                          <a:latin typeface="Times"/>
                          <a:ea typeface="Times"/>
                          <a:cs typeface="Times New Roman"/>
                        </a:rPr>
                        <a:t>IC</a:t>
                      </a:r>
                      <a:r>
                        <a:rPr lang="en-US" sz="1400" b="1" baseline="-25000" dirty="0">
                          <a:latin typeface="Times"/>
                          <a:ea typeface="Times"/>
                          <a:cs typeface="Times New Roman"/>
                        </a:rPr>
                        <a:t>50</a:t>
                      </a:r>
                      <a:r>
                        <a:rPr lang="en-US" sz="1400" b="1" dirty="0">
                          <a:latin typeface="Times"/>
                          <a:ea typeface="Times"/>
                          <a:cs typeface="Times New Roman"/>
                        </a:rPr>
                        <a:t>, </a:t>
                      </a:r>
                      <a:r>
                        <a:rPr lang="en-US" sz="1400" b="1" dirty="0">
                          <a:latin typeface="Times"/>
                          <a:ea typeface="Times"/>
                          <a:cs typeface="Times New Roman"/>
                          <a:sym typeface="Symbol"/>
                        </a:rPr>
                        <a:t></a:t>
                      </a:r>
                      <a:r>
                        <a:rPr lang="en-US" sz="1400" b="1" dirty="0">
                          <a:latin typeface="Times"/>
                          <a:ea typeface="Times"/>
                          <a:cs typeface="Times New Roman"/>
                        </a:rPr>
                        <a:t>M</a:t>
                      </a:r>
                      <a:endParaRPr lang="en-US" sz="1200" b="1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335" marR="133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Calibri"/>
                          <a:ea typeface="Times New Roman"/>
                          <a:cs typeface="Times New Roman"/>
                        </a:rPr>
                        <a:t>P99</a:t>
                      </a:r>
                      <a:r>
                        <a:rPr lang="en-US" sz="1100" b="1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dirty="0" smtClean="0">
                          <a:latin typeface="Times"/>
                          <a:ea typeface="Times"/>
                          <a:cs typeface="Times New Roman"/>
                        </a:rPr>
                        <a:t>Inhibition</a:t>
                      </a:r>
                      <a:endParaRPr lang="en-US" sz="1200" b="1" dirty="0">
                        <a:latin typeface="Times"/>
                        <a:ea typeface="Times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"/>
                          <a:ea typeface="Times"/>
                          <a:cs typeface="Times New Roman"/>
                        </a:rPr>
                        <a:t>IC</a:t>
                      </a:r>
                      <a:r>
                        <a:rPr lang="en-US" sz="1400" b="1" baseline="-25000" dirty="0">
                          <a:latin typeface="Times"/>
                          <a:ea typeface="Times"/>
                          <a:cs typeface="Times New Roman"/>
                        </a:rPr>
                        <a:t>50</a:t>
                      </a:r>
                      <a:r>
                        <a:rPr lang="en-US" sz="1400" b="1" dirty="0">
                          <a:latin typeface="Times"/>
                          <a:ea typeface="Times"/>
                          <a:cs typeface="Times New Roman"/>
                        </a:rPr>
                        <a:t>, </a:t>
                      </a:r>
                      <a:r>
                        <a:rPr lang="en-US" sz="1400" b="1" dirty="0">
                          <a:latin typeface="Times"/>
                          <a:ea typeface="Times"/>
                          <a:cs typeface="Times New Roman"/>
                          <a:sym typeface="Symbol"/>
                        </a:rPr>
                        <a:t></a:t>
                      </a:r>
                      <a:r>
                        <a:rPr lang="en-US" sz="1400" b="1" dirty="0">
                          <a:latin typeface="Times"/>
                          <a:ea typeface="Times"/>
                          <a:cs typeface="Times New Roman"/>
                        </a:rPr>
                        <a:t>M</a:t>
                      </a:r>
                      <a:endParaRPr lang="en-US" sz="1200" b="1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335" marR="13335" marT="0" marB="0"/>
                </a:tc>
              </a:tr>
              <a:tr h="304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335" marR="133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200" b="1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335" marR="133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335" marR="13335" marT="0" marB="0"/>
                </a:tc>
              </a:tr>
              <a:tr h="30480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latin typeface="Times"/>
                          <a:ea typeface="Times"/>
                          <a:cs typeface="Times New Roman"/>
                        </a:rPr>
                        <a:t>Tazobactam</a:t>
                      </a:r>
                      <a:endParaRPr lang="en-US" sz="14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335" marR="133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"/>
                          <a:ea typeface="Times"/>
                          <a:cs typeface="Times New Roman"/>
                        </a:rPr>
                        <a:t>0.25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335" marR="133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"/>
                          <a:ea typeface="Times"/>
                          <a:cs typeface="Times New Roman"/>
                        </a:rPr>
                        <a:t>101.6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335" marR="13335" marT="0" marB="0"/>
                </a:tc>
              </a:tr>
              <a:tr h="30480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Times"/>
                          <a:ea typeface="Times"/>
                          <a:cs typeface="Times New Roman"/>
                        </a:rPr>
                        <a:t>CH=CH-CONH</a:t>
                      </a:r>
                      <a:r>
                        <a:rPr lang="en-US" sz="1400" b="1" baseline="-25000">
                          <a:latin typeface="Times"/>
                          <a:ea typeface="Times"/>
                          <a:cs typeface="Times New Roman"/>
                        </a:rPr>
                        <a:t>2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335" marR="133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"/>
                          <a:ea typeface="Times"/>
                          <a:cs typeface="Times New Roman"/>
                        </a:rPr>
                        <a:t>0.2615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335" marR="133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"/>
                          <a:ea typeface="Times"/>
                          <a:cs typeface="Times New Roman"/>
                        </a:rPr>
                        <a:t>0.022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335" marR="13335" marT="0" marB="0"/>
                </a:tc>
              </a:tr>
              <a:tr h="30480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"/>
                          <a:ea typeface="Times"/>
                          <a:cs typeface="Times New Roman"/>
                        </a:rPr>
                        <a:t>CH=CH-CONHCH</a:t>
                      </a:r>
                      <a:r>
                        <a:rPr lang="en-US" sz="1400" baseline="-25000">
                          <a:latin typeface="Times"/>
                          <a:ea typeface="Times"/>
                          <a:cs typeface="Times New Roman"/>
                        </a:rPr>
                        <a:t>2</a:t>
                      </a:r>
                      <a:r>
                        <a:rPr lang="en-US" sz="1400">
                          <a:latin typeface="Times"/>
                          <a:ea typeface="Times"/>
                          <a:cs typeface="Times New Roman"/>
                        </a:rPr>
                        <a:t>CF</a:t>
                      </a:r>
                      <a:r>
                        <a:rPr lang="en-US" sz="1400" baseline="-25000">
                          <a:latin typeface="Times"/>
                          <a:ea typeface="Times"/>
                          <a:cs typeface="Times New Roman"/>
                        </a:rPr>
                        <a:t>3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335" marR="133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"/>
                          <a:ea typeface="Times"/>
                          <a:cs typeface="Times New Roman"/>
                        </a:rPr>
                        <a:t>0.078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335" marR="133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"/>
                          <a:ea typeface="Times"/>
                          <a:cs typeface="Times New Roman"/>
                        </a:rPr>
                        <a:t>1.18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335" marR="13335" marT="0" marB="0"/>
                </a:tc>
              </a:tr>
              <a:tr h="30480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"/>
                          <a:ea typeface="Times"/>
                          <a:cs typeface="Times New Roman"/>
                        </a:rPr>
                        <a:t>CH=CH-CONHCH</a:t>
                      </a:r>
                      <a:r>
                        <a:rPr lang="en-US" sz="1400" baseline="-25000">
                          <a:latin typeface="Times"/>
                          <a:ea typeface="Times"/>
                          <a:cs typeface="Times New Roman"/>
                        </a:rPr>
                        <a:t>2</a:t>
                      </a:r>
                      <a:r>
                        <a:rPr lang="en-US" sz="1400">
                          <a:latin typeface="Times"/>
                          <a:ea typeface="Times"/>
                          <a:cs typeface="Times New Roman"/>
                        </a:rPr>
                        <a:t>CH</a:t>
                      </a:r>
                      <a:r>
                        <a:rPr lang="en-US" sz="1400" baseline="-25000">
                          <a:latin typeface="Times"/>
                          <a:ea typeface="Times"/>
                          <a:cs typeface="Times New Roman"/>
                        </a:rPr>
                        <a:t>2</a:t>
                      </a:r>
                      <a:r>
                        <a:rPr lang="en-US" sz="1400">
                          <a:latin typeface="Times"/>
                          <a:ea typeface="Times"/>
                          <a:cs typeface="Times New Roman"/>
                        </a:rPr>
                        <a:t>OH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335" marR="133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"/>
                          <a:ea typeface="Times"/>
                          <a:cs typeface="Times New Roman"/>
                        </a:rPr>
                        <a:t>0.0701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335" marR="133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"/>
                          <a:ea typeface="Times"/>
                          <a:cs typeface="Times New Roman"/>
                        </a:rPr>
                        <a:t>0.212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335" marR="13335" marT="0" marB="0"/>
                </a:tc>
              </a:tr>
              <a:tr h="30480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"/>
                          <a:ea typeface="Times"/>
                          <a:cs typeface="Times New Roman"/>
                        </a:rPr>
                        <a:t>CH=CH-CONHCH(CH</a:t>
                      </a:r>
                      <a:r>
                        <a:rPr lang="en-US" sz="1400" baseline="-25000">
                          <a:latin typeface="Times"/>
                          <a:ea typeface="Times"/>
                          <a:cs typeface="Times New Roman"/>
                        </a:rPr>
                        <a:t>2</a:t>
                      </a:r>
                      <a:r>
                        <a:rPr lang="en-US" sz="1400">
                          <a:latin typeface="Times"/>
                          <a:ea typeface="Times"/>
                          <a:cs typeface="Times New Roman"/>
                        </a:rPr>
                        <a:t>)</a:t>
                      </a:r>
                      <a:r>
                        <a:rPr lang="en-US" sz="1400" baseline="-25000">
                          <a:latin typeface="Times"/>
                          <a:ea typeface="Times"/>
                          <a:cs typeface="Times New Roman"/>
                        </a:rPr>
                        <a:t> 2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335" marR="133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"/>
                          <a:ea typeface="Times"/>
                          <a:cs typeface="Times New Roman"/>
                        </a:rPr>
                        <a:t>0.240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335" marR="133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"/>
                          <a:ea typeface="Times"/>
                          <a:cs typeface="Times New Roman"/>
                        </a:rPr>
                        <a:t>0.824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335" marR="13335" marT="0" marB="0"/>
                </a:tc>
              </a:tr>
              <a:tr h="30480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Times"/>
                          <a:ea typeface="Times"/>
                          <a:cs typeface="Times New Roman"/>
                        </a:rPr>
                        <a:t>CH=CH-CONH-CH</a:t>
                      </a:r>
                      <a:r>
                        <a:rPr lang="en-US" sz="1400" b="1" baseline="-25000">
                          <a:latin typeface="Times"/>
                          <a:ea typeface="Times"/>
                          <a:cs typeface="Times New Roman"/>
                        </a:rPr>
                        <a:t>2</a:t>
                      </a:r>
                      <a:r>
                        <a:rPr lang="en-US" sz="1400" b="1">
                          <a:latin typeface="Times"/>
                          <a:ea typeface="Times"/>
                          <a:cs typeface="Times New Roman"/>
                        </a:rPr>
                        <a:t>CH</a:t>
                      </a:r>
                      <a:r>
                        <a:rPr lang="en-US" sz="1400" b="1" baseline="-25000">
                          <a:latin typeface="Times"/>
                          <a:ea typeface="Times"/>
                          <a:cs typeface="Times New Roman"/>
                        </a:rPr>
                        <a:t>2</a:t>
                      </a:r>
                      <a:r>
                        <a:rPr lang="en-US" sz="1400" b="1">
                          <a:latin typeface="Times"/>
                          <a:ea typeface="Times"/>
                          <a:cs typeface="Times New Roman"/>
                        </a:rPr>
                        <a:t> (CN</a:t>
                      </a:r>
                      <a:r>
                        <a:rPr lang="en-US" sz="1400" b="1" baseline="-25000">
                          <a:latin typeface="Times"/>
                          <a:ea typeface="Times"/>
                          <a:cs typeface="Times New Roman"/>
                        </a:rPr>
                        <a:t>3</a:t>
                      </a:r>
                      <a:r>
                        <a:rPr lang="en-US" sz="1400" b="1">
                          <a:latin typeface="Times"/>
                          <a:ea typeface="Times"/>
                          <a:cs typeface="Times New Roman"/>
                        </a:rPr>
                        <a:t>H</a:t>
                      </a:r>
                      <a:r>
                        <a:rPr lang="en-US" sz="1400" b="1" baseline="-25000">
                          <a:latin typeface="Times"/>
                          <a:ea typeface="Times"/>
                          <a:cs typeface="Times New Roman"/>
                        </a:rPr>
                        <a:t>4</a:t>
                      </a:r>
                      <a:r>
                        <a:rPr lang="en-US" sz="1400" b="1">
                          <a:latin typeface="Times"/>
                          <a:ea typeface="Times"/>
                          <a:cs typeface="Times New Roman"/>
                        </a:rPr>
                        <a:t>)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335" marR="133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Times"/>
                          <a:ea typeface="Times"/>
                          <a:cs typeface="Times New Roman"/>
                        </a:rPr>
                        <a:t>0.0083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335" marR="133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"/>
                          <a:ea typeface="Times"/>
                          <a:cs typeface="Times New Roman"/>
                        </a:rPr>
                        <a:t>0.0055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335" marR="13335" marT="0" marB="0"/>
                </a:tc>
              </a:tr>
              <a:tr h="30480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"/>
                          <a:ea typeface="Times"/>
                          <a:cs typeface="Times New Roman"/>
                        </a:rPr>
                        <a:t>CH=CH-CONHOH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335" marR="133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"/>
                          <a:ea typeface="Times"/>
                          <a:cs typeface="Times New Roman"/>
                        </a:rPr>
                        <a:t>7.69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335" marR="133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"/>
                          <a:ea typeface="Times"/>
                          <a:cs typeface="Times New Roman"/>
                        </a:rPr>
                        <a:t>0.128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335" marR="13335" marT="0" marB="0"/>
                </a:tc>
              </a:tr>
              <a:tr h="30480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"/>
                          <a:ea typeface="Times"/>
                          <a:cs typeface="Times New Roman"/>
                        </a:rPr>
                        <a:t>CH=CH-CONHC</a:t>
                      </a:r>
                      <a:r>
                        <a:rPr lang="en-US" sz="1400" baseline="-25000">
                          <a:latin typeface="Times"/>
                          <a:ea typeface="Times"/>
                          <a:cs typeface="Times New Roman"/>
                        </a:rPr>
                        <a:t>6</a:t>
                      </a:r>
                      <a:r>
                        <a:rPr lang="en-US" sz="1400">
                          <a:latin typeface="Times"/>
                          <a:ea typeface="Times"/>
                          <a:cs typeface="Times New Roman"/>
                        </a:rPr>
                        <a:t>F</a:t>
                      </a:r>
                      <a:r>
                        <a:rPr lang="en-US" sz="1400" baseline="-25000">
                          <a:latin typeface="Times"/>
                          <a:ea typeface="Times"/>
                          <a:cs typeface="Times New Roman"/>
                        </a:rPr>
                        <a:t>5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335" marR="133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"/>
                          <a:ea typeface="Times"/>
                          <a:cs typeface="Times New Roman"/>
                        </a:rPr>
                        <a:t>4.28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335" marR="133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"/>
                          <a:ea typeface="Times"/>
                          <a:cs typeface="Times New Roman"/>
                        </a:rPr>
                        <a:t>0.127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335" marR="13335" marT="0" marB="0"/>
                </a:tc>
              </a:tr>
              <a:tr h="30480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"/>
                          <a:ea typeface="Times"/>
                          <a:cs typeface="Times New Roman"/>
                        </a:rPr>
                        <a:t>CH=CH-CON(CH</a:t>
                      </a:r>
                      <a:r>
                        <a:rPr lang="en-US" sz="1400" baseline="-25000">
                          <a:latin typeface="Times"/>
                          <a:ea typeface="Times"/>
                          <a:cs typeface="Times New Roman"/>
                        </a:rPr>
                        <a:t>2</a:t>
                      </a:r>
                      <a:r>
                        <a:rPr lang="en-US" sz="1400">
                          <a:latin typeface="Times"/>
                          <a:ea typeface="Times"/>
                          <a:cs typeface="Times New Roman"/>
                        </a:rPr>
                        <a:t>CH</a:t>
                      </a:r>
                      <a:r>
                        <a:rPr lang="en-US" sz="1400" baseline="-25000">
                          <a:latin typeface="Times"/>
                          <a:ea typeface="Times"/>
                          <a:cs typeface="Times New Roman"/>
                        </a:rPr>
                        <a:t>2</a:t>
                      </a:r>
                      <a:r>
                        <a:rPr lang="en-US" sz="1400">
                          <a:latin typeface="Times"/>
                          <a:ea typeface="Times"/>
                          <a:cs typeface="Times New Roman"/>
                        </a:rPr>
                        <a:t>)</a:t>
                      </a:r>
                      <a:r>
                        <a:rPr lang="en-US" sz="1400" baseline="-25000">
                          <a:latin typeface="Times"/>
                          <a:ea typeface="Times"/>
                          <a:cs typeface="Times New Roman"/>
                        </a:rPr>
                        <a:t> 2</a:t>
                      </a:r>
                      <a:r>
                        <a:rPr lang="en-US" sz="1400">
                          <a:latin typeface="Times"/>
                          <a:ea typeface="Times"/>
                          <a:cs typeface="Times New Roman"/>
                        </a:rPr>
                        <a:t>NMe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335" marR="133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0.053</a:t>
                      </a:r>
                    </a:p>
                  </a:txBody>
                  <a:tcPr marL="13335" marR="13335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6.34</a:t>
                      </a:r>
                    </a:p>
                  </a:txBody>
                  <a:tcPr marL="13335" marR="13335" marT="0" marB="0"/>
                </a:tc>
              </a:tr>
              <a:tr h="30480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"/>
                          <a:ea typeface="Times"/>
                          <a:cs typeface="Times New Roman"/>
                        </a:rPr>
                        <a:t>CH=CH-CONHCH</a:t>
                      </a:r>
                      <a:r>
                        <a:rPr lang="en-US" sz="1400" baseline="-25000">
                          <a:latin typeface="Times"/>
                          <a:ea typeface="Times"/>
                          <a:cs typeface="Times New Roman"/>
                        </a:rPr>
                        <a:t> 2</a:t>
                      </a:r>
                      <a:r>
                        <a:rPr lang="en-US" sz="1400">
                          <a:latin typeface="Times"/>
                          <a:ea typeface="Times"/>
                          <a:cs typeface="Times New Roman"/>
                        </a:rPr>
                        <a:t>Ph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335" marR="133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"/>
                          <a:ea typeface="Times"/>
                          <a:cs typeface="Times New Roman"/>
                        </a:rPr>
                        <a:t>1.4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335" marR="133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"/>
                          <a:ea typeface="Times"/>
                          <a:cs typeface="Times New Roman"/>
                        </a:rPr>
                        <a:t>0.11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335" marR="13335" marT="0" marB="0"/>
                </a:tc>
              </a:tr>
              <a:tr h="30480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"/>
                          <a:ea typeface="Times"/>
                          <a:cs typeface="Times New Roman"/>
                        </a:rPr>
                        <a:t>CH=CH-CONHNH</a:t>
                      </a:r>
                      <a:r>
                        <a:rPr lang="en-US" sz="1400" baseline="-25000">
                          <a:latin typeface="Times"/>
                          <a:ea typeface="Times"/>
                          <a:cs typeface="Times New Roman"/>
                        </a:rPr>
                        <a:t> 2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335" marR="133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"/>
                          <a:ea typeface="Times"/>
                          <a:cs typeface="Times New Roman"/>
                        </a:rPr>
                        <a:t>0.39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335" marR="133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"/>
                          <a:ea typeface="Times"/>
                          <a:cs typeface="Times New Roman"/>
                        </a:rPr>
                        <a:t>1.1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335" marR="13335" marT="0" marB="0"/>
                </a:tc>
              </a:tr>
              <a:tr h="30480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"/>
                          <a:ea typeface="Times"/>
                          <a:cs typeface="Times New Roman"/>
                        </a:rPr>
                        <a:t>CH=CH-CO-NHC</a:t>
                      </a:r>
                      <a:r>
                        <a:rPr lang="en-US" sz="1400" baseline="-25000">
                          <a:latin typeface="Times"/>
                          <a:ea typeface="Times"/>
                          <a:cs typeface="Times New Roman"/>
                        </a:rPr>
                        <a:t> 6</a:t>
                      </a:r>
                      <a:r>
                        <a:rPr lang="en-US" sz="1400">
                          <a:latin typeface="Times"/>
                          <a:ea typeface="Times"/>
                          <a:cs typeface="Times New Roman"/>
                        </a:rPr>
                        <a:t>H</a:t>
                      </a:r>
                      <a:r>
                        <a:rPr lang="en-US" sz="1400" baseline="-25000">
                          <a:latin typeface="Times"/>
                          <a:ea typeface="Times"/>
                          <a:cs typeface="Times New Roman"/>
                        </a:rPr>
                        <a:t>4</a:t>
                      </a:r>
                      <a:r>
                        <a:rPr lang="en-US" sz="1400">
                          <a:latin typeface="Times"/>
                          <a:ea typeface="Times"/>
                          <a:cs typeface="Times New Roman"/>
                        </a:rPr>
                        <a:t>OH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335" marR="133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"/>
                          <a:ea typeface="Times"/>
                          <a:cs typeface="Times New Roman"/>
                        </a:rPr>
                        <a:t>0.11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335" marR="133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"/>
                          <a:ea typeface="Times"/>
                          <a:cs typeface="Times New Roman"/>
                        </a:rPr>
                        <a:t>0.035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335" marR="13335" marT="0" marB="0"/>
                </a:tc>
              </a:tr>
              <a:tr h="30480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"/>
                          <a:ea typeface="Times"/>
                          <a:cs typeface="Times New Roman"/>
                        </a:rPr>
                        <a:t>CH=CH-CONHCH</a:t>
                      </a:r>
                      <a:r>
                        <a:rPr lang="en-US" sz="1400" baseline="-25000">
                          <a:latin typeface="Times"/>
                          <a:ea typeface="Times"/>
                          <a:cs typeface="Times New Roman"/>
                        </a:rPr>
                        <a:t> 2</a:t>
                      </a:r>
                      <a:r>
                        <a:rPr lang="en-US" sz="1400">
                          <a:latin typeface="Times"/>
                          <a:ea typeface="Times"/>
                          <a:cs typeface="Times New Roman"/>
                        </a:rPr>
                        <a:t>CO</a:t>
                      </a:r>
                      <a:r>
                        <a:rPr lang="en-US" sz="1400" baseline="-25000">
                          <a:latin typeface="Times"/>
                          <a:ea typeface="Times"/>
                          <a:cs typeface="Times New Roman"/>
                        </a:rPr>
                        <a:t> 2</a:t>
                      </a:r>
                      <a:r>
                        <a:rPr lang="en-US" sz="1400">
                          <a:latin typeface="Times"/>
                          <a:ea typeface="Times"/>
                          <a:cs typeface="Times New Roman"/>
                        </a:rPr>
                        <a:t>Na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335" marR="133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"/>
                          <a:ea typeface="Times"/>
                          <a:cs typeface="Times New Roman"/>
                        </a:rPr>
                        <a:t>4.2</a:t>
                      </a:r>
                      <a:endParaRPr lang="en-US" sz="120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335" marR="133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"/>
                          <a:ea typeface="Times"/>
                          <a:cs typeface="Times New Roman"/>
                        </a:rPr>
                        <a:t>0.31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335" marR="13335" marT="0" marB="0"/>
                </a:tc>
              </a:tr>
              <a:tr h="30480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"/>
                          <a:ea typeface="Times"/>
                          <a:cs typeface="Times New Roman"/>
                        </a:rPr>
                        <a:t>CH=CH-CONH(CH</a:t>
                      </a:r>
                      <a:r>
                        <a:rPr lang="en-US" sz="1400" baseline="-25000" dirty="0">
                          <a:latin typeface="Times"/>
                          <a:ea typeface="Times"/>
                          <a:cs typeface="Times New Roman"/>
                        </a:rPr>
                        <a:t> 2</a:t>
                      </a:r>
                      <a:r>
                        <a:rPr lang="en-US" sz="1400" dirty="0">
                          <a:latin typeface="Times"/>
                          <a:ea typeface="Times"/>
                          <a:cs typeface="Times New Roman"/>
                        </a:rPr>
                        <a:t>)</a:t>
                      </a:r>
                      <a:r>
                        <a:rPr lang="en-US" sz="1400" baseline="-25000" dirty="0">
                          <a:latin typeface="Times"/>
                          <a:ea typeface="Times"/>
                          <a:cs typeface="Times New Roman"/>
                        </a:rPr>
                        <a:t> 3</a:t>
                      </a:r>
                      <a:r>
                        <a:rPr lang="en-US" sz="1400" dirty="0">
                          <a:latin typeface="Times"/>
                          <a:ea typeface="Times"/>
                          <a:cs typeface="Times New Roman"/>
                        </a:rPr>
                        <a:t>NH</a:t>
                      </a:r>
                      <a:r>
                        <a:rPr lang="en-US" sz="1400" baseline="-25000" dirty="0">
                          <a:latin typeface="Times"/>
                          <a:ea typeface="Times"/>
                          <a:cs typeface="Times New Roman"/>
                        </a:rPr>
                        <a:t> 2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335" marR="133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"/>
                          <a:ea typeface="Times"/>
                          <a:cs typeface="Times New Roman"/>
                        </a:rPr>
                        <a:t>1.59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335" marR="133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"/>
                          <a:ea typeface="Times"/>
                          <a:cs typeface="Times New Roman"/>
                        </a:rPr>
                        <a:t>4.2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335" marR="13335" marT="0" marB="0"/>
                </a:tc>
              </a:tr>
            </a:tbl>
          </a:graphicData>
        </a:graphic>
      </p:graphicFrame>
      <p:graphicFrame>
        <p:nvGraphicFramePr>
          <p:cNvPr id="51202" name="Object 2"/>
          <p:cNvGraphicFramePr>
            <a:graphicFrameLocks noChangeAspect="1"/>
          </p:cNvGraphicFramePr>
          <p:nvPr/>
        </p:nvGraphicFramePr>
        <p:xfrm>
          <a:off x="4114800" y="76200"/>
          <a:ext cx="1295400" cy="1673044"/>
        </p:xfrm>
        <a:graphic>
          <a:graphicData uri="http://schemas.openxmlformats.org/presentationml/2006/ole">
            <p:oleObj spid="_x0000_s51202" name="CS ChemDraw Drawing" r:id="rId3" imgW="1404691" imgH="1814749" progId="ChemDraw.Document.6.0">
              <p:embed/>
            </p:oleObj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62000" y="152400"/>
            <a:ext cx="7772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How do my inhibitors work?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304800" y="1524000"/>
          <a:ext cx="8566150" cy="2362200"/>
        </p:xfrm>
        <a:graphic>
          <a:graphicData uri="http://schemas.openxmlformats.org/presentationml/2006/ole">
            <p:oleObj spid="_x0000_s55298" name="CS ChemDraw Drawing" r:id="rId3" imgW="14384849" imgH="3968074" progId="ChemDraw.Document.6.0">
              <p:embed/>
            </p:oleObj>
          </a:graphicData>
        </a:graphic>
      </p:graphicFrame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457200" y="4495800"/>
            <a:ext cx="83820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/>
              <a:t>  </a:t>
            </a:r>
            <a:r>
              <a:rPr lang="en-US" dirty="0" err="1"/>
              <a:t>Intramolecular</a:t>
            </a:r>
            <a:r>
              <a:rPr lang="en-US" dirty="0"/>
              <a:t> capture of intermediate </a:t>
            </a:r>
            <a:r>
              <a:rPr lang="en-US" dirty="0" err="1"/>
              <a:t>imine</a:t>
            </a:r>
            <a:r>
              <a:rPr lang="en-US" dirty="0"/>
              <a:t> is more efficient than intermolecular capture (and/or </a:t>
            </a:r>
            <a:r>
              <a:rPr lang="en-US" dirty="0" err="1"/>
              <a:t>tautomerization</a:t>
            </a:r>
            <a:r>
              <a:rPr lang="en-US" dirty="0"/>
              <a:t>)</a:t>
            </a:r>
          </a:p>
          <a:p>
            <a:pPr>
              <a:buFont typeface="Arial" charset="0"/>
              <a:buChar char="•"/>
            </a:pPr>
            <a:r>
              <a:rPr lang="en-US" dirty="0"/>
              <a:t>  Inhibitors tend to be more general to all (serine) </a:t>
            </a:r>
            <a:r>
              <a:rPr lang="en-US" dirty="0">
                <a:latin typeface="Symbol" pitchFamily="1" charset="2"/>
              </a:rPr>
              <a:t>b</a:t>
            </a:r>
            <a:r>
              <a:rPr lang="en-US" dirty="0"/>
              <a:t>-</a:t>
            </a:r>
            <a:r>
              <a:rPr lang="en-US" dirty="0" err="1"/>
              <a:t>lactamases</a:t>
            </a:r>
            <a:r>
              <a:rPr lang="en-US" dirty="0"/>
              <a:t>, since inhibitory mechanism does not depend on enzyme active site groups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3771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04800"/>
            <a:ext cx="9798050" cy="7905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21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914400"/>
            <a:ext cx="7696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Next goal</a:t>
            </a:r>
            <a:r>
              <a:rPr lang="en-US" sz="2400" dirty="0" smtClean="0"/>
              <a:t>:  Prepare penicillin-derived inhibitors of </a:t>
            </a:r>
            <a:r>
              <a:rPr lang="en-US" sz="2400" dirty="0" err="1" smtClean="0"/>
              <a:t>metallo</a:t>
            </a:r>
            <a:r>
              <a:rPr lang="en-US" sz="2400" dirty="0" smtClean="0"/>
              <a:t>-</a:t>
            </a:r>
            <a:r>
              <a:rPr lang="en-US" sz="2400" dirty="0" smtClean="0">
                <a:latin typeface="Symbol" pitchFamily="18" charset="2"/>
              </a:rPr>
              <a:t>b</a:t>
            </a:r>
            <a:r>
              <a:rPr lang="en-US" sz="2400" dirty="0" smtClean="0"/>
              <a:t>-</a:t>
            </a:r>
            <a:r>
              <a:rPr lang="en-US" sz="2400" dirty="0" err="1" smtClean="0"/>
              <a:t>lactamases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b="1" dirty="0" smtClean="0"/>
              <a:t>Problem</a:t>
            </a:r>
            <a:r>
              <a:rPr lang="en-US" sz="2400" dirty="0" smtClean="0"/>
              <a:t>: </a:t>
            </a:r>
            <a:r>
              <a:rPr lang="en-US" sz="2400" dirty="0" err="1" smtClean="0"/>
              <a:t>Metallo</a:t>
            </a:r>
            <a:r>
              <a:rPr lang="en-US" sz="2400" dirty="0" smtClean="0"/>
              <a:t>-</a:t>
            </a:r>
            <a:r>
              <a:rPr lang="en-US" sz="2400" dirty="0" smtClean="0">
                <a:latin typeface="Symbol" pitchFamily="18" charset="2"/>
              </a:rPr>
              <a:t>b</a:t>
            </a:r>
            <a:r>
              <a:rPr lang="en-US" sz="2400" dirty="0" smtClean="0"/>
              <a:t>-</a:t>
            </a:r>
            <a:r>
              <a:rPr lang="en-US" sz="2400" dirty="0" err="1" smtClean="0"/>
              <a:t>lactamases</a:t>
            </a:r>
            <a:r>
              <a:rPr lang="en-US" sz="2400" dirty="0" smtClean="0"/>
              <a:t> are still  a small portion of total number of </a:t>
            </a:r>
            <a:r>
              <a:rPr lang="en-US" sz="2400" dirty="0" smtClean="0">
                <a:latin typeface="Symbol" pitchFamily="18" charset="2"/>
              </a:rPr>
              <a:t>b</a:t>
            </a:r>
            <a:r>
              <a:rPr lang="en-US" sz="2400" dirty="0" smtClean="0"/>
              <a:t>-</a:t>
            </a:r>
            <a:r>
              <a:rPr lang="en-US" sz="2400" dirty="0" err="1" smtClean="0"/>
              <a:t>lactamase</a:t>
            </a:r>
            <a:r>
              <a:rPr lang="en-US" sz="2400" dirty="0" smtClean="0"/>
              <a:t> producing strains</a:t>
            </a:r>
          </a:p>
          <a:p>
            <a:endParaRPr lang="en-US" sz="2400" dirty="0" smtClean="0"/>
          </a:p>
          <a:p>
            <a:r>
              <a:rPr lang="en-US" sz="2400" b="1" dirty="0" smtClean="0"/>
              <a:t>Solution</a:t>
            </a:r>
            <a:r>
              <a:rPr lang="en-US" sz="2400" dirty="0" smtClean="0"/>
              <a:t>: Prepare a single molecule that can function as dual inhibitor of both </a:t>
            </a:r>
            <a:r>
              <a:rPr lang="en-US" sz="2400" dirty="0" err="1" smtClean="0"/>
              <a:t>metallo</a:t>
            </a:r>
            <a:r>
              <a:rPr lang="en-US" sz="2400" dirty="0" smtClean="0"/>
              <a:t>- and serine-</a:t>
            </a:r>
            <a:r>
              <a:rPr lang="en-US" sz="2400" dirty="0" smtClean="0">
                <a:latin typeface="Symbol" pitchFamily="18" charset="2"/>
              </a:rPr>
              <a:t>b</a:t>
            </a:r>
            <a:r>
              <a:rPr lang="en-US" sz="2400" dirty="0" smtClean="0"/>
              <a:t>-</a:t>
            </a:r>
            <a:r>
              <a:rPr lang="en-US" sz="2400" dirty="0" err="1" smtClean="0"/>
              <a:t>lactamases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r>
              <a:rPr lang="en-US" sz="2400" b="1" dirty="0" smtClean="0"/>
              <a:t>Problem</a:t>
            </a:r>
            <a:r>
              <a:rPr lang="en-US" sz="2400" dirty="0" smtClean="0"/>
              <a:t>: </a:t>
            </a:r>
            <a:r>
              <a:rPr lang="en-US" sz="2400" dirty="0" err="1" smtClean="0"/>
              <a:t>Metallo</a:t>
            </a:r>
            <a:r>
              <a:rPr lang="en-US" sz="2400" dirty="0" smtClean="0"/>
              <a:t> and serine </a:t>
            </a:r>
            <a:r>
              <a:rPr lang="en-US" sz="2400" dirty="0" smtClean="0">
                <a:latin typeface="Symbol" pitchFamily="18" charset="2"/>
              </a:rPr>
              <a:t>b</a:t>
            </a:r>
            <a:r>
              <a:rPr lang="en-US" sz="2400" dirty="0" smtClean="0"/>
              <a:t>-</a:t>
            </a:r>
            <a:r>
              <a:rPr lang="en-US" sz="2400" dirty="0" err="1" smtClean="0"/>
              <a:t>lactamases</a:t>
            </a:r>
            <a:r>
              <a:rPr lang="en-US" sz="2400" dirty="0" smtClean="0"/>
              <a:t> have profoundly different mechanisms of action.</a:t>
            </a:r>
            <a:endParaRPr lang="en-US" sz="24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3" name="Object 3"/>
          <p:cNvGraphicFramePr>
            <a:graphicFrameLocks noChangeAspect="1"/>
          </p:cNvGraphicFramePr>
          <p:nvPr/>
        </p:nvGraphicFramePr>
        <p:xfrm>
          <a:off x="533400" y="1600200"/>
          <a:ext cx="7700211" cy="1905000"/>
        </p:xfrm>
        <a:graphic>
          <a:graphicData uri="http://schemas.openxmlformats.org/presentationml/2006/ole">
            <p:oleObj spid="_x0000_s56323" name="CS ChemDraw Drawing" r:id="rId3" imgW="10795593" imgH="2669702" progId="ChemDraw.Document.6.0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7200" y="45720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Proposed series of events involved in the hydrolysis of a cephalosporin substrate by the L1 </a:t>
            </a:r>
            <a:r>
              <a:rPr lang="en-US" dirty="0" err="1" smtClean="0"/>
              <a:t>metallo</a:t>
            </a:r>
            <a:r>
              <a:rPr lang="en-US" dirty="0" smtClean="0"/>
              <a:t>-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-</a:t>
            </a:r>
            <a:r>
              <a:rPr lang="en-US" dirty="0" err="1" smtClean="0"/>
              <a:t>lactamase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295400"/>
            <a:ext cx="8229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Inhibiting </a:t>
            </a:r>
            <a:r>
              <a:rPr lang="en-US" sz="2400" dirty="0" err="1" smtClean="0"/>
              <a:t>metallo</a:t>
            </a:r>
            <a:r>
              <a:rPr lang="en-US" sz="2400" dirty="0" smtClean="0"/>
              <a:t>-</a:t>
            </a:r>
            <a:r>
              <a:rPr lang="en-US" sz="2400" dirty="0" smtClean="0">
                <a:latin typeface="Symbol" pitchFamily="18" charset="2"/>
              </a:rPr>
              <a:t>b</a:t>
            </a:r>
            <a:r>
              <a:rPr lang="en-US" sz="2400" dirty="0" smtClean="0"/>
              <a:t>-</a:t>
            </a:r>
            <a:r>
              <a:rPr lang="en-US" sz="2400" dirty="0" err="1" smtClean="0"/>
              <a:t>lactamases</a:t>
            </a:r>
            <a:endParaRPr lang="en-US" sz="2400" dirty="0" smtClean="0"/>
          </a:p>
          <a:p>
            <a:endParaRPr lang="en-US" dirty="0" smtClean="0"/>
          </a:p>
          <a:p>
            <a:r>
              <a:rPr lang="en-US" dirty="0" smtClean="0"/>
              <a:t>Like most </a:t>
            </a:r>
            <a:r>
              <a:rPr lang="en-US" dirty="0" err="1" smtClean="0"/>
              <a:t>metalloenzymes</a:t>
            </a:r>
            <a:r>
              <a:rPr lang="en-US" dirty="0" smtClean="0"/>
              <a:t>, </a:t>
            </a:r>
            <a:r>
              <a:rPr lang="en-US" dirty="0" err="1" smtClean="0"/>
              <a:t>metallo</a:t>
            </a:r>
            <a:r>
              <a:rPr lang="en-US" dirty="0" smtClean="0"/>
              <a:t>-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-</a:t>
            </a:r>
            <a:r>
              <a:rPr lang="en-US" dirty="0" err="1" smtClean="0"/>
              <a:t>lactamases</a:t>
            </a:r>
            <a:r>
              <a:rPr lang="en-US" dirty="0" smtClean="0"/>
              <a:t> are inactivated by good zinc </a:t>
            </a:r>
            <a:r>
              <a:rPr lang="en-US" dirty="0" err="1" smtClean="0"/>
              <a:t>chelators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Potential problem is that zinc chelating agents would likely be nonspecific, thus resulting in toxicity.</a:t>
            </a:r>
          </a:p>
          <a:p>
            <a:endParaRPr lang="en-US" dirty="0" smtClean="0"/>
          </a:p>
          <a:p>
            <a:r>
              <a:rPr lang="en-US" dirty="0" smtClean="0"/>
              <a:t>Solution: Generate a zinc chelating moiety that relies on the action of the enzyme itself to achieve optimal inhibitory activity (i.e. generate a mechanism-based </a:t>
            </a:r>
            <a:r>
              <a:rPr lang="en-US" dirty="0" err="1" smtClean="0"/>
              <a:t>metalloenzyme</a:t>
            </a:r>
            <a:r>
              <a:rPr lang="en-US" dirty="0" smtClean="0"/>
              <a:t> inhibitor).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0" y="114300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Proposed Mechanism-based Inhibitors of the Zinc </a:t>
            </a:r>
            <a:r>
              <a:rPr lang="en-US" dirty="0" err="1" smtClean="0"/>
              <a:t>Metallooenzymes</a:t>
            </a:r>
            <a:endParaRPr lang="en-US" dirty="0"/>
          </a:p>
        </p:txBody>
      </p:sp>
      <p:graphicFrame>
        <p:nvGraphicFramePr>
          <p:cNvPr id="72708" name="Object 4"/>
          <p:cNvGraphicFramePr>
            <a:graphicFrameLocks noChangeAspect="1"/>
          </p:cNvGraphicFramePr>
          <p:nvPr/>
        </p:nvGraphicFramePr>
        <p:xfrm>
          <a:off x="1449388" y="2886075"/>
          <a:ext cx="6246812" cy="1085850"/>
        </p:xfrm>
        <a:graphic>
          <a:graphicData uri="http://schemas.openxmlformats.org/presentationml/2006/ole">
            <p:oleObj spid="_x0000_s72708" name="CS ChemDraw Drawing" r:id="rId3" imgW="6246554" imgH="1086255" progId="ChemDraw.Document.6.0">
              <p:embed/>
            </p:oleObj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6"/>
          <p:cNvGrpSpPr>
            <a:grpSpLocks/>
          </p:cNvGrpSpPr>
          <p:nvPr/>
        </p:nvGrpSpPr>
        <p:grpSpPr bwMode="auto">
          <a:xfrm>
            <a:off x="336550" y="2387600"/>
            <a:ext cx="2597150" cy="2349500"/>
            <a:chOff x="212" y="1504"/>
            <a:chExt cx="1636" cy="1480"/>
          </a:xfrm>
        </p:grpSpPr>
        <p:grpSp>
          <p:nvGrpSpPr>
            <p:cNvPr id="26" name="Group 7"/>
            <p:cNvGrpSpPr>
              <a:grpSpLocks/>
            </p:cNvGrpSpPr>
            <p:nvPr/>
          </p:nvGrpSpPr>
          <p:grpSpPr bwMode="auto">
            <a:xfrm>
              <a:off x="212" y="1504"/>
              <a:ext cx="1636" cy="1480"/>
              <a:chOff x="212" y="1504"/>
              <a:chExt cx="1636" cy="1480"/>
            </a:xfrm>
          </p:grpSpPr>
          <p:sp>
            <p:nvSpPr>
              <p:cNvPr id="28" name="Freeform 8"/>
              <p:cNvSpPr>
                <a:spLocks/>
              </p:cNvSpPr>
              <p:nvPr/>
            </p:nvSpPr>
            <p:spPr bwMode="auto">
              <a:xfrm>
                <a:off x="212" y="2380"/>
                <a:ext cx="1636" cy="604"/>
              </a:xfrm>
              <a:custGeom>
                <a:avLst/>
                <a:gdLst>
                  <a:gd name="T0" fmla="*/ 0 w 1636"/>
                  <a:gd name="T1" fmla="*/ 0 h 604"/>
                  <a:gd name="T2" fmla="*/ 180 w 1636"/>
                  <a:gd name="T3" fmla="*/ 0 h 604"/>
                  <a:gd name="T4" fmla="*/ 180 w 1636"/>
                  <a:gd name="T5" fmla="*/ 420 h 604"/>
                  <a:gd name="T6" fmla="*/ 1336 w 1636"/>
                  <a:gd name="T7" fmla="*/ 420 h 604"/>
                  <a:gd name="T8" fmla="*/ 1336 w 1636"/>
                  <a:gd name="T9" fmla="*/ 0 h 604"/>
                  <a:gd name="T10" fmla="*/ 1636 w 1636"/>
                  <a:gd name="T11" fmla="*/ 0 h 604"/>
                  <a:gd name="T12" fmla="*/ 1636 w 1636"/>
                  <a:gd name="T13" fmla="*/ 600 h 604"/>
                  <a:gd name="T14" fmla="*/ 0 w 1636"/>
                  <a:gd name="T15" fmla="*/ 604 h 604"/>
                  <a:gd name="T16" fmla="*/ 0 w 1636"/>
                  <a:gd name="T17" fmla="*/ 0 h 60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36"/>
                  <a:gd name="T28" fmla="*/ 0 h 604"/>
                  <a:gd name="T29" fmla="*/ 1636 w 1636"/>
                  <a:gd name="T30" fmla="*/ 604 h 60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36" h="604">
                    <a:moveTo>
                      <a:pt x="0" y="0"/>
                    </a:moveTo>
                    <a:lnTo>
                      <a:pt x="180" y="0"/>
                    </a:lnTo>
                    <a:lnTo>
                      <a:pt x="180" y="420"/>
                    </a:lnTo>
                    <a:lnTo>
                      <a:pt x="1336" y="420"/>
                    </a:lnTo>
                    <a:lnTo>
                      <a:pt x="1336" y="0"/>
                    </a:lnTo>
                    <a:lnTo>
                      <a:pt x="1636" y="0"/>
                    </a:lnTo>
                    <a:lnTo>
                      <a:pt x="1636" y="600"/>
                    </a:lnTo>
                    <a:lnTo>
                      <a:pt x="0" y="6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Rectangle 9"/>
              <p:cNvSpPr>
                <a:spLocks noChangeArrowheads="1"/>
              </p:cNvSpPr>
              <p:nvPr/>
            </p:nvSpPr>
            <p:spPr bwMode="auto">
              <a:xfrm>
                <a:off x="212" y="1504"/>
                <a:ext cx="1632" cy="14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27" name="Picture 1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36" y="2592"/>
              <a:ext cx="179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438400"/>
            <a:ext cx="56356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2743200"/>
            <a:ext cx="10287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1400" y="2590800"/>
            <a:ext cx="1371600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1800" y="3035300"/>
            <a:ext cx="1658938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4" name="Group 18"/>
          <p:cNvGrpSpPr>
            <a:grpSpLocks/>
          </p:cNvGrpSpPr>
          <p:nvPr/>
        </p:nvGrpSpPr>
        <p:grpSpPr bwMode="auto">
          <a:xfrm>
            <a:off x="3384550" y="2406650"/>
            <a:ext cx="2597150" cy="2349500"/>
            <a:chOff x="2132" y="1516"/>
            <a:chExt cx="1636" cy="1480"/>
          </a:xfrm>
        </p:grpSpPr>
        <p:grpSp>
          <p:nvGrpSpPr>
            <p:cNvPr id="35" name="Group 19"/>
            <p:cNvGrpSpPr>
              <a:grpSpLocks/>
            </p:cNvGrpSpPr>
            <p:nvPr/>
          </p:nvGrpSpPr>
          <p:grpSpPr bwMode="auto">
            <a:xfrm>
              <a:off x="2132" y="1516"/>
              <a:ext cx="1636" cy="1480"/>
              <a:chOff x="212" y="1504"/>
              <a:chExt cx="1636" cy="1480"/>
            </a:xfrm>
          </p:grpSpPr>
          <p:sp>
            <p:nvSpPr>
              <p:cNvPr id="37" name="Freeform 20"/>
              <p:cNvSpPr>
                <a:spLocks/>
              </p:cNvSpPr>
              <p:nvPr/>
            </p:nvSpPr>
            <p:spPr bwMode="auto">
              <a:xfrm>
                <a:off x="212" y="2380"/>
                <a:ext cx="1636" cy="604"/>
              </a:xfrm>
              <a:custGeom>
                <a:avLst/>
                <a:gdLst>
                  <a:gd name="T0" fmla="*/ 0 w 1636"/>
                  <a:gd name="T1" fmla="*/ 0 h 604"/>
                  <a:gd name="T2" fmla="*/ 180 w 1636"/>
                  <a:gd name="T3" fmla="*/ 0 h 604"/>
                  <a:gd name="T4" fmla="*/ 180 w 1636"/>
                  <a:gd name="T5" fmla="*/ 420 h 604"/>
                  <a:gd name="T6" fmla="*/ 1336 w 1636"/>
                  <a:gd name="T7" fmla="*/ 420 h 604"/>
                  <a:gd name="T8" fmla="*/ 1336 w 1636"/>
                  <a:gd name="T9" fmla="*/ 0 h 604"/>
                  <a:gd name="T10" fmla="*/ 1636 w 1636"/>
                  <a:gd name="T11" fmla="*/ 0 h 604"/>
                  <a:gd name="T12" fmla="*/ 1636 w 1636"/>
                  <a:gd name="T13" fmla="*/ 600 h 604"/>
                  <a:gd name="T14" fmla="*/ 0 w 1636"/>
                  <a:gd name="T15" fmla="*/ 604 h 604"/>
                  <a:gd name="T16" fmla="*/ 0 w 1636"/>
                  <a:gd name="T17" fmla="*/ 0 h 60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36"/>
                  <a:gd name="T28" fmla="*/ 0 h 604"/>
                  <a:gd name="T29" fmla="*/ 1636 w 1636"/>
                  <a:gd name="T30" fmla="*/ 604 h 60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36" h="604">
                    <a:moveTo>
                      <a:pt x="0" y="0"/>
                    </a:moveTo>
                    <a:lnTo>
                      <a:pt x="180" y="0"/>
                    </a:lnTo>
                    <a:lnTo>
                      <a:pt x="180" y="420"/>
                    </a:lnTo>
                    <a:lnTo>
                      <a:pt x="1336" y="420"/>
                    </a:lnTo>
                    <a:lnTo>
                      <a:pt x="1336" y="0"/>
                    </a:lnTo>
                    <a:lnTo>
                      <a:pt x="1636" y="0"/>
                    </a:lnTo>
                    <a:lnTo>
                      <a:pt x="1636" y="600"/>
                    </a:lnTo>
                    <a:lnTo>
                      <a:pt x="0" y="6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Rectangle 21"/>
              <p:cNvSpPr>
                <a:spLocks noChangeArrowheads="1"/>
              </p:cNvSpPr>
              <p:nvPr/>
            </p:nvSpPr>
            <p:spPr bwMode="auto">
              <a:xfrm>
                <a:off x="212" y="1504"/>
                <a:ext cx="1632" cy="14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36" name="Picture 2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176" y="2040"/>
              <a:ext cx="1055" cy="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9" name="Group 23"/>
          <p:cNvGrpSpPr>
            <a:grpSpLocks/>
          </p:cNvGrpSpPr>
          <p:nvPr/>
        </p:nvGrpSpPr>
        <p:grpSpPr bwMode="auto">
          <a:xfrm>
            <a:off x="6324600" y="2362200"/>
            <a:ext cx="2597150" cy="2349500"/>
            <a:chOff x="3984" y="1488"/>
            <a:chExt cx="1636" cy="1480"/>
          </a:xfrm>
        </p:grpSpPr>
        <p:grpSp>
          <p:nvGrpSpPr>
            <p:cNvPr id="40" name="Group 24"/>
            <p:cNvGrpSpPr>
              <a:grpSpLocks/>
            </p:cNvGrpSpPr>
            <p:nvPr/>
          </p:nvGrpSpPr>
          <p:grpSpPr bwMode="auto">
            <a:xfrm>
              <a:off x="3984" y="1488"/>
              <a:ext cx="1636" cy="1480"/>
              <a:chOff x="212" y="1504"/>
              <a:chExt cx="1636" cy="1480"/>
            </a:xfrm>
          </p:grpSpPr>
          <p:sp>
            <p:nvSpPr>
              <p:cNvPr id="42" name="Freeform 25"/>
              <p:cNvSpPr>
                <a:spLocks/>
              </p:cNvSpPr>
              <p:nvPr/>
            </p:nvSpPr>
            <p:spPr bwMode="auto">
              <a:xfrm>
                <a:off x="212" y="2380"/>
                <a:ext cx="1636" cy="604"/>
              </a:xfrm>
              <a:custGeom>
                <a:avLst/>
                <a:gdLst>
                  <a:gd name="T0" fmla="*/ 0 w 1636"/>
                  <a:gd name="T1" fmla="*/ 0 h 604"/>
                  <a:gd name="T2" fmla="*/ 180 w 1636"/>
                  <a:gd name="T3" fmla="*/ 0 h 604"/>
                  <a:gd name="T4" fmla="*/ 180 w 1636"/>
                  <a:gd name="T5" fmla="*/ 420 h 604"/>
                  <a:gd name="T6" fmla="*/ 1336 w 1636"/>
                  <a:gd name="T7" fmla="*/ 420 h 604"/>
                  <a:gd name="T8" fmla="*/ 1336 w 1636"/>
                  <a:gd name="T9" fmla="*/ 0 h 604"/>
                  <a:gd name="T10" fmla="*/ 1636 w 1636"/>
                  <a:gd name="T11" fmla="*/ 0 h 604"/>
                  <a:gd name="T12" fmla="*/ 1636 w 1636"/>
                  <a:gd name="T13" fmla="*/ 600 h 604"/>
                  <a:gd name="T14" fmla="*/ 0 w 1636"/>
                  <a:gd name="T15" fmla="*/ 604 h 604"/>
                  <a:gd name="T16" fmla="*/ 0 w 1636"/>
                  <a:gd name="T17" fmla="*/ 0 h 60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36"/>
                  <a:gd name="T28" fmla="*/ 0 h 604"/>
                  <a:gd name="T29" fmla="*/ 1636 w 1636"/>
                  <a:gd name="T30" fmla="*/ 604 h 60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36" h="604">
                    <a:moveTo>
                      <a:pt x="0" y="0"/>
                    </a:moveTo>
                    <a:lnTo>
                      <a:pt x="180" y="0"/>
                    </a:lnTo>
                    <a:lnTo>
                      <a:pt x="180" y="420"/>
                    </a:lnTo>
                    <a:lnTo>
                      <a:pt x="1336" y="420"/>
                    </a:lnTo>
                    <a:lnTo>
                      <a:pt x="1336" y="0"/>
                    </a:lnTo>
                    <a:lnTo>
                      <a:pt x="1636" y="0"/>
                    </a:lnTo>
                    <a:lnTo>
                      <a:pt x="1636" y="600"/>
                    </a:lnTo>
                    <a:lnTo>
                      <a:pt x="0" y="6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Rectangle 26"/>
              <p:cNvSpPr>
                <a:spLocks noChangeArrowheads="1"/>
              </p:cNvSpPr>
              <p:nvPr/>
            </p:nvSpPr>
            <p:spPr bwMode="auto">
              <a:xfrm>
                <a:off x="212" y="1504"/>
                <a:ext cx="1632" cy="14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41" name="Picture 2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32" y="2011"/>
              <a:ext cx="1056" cy="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" name="TextBox 43"/>
          <p:cNvSpPr txBox="1"/>
          <p:nvPr/>
        </p:nvSpPr>
        <p:spPr>
          <a:xfrm>
            <a:off x="838200" y="5715000"/>
            <a:ext cx="502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8"/>
              </a:rPr>
              <a:t>Link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731" name="Object 3"/>
          <p:cNvGraphicFramePr>
            <a:graphicFrameLocks noChangeAspect="1"/>
          </p:cNvGraphicFramePr>
          <p:nvPr/>
        </p:nvGraphicFramePr>
        <p:xfrm>
          <a:off x="1295400" y="1905000"/>
          <a:ext cx="6318250" cy="2127250"/>
        </p:xfrm>
        <a:graphic>
          <a:graphicData uri="http://schemas.openxmlformats.org/presentationml/2006/ole">
            <p:oleObj spid="_x0000_s73731" name="CS ChemDraw Drawing" r:id="rId3" imgW="6318139" imgH="2127115" progId="ChemDraw.Document.6.0">
              <p:embed/>
            </p:oleObj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466" name="Object 2"/>
          <p:cNvGraphicFramePr>
            <a:graphicFrameLocks noChangeAspect="1"/>
          </p:cNvGraphicFramePr>
          <p:nvPr/>
        </p:nvGraphicFramePr>
        <p:xfrm>
          <a:off x="609600" y="1295400"/>
          <a:ext cx="7917628" cy="3505200"/>
        </p:xfrm>
        <a:graphic>
          <a:graphicData uri="http://schemas.openxmlformats.org/presentationml/2006/ole">
            <p:oleObj spid="_x0000_s62466" name="CS ChemDraw Drawing" r:id="rId3" imgW="9646447" imgH="4269902" progId="ChemDraw.Document.6.0">
              <p:embed/>
            </p:oleObj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491" name="Object 3"/>
          <p:cNvGraphicFramePr>
            <a:graphicFrameLocks noChangeAspect="1"/>
          </p:cNvGraphicFramePr>
          <p:nvPr/>
        </p:nvGraphicFramePr>
        <p:xfrm>
          <a:off x="609600" y="1981200"/>
          <a:ext cx="7613393" cy="2286000"/>
        </p:xfrm>
        <a:graphic>
          <a:graphicData uri="http://schemas.openxmlformats.org/presentationml/2006/ole">
            <p:oleObj spid="_x0000_s63491" name="CS ChemDraw Drawing" r:id="rId3" imgW="9551901" imgH="2869389" progId="ChemDraw.Document.6.0">
              <p:embed/>
            </p:oleObj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14" name="Object 2"/>
          <p:cNvGraphicFramePr>
            <a:graphicFrameLocks noChangeAspect="1"/>
          </p:cNvGraphicFramePr>
          <p:nvPr/>
        </p:nvGraphicFramePr>
        <p:xfrm>
          <a:off x="457200" y="2133600"/>
          <a:ext cx="7876072" cy="2514600"/>
        </p:xfrm>
        <a:graphic>
          <a:graphicData uri="http://schemas.openxmlformats.org/presentationml/2006/ole">
            <p:oleObj spid="_x0000_s64514" name="CS ChemDraw Drawing" r:id="rId3" imgW="10007885" imgH="3193915" progId="ChemDraw.Document.6.0">
              <p:embed/>
            </p:oleObj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538" name="Object 2"/>
          <p:cNvGraphicFramePr>
            <a:graphicFrameLocks noChangeAspect="1"/>
          </p:cNvGraphicFramePr>
          <p:nvPr/>
        </p:nvGraphicFramePr>
        <p:xfrm>
          <a:off x="609600" y="1600200"/>
          <a:ext cx="7823743" cy="2286000"/>
        </p:xfrm>
        <a:graphic>
          <a:graphicData uri="http://schemas.openxmlformats.org/presentationml/2006/ole">
            <p:oleObj spid="_x0000_s65538" name="CS ChemDraw Drawing" r:id="rId3" imgW="9853909" imgH="2880198" progId="ChemDraw.Document.6.0">
              <p:embed/>
            </p:oleObj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524000" y="1397000"/>
          <a:ext cx="6096000" cy="22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1066800"/>
          <a:ext cx="8305800" cy="57312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61160"/>
                <a:gridCol w="1661160"/>
                <a:gridCol w="1661160"/>
                <a:gridCol w="1661160"/>
                <a:gridCol w="1661160"/>
              </a:tblGrid>
              <a:tr h="77624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latin typeface="Calibri"/>
                          <a:ea typeface="Times New Roman"/>
                          <a:cs typeface="Times New Roman"/>
                        </a:rPr>
                        <a:t>Compound</a:t>
                      </a:r>
                      <a:endParaRPr lang="en-US" sz="1100" b="1" kern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latin typeface="Calibri"/>
                          <a:ea typeface="Times New Roman"/>
                          <a:cs typeface="Times New Roman"/>
                        </a:rPr>
                        <a:t>TEM-1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"/>
                          <a:ea typeface="Times"/>
                          <a:cs typeface="Times New Roman"/>
                        </a:rPr>
                        <a:t>(class A)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"/>
                          <a:ea typeface="Times"/>
                          <a:cs typeface="Times New Roman"/>
                        </a:rPr>
                        <a:t>(Serine</a:t>
                      </a:r>
                      <a:r>
                        <a:rPr lang="en-US" sz="1200" b="1" dirty="0" smtClean="0">
                          <a:latin typeface="Times"/>
                          <a:ea typeface="Times"/>
                          <a:cs typeface="Times New Roman"/>
                        </a:rPr>
                        <a:t>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P99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(class C)</a:t>
                      </a:r>
                      <a:endParaRPr lang="en-US" sz="1200" dirty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(Serine)</a:t>
                      </a:r>
                      <a:endParaRPr lang="en-US" sz="1200" dirty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Arial" pitchFamily="34" charset="0"/>
                          <a:ea typeface="Times"/>
                          <a:cs typeface="Arial" pitchFamily="34" charset="0"/>
                        </a:rPr>
                        <a:t>(class B)</a:t>
                      </a:r>
                      <a:endParaRPr lang="en-US" sz="120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Arial" pitchFamily="34" charset="0"/>
                          <a:ea typeface="Times"/>
                          <a:cs typeface="Arial" pitchFamily="34" charset="0"/>
                        </a:rPr>
                        <a:t>(Metallo)</a:t>
                      </a:r>
                      <a:endParaRPr lang="en-US" sz="120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BCII</a:t>
                      </a:r>
                      <a:endParaRPr lang="en-US" sz="1200" b="1" kern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(Class B)</a:t>
                      </a:r>
                      <a:endParaRPr lang="en-US" sz="1200" dirty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(</a:t>
                      </a:r>
                      <a:r>
                        <a:rPr lang="en-US" sz="1200" b="1" dirty="0" err="1">
                          <a:latin typeface="Arial" pitchFamily="34" charset="0"/>
                          <a:ea typeface="Times"/>
                          <a:cs typeface="Arial" pitchFamily="34" charset="0"/>
                        </a:rPr>
                        <a:t>Metallo</a:t>
                      </a:r>
                      <a:r>
                        <a:rPr lang="en-US" sz="1200" b="1" dirty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)</a:t>
                      </a:r>
                      <a:endParaRPr lang="en-US" sz="1200" dirty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5468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Tazobactam</a:t>
                      </a:r>
                      <a:endParaRPr lang="en-US" sz="1400" b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"/>
                          <a:ea typeface="Times"/>
                          <a:cs typeface="Times New Roman"/>
                        </a:rPr>
                        <a:t>0.122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53.2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&gt;200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&gt;200</a:t>
                      </a:r>
                    </a:p>
                  </a:txBody>
                  <a:tcPr marL="68580" marR="68580" marT="0" marB="0"/>
                </a:tc>
              </a:tr>
              <a:tr h="11020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80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Times"/>
                        <a:ea typeface="Times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"/>
                          <a:ea typeface="Times"/>
                          <a:cs typeface="Times New Roman"/>
                        </a:rPr>
                        <a:t>752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409</a:t>
                      </a:r>
                      <a:endParaRPr lang="en-US" sz="1200" dirty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&gt;</a:t>
                      </a:r>
                      <a:r>
                        <a:rPr lang="en-US" sz="1200" dirty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200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&gt;</a:t>
                      </a:r>
                      <a:r>
                        <a:rPr lang="en-US" sz="1200" dirty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200</a:t>
                      </a:r>
                    </a:p>
                  </a:txBody>
                  <a:tcPr marL="68580" marR="68580" marT="0" marB="0"/>
                </a:tc>
              </a:tr>
              <a:tr h="11020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Times"/>
                        <a:ea typeface="Times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"/>
                          <a:ea typeface="Times"/>
                          <a:cs typeface="Times New Roman"/>
                        </a:rPr>
                        <a:t>275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96.2</a:t>
                      </a:r>
                      <a:endParaRPr lang="en-US" sz="1200" dirty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&gt;</a:t>
                      </a:r>
                      <a:r>
                        <a:rPr lang="en-US" sz="1200" dirty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200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&gt;</a:t>
                      </a:r>
                      <a:r>
                        <a:rPr lang="en-US" sz="1200" dirty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200</a:t>
                      </a:r>
                    </a:p>
                  </a:txBody>
                  <a:tcPr marL="68580" marR="68580" marT="0" marB="0"/>
                </a:tc>
              </a:tr>
              <a:tr h="11020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80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Times"/>
                        <a:ea typeface="Times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"/>
                          <a:ea typeface="Times"/>
                          <a:cs typeface="Times New Roman"/>
                        </a:rPr>
                        <a:t>0.65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3.9</a:t>
                      </a:r>
                      <a:endParaRPr lang="en-US" sz="1200" dirty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72.3</a:t>
                      </a:r>
                      <a:endParaRPr lang="en-US" sz="1200" dirty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&gt;</a:t>
                      </a:r>
                      <a:r>
                        <a:rPr lang="en-US" sz="1200" dirty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200</a:t>
                      </a:r>
                    </a:p>
                  </a:txBody>
                  <a:tcPr marL="68580" marR="68580" marT="0" marB="0"/>
                </a:tc>
              </a:tr>
              <a:tr h="11020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80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Times"/>
                        <a:ea typeface="Times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"/>
                          <a:ea typeface="Times"/>
                          <a:cs typeface="Times New Roman"/>
                        </a:rPr>
                        <a:t>14.6</a:t>
                      </a:r>
                      <a:endParaRPr lang="en-US" sz="1200" dirty="0"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10.0</a:t>
                      </a:r>
                      <a:endParaRPr lang="en-US" sz="1200" dirty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&gt;</a:t>
                      </a:r>
                      <a:r>
                        <a:rPr lang="en-US" sz="1200" dirty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200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&gt;</a:t>
                      </a:r>
                      <a:r>
                        <a:rPr lang="en-US" sz="1200" dirty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200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6564" name="Picture 4" descr="tphydroxymethylsulfidebe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514600"/>
            <a:ext cx="103232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Picture 6" descr="tbhydroxymethylsulfidealph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581400"/>
            <a:ext cx="990600" cy="77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7" name="Picture 7" descr="hydroxymethylsulfonebet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1" y="4648200"/>
            <a:ext cx="990600" cy="77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8" name="Picture 8" descr="hydroxymethylsulfonealph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50" y="5657850"/>
            <a:ext cx="990600" cy="77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81000" y="228600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Inhibition of Serine and </a:t>
            </a:r>
            <a:r>
              <a:rPr lang="en-US" sz="2400" dirty="0" err="1" smtClean="0"/>
              <a:t>Metallo</a:t>
            </a:r>
            <a:r>
              <a:rPr lang="en-US" sz="2400" dirty="0" smtClean="0"/>
              <a:t>-</a:t>
            </a:r>
            <a:r>
              <a:rPr lang="en-US" sz="2400" dirty="0" smtClean="0">
                <a:latin typeface="Symbol" pitchFamily="18" charset="2"/>
              </a:rPr>
              <a:t>b</a:t>
            </a:r>
            <a:r>
              <a:rPr lang="en-US" sz="2400" dirty="0" smtClean="0"/>
              <a:t>-</a:t>
            </a:r>
            <a:r>
              <a:rPr lang="en-US" sz="2400" dirty="0" err="1" smtClean="0"/>
              <a:t>lactamases</a:t>
            </a:r>
            <a:r>
              <a:rPr lang="en-US" sz="2400" dirty="0" smtClean="0"/>
              <a:t>       IC</a:t>
            </a:r>
            <a:r>
              <a:rPr lang="en-US" sz="2400" baseline="-25000" dirty="0" smtClean="0"/>
              <a:t>50</a:t>
            </a:r>
            <a:r>
              <a:rPr lang="en-US" sz="2400" dirty="0" smtClean="0"/>
              <a:t> (</a:t>
            </a:r>
            <a:r>
              <a:rPr lang="en-US" sz="2400" dirty="0" err="1" smtClean="0">
                <a:latin typeface="Symbol" pitchFamily="18" charset="2"/>
              </a:rPr>
              <a:t>m</a:t>
            </a:r>
            <a:r>
              <a:rPr lang="en-US" sz="2400" dirty="0" err="1" smtClean="0"/>
              <a:t>M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4800" y="1143002"/>
          <a:ext cx="8382000" cy="54863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6400"/>
                <a:gridCol w="1676400"/>
                <a:gridCol w="1676400"/>
                <a:gridCol w="1676400"/>
                <a:gridCol w="1676400"/>
              </a:tblGrid>
              <a:tr h="626163">
                <a:tc>
                  <a:txBody>
                    <a:bodyPr/>
                    <a:lstStyle/>
                    <a:p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TEM-1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Arial" pitchFamily="34" charset="0"/>
                          <a:ea typeface="Times"/>
                          <a:cs typeface="Arial" pitchFamily="34" charset="0"/>
                        </a:rPr>
                        <a:t>(class A)</a:t>
                      </a:r>
                      <a:endParaRPr lang="en-US" sz="120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Arial" pitchFamily="34" charset="0"/>
                          <a:ea typeface="Times"/>
                          <a:cs typeface="Arial" pitchFamily="34" charset="0"/>
                        </a:rPr>
                        <a:t>(Serine)</a:t>
                      </a:r>
                      <a:endParaRPr lang="en-US" sz="120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P99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Arial" pitchFamily="34" charset="0"/>
                          <a:ea typeface="Times"/>
                          <a:cs typeface="Arial" pitchFamily="34" charset="0"/>
                        </a:rPr>
                        <a:t>(class C)</a:t>
                      </a:r>
                      <a:endParaRPr lang="en-US" sz="120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Arial" pitchFamily="34" charset="0"/>
                          <a:ea typeface="Times"/>
                          <a:cs typeface="Arial" pitchFamily="34" charset="0"/>
                        </a:rPr>
                        <a:t>(Serine)</a:t>
                      </a:r>
                      <a:endParaRPr lang="en-US" sz="120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Arial" pitchFamily="34" charset="0"/>
                          <a:ea typeface="Times"/>
                          <a:cs typeface="Arial" pitchFamily="34" charset="0"/>
                        </a:rPr>
                        <a:t>(class B)</a:t>
                      </a:r>
                      <a:endParaRPr lang="en-US" sz="120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Arial" pitchFamily="34" charset="0"/>
                          <a:ea typeface="Times"/>
                          <a:cs typeface="Arial" pitchFamily="34" charset="0"/>
                        </a:rPr>
                        <a:t>(Metallo)</a:t>
                      </a:r>
                      <a:endParaRPr lang="en-US" sz="120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BC1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Arial" pitchFamily="34" charset="0"/>
                          <a:ea typeface="Times"/>
                          <a:cs typeface="Arial" pitchFamily="34" charset="0"/>
                        </a:rPr>
                        <a:t>(Class B)</a:t>
                      </a:r>
                      <a:endParaRPr lang="en-US" sz="120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Arial" pitchFamily="34" charset="0"/>
                          <a:ea typeface="Times"/>
                          <a:cs typeface="Arial" pitchFamily="34" charset="0"/>
                        </a:rPr>
                        <a:t>(Metallo)</a:t>
                      </a:r>
                      <a:endParaRPr lang="en-US" sz="120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626165">
                <a:tc>
                  <a:txBody>
                    <a:bodyPr/>
                    <a:lstStyle/>
                    <a:p>
                      <a:pPr>
                        <a:spcBef>
                          <a:spcPts val="900"/>
                        </a:spcBef>
                      </a:pPr>
                      <a:endParaRPr lang="en-US" sz="14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1400" dirty="0" err="1" smtClean="0">
                          <a:latin typeface="Arial" pitchFamily="34" charset="0"/>
                          <a:cs typeface="Arial" pitchFamily="34" charset="0"/>
                        </a:rPr>
                        <a:t>Tazobactam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0.122</a:t>
                      </a:r>
                      <a:endParaRPr lang="en-US" sz="1200" dirty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53.2</a:t>
                      </a:r>
                      <a:endParaRPr lang="en-US" sz="1200" dirty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&gt;</a:t>
                      </a:r>
                      <a:r>
                        <a:rPr lang="en-US" sz="1200" dirty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200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&gt;</a:t>
                      </a:r>
                      <a:r>
                        <a:rPr lang="en-US" sz="1200" dirty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200</a:t>
                      </a:r>
                    </a:p>
                  </a:txBody>
                  <a:tcPr marL="68580" marR="68580" marT="0" marB="0"/>
                </a:tc>
              </a:tr>
              <a:tr h="1058517">
                <a:tc>
                  <a:txBody>
                    <a:bodyPr/>
                    <a:lstStyle/>
                    <a:p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601</a:t>
                      </a:r>
                      <a:endParaRPr lang="en-US" sz="1200" dirty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0.10</a:t>
                      </a:r>
                      <a:endParaRPr lang="en-US" sz="1200" dirty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32.1</a:t>
                      </a:r>
                      <a:endParaRPr lang="en-US" sz="1200" dirty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2.9</a:t>
                      </a:r>
                      <a:endParaRPr lang="en-US" sz="1200" dirty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1058517">
                <a:tc>
                  <a:txBody>
                    <a:bodyPr/>
                    <a:lstStyle/>
                    <a:p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648</a:t>
                      </a:r>
                      <a:endParaRPr lang="en-US" sz="1200" dirty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3.75</a:t>
                      </a:r>
                      <a:endParaRPr lang="en-US" sz="1200" dirty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10.9</a:t>
                      </a:r>
                      <a:endParaRPr lang="en-US" sz="1200" dirty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1.7</a:t>
                      </a:r>
                      <a:endParaRPr lang="en-US" sz="1200" dirty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1058517">
                <a:tc>
                  <a:txBody>
                    <a:bodyPr/>
                    <a:lstStyle/>
                    <a:p>
                      <a:endParaRPr lang="en-US" sz="14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6.8</a:t>
                      </a:r>
                      <a:endParaRPr lang="en-US" sz="1200" dirty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10.5</a:t>
                      </a:r>
                      <a:endParaRPr lang="en-US" sz="1200" dirty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0.10</a:t>
                      </a:r>
                      <a:endParaRPr lang="en-US" sz="1200" dirty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1.4</a:t>
                      </a:r>
                      <a:endParaRPr lang="en-US" sz="1200" dirty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1058517">
                <a:tc>
                  <a:txBody>
                    <a:bodyPr/>
                    <a:lstStyle/>
                    <a:p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51.7</a:t>
                      </a:r>
                      <a:endParaRPr lang="en-US" sz="1200" dirty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7.5</a:t>
                      </a:r>
                      <a:endParaRPr lang="en-US" sz="1200" dirty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0.30</a:t>
                      </a:r>
                      <a:endParaRPr lang="en-US" sz="1200" dirty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  <a:p>
                      <a:pPr marL="0" marR="0" algn="ctr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"/>
                          <a:cs typeface="Arial" pitchFamily="34" charset="0"/>
                        </a:rPr>
                        <a:t>2.0</a:t>
                      </a:r>
                      <a:endParaRPr lang="en-US" sz="1200" dirty="0">
                        <a:latin typeface="Arial" pitchFamily="34" charset="0"/>
                        <a:ea typeface="Times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7586" name="Picture 2" descr="tbmercaptomethylsulfidebe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438400"/>
            <a:ext cx="115328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3" descr="tbmercaptomethylsulfidealp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505200"/>
            <a:ext cx="115328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4" descr="tbmercaptomethylsulfonebet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4648200"/>
            <a:ext cx="990600" cy="791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5" descr="tbmercaptomethylsulfonealp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5715000"/>
            <a:ext cx="990600" cy="791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3400" y="38100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Inhibition of Serine and </a:t>
            </a:r>
            <a:r>
              <a:rPr lang="en-US" dirty="0" err="1" smtClean="0"/>
              <a:t>Metallo</a:t>
            </a:r>
            <a:r>
              <a:rPr lang="en-US" dirty="0" smtClean="0"/>
              <a:t>-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-</a:t>
            </a:r>
            <a:r>
              <a:rPr lang="en-US" dirty="0" err="1" smtClean="0"/>
              <a:t>lactamases</a:t>
            </a:r>
            <a:r>
              <a:rPr lang="en-US" dirty="0" smtClean="0"/>
              <a:t>       IC</a:t>
            </a:r>
            <a:r>
              <a:rPr lang="en-US" baseline="-25000" dirty="0" smtClean="0"/>
              <a:t>50</a:t>
            </a:r>
            <a:r>
              <a:rPr lang="en-US" dirty="0" smtClean="0"/>
              <a:t> (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 smtClean="0"/>
              <a:t>M</a:t>
            </a:r>
            <a:r>
              <a:rPr lang="en-US" dirty="0" smtClean="0"/>
              <a:t>)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81000"/>
            <a:ext cx="8382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Van den </a:t>
            </a:r>
            <a:r>
              <a:rPr lang="en-US" sz="2800" dirty="0" err="1" smtClean="0"/>
              <a:t>Akker</a:t>
            </a:r>
            <a:r>
              <a:rPr lang="en-US" sz="2800" dirty="0" smtClean="0"/>
              <a:t> Strategy:  Stabilize the E-</a:t>
            </a:r>
            <a:r>
              <a:rPr lang="en-US" sz="2800" dirty="0" smtClean="0">
                <a:latin typeface="Symbol" pitchFamily="18" charset="2"/>
              </a:rPr>
              <a:t>b</a:t>
            </a:r>
            <a:r>
              <a:rPr lang="en-US" sz="2800" dirty="0" smtClean="0"/>
              <a:t>-</a:t>
            </a:r>
            <a:r>
              <a:rPr lang="en-US" sz="2800" dirty="0" err="1" smtClean="0"/>
              <a:t>aminoacrylate</a:t>
            </a:r>
            <a:r>
              <a:rPr lang="en-US" sz="2800" dirty="0" smtClean="0"/>
              <a:t> intermediate in the active site.</a:t>
            </a:r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838200" y="4724400"/>
            <a:ext cx="7696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dirty="0" smtClean="0"/>
              <a:t>Designed by analogy with </a:t>
            </a:r>
            <a:r>
              <a:rPr lang="en-US" dirty="0" err="1" smtClean="0"/>
              <a:t>acyl</a:t>
            </a:r>
            <a:r>
              <a:rPr lang="en-US" dirty="0" smtClean="0"/>
              <a:t>-enzyme of </a:t>
            </a:r>
            <a:r>
              <a:rPr lang="en-US" dirty="0" err="1" smtClean="0"/>
              <a:t>Tazobactam</a:t>
            </a:r>
            <a:r>
              <a:rPr lang="en-US" dirty="0" smtClean="0"/>
              <a:t>.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This should result in an </a:t>
            </a:r>
            <a:r>
              <a:rPr lang="en-US" dirty="0" err="1" smtClean="0"/>
              <a:t>acyl</a:t>
            </a:r>
            <a:r>
              <a:rPr lang="en-US" dirty="0" smtClean="0"/>
              <a:t>-enzyme with increased affinity for the site.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May retain occupancy of the site subsequent to hydrolysis of the covalent ester linkage of the </a:t>
            </a:r>
            <a:r>
              <a:rPr lang="en-US" dirty="0" err="1" smtClean="0"/>
              <a:t>acyl</a:t>
            </a:r>
            <a:r>
              <a:rPr lang="en-US" dirty="0" smtClean="0"/>
              <a:t>-enzyme.</a:t>
            </a:r>
          </a:p>
          <a:p>
            <a:endParaRPr lang="en-US" dirty="0"/>
          </a:p>
        </p:txBody>
      </p:sp>
      <p:graphicFrame>
        <p:nvGraphicFramePr>
          <p:cNvPr id="66562" name="Object 2"/>
          <p:cNvGraphicFramePr>
            <a:graphicFrameLocks noChangeAspect="1"/>
          </p:cNvGraphicFramePr>
          <p:nvPr/>
        </p:nvGraphicFramePr>
        <p:xfrm>
          <a:off x="228600" y="3124200"/>
          <a:ext cx="8648700" cy="854075"/>
        </p:xfrm>
        <a:graphic>
          <a:graphicData uri="http://schemas.openxmlformats.org/presentationml/2006/ole">
            <p:oleObj spid="_x0000_s66562" name="CS ChemDraw Drawing" r:id="rId3" imgW="9067282" imgH="895485" progId="ChemDraw.Document.6.0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733800" y="1981200"/>
            <a:ext cx="2362200" cy="38100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dirty="0" smtClean="0"/>
              <a:t>Focus Here</a:t>
            </a:r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>
            <a:off x="4876800" y="2438400"/>
            <a:ext cx="762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410200" y="1981200"/>
            <a:ext cx="2362200" cy="38100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dirty="0" smtClean="0"/>
              <a:t>Focus Here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6553200" y="2438400"/>
            <a:ext cx="762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971" name="Object 3"/>
          <p:cNvGraphicFramePr>
            <a:graphicFrameLocks noChangeAspect="1"/>
          </p:cNvGraphicFramePr>
          <p:nvPr/>
        </p:nvGraphicFramePr>
        <p:xfrm>
          <a:off x="304800" y="1752600"/>
          <a:ext cx="8475350" cy="4648200"/>
        </p:xfrm>
        <a:graphic>
          <a:graphicData uri="http://schemas.openxmlformats.org/presentationml/2006/ole">
            <p:oleObj spid="_x0000_s83971" name="CS ChemDraw Drawing" r:id="rId3" imgW="11539269" imgH="6327302" progId="ChemDraw.Document.6.0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33400" y="60960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Design a 2’-substituent that stabilized the E-form of the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-</a:t>
            </a:r>
            <a:r>
              <a:rPr lang="en-US" dirty="0" err="1" smtClean="0"/>
              <a:t>aminoacrylate</a:t>
            </a:r>
            <a:endParaRPr lang="en-US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635" name="Object 3"/>
          <p:cNvGraphicFramePr>
            <a:graphicFrameLocks noChangeAspect="1"/>
          </p:cNvGraphicFramePr>
          <p:nvPr/>
        </p:nvGraphicFramePr>
        <p:xfrm>
          <a:off x="228600" y="990600"/>
          <a:ext cx="8722286" cy="4038600"/>
        </p:xfrm>
        <a:graphic>
          <a:graphicData uri="http://schemas.openxmlformats.org/presentationml/2006/ole">
            <p:oleObj spid="_x0000_s69635" name="CS ChemDraw Drawing" r:id="rId3" imgW="13178976" imgH="6103296" progId="ChemDraw.Document.6.0">
              <p:embed/>
            </p:oleObj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2310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658" name="Object 2"/>
          <p:cNvGraphicFramePr>
            <a:graphicFrameLocks noChangeAspect="1"/>
          </p:cNvGraphicFramePr>
          <p:nvPr/>
        </p:nvGraphicFramePr>
        <p:xfrm>
          <a:off x="457200" y="685800"/>
          <a:ext cx="8142288" cy="4206875"/>
        </p:xfrm>
        <a:graphic>
          <a:graphicData uri="http://schemas.openxmlformats.org/presentationml/2006/ole">
            <p:oleObj spid="_x0000_s70658" name="CS ChemDraw Drawing" r:id="rId3" imgW="8142347" imgH="4207483" progId="ChemDraw.Document.6.0">
              <p:embed/>
            </p:oleObj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-2-11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292"/>
            <a:ext cx="9144000" cy="6839415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990600"/>
            <a:ext cx="762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Thanks to my collaborators:</a:t>
            </a:r>
          </a:p>
          <a:p>
            <a:endParaRPr lang="en-US" dirty="0" smtClean="0"/>
          </a:p>
          <a:p>
            <a:r>
              <a:rPr lang="en-US" dirty="0" smtClean="0"/>
              <a:t>	Robert </a:t>
            </a:r>
            <a:r>
              <a:rPr lang="en-US" dirty="0" err="1" smtClean="0"/>
              <a:t>Bonomo</a:t>
            </a:r>
            <a:endParaRPr lang="en-US" dirty="0" smtClean="0"/>
          </a:p>
          <a:p>
            <a:r>
              <a:rPr lang="en-US" dirty="0" smtClean="0"/>
              <a:t>	Paul Carey</a:t>
            </a:r>
          </a:p>
          <a:p>
            <a:r>
              <a:rPr lang="en-US" dirty="0" smtClean="0"/>
              <a:t>	Marion </a:t>
            </a:r>
            <a:r>
              <a:rPr lang="en-US" dirty="0" err="1" smtClean="0"/>
              <a:t>Helfand</a:t>
            </a:r>
            <a:endParaRPr lang="en-US" dirty="0" smtClean="0"/>
          </a:p>
          <a:p>
            <a:r>
              <a:rPr lang="en-US" dirty="0" smtClean="0"/>
              <a:t>	</a:t>
            </a:r>
            <a:r>
              <a:rPr lang="en-US" dirty="0" err="1" smtClean="0"/>
              <a:t>Focco</a:t>
            </a:r>
            <a:r>
              <a:rPr lang="en-US" dirty="0" smtClean="0"/>
              <a:t> van den </a:t>
            </a:r>
            <a:r>
              <a:rPr lang="en-US" dirty="0" err="1" smtClean="0"/>
              <a:t>Akker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0" y="4114800"/>
            <a:ext cx="708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And my funding sources:</a:t>
            </a:r>
          </a:p>
          <a:p>
            <a:endParaRPr lang="en-US" dirty="0" smtClean="0"/>
          </a:p>
          <a:p>
            <a:r>
              <a:rPr lang="en-US" dirty="0" smtClean="0"/>
              <a:t>	Robert A. Welch Foundation</a:t>
            </a:r>
          </a:p>
          <a:p>
            <a:r>
              <a:rPr lang="en-US" dirty="0" smtClean="0"/>
              <a:t>	National Institutes of Health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8300" cy="6864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1288"/>
            <a:ext cx="9410700" cy="6999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2400" y="152400"/>
            <a:ext cx="88392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Why are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" charset="2"/>
                <a:ea typeface="+mj-ea"/>
                <a:cs typeface="+mj-cs"/>
              </a:rPr>
              <a:t>b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-lactam antibiotics such good drugs?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" charset="2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Lactam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antbiotics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still comprise approximately half the commercial antibiotic market.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Formation of a covalent bond to the target(s) may be an effective strategy for avoiding resistance due to point mutations which lower affinity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Targeting the bacterial cell wall avoids the necessity to accumulate in cytoplasm, thus avoiding efflux pumps.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lactams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do not penetrate most mammalian cell types, resulting in low toxicity (disadvantage when treating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atypicals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Most commonly observed resistance is due to production of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" charset="2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lactamase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3193</TotalTime>
  <Words>2134</Words>
  <Application>Microsoft Office PowerPoint</Application>
  <PresentationFormat>On-screen Show (4:3)</PresentationFormat>
  <Paragraphs>693</Paragraphs>
  <Slides>62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4" baseType="lpstr">
      <vt:lpstr>Office Theme</vt:lpstr>
      <vt:lpstr>CS ChemDraw Drawing</vt:lpstr>
      <vt:lpstr>The Design, Synthesis, and Evaluation of Mechanism-Based b-Lactamase Inhibitors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</vt:vector>
  </TitlesOfParts>
  <Company>Southern Methodist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 Buynak</dc:creator>
  <cp:lastModifiedBy>00005862</cp:lastModifiedBy>
  <cp:revision>261</cp:revision>
  <dcterms:created xsi:type="dcterms:W3CDTF">2009-10-10T10:38:55Z</dcterms:created>
  <dcterms:modified xsi:type="dcterms:W3CDTF">2010-09-27T05:15:20Z</dcterms:modified>
</cp:coreProperties>
</file>