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7" r:id="rId3"/>
    <p:sldId id="322" r:id="rId4"/>
    <p:sldId id="323" r:id="rId5"/>
    <p:sldId id="324" r:id="rId6"/>
    <p:sldId id="277" r:id="rId7"/>
    <p:sldId id="279" r:id="rId8"/>
    <p:sldId id="273" r:id="rId9"/>
    <p:sldId id="274" r:id="rId10"/>
    <p:sldId id="275" r:id="rId11"/>
    <p:sldId id="276" r:id="rId12"/>
    <p:sldId id="278" r:id="rId13"/>
    <p:sldId id="257" r:id="rId14"/>
    <p:sldId id="258" r:id="rId15"/>
    <p:sldId id="325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8" r:id="rId38"/>
    <p:sldId id="289" r:id="rId39"/>
    <p:sldId id="290" r:id="rId40"/>
    <p:sldId id="287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326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96" y="-1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4749-2CF0-4092-A225-049C306026E8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FEB6-47C3-43B3-9629-702F9A124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4749-2CF0-4092-A225-049C306026E8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FEB6-47C3-43B3-9629-702F9A124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4749-2CF0-4092-A225-049C306026E8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FEB6-47C3-43B3-9629-702F9A124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4749-2CF0-4092-A225-049C306026E8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FEB6-47C3-43B3-9629-702F9A124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4749-2CF0-4092-A225-049C306026E8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FEB6-47C3-43B3-9629-702F9A124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4749-2CF0-4092-A225-049C306026E8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FEB6-47C3-43B3-9629-702F9A124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4749-2CF0-4092-A225-049C306026E8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FEB6-47C3-43B3-9629-702F9A124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4749-2CF0-4092-A225-049C306026E8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FEB6-47C3-43B3-9629-702F9A124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4749-2CF0-4092-A225-049C306026E8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FEB6-47C3-43B3-9629-702F9A124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4749-2CF0-4092-A225-049C306026E8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FEB6-47C3-43B3-9629-702F9A124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4749-2CF0-4092-A225-049C306026E8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FEB6-47C3-43B3-9629-702F9A124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E4749-2CF0-4092-A225-049C306026E8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EFEB6-47C3-43B3-9629-702F9A124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Carbanions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Formation and Reactions</a:t>
            </a:r>
            <a:br>
              <a:rPr lang="en-US" dirty="0" smtClean="0"/>
            </a:br>
            <a:r>
              <a:rPr lang="en-US" dirty="0" smtClean="0"/>
              <a:t>Part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rmationAlkynylAnion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828800"/>
            <a:ext cx="7969541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tionAlkynylAnions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057400"/>
            <a:ext cx="7292598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526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Reactions of </a:t>
            </a:r>
            <a:r>
              <a:rPr lang="en-US" sz="3600" dirty="0" err="1" smtClean="0"/>
              <a:t>Alkynyl</a:t>
            </a:r>
            <a:r>
              <a:rPr lang="en-US" sz="3600" dirty="0" smtClean="0"/>
              <a:t> Anions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kyn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133600"/>
            <a:ext cx="6971453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kyn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7534326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186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kyn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981200"/>
            <a:ext cx="7157013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kyne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752600"/>
            <a:ext cx="749288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kyne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600200"/>
            <a:ext cx="78105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kyn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371600"/>
            <a:ext cx="7876168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affold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228600"/>
            <a:ext cx="287655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533400"/>
            <a:ext cx="434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C-C bonds of a molecule under construction constitute its scaffolding.  Reactions which form new C-C bonds are exceptionally useful synthetically.  SN2 reactions, which use a </a:t>
            </a:r>
            <a:r>
              <a:rPr lang="en-US" sz="2400" dirty="0" err="1" smtClean="0"/>
              <a:t>carbanion</a:t>
            </a:r>
            <a:r>
              <a:rPr lang="en-US" sz="2400" dirty="0" smtClean="0"/>
              <a:t> as a </a:t>
            </a:r>
            <a:r>
              <a:rPr lang="en-US" sz="2400" dirty="0" err="1" smtClean="0"/>
              <a:t>nucleophile</a:t>
            </a:r>
            <a:r>
              <a:rPr lang="en-US" sz="2400" dirty="0" smtClean="0"/>
              <a:t> represent one solution to this problem.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905000" y="4876800"/>
          <a:ext cx="5029200" cy="568907"/>
        </p:xfrm>
        <a:graphic>
          <a:graphicData uri="http://schemas.openxmlformats.org/presentationml/2006/ole">
            <p:oleObj spid="_x0000_s6147" name="CS ChemDraw Drawing" r:id="rId4" imgW="5178178" imgH="586362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kyne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828800"/>
            <a:ext cx="7252658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kyne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057400"/>
            <a:ext cx="7688698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kyne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76400"/>
            <a:ext cx="7329055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kyne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676400"/>
            <a:ext cx="7869115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kyne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19200"/>
            <a:ext cx="7817036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kyne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524000"/>
            <a:ext cx="7288306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kyne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371600"/>
            <a:ext cx="7658251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kyne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990599"/>
            <a:ext cx="7162800" cy="4062877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kyne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95400"/>
            <a:ext cx="7909322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9144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Other </a:t>
            </a:r>
            <a:r>
              <a:rPr lang="en-US" sz="3200" dirty="0" err="1" smtClean="0"/>
              <a:t>Carbanions</a:t>
            </a:r>
            <a:r>
              <a:rPr lang="en-US" sz="3200" dirty="0" smtClean="0"/>
              <a:t> Formed by </a:t>
            </a:r>
            <a:r>
              <a:rPr lang="en-US" sz="3200" dirty="0" err="1" smtClean="0"/>
              <a:t>Deprotonation</a:t>
            </a:r>
            <a:endParaRPr lang="en-US" sz="3200" dirty="0" smtClean="0"/>
          </a:p>
          <a:p>
            <a:pPr algn="ctr"/>
            <a:r>
              <a:rPr lang="en-US" sz="3200" dirty="0" smtClean="0"/>
              <a:t>(</a:t>
            </a:r>
            <a:r>
              <a:rPr lang="en-US" sz="3200" dirty="0" err="1" smtClean="0"/>
              <a:t>Enolate</a:t>
            </a:r>
            <a:r>
              <a:rPr lang="en-US" sz="3200" dirty="0" smtClean="0"/>
              <a:t> Anions)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524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General Types of </a:t>
            </a:r>
            <a:r>
              <a:rPr lang="en-US" sz="3600" dirty="0" err="1" smtClean="0"/>
              <a:t>Carbanions</a:t>
            </a:r>
            <a:endParaRPr lang="en-US" sz="36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81000" y="1219200"/>
          <a:ext cx="8371268" cy="4953000"/>
        </p:xfrm>
        <a:graphic>
          <a:graphicData uri="http://schemas.openxmlformats.org/presentationml/2006/ole">
            <p:oleObj spid="_x0000_s1027" name="CS ChemDraw Drawing" r:id="rId3" imgW="10213456" imgH="6043849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kyne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828799"/>
            <a:ext cx="5867400" cy="261996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kyne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752600"/>
            <a:ext cx="6841744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carbonyl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599" y="1828800"/>
            <a:ext cx="6939005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carbonyl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24000"/>
            <a:ext cx="7033513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carbonyl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828800"/>
            <a:ext cx="7498241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nocarbonyl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199" y="1752599"/>
            <a:ext cx="6558399" cy="2667001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6764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Grignard and </a:t>
            </a:r>
            <a:r>
              <a:rPr lang="en-US" sz="3600" dirty="0" err="1" smtClean="0"/>
              <a:t>Organolithium</a:t>
            </a:r>
            <a:r>
              <a:rPr lang="en-US" sz="3600" dirty="0" smtClean="0"/>
              <a:t> </a:t>
            </a:r>
            <a:r>
              <a:rPr lang="en-US" sz="3600" dirty="0" smtClean="0"/>
              <a:t>Species</a:t>
            </a:r>
          </a:p>
          <a:p>
            <a:pPr algn="ctr"/>
            <a:r>
              <a:rPr lang="en-US" sz="3600" dirty="0" smtClean="0"/>
              <a:t>(</a:t>
            </a:r>
            <a:r>
              <a:rPr lang="en-US" sz="3600" dirty="0" err="1" smtClean="0"/>
              <a:t>Unstabilized</a:t>
            </a:r>
            <a:r>
              <a:rPr lang="en-US" sz="3600" dirty="0" smtClean="0"/>
              <a:t> </a:t>
            </a:r>
            <a:r>
              <a:rPr lang="en-US" sz="3600" dirty="0" err="1" smtClean="0"/>
              <a:t>Carbanions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ignardFormatio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743200"/>
            <a:ext cx="7107382" cy="2057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5334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Formation of </a:t>
            </a:r>
            <a:r>
              <a:rPr lang="en-US" sz="3200" dirty="0" err="1" smtClean="0"/>
              <a:t>Organometallics</a:t>
            </a:r>
            <a:r>
              <a:rPr lang="en-US" sz="3200" dirty="0" smtClean="0"/>
              <a:t> by Reaction of </a:t>
            </a:r>
            <a:r>
              <a:rPr lang="en-US" sz="3200" dirty="0" err="1" smtClean="0"/>
              <a:t>Organohalides</a:t>
            </a:r>
            <a:r>
              <a:rPr lang="en-US" sz="3200" dirty="0" smtClean="0"/>
              <a:t> with Magnesium and Lithium Metal</a:t>
            </a:r>
            <a:endParaRPr lang="en-US" sz="32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ignardFormatio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371600"/>
            <a:ext cx="6172200" cy="3793921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ignardFormation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708362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286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Formation of Stabilized </a:t>
            </a:r>
            <a:r>
              <a:rPr lang="en-US" sz="3600" dirty="0" err="1" smtClean="0"/>
              <a:t>Carbanions</a:t>
            </a:r>
            <a:endParaRPr lang="en-US" sz="3600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38200" y="2438400"/>
          <a:ext cx="7591912" cy="2038350"/>
        </p:xfrm>
        <a:graphic>
          <a:graphicData uri="http://schemas.openxmlformats.org/presentationml/2006/ole">
            <p:oleObj spid="_x0000_s2051" name="CS ChemDraw Drawing" r:id="rId3" imgW="13252182" imgH="3559513" progId="ChemDraw.Document.6.0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181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that, for this reaction to succeed, the </a:t>
            </a:r>
            <a:r>
              <a:rPr lang="en-US" dirty="0" err="1" smtClean="0"/>
              <a:t>carbanion</a:t>
            </a:r>
            <a:r>
              <a:rPr lang="en-US" dirty="0" smtClean="0"/>
              <a:t> must be a weaker base than the base employed to </a:t>
            </a:r>
            <a:r>
              <a:rPr lang="en-US" dirty="0" err="1" smtClean="0"/>
              <a:t>deprotonate</a:t>
            </a:r>
            <a:r>
              <a:rPr lang="en-US" dirty="0" smtClean="0"/>
              <a:t> its conjugate acid.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ignardFormation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828800"/>
            <a:ext cx="7691718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ignardFormation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133600"/>
            <a:ext cx="6714907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ignardFormation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295400"/>
            <a:ext cx="7315200" cy="364364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ignardFormation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752600"/>
            <a:ext cx="7289968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ignardFormation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981200"/>
            <a:ext cx="7228703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Formatio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600200"/>
            <a:ext cx="6790816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Formatio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600200"/>
            <a:ext cx="7009404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Formation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752600"/>
            <a:ext cx="6840682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Formation of </a:t>
            </a:r>
            <a:r>
              <a:rPr lang="en-US" sz="3600" dirty="0" err="1" smtClean="0"/>
              <a:t>Carbanions</a:t>
            </a:r>
            <a:r>
              <a:rPr lang="en-US" sz="3600" dirty="0" smtClean="0"/>
              <a:t> by Halogen-Metal Exchange Reactions</a:t>
            </a:r>
            <a:endParaRPr lang="en-US" sz="36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843088" y="3254375"/>
          <a:ext cx="5457825" cy="349250"/>
        </p:xfrm>
        <a:graphic>
          <a:graphicData uri="http://schemas.openxmlformats.org/presentationml/2006/ole">
            <p:oleObj spid="_x0000_s5122" name="CS ChemDraw Drawing" r:id="rId3" imgW="5457226" imgH="348574" progId="ChemDraw.Document.6.0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48768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works when R’-M is a more stable </a:t>
            </a:r>
            <a:r>
              <a:rPr lang="en-US" dirty="0" err="1" smtClean="0"/>
              <a:t>organometallic</a:t>
            </a:r>
            <a:r>
              <a:rPr lang="en-US" dirty="0" smtClean="0"/>
              <a:t> (</a:t>
            </a:r>
            <a:r>
              <a:rPr lang="en-US" dirty="0" err="1" smtClean="0"/>
              <a:t>carbanion</a:t>
            </a:r>
            <a:r>
              <a:rPr lang="en-US" dirty="0" smtClean="0"/>
              <a:t>) than R-M.</a:t>
            </a:r>
          </a:p>
          <a:p>
            <a:r>
              <a:rPr lang="en-US" dirty="0" smtClean="0"/>
              <a:t>This reaction is often used to form vinyl- and aryl- </a:t>
            </a:r>
            <a:r>
              <a:rPr lang="en-US" dirty="0" err="1" smtClean="0"/>
              <a:t>carbanions</a:t>
            </a:r>
            <a:r>
              <a:rPr lang="en-US" dirty="0" smtClean="0"/>
              <a:t>, where the sp</a:t>
            </a:r>
            <a:r>
              <a:rPr lang="en-US" baseline="30000" dirty="0" smtClean="0"/>
              <a:t>2</a:t>
            </a:r>
            <a:r>
              <a:rPr lang="en-US" dirty="0" smtClean="0"/>
              <a:t> hybridized orbital has more ‘s-character’ than the starting sp</a:t>
            </a:r>
            <a:r>
              <a:rPr lang="en-US" baseline="30000" dirty="0" smtClean="0"/>
              <a:t>3 </a:t>
            </a:r>
            <a:r>
              <a:rPr lang="en-US" dirty="0" smtClean="0"/>
              <a:t>hybridized orbital.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talHalogenExchang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057400"/>
            <a:ext cx="6507678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76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Bases often used to form (stabilized) </a:t>
            </a:r>
            <a:r>
              <a:rPr lang="en-US" sz="2800" dirty="0" err="1" smtClean="0"/>
              <a:t>carbanions</a:t>
            </a:r>
            <a:endParaRPr lang="en-US" sz="2800" dirty="0"/>
          </a:p>
        </p:txBody>
      </p:sp>
      <p:sp>
        <p:nvSpPr>
          <p:cNvPr id="4" name="Up Arrow 3"/>
          <p:cNvSpPr/>
          <p:nvPr/>
        </p:nvSpPr>
        <p:spPr>
          <a:xfrm>
            <a:off x="6705600" y="1219200"/>
            <a:ext cx="304800" cy="464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39000" y="2438400"/>
            <a:ext cx="1169551" cy="2362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3200" dirty="0" smtClean="0"/>
              <a:t>Increasing </a:t>
            </a:r>
            <a:r>
              <a:rPr lang="en-US" sz="3200" dirty="0" err="1" smtClean="0"/>
              <a:t>Basicity</a:t>
            </a:r>
            <a:endParaRPr lang="en-US" sz="32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752600" y="1066800"/>
          <a:ext cx="3581400" cy="4969315"/>
        </p:xfrm>
        <a:graphic>
          <a:graphicData uri="http://schemas.openxmlformats.org/presentationml/2006/ole">
            <p:oleObj spid="_x0000_s3075" name="CS ChemDraw Drawing" r:id="rId3" imgW="8387898" imgH="11636713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Formation of </a:t>
            </a:r>
            <a:r>
              <a:rPr lang="en-US" sz="3600" dirty="0" err="1" smtClean="0"/>
              <a:t>Organometallics</a:t>
            </a:r>
            <a:r>
              <a:rPr lang="en-US" sz="3600" dirty="0" smtClean="0"/>
              <a:t> by Halogen-Metal Exchange</a:t>
            </a:r>
            <a:endParaRPr lang="en-US" sz="3600" dirty="0"/>
          </a:p>
        </p:txBody>
      </p:sp>
      <p:pic>
        <p:nvPicPr>
          <p:cNvPr id="3" name="Picture 2" descr="MetalHalogenExchang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667000"/>
            <a:ext cx="6507678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talHalogenExchang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209800"/>
            <a:ext cx="7324908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talHalogenExchang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057400"/>
            <a:ext cx="7092335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talHalogenExchange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905000"/>
            <a:ext cx="6988087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0668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Reactions of </a:t>
            </a:r>
            <a:r>
              <a:rPr lang="en-US" sz="3600" dirty="0" err="1" smtClean="0"/>
              <a:t>Organomagnesium</a:t>
            </a:r>
            <a:r>
              <a:rPr lang="en-US" sz="3600" dirty="0" smtClean="0"/>
              <a:t> and </a:t>
            </a:r>
            <a:r>
              <a:rPr lang="en-US" sz="3600" dirty="0" err="1" smtClean="0"/>
              <a:t>Organolithium</a:t>
            </a:r>
            <a:r>
              <a:rPr lang="en-US" sz="3600" dirty="0" smtClean="0"/>
              <a:t> Species</a:t>
            </a:r>
            <a:endParaRPr lang="en-US" sz="36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ignardFormaldehy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752600"/>
            <a:ext cx="6805246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ignardFormaldehyd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524000"/>
            <a:ext cx="7391400" cy="3729482"/>
          </a:xfrm>
          <a:prstGeom prst="rect">
            <a:avLst/>
          </a:prstGeo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ctionAldehyd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524000"/>
            <a:ext cx="6553200" cy="3467100"/>
          </a:xfrm>
          <a:prstGeom prst="rect">
            <a:avLst/>
          </a:prstGeo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ctionAldehyd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199" y="1828800"/>
            <a:ext cx="6554503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ctionAldehyd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523999"/>
            <a:ext cx="6400800" cy="314595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Formation of </a:t>
            </a:r>
            <a:r>
              <a:rPr lang="en-US" dirty="0" err="1" smtClean="0"/>
              <a:t>Alkynyl</a:t>
            </a:r>
            <a:r>
              <a:rPr lang="en-US" dirty="0" smtClean="0"/>
              <a:t> </a:t>
            </a:r>
            <a:r>
              <a:rPr lang="en-US" dirty="0" smtClean="0"/>
              <a:t>Anions</a:t>
            </a:r>
            <a:br>
              <a:rPr lang="en-US" dirty="0" smtClean="0"/>
            </a:br>
            <a:r>
              <a:rPr lang="en-US" dirty="0" smtClean="0"/>
              <a:t>(can be formed by </a:t>
            </a:r>
            <a:r>
              <a:rPr lang="en-US" dirty="0" err="1" smtClean="0"/>
              <a:t>deprotonation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ctionAldehyde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295399"/>
            <a:ext cx="6096000" cy="3907089"/>
          </a:xfrm>
          <a:prstGeom prst="rect">
            <a:avLst/>
          </a:prstGeom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ctionAldehyde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5962" y="609600"/>
            <a:ext cx="5172075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ctionAldehyd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6437" y="1090612"/>
            <a:ext cx="5191125" cy="4676775"/>
          </a:xfrm>
          <a:prstGeom prst="rect">
            <a:avLst/>
          </a:prstGeo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ctionAldehyde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057400"/>
            <a:ext cx="6147262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ctionAldehyde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447800"/>
            <a:ext cx="6477000" cy="3503359"/>
          </a:xfrm>
          <a:prstGeom prst="rect">
            <a:avLst/>
          </a:prstGeom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ctionAldehyde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600200"/>
            <a:ext cx="6553200" cy="3282702"/>
          </a:xfrm>
          <a:prstGeom prst="rect">
            <a:avLst/>
          </a:prstGeom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ctionAldehyde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295400"/>
            <a:ext cx="6934200" cy="3689758"/>
          </a:xfrm>
          <a:prstGeom prst="rect">
            <a:avLst/>
          </a:prstGeom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actionAldehyde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524000"/>
            <a:ext cx="6781800" cy="3309418"/>
          </a:xfrm>
          <a:prstGeom prst="rect">
            <a:avLst/>
          </a:prstGeom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ctionAldehyde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066800"/>
            <a:ext cx="7086600" cy="5016946"/>
          </a:xfrm>
          <a:prstGeom prst="rect">
            <a:avLst/>
          </a:prstGeom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ctionKeton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799" y="1371600"/>
            <a:ext cx="6977449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ydrocarbonPk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304800"/>
            <a:ext cx="2438400" cy="6424654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971800" y="3505200"/>
            <a:ext cx="990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352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Alkynes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ctionKeton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199" y="1295400"/>
            <a:ext cx="6988007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ctionKetone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752600"/>
            <a:ext cx="7178842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ctionKetone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600200"/>
            <a:ext cx="7315200" cy="25048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rmationAkynylAnion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286000"/>
            <a:ext cx="7467600" cy="23078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ormationAlkynlAnions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752600"/>
            <a:ext cx="8528002" cy="20574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190</Words>
  <Application>Microsoft Office PowerPoint</Application>
  <PresentationFormat>On-screen Show (4:3)</PresentationFormat>
  <Paragraphs>20</Paragraphs>
  <Slides>72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4" baseType="lpstr">
      <vt:lpstr>Office Theme</vt:lpstr>
      <vt:lpstr>CS ChemDraw Drawing</vt:lpstr>
      <vt:lpstr>Carbanions:  Formation and Reactions Part 1</vt:lpstr>
      <vt:lpstr>Slide 2</vt:lpstr>
      <vt:lpstr>Slide 3</vt:lpstr>
      <vt:lpstr>Slide 4</vt:lpstr>
      <vt:lpstr>Slide 5</vt:lpstr>
      <vt:lpstr>Formation of Alkynyl Anions (can be formed by deprotonation)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</vt:vector>
  </TitlesOfParts>
  <Company>Southern Methodist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Carbanions:  Formation and Reactions</dc:title>
  <dc:creator>John Buynak</dc:creator>
  <cp:lastModifiedBy>00005862</cp:lastModifiedBy>
  <cp:revision>38</cp:revision>
  <dcterms:created xsi:type="dcterms:W3CDTF">2009-10-18T23:24:51Z</dcterms:created>
  <dcterms:modified xsi:type="dcterms:W3CDTF">2010-10-05T04:14:53Z</dcterms:modified>
</cp:coreProperties>
</file>