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75" r:id="rId10"/>
    <p:sldId id="274" r:id="rId11"/>
    <p:sldId id="264" r:id="rId12"/>
    <p:sldId id="265" r:id="rId13"/>
    <p:sldId id="266" r:id="rId14"/>
    <p:sldId id="267" r:id="rId15"/>
    <p:sldId id="270" r:id="rId16"/>
    <p:sldId id="271" r:id="rId17"/>
    <p:sldId id="268" r:id="rId18"/>
    <p:sldId id="273" r:id="rId19"/>
    <p:sldId id="285" r:id="rId20"/>
    <p:sldId id="283" r:id="rId21"/>
    <p:sldId id="286" r:id="rId22"/>
    <p:sldId id="284" r:id="rId23"/>
    <p:sldId id="287" r:id="rId24"/>
    <p:sldId id="288" r:id="rId25"/>
    <p:sldId id="289" r:id="rId26"/>
    <p:sldId id="290" r:id="rId27"/>
    <p:sldId id="269" r:id="rId28"/>
    <p:sldId id="272" r:id="rId29"/>
    <p:sldId id="303" r:id="rId30"/>
    <p:sldId id="291" r:id="rId31"/>
    <p:sldId id="276" r:id="rId32"/>
    <p:sldId id="277" r:id="rId33"/>
    <p:sldId id="278" r:id="rId34"/>
    <p:sldId id="279" r:id="rId35"/>
    <p:sldId id="280" r:id="rId36"/>
    <p:sldId id="281" r:id="rId37"/>
    <p:sldId id="282" r:id="rId38"/>
    <p:sldId id="292" r:id="rId39"/>
    <p:sldId id="293" r:id="rId40"/>
    <p:sldId id="294" r:id="rId41"/>
    <p:sldId id="295" r:id="rId42"/>
    <p:sldId id="296" r:id="rId43"/>
    <p:sldId id="298" r:id="rId44"/>
    <p:sldId id="297" r:id="rId45"/>
    <p:sldId id="305" r:id="rId46"/>
    <p:sldId id="299" r:id="rId47"/>
    <p:sldId id="304" r:id="rId48"/>
    <p:sldId id="300" r:id="rId49"/>
    <p:sldId id="301" r:id="rId50"/>
    <p:sldId id="302" r:id="rId51"/>
    <p:sldId id="310" r:id="rId52"/>
    <p:sldId id="307" r:id="rId53"/>
    <p:sldId id="308" r:id="rId54"/>
    <p:sldId id="311" r:id="rId55"/>
    <p:sldId id="309" r:id="rId56"/>
    <p:sldId id="306" r:id="rId57"/>
    <p:sldId id="312" r:id="rId58"/>
    <p:sldId id="313" r:id="rId59"/>
    <p:sldId id="31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06" y="-5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E3BD9D-DA91-4DE0-9AE6-BBFCE1A04536}"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3BD9D-DA91-4DE0-9AE6-BBFCE1A04536}"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3BD9D-DA91-4DE0-9AE6-BBFCE1A04536}"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E3BD9D-DA91-4DE0-9AE6-BBFCE1A04536}"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E3BD9D-DA91-4DE0-9AE6-BBFCE1A04536}" type="datetimeFigureOut">
              <a:rPr lang="en-US" smtClean="0"/>
              <a:pPr/>
              <a:t>9/8/2010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E3BD9D-DA91-4DE0-9AE6-BBFCE1A04536}"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E3BD9D-DA91-4DE0-9AE6-BBFCE1A04536}" type="datetimeFigureOut">
              <a:rPr lang="en-US" smtClean="0"/>
              <a:pPr/>
              <a:t>9/8/2010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3BD9D-DA91-4DE0-9AE6-BBFCE1A04536}" type="datetimeFigureOut">
              <a:rPr lang="en-US" smtClean="0"/>
              <a:pPr/>
              <a:t>9/8/2010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3BD9D-DA91-4DE0-9AE6-BBFCE1A04536}" type="datetimeFigureOut">
              <a:rPr lang="en-US" smtClean="0"/>
              <a:pPr/>
              <a:t>9/8/2010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3BD9D-DA91-4DE0-9AE6-BBFCE1A04536}"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E3BD9D-DA91-4DE0-9AE6-BBFCE1A04536}" type="datetimeFigureOut">
              <a:rPr lang="en-US" smtClean="0"/>
              <a:pPr/>
              <a:t>9/8/2010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F43567-8BD7-471A-9BDC-828D7F3F051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3BD9D-DA91-4DE0-9AE6-BBFCE1A04536}" type="datetimeFigureOut">
              <a:rPr lang="en-US" smtClean="0"/>
              <a:pPr/>
              <a:t>9/8/2010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43567-8BD7-471A-9BDC-828D7F3F05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1.bin"/></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87.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mu.edu/cul/apps/researchcentral/a-z.html" TargetMode="External"/><Relationship Id="rId2" Type="http://schemas.openxmlformats.org/officeDocument/2006/relationships/hyperlink" Target="http://www.smu.edu/OIT/Services/Service%20List/VPN.aspx"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Configuration</a:t>
            </a:r>
            <a:endParaRPr lang="en-US" dirty="0"/>
          </a:p>
        </p:txBody>
      </p:sp>
      <p:pic>
        <p:nvPicPr>
          <p:cNvPr id="4" name="Picture 3" descr="Chiral_svg_68.jpg"/>
          <p:cNvPicPr>
            <a:picLocks noChangeAspect="1"/>
          </p:cNvPicPr>
          <p:nvPr/>
        </p:nvPicPr>
        <p:blipFill>
          <a:blip r:embed="rId2" cstate="print"/>
          <a:stretch>
            <a:fillRect/>
          </a:stretch>
        </p:blipFill>
        <p:spPr>
          <a:xfrm>
            <a:off x="3276600" y="2667000"/>
            <a:ext cx="3149600" cy="236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8001000" cy="646331"/>
          </a:xfrm>
          <a:prstGeom prst="rect">
            <a:avLst/>
          </a:prstGeom>
          <a:noFill/>
        </p:spPr>
        <p:txBody>
          <a:bodyPr wrap="square" rtlCol="0">
            <a:spAutoFit/>
          </a:bodyPr>
          <a:lstStyle/>
          <a:p>
            <a:r>
              <a:rPr lang="en-US" dirty="0" smtClean="0"/>
              <a:t>When will a molecule be different (i.e. non-</a:t>
            </a:r>
            <a:r>
              <a:rPr lang="en-US" dirty="0" err="1" smtClean="0"/>
              <a:t>superimposable</a:t>
            </a:r>
            <a:r>
              <a:rPr lang="en-US" dirty="0" smtClean="0"/>
              <a:t> on) from its mirror image?</a:t>
            </a:r>
            <a:endParaRPr lang="en-US" dirty="0"/>
          </a:p>
        </p:txBody>
      </p:sp>
      <p:sp>
        <p:nvSpPr>
          <p:cNvPr id="3" name="TextBox 2"/>
          <p:cNvSpPr txBox="1"/>
          <p:nvPr/>
        </p:nvSpPr>
        <p:spPr>
          <a:xfrm>
            <a:off x="457200" y="1371600"/>
            <a:ext cx="8001000" cy="2031325"/>
          </a:xfrm>
          <a:prstGeom prst="rect">
            <a:avLst/>
          </a:prstGeom>
          <a:noFill/>
        </p:spPr>
        <p:txBody>
          <a:bodyPr wrap="square" rtlCol="0">
            <a:spAutoFit/>
          </a:bodyPr>
          <a:lstStyle/>
          <a:p>
            <a:r>
              <a:rPr lang="en-US" dirty="0" smtClean="0"/>
              <a:t>A good test for the existence of ‘</a:t>
            </a:r>
            <a:r>
              <a:rPr lang="en-US" dirty="0" err="1" smtClean="0"/>
              <a:t>chirality</a:t>
            </a:r>
            <a:r>
              <a:rPr lang="en-US" dirty="0" smtClean="0"/>
              <a:t>’ in a molecule is to look for planes of symmetry within the structure.  If a molecule has a plane of symmetry, then it is </a:t>
            </a:r>
            <a:r>
              <a:rPr lang="en-US" dirty="0" err="1" smtClean="0"/>
              <a:t>achiral</a:t>
            </a:r>
            <a:r>
              <a:rPr lang="en-US" dirty="0" smtClean="0"/>
              <a:t> (</a:t>
            </a:r>
            <a:r>
              <a:rPr lang="en-US" dirty="0" err="1" smtClean="0"/>
              <a:t>i</a:t>
            </a:r>
            <a:r>
              <a:rPr lang="en-US" dirty="0" smtClean="0"/>
              <a:t>. e. not </a:t>
            </a:r>
            <a:r>
              <a:rPr lang="en-US" dirty="0" err="1" smtClean="0"/>
              <a:t>chiral</a:t>
            </a:r>
            <a:r>
              <a:rPr lang="en-US" dirty="0" smtClean="0"/>
              <a:t>).</a:t>
            </a:r>
          </a:p>
          <a:p>
            <a:endParaRPr lang="en-US" dirty="0" smtClean="0"/>
          </a:p>
          <a:p>
            <a:r>
              <a:rPr lang="en-US" dirty="0" smtClean="0"/>
              <a:t>Some examples of molecules with planes of symmetry are shown below.  These molecules are not </a:t>
            </a:r>
            <a:r>
              <a:rPr lang="en-US" dirty="0" err="1" smtClean="0"/>
              <a:t>chiral</a:t>
            </a:r>
            <a:r>
              <a:rPr lang="en-US" dirty="0" smtClean="0"/>
              <a:t> (i.e. they are </a:t>
            </a:r>
            <a:r>
              <a:rPr lang="en-US" dirty="0" err="1" smtClean="0"/>
              <a:t>achiral</a:t>
            </a:r>
            <a:r>
              <a:rPr lang="en-US" dirty="0" smtClean="0"/>
              <a:t>) and they can be superimposed on their mirror images.</a:t>
            </a:r>
            <a:endParaRPr lang="en-US" dirty="0"/>
          </a:p>
        </p:txBody>
      </p:sp>
      <p:graphicFrame>
        <p:nvGraphicFramePr>
          <p:cNvPr id="11268" name="Object 4"/>
          <p:cNvGraphicFramePr>
            <a:graphicFrameLocks noChangeAspect="1"/>
          </p:cNvGraphicFramePr>
          <p:nvPr/>
        </p:nvGraphicFramePr>
        <p:xfrm>
          <a:off x="838200" y="4191000"/>
          <a:ext cx="2438400" cy="1254121"/>
        </p:xfrm>
        <a:graphic>
          <a:graphicData uri="http://schemas.openxmlformats.org/presentationml/2006/ole">
            <p:oleObj spid="_x0000_s11268" name="CS ChemDraw Drawing" r:id="rId3" imgW="3824812" imgH="1967149" progId="ChemDraw.Document.6.0">
              <p:embed/>
            </p:oleObj>
          </a:graphicData>
        </a:graphic>
      </p:graphicFrame>
      <p:pic>
        <p:nvPicPr>
          <p:cNvPr id="8" name="Picture 7" descr="Dichlorocyclopentane.jpg"/>
          <p:cNvPicPr>
            <a:picLocks noChangeAspect="1"/>
          </p:cNvPicPr>
          <p:nvPr/>
        </p:nvPicPr>
        <p:blipFill>
          <a:blip r:embed="rId4" cstate="print"/>
          <a:stretch>
            <a:fillRect/>
          </a:stretch>
        </p:blipFill>
        <p:spPr>
          <a:xfrm>
            <a:off x="4495800" y="4038600"/>
            <a:ext cx="2895600" cy="15853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7543800" cy="1477328"/>
          </a:xfrm>
          <a:prstGeom prst="rect">
            <a:avLst/>
          </a:prstGeom>
          <a:noFill/>
        </p:spPr>
        <p:txBody>
          <a:bodyPr wrap="square" rtlCol="0">
            <a:spAutoFit/>
          </a:bodyPr>
          <a:lstStyle/>
          <a:p>
            <a:r>
              <a:rPr lang="en-US" dirty="0" smtClean="0"/>
              <a:t>If two molecules are different (i.e. non-</a:t>
            </a:r>
            <a:r>
              <a:rPr lang="en-US" dirty="0" err="1" smtClean="0"/>
              <a:t>superimposable</a:t>
            </a:r>
            <a:r>
              <a:rPr lang="en-US" dirty="0" smtClean="0"/>
              <a:t>), then they need to have </a:t>
            </a:r>
            <a:r>
              <a:rPr lang="en-US" u="sng" dirty="0" smtClean="0"/>
              <a:t>different </a:t>
            </a:r>
            <a:r>
              <a:rPr lang="en-US" dirty="0" smtClean="0"/>
              <a:t>names.  </a:t>
            </a:r>
            <a:r>
              <a:rPr lang="en-US" u="sng" dirty="0" smtClean="0"/>
              <a:t>Both </a:t>
            </a:r>
            <a:r>
              <a:rPr lang="en-US" dirty="0" smtClean="0"/>
              <a:t>molecules</a:t>
            </a:r>
            <a:r>
              <a:rPr lang="en-US" u="sng" dirty="0" smtClean="0"/>
              <a:t> </a:t>
            </a:r>
            <a:r>
              <a:rPr lang="en-US" dirty="0" smtClean="0"/>
              <a:t>would be called 1-bromo-1-fluoroethane.  However to denote the stereochemistry we utilize the prefixes R (rectus) and S (sinister).  Again, we use the Cahn-</a:t>
            </a:r>
            <a:r>
              <a:rPr lang="en-US" dirty="0" err="1" smtClean="0"/>
              <a:t>Ingold</a:t>
            </a:r>
            <a:r>
              <a:rPr lang="en-US" dirty="0" smtClean="0"/>
              <a:t>-Prelog prioritization scheme.</a:t>
            </a:r>
            <a:endParaRPr lang="en-US" dirty="0"/>
          </a:p>
        </p:txBody>
      </p:sp>
      <p:graphicFrame>
        <p:nvGraphicFramePr>
          <p:cNvPr id="6146" name="Object 2"/>
          <p:cNvGraphicFramePr>
            <a:graphicFrameLocks noChangeAspect="1"/>
          </p:cNvGraphicFramePr>
          <p:nvPr/>
        </p:nvGraphicFramePr>
        <p:xfrm>
          <a:off x="228600" y="2438400"/>
          <a:ext cx="8620203" cy="2743200"/>
        </p:xfrm>
        <a:graphic>
          <a:graphicData uri="http://schemas.openxmlformats.org/presentationml/2006/ole">
            <p:oleObj spid="_x0000_s6146" name="CS ChemDraw Drawing" r:id="rId3" imgW="14015848" imgH="4458781" progId="ChemDraw.Document.6.0">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7391400" cy="646331"/>
          </a:xfrm>
          <a:prstGeom prst="rect">
            <a:avLst/>
          </a:prstGeom>
          <a:noFill/>
        </p:spPr>
        <p:txBody>
          <a:bodyPr wrap="square" rtlCol="0">
            <a:spAutoFit/>
          </a:bodyPr>
          <a:lstStyle/>
          <a:p>
            <a:r>
              <a:rPr lang="en-US" dirty="0" smtClean="0"/>
              <a:t>If the two molecules are different (i.e. non-</a:t>
            </a:r>
            <a:r>
              <a:rPr lang="en-US" dirty="0" err="1" smtClean="0"/>
              <a:t>superimposable</a:t>
            </a:r>
            <a:r>
              <a:rPr lang="en-US" dirty="0" smtClean="0"/>
              <a:t>), then do they have different physical properties?</a:t>
            </a:r>
            <a:endParaRPr lang="en-US" dirty="0"/>
          </a:p>
        </p:txBody>
      </p:sp>
      <p:sp>
        <p:nvSpPr>
          <p:cNvPr id="3" name="TextBox 2"/>
          <p:cNvSpPr txBox="1"/>
          <p:nvPr/>
        </p:nvSpPr>
        <p:spPr>
          <a:xfrm>
            <a:off x="609600" y="4648200"/>
            <a:ext cx="7848600" cy="646331"/>
          </a:xfrm>
          <a:prstGeom prst="rect">
            <a:avLst/>
          </a:prstGeom>
          <a:noFill/>
        </p:spPr>
        <p:txBody>
          <a:bodyPr wrap="square" rtlCol="0">
            <a:spAutoFit/>
          </a:bodyPr>
          <a:lstStyle/>
          <a:p>
            <a:r>
              <a:rPr lang="en-US" u="sng" dirty="0" smtClean="0"/>
              <a:t>In the case of </a:t>
            </a:r>
            <a:r>
              <a:rPr lang="en-US" u="sng" dirty="0" err="1" smtClean="0"/>
              <a:t>enantiomers</a:t>
            </a:r>
            <a:r>
              <a:rPr lang="en-US" u="sng" dirty="0" smtClean="0"/>
              <a:t> </a:t>
            </a:r>
            <a:r>
              <a:rPr lang="en-US" dirty="0" smtClean="0"/>
              <a:t>(non-</a:t>
            </a:r>
            <a:r>
              <a:rPr lang="en-US" dirty="0" err="1" smtClean="0"/>
              <a:t>superimposable</a:t>
            </a:r>
            <a:r>
              <a:rPr lang="en-US" dirty="0" smtClean="0"/>
              <a:t> mirror images) most physical properties (</a:t>
            </a:r>
            <a:r>
              <a:rPr lang="en-US" dirty="0" err="1" smtClean="0"/>
              <a:t>m.p</a:t>
            </a:r>
            <a:r>
              <a:rPr lang="en-US" dirty="0" smtClean="0"/>
              <a:t>., </a:t>
            </a:r>
            <a:r>
              <a:rPr lang="en-US" dirty="0" err="1" smtClean="0"/>
              <a:t>b.p</a:t>
            </a:r>
            <a:r>
              <a:rPr lang="en-US" dirty="0" smtClean="0"/>
              <a:t>., etc.) are identical except….</a:t>
            </a:r>
            <a:endParaRPr lang="en-US" dirty="0"/>
          </a:p>
        </p:txBody>
      </p:sp>
      <p:graphicFrame>
        <p:nvGraphicFramePr>
          <p:cNvPr id="7170" name="Object 2"/>
          <p:cNvGraphicFramePr>
            <a:graphicFrameLocks noChangeAspect="1"/>
          </p:cNvGraphicFramePr>
          <p:nvPr/>
        </p:nvGraphicFramePr>
        <p:xfrm>
          <a:off x="2819400" y="2286000"/>
          <a:ext cx="3643313" cy="1049337"/>
        </p:xfrm>
        <a:graphic>
          <a:graphicData uri="http://schemas.openxmlformats.org/presentationml/2006/ole">
            <p:oleObj spid="_x0000_s7170" name="CS ChemDraw Drawing" r:id="rId3" imgW="3643553" imgH="1049777" progId="ChemDraw.Document.6.0">
              <p:embed/>
            </p:oleObj>
          </a:graphicData>
        </a:graphic>
      </p:graphicFrame>
      <p:sp>
        <p:nvSpPr>
          <p:cNvPr id="5" name="TextBox 4"/>
          <p:cNvSpPr txBox="1"/>
          <p:nvPr/>
        </p:nvSpPr>
        <p:spPr>
          <a:xfrm>
            <a:off x="1752600" y="3657600"/>
            <a:ext cx="2678297" cy="369332"/>
          </a:xfrm>
          <a:prstGeom prst="rect">
            <a:avLst/>
          </a:prstGeom>
          <a:noFill/>
        </p:spPr>
        <p:txBody>
          <a:bodyPr wrap="none" rtlCol="0">
            <a:spAutoFit/>
          </a:bodyPr>
          <a:lstStyle/>
          <a:p>
            <a:r>
              <a:rPr lang="en-US" i="1" dirty="0" smtClean="0"/>
              <a:t>R</a:t>
            </a:r>
            <a:r>
              <a:rPr lang="en-US" dirty="0" smtClean="0"/>
              <a:t>-1-bromo-1-fluoroethane</a:t>
            </a:r>
            <a:endParaRPr lang="en-US" dirty="0"/>
          </a:p>
        </p:txBody>
      </p:sp>
      <p:sp>
        <p:nvSpPr>
          <p:cNvPr id="6" name="TextBox 5"/>
          <p:cNvSpPr txBox="1"/>
          <p:nvPr/>
        </p:nvSpPr>
        <p:spPr>
          <a:xfrm>
            <a:off x="4953000" y="3657600"/>
            <a:ext cx="3124200" cy="646331"/>
          </a:xfrm>
          <a:prstGeom prst="rect">
            <a:avLst/>
          </a:prstGeom>
          <a:noFill/>
        </p:spPr>
        <p:txBody>
          <a:bodyPr wrap="square" rtlCol="0">
            <a:spAutoFit/>
          </a:bodyPr>
          <a:lstStyle/>
          <a:p>
            <a:r>
              <a:rPr lang="en-US" i="1" dirty="0" smtClean="0"/>
              <a:t>S</a:t>
            </a:r>
            <a:r>
              <a:rPr lang="en-US" dirty="0" smtClean="0"/>
              <a:t>-1-bromo-1-fluoroethane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2514600" y="4495800"/>
          <a:ext cx="3643313" cy="1049337"/>
        </p:xfrm>
        <a:graphic>
          <a:graphicData uri="http://schemas.openxmlformats.org/presentationml/2006/ole">
            <p:oleObj spid="_x0000_s8194" name="CS ChemDraw Drawing" r:id="rId3" imgW="3643553" imgH="1049777" progId="ChemDraw.Document.6.0">
              <p:embed/>
            </p:oleObj>
          </a:graphicData>
        </a:graphic>
      </p:graphicFrame>
      <p:sp>
        <p:nvSpPr>
          <p:cNvPr id="3" name="TextBox 2"/>
          <p:cNvSpPr txBox="1"/>
          <p:nvPr/>
        </p:nvSpPr>
        <p:spPr>
          <a:xfrm>
            <a:off x="1295400" y="5867400"/>
            <a:ext cx="2678297" cy="369332"/>
          </a:xfrm>
          <a:prstGeom prst="rect">
            <a:avLst/>
          </a:prstGeom>
          <a:noFill/>
        </p:spPr>
        <p:txBody>
          <a:bodyPr wrap="none" rtlCol="0">
            <a:spAutoFit/>
          </a:bodyPr>
          <a:lstStyle/>
          <a:p>
            <a:r>
              <a:rPr lang="en-US" i="1" dirty="0" smtClean="0"/>
              <a:t>R</a:t>
            </a:r>
            <a:r>
              <a:rPr lang="en-US" dirty="0" smtClean="0"/>
              <a:t>-1-bromo-1-fluoroethane</a:t>
            </a:r>
            <a:endParaRPr lang="en-US" dirty="0"/>
          </a:p>
        </p:txBody>
      </p:sp>
      <p:sp>
        <p:nvSpPr>
          <p:cNvPr id="4" name="TextBox 3"/>
          <p:cNvSpPr txBox="1"/>
          <p:nvPr/>
        </p:nvSpPr>
        <p:spPr>
          <a:xfrm>
            <a:off x="4495800" y="5867400"/>
            <a:ext cx="3124200" cy="646331"/>
          </a:xfrm>
          <a:prstGeom prst="rect">
            <a:avLst/>
          </a:prstGeom>
          <a:noFill/>
        </p:spPr>
        <p:txBody>
          <a:bodyPr wrap="square" rtlCol="0">
            <a:spAutoFit/>
          </a:bodyPr>
          <a:lstStyle/>
          <a:p>
            <a:r>
              <a:rPr lang="en-US" i="1" dirty="0" smtClean="0"/>
              <a:t>S</a:t>
            </a:r>
            <a:r>
              <a:rPr lang="en-US" dirty="0" smtClean="0"/>
              <a:t>-1-bromo-1-fluoroethane</a:t>
            </a:r>
          </a:p>
          <a:p>
            <a:endParaRPr lang="en-US" dirty="0"/>
          </a:p>
        </p:txBody>
      </p:sp>
      <p:pic>
        <p:nvPicPr>
          <p:cNvPr id="5" name="Picture 4" descr="PlanePolarizedLight.jpg"/>
          <p:cNvPicPr>
            <a:picLocks noChangeAspect="1"/>
          </p:cNvPicPr>
          <p:nvPr/>
        </p:nvPicPr>
        <p:blipFill>
          <a:blip r:embed="rId4" cstate="print"/>
          <a:stretch>
            <a:fillRect/>
          </a:stretch>
        </p:blipFill>
        <p:spPr>
          <a:xfrm>
            <a:off x="2362200" y="685800"/>
            <a:ext cx="3571875" cy="1276350"/>
          </a:xfrm>
          <a:prstGeom prst="rect">
            <a:avLst/>
          </a:prstGeom>
        </p:spPr>
      </p:pic>
      <p:sp>
        <p:nvSpPr>
          <p:cNvPr id="6" name="TextBox 5"/>
          <p:cNvSpPr txBox="1"/>
          <p:nvPr/>
        </p:nvSpPr>
        <p:spPr>
          <a:xfrm>
            <a:off x="304800" y="2362200"/>
            <a:ext cx="8229600" cy="1477328"/>
          </a:xfrm>
          <a:prstGeom prst="rect">
            <a:avLst/>
          </a:prstGeom>
          <a:noFill/>
        </p:spPr>
        <p:txBody>
          <a:bodyPr wrap="square" rtlCol="0">
            <a:spAutoFit/>
          </a:bodyPr>
          <a:lstStyle/>
          <a:p>
            <a:r>
              <a:rPr lang="en-US" dirty="0" smtClean="0"/>
              <a:t>Each of the two molecules (</a:t>
            </a:r>
            <a:r>
              <a:rPr lang="en-US" dirty="0" err="1" smtClean="0"/>
              <a:t>enantiomers</a:t>
            </a:r>
            <a:r>
              <a:rPr lang="en-US" dirty="0" smtClean="0"/>
              <a:t>, mirror images) will rotate the plane of polarized light by the same amount, </a:t>
            </a:r>
            <a:r>
              <a:rPr lang="en-US" u="sng" dirty="0" smtClean="0"/>
              <a:t>but in opposite directions</a:t>
            </a:r>
            <a:r>
              <a:rPr lang="en-US" dirty="0" smtClean="0"/>
              <a:t>.  Note that the direction of rotation of the light has no relationship to the designation as ‘R’ or as ‘S’ (which was assigned based on structure), but must be determined experimentally (and is not possible to predict).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419600"/>
            <a:ext cx="8382000" cy="2308324"/>
          </a:xfrm>
          <a:prstGeom prst="rect">
            <a:avLst/>
          </a:prstGeom>
          <a:noFill/>
        </p:spPr>
        <p:txBody>
          <a:bodyPr wrap="square" rtlCol="0">
            <a:spAutoFit/>
          </a:bodyPr>
          <a:lstStyle/>
          <a:p>
            <a:r>
              <a:rPr lang="en-US" dirty="0" smtClean="0"/>
              <a:t>If it is experimentally determined that the rotation of the plane of polarized light is in the clockwise direction, the molecule is classified as (+) or as the lowercase </a:t>
            </a:r>
            <a:r>
              <a:rPr lang="en-US" i="1" dirty="0" smtClean="0"/>
              <a:t>d</a:t>
            </a:r>
            <a:r>
              <a:rPr lang="en-US" dirty="0" smtClean="0"/>
              <a:t>, for dextrorotatory.  If the rotation of the plane of polarized light of the purified </a:t>
            </a:r>
            <a:r>
              <a:rPr lang="en-US" dirty="0" err="1" smtClean="0"/>
              <a:t>enantiomer</a:t>
            </a:r>
            <a:r>
              <a:rPr lang="en-US" dirty="0" smtClean="0"/>
              <a:t> is in the counterclockwise direction, the molecule is classified as (-) or as lowercase </a:t>
            </a:r>
            <a:r>
              <a:rPr lang="en-US" i="1" dirty="0" smtClean="0"/>
              <a:t>l</a:t>
            </a:r>
            <a:r>
              <a:rPr lang="en-US" dirty="0" smtClean="0"/>
              <a:t> for ‘levorotatory’.   </a:t>
            </a:r>
          </a:p>
          <a:p>
            <a:endParaRPr lang="en-US" dirty="0" smtClean="0"/>
          </a:p>
          <a:p>
            <a:r>
              <a:rPr lang="en-US" u="sng" dirty="0" smtClean="0"/>
              <a:t>Caution</a:t>
            </a:r>
            <a:r>
              <a:rPr lang="en-US" dirty="0" smtClean="0"/>
              <a:t>:  Note that the </a:t>
            </a:r>
            <a:r>
              <a:rPr lang="en-US" u="sng" dirty="0" smtClean="0"/>
              <a:t>uppercase</a:t>
            </a:r>
            <a:r>
              <a:rPr lang="en-US" dirty="0" smtClean="0"/>
              <a:t> D and L are utilized for an entirely different purpose, as will be discussed below.</a:t>
            </a:r>
            <a:endParaRPr lang="en-US" dirty="0"/>
          </a:p>
        </p:txBody>
      </p:sp>
      <p:pic>
        <p:nvPicPr>
          <p:cNvPr id="4" name="Picture 3" descr="polarimeter.gif"/>
          <p:cNvPicPr>
            <a:picLocks noChangeAspect="1"/>
          </p:cNvPicPr>
          <p:nvPr/>
        </p:nvPicPr>
        <p:blipFill>
          <a:blip r:embed="rId2" cstate="print"/>
          <a:stretch>
            <a:fillRect/>
          </a:stretch>
        </p:blipFill>
        <p:spPr>
          <a:xfrm>
            <a:off x="1524000" y="228600"/>
            <a:ext cx="5105400" cy="37272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648200"/>
            <a:ext cx="8229600" cy="2031325"/>
          </a:xfrm>
          <a:prstGeom prst="rect">
            <a:avLst/>
          </a:prstGeom>
          <a:noFill/>
        </p:spPr>
        <p:txBody>
          <a:bodyPr wrap="square" rtlCol="0">
            <a:spAutoFit/>
          </a:bodyPr>
          <a:lstStyle/>
          <a:p>
            <a:r>
              <a:rPr lang="en-US" dirty="0" smtClean="0"/>
              <a:t>Also, other </a:t>
            </a:r>
            <a:r>
              <a:rPr lang="en-US" dirty="0" err="1" smtClean="0"/>
              <a:t>chiral</a:t>
            </a:r>
            <a:r>
              <a:rPr lang="en-US" dirty="0" smtClean="0"/>
              <a:t> molecules will interact differently with each of the two </a:t>
            </a:r>
            <a:r>
              <a:rPr lang="en-US" dirty="0" err="1" smtClean="0"/>
              <a:t>enantiomers</a:t>
            </a:r>
            <a:r>
              <a:rPr lang="en-US" dirty="0" smtClean="0"/>
              <a:t>…</a:t>
            </a:r>
          </a:p>
          <a:p>
            <a:endParaRPr lang="en-US" dirty="0" smtClean="0"/>
          </a:p>
          <a:p>
            <a:r>
              <a:rPr lang="en-US" dirty="0" smtClean="0"/>
              <a:t>Since proteins are themselves </a:t>
            </a:r>
            <a:r>
              <a:rPr lang="en-US" dirty="0" err="1" smtClean="0"/>
              <a:t>chiral</a:t>
            </a:r>
            <a:r>
              <a:rPr lang="en-US" dirty="0" smtClean="0"/>
              <a:t>, the two </a:t>
            </a:r>
            <a:r>
              <a:rPr lang="en-US" dirty="0" err="1" smtClean="0"/>
              <a:t>enantiomers</a:t>
            </a:r>
            <a:r>
              <a:rPr lang="en-US" dirty="0" smtClean="0"/>
              <a:t> of drugs (which most commonly interact with proteins) will have different biological activity.  It is not uncommon for one </a:t>
            </a:r>
            <a:r>
              <a:rPr lang="en-US" dirty="0" err="1" smtClean="0"/>
              <a:t>enantiomer</a:t>
            </a:r>
            <a:r>
              <a:rPr lang="en-US" dirty="0" smtClean="0"/>
              <a:t> to be active and the other inactive, or even for the ‘wrong’ </a:t>
            </a:r>
            <a:r>
              <a:rPr lang="en-US" dirty="0" err="1" smtClean="0"/>
              <a:t>enantiomer</a:t>
            </a:r>
            <a:r>
              <a:rPr lang="en-US" dirty="0" smtClean="0"/>
              <a:t> to have an undesired side effect.</a:t>
            </a:r>
            <a:endParaRPr lang="en-US" dirty="0"/>
          </a:p>
        </p:txBody>
      </p:sp>
      <p:pic>
        <p:nvPicPr>
          <p:cNvPr id="3" name="Picture 2" descr="DHFR-pyri-complex-bindingsite.jpg"/>
          <p:cNvPicPr>
            <a:picLocks noChangeAspect="1"/>
          </p:cNvPicPr>
          <p:nvPr/>
        </p:nvPicPr>
        <p:blipFill>
          <a:blip r:embed="rId2" cstate="print"/>
          <a:stretch>
            <a:fillRect/>
          </a:stretch>
        </p:blipFill>
        <p:spPr>
          <a:xfrm>
            <a:off x="2133600" y="0"/>
            <a:ext cx="4762500" cy="45910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81000" y="685800"/>
            <a:ext cx="3724275" cy="2733675"/>
          </a:xfrm>
          <a:prstGeom prst="rect">
            <a:avLst/>
          </a:prstGeom>
          <a:noFill/>
          <a:ln w="9525">
            <a:noFill/>
            <a:miter lim="800000"/>
            <a:headEnd/>
            <a:tailEnd/>
          </a:ln>
        </p:spPr>
      </p:pic>
      <p:sp>
        <p:nvSpPr>
          <p:cNvPr id="3" name="TextBox 2"/>
          <p:cNvSpPr txBox="1"/>
          <p:nvPr/>
        </p:nvSpPr>
        <p:spPr>
          <a:xfrm>
            <a:off x="609600" y="4876800"/>
            <a:ext cx="7924800" cy="1200329"/>
          </a:xfrm>
          <a:prstGeom prst="rect">
            <a:avLst/>
          </a:prstGeom>
          <a:noFill/>
        </p:spPr>
        <p:txBody>
          <a:bodyPr wrap="square" rtlCol="0">
            <a:spAutoFit/>
          </a:bodyPr>
          <a:lstStyle/>
          <a:p>
            <a:r>
              <a:rPr lang="en-US" dirty="0" smtClean="0"/>
              <a:t>This makes it extremely important for the pharmaceutical companies to synthesize the proper </a:t>
            </a:r>
            <a:r>
              <a:rPr lang="en-US" dirty="0" err="1" smtClean="0"/>
              <a:t>enantiomer</a:t>
            </a:r>
            <a:r>
              <a:rPr lang="en-US" dirty="0" smtClean="0"/>
              <a:t>.  Advances in a field of chemistry known as ‘asymmetric catalysis’ has provided valuable tools for doing this and has resulted in Nobel Prizes for leading scientists in this area.</a:t>
            </a:r>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4419600" y="304800"/>
            <a:ext cx="4362118" cy="42814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533400"/>
            <a:ext cx="4800600" cy="523220"/>
          </a:xfrm>
          <a:prstGeom prst="rect">
            <a:avLst/>
          </a:prstGeom>
          <a:noFill/>
        </p:spPr>
        <p:txBody>
          <a:bodyPr wrap="square" rtlCol="0">
            <a:spAutoFit/>
          </a:bodyPr>
          <a:lstStyle/>
          <a:p>
            <a:pPr algn="ctr"/>
            <a:r>
              <a:rPr lang="en-US" sz="2800" dirty="0" err="1" smtClean="0"/>
              <a:t>Racemic</a:t>
            </a:r>
            <a:r>
              <a:rPr lang="en-US" sz="2800" dirty="0" smtClean="0"/>
              <a:t> Mixtures</a:t>
            </a:r>
            <a:endParaRPr lang="en-US" sz="2800" dirty="0"/>
          </a:p>
        </p:txBody>
      </p:sp>
      <p:sp>
        <p:nvSpPr>
          <p:cNvPr id="4" name="TextBox 3"/>
          <p:cNvSpPr txBox="1"/>
          <p:nvPr/>
        </p:nvSpPr>
        <p:spPr>
          <a:xfrm>
            <a:off x="609600" y="3962400"/>
            <a:ext cx="7772400" cy="923330"/>
          </a:xfrm>
          <a:prstGeom prst="rect">
            <a:avLst/>
          </a:prstGeom>
          <a:noFill/>
        </p:spPr>
        <p:txBody>
          <a:bodyPr wrap="square" rtlCol="0">
            <a:spAutoFit/>
          </a:bodyPr>
          <a:lstStyle/>
          <a:p>
            <a:r>
              <a:rPr lang="en-US" dirty="0" smtClean="0"/>
              <a:t>If one has a 50:50 mixture of the two </a:t>
            </a:r>
            <a:r>
              <a:rPr lang="en-US" dirty="0" err="1" smtClean="0"/>
              <a:t>enantiomers</a:t>
            </a:r>
            <a:r>
              <a:rPr lang="en-US" dirty="0" smtClean="0"/>
              <a:t>, then the mixture is called a ‘</a:t>
            </a:r>
            <a:r>
              <a:rPr lang="en-US" dirty="0" err="1" smtClean="0"/>
              <a:t>racemic</a:t>
            </a:r>
            <a:r>
              <a:rPr lang="en-US" dirty="0" smtClean="0"/>
              <a:t> mixture’.</a:t>
            </a:r>
          </a:p>
          <a:p>
            <a:endParaRPr lang="en-US" dirty="0" smtClean="0"/>
          </a:p>
        </p:txBody>
      </p:sp>
      <p:pic>
        <p:nvPicPr>
          <p:cNvPr id="5" name="Picture 4" descr="chirality-rgb.jpg"/>
          <p:cNvPicPr>
            <a:picLocks noChangeAspect="1"/>
          </p:cNvPicPr>
          <p:nvPr/>
        </p:nvPicPr>
        <p:blipFill>
          <a:blip r:embed="rId2" cstate="print"/>
          <a:stretch>
            <a:fillRect/>
          </a:stretch>
        </p:blipFill>
        <p:spPr>
          <a:xfrm>
            <a:off x="3276600" y="1600200"/>
            <a:ext cx="2857500" cy="1943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153400" cy="523220"/>
          </a:xfrm>
          <a:prstGeom prst="rect">
            <a:avLst/>
          </a:prstGeom>
          <a:noFill/>
        </p:spPr>
        <p:txBody>
          <a:bodyPr wrap="square" rtlCol="0">
            <a:spAutoFit/>
          </a:bodyPr>
          <a:lstStyle/>
          <a:p>
            <a:pPr algn="ctr"/>
            <a:r>
              <a:rPr lang="en-US" sz="2800" dirty="0" smtClean="0"/>
              <a:t>Drawing structures to depict </a:t>
            </a:r>
            <a:r>
              <a:rPr lang="en-US" sz="2800" dirty="0" err="1" smtClean="0"/>
              <a:t>chirality</a:t>
            </a:r>
            <a:r>
              <a:rPr lang="en-US" sz="2800" dirty="0" smtClean="0"/>
              <a:t>.  </a:t>
            </a:r>
            <a:endParaRPr lang="en-US" sz="2800" dirty="0"/>
          </a:p>
        </p:txBody>
      </p:sp>
      <p:pic>
        <p:nvPicPr>
          <p:cNvPr id="3" name="Picture 2" descr="2-butanol.gif"/>
          <p:cNvPicPr>
            <a:picLocks noChangeAspect="1"/>
          </p:cNvPicPr>
          <p:nvPr/>
        </p:nvPicPr>
        <p:blipFill>
          <a:blip r:embed="rId2" cstate="print"/>
          <a:stretch>
            <a:fillRect/>
          </a:stretch>
        </p:blipFill>
        <p:spPr>
          <a:xfrm>
            <a:off x="3048000" y="2133600"/>
            <a:ext cx="3038475" cy="1076325"/>
          </a:xfrm>
          <a:prstGeom prst="rect">
            <a:avLst/>
          </a:prstGeom>
        </p:spPr>
      </p:pic>
      <p:sp>
        <p:nvSpPr>
          <p:cNvPr id="4" name="TextBox 3"/>
          <p:cNvSpPr txBox="1"/>
          <p:nvPr/>
        </p:nvSpPr>
        <p:spPr>
          <a:xfrm>
            <a:off x="685800" y="4495800"/>
            <a:ext cx="7543800" cy="369332"/>
          </a:xfrm>
          <a:prstGeom prst="rect">
            <a:avLst/>
          </a:prstGeom>
          <a:noFill/>
        </p:spPr>
        <p:txBody>
          <a:bodyPr wrap="square" rtlCol="0">
            <a:spAutoFit/>
          </a:bodyPr>
          <a:lstStyle/>
          <a:p>
            <a:r>
              <a:rPr lang="en-US" dirty="0" smtClean="0"/>
              <a:t>A common structural depiction of a </a:t>
            </a:r>
            <a:r>
              <a:rPr lang="en-US" dirty="0" err="1" smtClean="0"/>
              <a:t>stereogenic</a:t>
            </a:r>
            <a:r>
              <a:rPr lang="en-US" dirty="0" smtClean="0"/>
              <a:t> center is shown above.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315200" cy="646331"/>
          </a:xfrm>
          <a:prstGeom prst="rect">
            <a:avLst/>
          </a:prstGeom>
          <a:noFill/>
        </p:spPr>
        <p:txBody>
          <a:bodyPr wrap="square" rtlCol="0">
            <a:spAutoFit/>
          </a:bodyPr>
          <a:lstStyle/>
          <a:p>
            <a:r>
              <a:rPr lang="en-US" dirty="0" smtClean="0"/>
              <a:t>Many reactions produce </a:t>
            </a:r>
            <a:r>
              <a:rPr lang="en-US" dirty="0" err="1" smtClean="0"/>
              <a:t>racemic</a:t>
            </a:r>
            <a:r>
              <a:rPr lang="en-US" dirty="0" smtClean="0"/>
              <a:t> mixtures, due to equal probability of the addition of reagents from either face of a symmetric molecule.  For example:</a:t>
            </a:r>
            <a:endParaRPr lang="en-US" dirty="0"/>
          </a:p>
        </p:txBody>
      </p:sp>
      <p:graphicFrame>
        <p:nvGraphicFramePr>
          <p:cNvPr id="28674" name="Object 2"/>
          <p:cNvGraphicFramePr>
            <a:graphicFrameLocks noChangeAspect="1"/>
          </p:cNvGraphicFramePr>
          <p:nvPr/>
        </p:nvGraphicFramePr>
        <p:xfrm>
          <a:off x="1344613" y="2298700"/>
          <a:ext cx="6454775" cy="2260600"/>
        </p:xfrm>
        <a:graphic>
          <a:graphicData uri="http://schemas.openxmlformats.org/presentationml/2006/ole">
            <p:oleObj spid="_x0000_s28674" name="CS ChemDraw Drawing" r:id="rId3" imgW="6455367" imgH="2261140" progId="ChemDraw.Document.6.0">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Configuration</a:t>
            </a:r>
            <a:endParaRPr lang="en-US" dirty="0"/>
          </a:p>
        </p:txBody>
      </p:sp>
      <p:sp>
        <p:nvSpPr>
          <p:cNvPr id="3" name="Content Placeholder 2"/>
          <p:cNvSpPr>
            <a:spLocks noGrp="1"/>
          </p:cNvSpPr>
          <p:nvPr>
            <p:ph idx="4294967295"/>
          </p:nvPr>
        </p:nvSpPr>
        <p:spPr>
          <a:xfrm>
            <a:off x="152400" y="1676400"/>
            <a:ext cx="8229600" cy="4525963"/>
          </a:xfrm>
        </p:spPr>
        <p:txBody>
          <a:bodyPr/>
          <a:lstStyle/>
          <a:p>
            <a:r>
              <a:rPr lang="en-US" dirty="0" smtClean="0"/>
              <a:t>While conformational isomers are </a:t>
            </a:r>
            <a:r>
              <a:rPr lang="en-US" dirty="0" err="1" smtClean="0"/>
              <a:t>interconvertable</a:t>
            </a:r>
            <a:r>
              <a:rPr lang="en-US" dirty="0" smtClean="0"/>
              <a:t> through rotations about single bonds, </a:t>
            </a:r>
            <a:r>
              <a:rPr lang="en-US" dirty="0" err="1" smtClean="0"/>
              <a:t>configurational</a:t>
            </a:r>
            <a:r>
              <a:rPr lang="en-US" dirty="0" smtClean="0"/>
              <a:t> isomers require bond-breaking and reforming for </a:t>
            </a:r>
            <a:r>
              <a:rPr lang="en-US" dirty="0" err="1" smtClean="0"/>
              <a:t>interconversion</a:t>
            </a:r>
            <a:r>
              <a:rPr lang="en-US" dirty="0" smtClean="0"/>
              <a:t>.</a:t>
            </a:r>
          </a:p>
          <a:p>
            <a:r>
              <a:rPr lang="en-US" dirty="0" err="1" smtClean="0"/>
              <a:t>Stereoisomers</a:t>
            </a:r>
            <a:r>
              <a:rPr lang="en-US" dirty="0" smtClean="0"/>
              <a:t> have identical connectivity, but differ in how the atoms of the molecule are arranged in three-dimensional space.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chirality_V_1_svg.png"/>
          <p:cNvPicPr>
            <a:picLocks noChangeAspect="1"/>
          </p:cNvPicPr>
          <p:nvPr/>
        </p:nvPicPr>
        <p:blipFill>
          <a:blip r:embed="rId3" cstate="print"/>
          <a:stretch>
            <a:fillRect/>
          </a:stretch>
        </p:blipFill>
        <p:spPr>
          <a:xfrm>
            <a:off x="1752600" y="1752600"/>
            <a:ext cx="3810000" cy="3798570"/>
          </a:xfrm>
          <a:prstGeom prst="rect">
            <a:avLst/>
          </a:prstGeom>
        </p:spPr>
      </p:pic>
      <p:sp>
        <p:nvSpPr>
          <p:cNvPr id="3" name="TextBox 2"/>
          <p:cNvSpPr txBox="1"/>
          <p:nvPr/>
        </p:nvSpPr>
        <p:spPr>
          <a:xfrm>
            <a:off x="4038600" y="2971800"/>
            <a:ext cx="301686"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4114800" y="3581400"/>
            <a:ext cx="301686" cy="369332"/>
          </a:xfrm>
          <a:prstGeom prst="rect">
            <a:avLst/>
          </a:prstGeom>
          <a:noFill/>
        </p:spPr>
        <p:txBody>
          <a:bodyPr wrap="none" rtlCol="0">
            <a:spAutoFit/>
          </a:bodyPr>
          <a:lstStyle/>
          <a:p>
            <a:r>
              <a:rPr lang="en-US" dirty="0" smtClean="0"/>
              <a:t>2</a:t>
            </a:r>
            <a:endParaRPr lang="en-US" dirty="0"/>
          </a:p>
        </p:txBody>
      </p:sp>
      <p:sp>
        <p:nvSpPr>
          <p:cNvPr id="5" name="TextBox 4"/>
          <p:cNvSpPr txBox="1"/>
          <p:nvPr/>
        </p:nvSpPr>
        <p:spPr>
          <a:xfrm>
            <a:off x="2895600" y="3352800"/>
            <a:ext cx="301686" cy="369332"/>
          </a:xfrm>
          <a:prstGeom prst="rect">
            <a:avLst/>
          </a:prstGeom>
          <a:noFill/>
        </p:spPr>
        <p:txBody>
          <a:bodyPr wrap="none" rtlCol="0">
            <a:spAutoFit/>
          </a:bodyPr>
          <a:lstStyle/>
          <a:p>
            <a:r>
              <a:rPr lang="en-US" dirty="0" smtClean="0"/>
              <a:t>3</a:t>
            </a:r>
            <a:endParaRPr lang="en-US" dirty="0"/>
          </a:p>
        </p:txBody>
      </p:sp>
      <p:graphicFrame>
        <p:nvGraphicFramePr>
          <p:cNvPr id="27651" name="Object 3"/>
          <p:cNvGraphicFramePr>
            <a:graphicFrameLocks noChangeAspect="1"/>
          </p:cNvGraphicFramePr>
          <p:nvPr/>
        </p:nvGraphicFramePr>
        <p:xfrm>
          <a:off x="3429000" y="5943600"/>
          <a:ext cx="455613" cy="636587"/>
        </p:xfrm>
        <a:graphic>
          <a:graphicData uri="http://schemas.openxmlformats.org/presentationml/2006/ole">
            <p:oleObj spid="_x0000_s27651" name="CS ChemDraw Drawing" r:id="rId4" imgW="455444" imgH="636621" progId="ChemDraw.Document.6.0">
              <p:embed/>
            </p:oleObj>
          </a:graphicData>
        </a:graphic>
      </p:graphicFrame>
      <p:sp>
        <p:nvSpPr>
          <p:cNvPr id="10" name="TextBox 9"/>
          <p:cNvSpPr txBox="1"/>
          <p:nvPr/>
        </p:nvSpPr>
        <p:spPr>
          <a:xfrm>
            <a:off x="5638800" y="304800"/>
            <a:ext cx="3124200" cy="381000"/>
          </a:xfrm>
          <a:prstGeom prst="rect">
            <a:avLst/>
          </a:prstGeom>
          <a:noFill/>
        </p:spPr>
        <p:txBody>
          <a:bodyPr wrap="square" rtlCol="0">
            <a:spAutoFit/>
          </a:bodyPr>
          <a:lstStyle/>
          <a:p>
            <a:r>
              <a:rPr lang="en-US" dirty="0" err="1" smtClean="0"/>
              <a:t>Aldehyde</a:t>
            </a:r>
            <a:r>
              <a:rPr lang="en-US" dirty="0" smtClean="0"/>
              <a:t> viewed from top face</a:t>
            </a:r>
            <a:endParaRPr lang="en-US" dirty="0"/>
          </a:p>
        </p:txBody>
      </p:sp>
      <p:graphicFrame>
        <p:nvGraphicFramePr>
          <p:cNvPr id="27654" name="Object 6"/>
          <p:cNvGraphicFramePr>
            <a:graphicFrameLocks noChangeAspect="1"/>
          </p:cNvGraphicFramePr>
          <p:nvPr/>
        </p:nvGraphicFramePr>
        <p:xfrm>
          <a:off x="6629400" y="914400"/>
          <a:ext cx="1392237" cy="1360487"/>
        </p:xfrm>
        <a:graphic>
          <a:graphicData uri="http://schemas.openxmlformats.org/presentationml/2006/ole">
            <p:oleObj spid="_x0000_s27654" name="CS ChemDraw Drawing" r:id="rId5" imgW="1392535" imgH="1360521" progId="ChemDraw.Document.6.0">
              <p:embed/>
            </p:oleObj>
          </a:graphicData>
        </a:graphic>
      </p:graphicFrame>
      <p:graphicFrame>
        <p:nvGraphicFramePr>
          <p:cNvPr id="27655" name="Object 7"/>
          <p:cNvGraphicFramePr>
            <a:graphicFrameLocks noChangeAspect="1"/>
          </p:cNvGraphicFramePr>
          <p:nvPr/>
        </p:nvGraphicFramePr>
        <p:xfrm>
          <a:off x="3429000" y="609600"/>
          <a:ext cx="455613" cy="638175"/>
        </p:xfrm>
        <a:graphic>
          <a:graphicData uri="http://schemas.openxmlformats.org/presentationml/2006/ole">
            <p:oleObj spid="_x0000_s27655" name="CS ChemDraw Drawing" r:id="rId6" imgW="455444" imgH="638243" progId="ChemDraw.Document.6.0">
              <p:embed/>
            </p:oleObj>
          </a:graphicData>
        </a:graphic>
      </p:graphicFrame>
      <p:graphicFrame>
        <p:nvGraphicFramePr>
          <p:cNvPr id="27656" name="Object 8"/>
          <p:cNvGraphicFramePr>
            <a:graphicFrameLocks noChangeAspect="1"/>
          </p:cNvGraphicFramePr>
          <p:nvPr/>
        </p:nvGraphicFramePr>
        <p:xfrm>
          <a:off x="6477000" y="5105400"/>
          <a:ext cx="1390650" cy="1358900"/>
        </p:xfrm>
        <a:graphic>
          <a:graphicData uri="http://schemas.openxmlformats.org/presentationml/2006/ole">
            <p:oleObj spid="_x0000_s27656" name="CS ChemDraw Drawing" r:id="rId7" imgW="1391185" imgH="1359170" progId="ChemDraw.Document.6.0">
              <p:embed/>
            </p:oleObj>
          </a:graphicData>
        </a:graphic>
      </p:graphicFrame>
      <p:sp>
        <p:nvSpPr>
          <p:cNvPr id="14" name="TextBox 13"/>
          <p:cNvSpPr txBox="1"/>
          <p:nvPr/>
        </p:nvSpPr>
        <p:spPr>
          <a:xfrm>
            <a:off x="5257800" y="4572000"/>
            <a:ext cx="3733800" cy="369332"/>
          </a:xfrm>
          <a:prstGeom prst="rect">
            <a:avLst/>
          </a:prstGeom>
          <a:noFill/>
        </p:spPr>
        <p:txBody>
          <a:bodyPr wrap="square" rtlCol="0">
            <a:spAutoFit/>
          </a:bodyPr>
          <a:lstStyle/>
          <a:p>
            <a:r>
              <a:rPr lang="en-US" dirty="0" err="1" smtClean="0"/>
              <a:t>Aldehyde</a:t>
            </a:r>
            <a:r>
              <a:rPr lang="en-US" dirty="0" smtClean="0"/>
              <a:t> viewed from bottom face</a:t>
            </a:r>
            <a:endParaRPr lang="en-US" dirty="0"/>
          </a:p>
        </p:txBody>
      </p:sp>
      <p:sp>
        <p:nvSpPr>
          <p:cNvPr id="12" name="TextBox 11"/>
          <p:cNvSpPr txBox="1"/>
          <p:nvPr/>
        </p:nvSpPr>
        <p:spPr>
          <a:xfrm>
            <a:off x="6477000" y="2438400"/>
            <a:ext cx="1600200" cy="369332"/>
          </a:xfrm>
          <a:prstGeom prst="rect">
            <a:avLst/>
          </a:prstGeom>
          <a:noFill/>
        </p:spPr>
        <p:txBody>
          <a:bodyPr wrap="square" rtlCol="0">
            <a:spAutoFit/>
          </a:bodyPr>
          <a:lstStyle/>
          <a:p>
            <a:pPr algn="ctr"/>
            <a:r>
              <a:rPr lang="en-US" dirty="0" smtClean="0"/>
              <a:t>Clockwise</a:t>
            </a:r>
            <a:endParaRPr lang="en-US" dirty="0"/>
          </a:p>
        </p:txBody>
      </p:sp>
      <p:sp>
        <p:nvSpPr>
          <p:cNvPr id="13" name="TextBox 12"/>
          <p:cNvSpPr txBox="1"/>
          <p:nvPr/>
        </p:nvSpPr>
        <p:spPr>
          <a:xfrm>
            <a:off x="6172200" y="6400800"/>
            <a:ext cx="2057400" cy="369332"/>
          </a:xfrm>
          <a:prstGeom prst="rect">
            <a:avLst/>
          </a:prstGeom>
          <a:noFill/>
        </p:spPr>
        <p:txBody>
          <a:bodyPr wrap="square" rtlCol="0">
            <a:spAutoFit/>
          </a:bodyPr>
          <a:lstStyle/>
          <a:p>
            <a:pPr algn="ctr"/>
            <a:r>
              <a:rPr lang="en-US" u="sng" dirty="0" smtClean="0"/>
              <a:t>Counter</a:t>
            </a:r>
            <a:r>
              <a:rPr lang="en-US" dirty="0" smtClean="0"/>
              <a:t>clockwise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295400" y="1295400"/>
          <a:ext cx="5994400" cy="3744913"/>
        </p:xfrm>
        <a:graphic>
          <a:graphicData uri="http://schemas.openxmlformats.org/presentationml/2006/ole">
            <p:oleObj spid="_x0000_s29698" name="CS ChemDraw Drawing" r:id="rId3" imgW="5995060" imgH="3744338" progId="ChemDraw.Document.6.0">
              <p:embed/>
            </p:oleObj>
          </a:graphicData>
        </a:graphic>
      </p:graphicFrame>
      <p:sp>
        <p:nvSpPr>
          <p:cNvPr id="4" name="TextBox 3"/>
          <p:cNvSpPr txBox="1"/>
          <p:nvPr/>
        </p:nvSpPr>
        <p:spPr>
          <a:xfrm>
            <a:off x="609600" y="304800"/>
            <a:ext cx="7696200" cy="646331"/>
          </a:xfrm>
          <a:prstGeom prst="rect">
            <a:avLst/>
          </a:prstGeom>
          <a:noFill/>
        </p:spPr>
        <p:txBody>
          <a:bodyPr wrap="square" rtlCol="0">
            <a:spAutoFit/>
          </a:bodyPr>
          <a:lstStyle/>
          <a:p>
            <a:r>
              <a:rPr lang="en-US" dirty="0" smtClean="0"/>
              <a:t>Addition of the reagent from either face will occur with equal probability, producing a </a:t>
            </a:r>
            <a:r>
              <a:rPr lang="en-US" dirty="0" err="1" smtClean="0"/>
              <a:t>racemic</a:t>
            </a:r>
            <a:r>
              <a:rPr lang="en-US" dirty="0" smtClean="0"/>
              <a:t> mixture</a:t>
            </a:r>
            <a:endParaRPr lang="en-US" dirty="0"/>
          </a:p>
        </p:txBody>
      </p:sp>
      <p:sp>
        <p:nvSpPr>
          <p:cNvPr id="5" name="TextBox 4"/>
          <p:cNvSpPr txBox="1"/>
          <p:nvPr/>
        </p:nvSpPr>
        <p:spPr>
          <a:xfrm>
            <a:off x="533400" y="5562600"/>
            <a:ext cx="7924800" cy="923330"/>
          </a:xfrm>
          <a:prstGeom prst="rect">
            <a:avLst/>
          </a:prstGeom>
          <a:noFill/>
        </p:spPr>
        <p:txBody>
          <a:bodyPr wrap="square" rtlCol="0">
            <a:spAutoFit/>
          </a:bodyPr>
          <a:lstStyle/>
          <a:p>
            <a:r>
              <a:rPr lang="en-US" dirty="0" smtClean="0"/>
              <a:t>Note that, in this case, addition from the </a:t>
            </a:r>
            <a:r>
              <a:rPr lang="en-US" i="1" dirty="0" smtClean="0"/>
              <a:t>Si</a:t>
            </a:r>
            <a:r>
              <a:rPr lang="en-US" dirty="0" smtClean="0"/>
              <a:t> face produced the </a:t>
            </a:r>
            <a:r>
              <a:rPr lang="en-US" i="1" dirty="0" smtClean="0"/>
              <a:t>S</a:t>
            </a:r>
            <a:r>
              <a:rPr lang="en-US" dirty="0" smtClean="0"/>
              <a:t> </a:t>
            </a:r>
            <a:r>
              <a:rPr lang="en-US" dirty="0" err="1" smtClean="0"/>
              <a:t>enantiomer</a:t>
            </a:r>
            <a:r>
              <a:rPr lang="en-US" dirty="0" smtClean="0"/>
              <a:t>, but it is possible, depending on the specific molecule and reagent, that adding from the </a:t>
            </a:r>
            <a:r>
              <a:rPr lang="en-US" i="1" dirty="0" smtClean="0"/>
              <a:t>Si</a:t>
            </a:r>
            <a:r>
              <a:rPr lang="en-US" dirty="0" smtClean="0"/>
              <a:t> face, can produce an </a:t>
            </a:r>
            <a:r>
              <a:rPr lang="en-US" i="1" dirty="0" smtClean="0"/>
              <a:t>R</a:t>
            </a:r>
            <a:r>
              <a:rPr lang="en-US" dirty="0" smtClean="0"/>
              <a:t> </a:t>
            </a:r>
            <a:r>
              <a:rPr lang="en-US" dirty="0" err="1" smtClean="0"/>
              <a:t>enantiomer</a:t>
            </a:r>
            <a:r>
              <a:rPr lang="en-US" dirty="0" smtClean="0"/>
              <a:t>.</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nvGraphicFramePr>
        <p:xfrm>
          <a:off x="1828800" y="3429000"/>
          <a:ext cx="4530725" cy="661987"/>
        </p:xfrm>
        <a:graphic>
          <a:graphicData uri="http://schemas.openxmlformats.org/presentationml/2006/ole">
            <p:oleObj spid="_x0000_s26626" name="CS ChemDraw Drawing" r:id="rId3" imgW="4530400" imgH="662562" progId="ChemDraw.Document.6.0">
              <p:embed/>
            </p:oleObj>
          </a:graphicData>
        </a:graphic>
      </p:graphicFrame>
      <p:sp>
        <p:nvSpPr>
          <p:cNvPr id="3" name="TextBox 2"/>
          <p:cNvSpPr txBox="1"/>
          <p:nvPr/>
        </p:nvSpPr>
        <p:spPr>
          <a:xfrm>
            <a:off x="914400" y="1066800"/>
            <a:ext cx="7467600" cy="923330"/>
          </a:xfrm>
          <a:prstGeom prst="rect">
            <a:avLst/>
          </a:prstGeom>
          <a:noFill/>
        </p:spPr>
        <p:txBody>
          <a:bodyPr wrap="square" rtlCol="0">
            <a:spAutoFit/>
          </a:bodyPr>
          <a:lstStyle/>
          <a:p>
            <a:r>
              <a:rPr lang="en-US" dirty="0" smtClean="0"/>
              <a:t>Often the goal of a synthetic process is to produce one or the other of the two possible </a:t>
            </a:r>
            <a:r>
              <a:rPr lang="en-US" dirty="0" err="1" smtClean="0"/>
              <a:t>enantiomers</a:t>
            </a:r>
            <a:r>
              <a:rPr lang="en-US" dirty="0" smtClean="0"/>
              <a:t> in excess, over the other.  We define this quantity, </a:t>
            </a:r>
            <a:r>
              <a:rPr lang="en-US" dirty="0" err="1" smtClean="0"/>
              <a:t>enantiomeric</a:t>
            </a:r>
            <a:r>
              <a:rPr lang="en-US" dirty="0" smtClean="0"/>
              <a:t> excess as follows: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838200"/>
            <a:ext cx="7924800" cy="1477328"/>
          </a:xfrm>
          <a:prstGeom prst="rect">
            <a:avLst/>
          </a:prstGeom>
          <a:noFill/>
        </p:spPr>
        <p:txBody>
          <a:bodyPr wrap="square" rtlCol="0">
            <a:spAutoFit/>
          </a:bodyPr>
          <a:lstStyle/>
          <a:p>
            <a:r>
              <a:rPr lang="en-US" dirty="0" smtClean="0"/>
              <a:t>That previous reagent (LiAlD</a:t>
            </a:r>
            <a:r>
              <a:rPr lang="en-US" baseline="-25000" dirty="0" smtClean="0"/>
              <a:t>4</a:t>
            </a:r>
            <a:r>
              <a:rPr lang="en-US" dirty="0" smtClean="0"/>
              <a:t>), was </a:t>
            </a:r>
            <a:r>
              <a:rPr lang="en-US" dirty="0" err="1" smtClean="0"/>
              <a:t>achiral</a:t>
            </a:r>
            <a:r>
              <a:rPr lang="en-US" dirty="0" smtClean="0"/>
              <a:t> (not </a:t>
            </a:r>
            <a:r>
              <a:rPr lang="en-US" dirty="0" err="1" smtClean="0"/>
              <a:t>chiral</a:t>
            </a:r>
            <a:r>
              <a:rPr lang="en-US" dirty="0" smtClean="0"/>
              <a:t>), and thus had no preference for which side of the </a:t>
            </a:r>
            <a:r>
              <a:rPr lang="en-US" dirty="0" err="1" smtClean="0"/>
              <a:t>aldehyde</a:t>
            </a:r>
            <a:r>
              <a:rPr lang="en-US" dirty="0" smtClean="0"/>
              <a:t> it added to.  </a:t>
            </a:r>
          </a:p>
          <a:p>
            <a:r>
              <a:rPr lang="en-US" dirty="0" smtClean="0"/>
              <a:t>However, it is possible to incorporate </a:t>
            </a:r>
            <a:r>
              <a:rPr lang="en-US" dirty="0" err="1" smtClean="0"/>
              <a:t>chirality</a:t>
            </a:r>
            <a:r>
              <a:rPr lang="en-US" dirty="0" smtClean="0"/>
              <a:t> into the reagent itself, and thus give the reagent the opportunity to distinguish between the two faces of a symmetric carbonyl compound.</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1295400" y="3048000"/>
            <a:ext cx="6172200" cy="292121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195388" y="266700"/>
            <a:ext cx="6751637" cy="6324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095375" y="352425"/>
            <a:ext cx="6951663" cy="61531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00200" y="1219200"/>
            <a:ext cx="5791200" cy="2740894"/>
          </a:xfrm>
          <a:prstGeom prst="rect">
            <a:avLst/>
          </a:prstGeom>
          <a:noFill/>
          <a:ln w="9525">
            <a:noFill/>
            <a:miter lim="800000"/>
            <a:headEnd/>
            <a:tailEnd/>
          </a:ln>
        </p:spPr>
      </p:pic>
      <p:sp>
        <p:nvSpPr>
          <p:cNvPr id="3" name="TextBox 2"/>
          <p:cNvSpPr txBox="1"/>
          <p:nvPr/>
        </p:nvSpPr>
        <p:spPr>
          <a:xfrm>
            <a:off x="457200" y="228600"/>
            <a:ext cx="8153400" cy="369332"/>
          </a:xfrm>
          <a:prstGeom prst="rect">
            <a:avLst/>
          </a:prstGeom>
          <a:noFill/>
        </p:spPr>
        <p:txBody>
          <a:bodyPr wrap="square" rtlCol="0">
            <a:spAutoFit/>
          </a:bodyPr>
          <a:lstStyle/>
          <a:p>
            <a:pPr algn="ctr"/>
            <a:r>
              <a:rPr lang="en-US" dirty="0" smtClean="0"/>
              <a:t>This reagent has become known as the “CBS reagent” after its developers.</a:t>
            </a:r>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2057400" y="4124036"/>
            <a:ext cx="4876800" cy="273396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077200" cy="461665"/>
          </a:xfrm>
          <a:prstGeom prst="rect">
            <a:avLst/>
          </a:prstGeom>
          <a:noFill/>
        </p:spPr>
        <p:txBody>
          <a:bodyPr wrap="square" rtlCol="0">
            <a:spAutoFit/>
          </a:bodyPr>
          <a:lstStyle/>
          <a:p>
            <a:r>
              <a:rPr lang="en-US" sz="2400" dirty="0" smtClean="0"/>
              <a:t>What about molecules with more than one </a:t>
            </a:r>
            <a:r>
              <a:rPr lang="en-US" sz="2400" dirty="0" err="1" smtClean="0"/>
              <a:t>stereogenic</a:t>
            </a:r>
            <a:r>
              <a:rPr lang="en-US" sz="2400" dirty="0" smtClean="0"/>
              <a:t> center?</a:t>
            </a:r>
            <a:endParaRPr lang="en-US" sz="2400" dirty="0"/>
          </a:p>
        </p:txBody>
      </p:sp>
      <p:pic>
        <p:nvPicPr>
          <p:cNvPr id="5" name="Picture 4" descr="Diastereomers.gif"/>
          <p:cNvPicPr>
            <a:picLocks noChangeAspect="1"/>
          </p:cNvPicPr>
          <p:nvPr/>
        </p:nvPicPr>
        <p:blipFill>
          <a:blip r:embed="rId2" cstate="print"/>
          <a:stretch>
            <a:fillRect/>
          </a:stretch>
        </p:blipFill>
        <p:spPr>
          <a:xfrm>
            <a:off x="2590800" y="1524000"/>
            <a:ext cx="4118486" cy="3262313"/>
          </a:xfrm>
          <a:prstGeom prst="rect">
            <a:avLst/>
          </a:prstGeom>
        </p:spPr>
      </p:pic>
      <p:sp>
        <p:nvSpPr>
          <p:cNvPr id="6" name="TextBox 5"/>
          <p:cNvSpPr txBox="1"/>
          <p:nvPr/>
        </p:nvSpPr>
        <p:spPr>
          <a:xfrm>
            <a:off x="457200" y="5410200"/>
            <a:ext cx="7848600" cy="830997"/>
          </a:xfrm>
          <a:prstGeom prst="rect">
            <a:avLst/>
          </a:prstGeom>
          <a:noFill/>
        </p:spPr>
        <p:txBody>
          <a:bodyPr wrap="square" rtlCol="0">
            <a:spAutoFit/>
          </a:bodyPr>
          <a:lstStyle/>
          <a:p>
            <a:r>
              <a:rPr lang="en-US" sz="2400" dirty="0" smtClean="0"/>
              <a:t>A molecule with n </a:t>
            </a:r>
            <a:r>
              <a:rPr lang="en-US" sz="2400" dirty="0" err="1" smtClean="0"/>
              <a:t>stereogenic</a:t>
            </a:r>
            <a:r>
              <a:rPr lang="en-US" sz="2400" dirty="0" smtClean="0"/>
              <a:t> centers will have a maximum of 2</a:t>
            </a:r>
            <a:r>
              <a:rPr lang="en-US" sz="2400" baseline="30000" dirty="0" smtClean="0"/>
              <a:t>n</a:t>
            </a:r>
            <a:r>
              <a:rPr lang="en-US" sz="2400" dirty="0" smtClean="0"/>
              <a:t> possible </a:t>
            </a:r>
            <a:r>
              <a:rPr lang="en-US" sz="2400" dirty="0" err="1" smtClean="0"/>
              <a:t>stereoisomers</a:t>
            </a:r>
            <a:r>
              <a:rPr lang="en-US" sz="2400" dirty="0" smtClean="0"/>
              <a:t>.</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7467600" cy="2308324"/>
          </a:xfrm>
          <a:prstGeom prst="rect">
            <a:avLst/>
          </a:prstGeom>
          <a:noFill/>
        </p:spPr>
        <p:txBody>
          <a:bodyPr wrap="square" rtlCol="0">
            <a:spAutoFit/>
          </a:bodyPr>
          <a:lstStyle/>
          <a:p>
            <a:r>
              <a:rPr lang="en-US" dirty="0" smtClean="0"/>
              <a:t>Notice that a molecule with two </a:t>
            </a:r>
            <a:r>
              <a:rPr lang="en-US" dirty="0" err="1" smtClean="0"/>
              <a:t>chiral</a:t>
            </a:r>
            <a:r>
              <a:rPr lang="en-US" dirty="0" smtClean="0"/>
              <a:t> centers, shown below, has two sets of </a:t>
            </a:r>
            <a:r>
              <a:rPr lang="en-US" dirty="0" err="1" smtClean="0"/>
              <a:t>enantiomers</a:t>
            </a:r>
            <a:r>
              <a:rPr lang="en-US" dirty="0" smtClean="0"/>
              <a:t> (mirror images).</a:t>
            </a:r>
          </a:p>
          <a:p>
            <a:endParaRPr lang="en-US" dirty="0" smtClean="0"/>
          </a:p>
          <a:p>
            <a:r>
              <a:rPr lang="en-US" dirty="0" err="1" smtClean="0"/>
              <a:t>Stereoisomers</a:t>
            </a:r>
            <a:r>
              <a:rPr lang="en-US" dirty="0" smtClean="0"/>
              <a:t> that are not </a:t>
            </a:r>
            <a:r>
              <a:rPr lang="en-US" dirty="0" err="1" smtClean="0"/>
              <a:t>enantiomers</a:t>
            </a:r>
            <a:r>
              <a:rPr lang="en-US" dirty="0" smtClean="0"/>
              <a:t> are known as </a:t>
            </a:r>
            <a:r>
              <a:rPr lang="en-US" dirty="0" err="1" smtClean="0"/>
              <a:t>diastereomers</a:t>
            </a:r>
            <a:r>
              <a:rPr lang="en-US" dirty="0" smtClean="0"/>
              <a:t>.</a:t>
            </a:r>
          </a:p>
          <a:p>
            <a:endParaRPr lang="en-US" dirty="0" smtClean="0"/>
          </a:p>
          <a:p>
            <a:r>
              <a:rPr lang="en-US" dirty="0" smtClean="0"/>
              <a:t>Note that </a:t>
            </a:r>
            <a:r>
              <a:rPr lang="en-US" dirty="0" err="1" smtClean="0"/>
              <a:t>diastereomers</a:t>
            </a:r>
            <a:r>
              <a:rPr lang="en-US" dirty="0" smtClean="0"/>
              <a:t> (unlike </a:t>
            </a:r>
            <a:r>
              <a:rPr lang="en-US" dirty="0" err="1" smtClean="0"/>
              <a:t>enantiomers</a:t>
            </a:r>
            <a:r>
              <a:rPr lang="en-US" dirty="0" smtClean="0"/>
              <a:t>) have </a:t>
            </a:r>
            <a:r>
              <a:rPr lang="en-US" u="sng" dirty="0" smtClean="0"/>
              <a:t>DIFFERENT</a:t>
            </a:r>
            <a:r>
              <a:rPr lang="en-US" dirty="0" smtClean="0"/>
              <a:t> physical properties, including different </a:t>
            </a:r>
            <a:r>
              <a:rPr lang="en-US" dirty="0" err="1" smtClean="0"/>
              <a:t>bp</a:t>
            </a:r>
            <a:r>
              <a:rPr lang="en-US" dirty="0" smtClean="0"/>
              <a:t>, mp, and different spectra, and different behavior chromatographically.</a:t>
            </a:r>
          </a:p>
        </p:txBody>
      </p:sp>
      <p:pic>
        <p:nvPicPr>
          <p:cNvPr id="4" name="Picture 3" descr="Diastereomers.gif"/>
          <p:cNvPicPr>
            <a:picLocks noChangeAspect="1"/>
          </p:cNvPicPr>
          <p:nvPr/>
        </p:nvPicPr>
        <p:blipFill>
          <a:blip r:embed="rId2" cstate="print"/>
          <a:stretch>
            <a:fillRect/>
          </a:stretch>
        </p:blipFill>
        <p:spPr>
          <a:xfrm>
            <a:off x="2667000" y="3200400"/>
            <a:ext cx="4118486" cy="326231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924800" cy="954107"/>
          </a:xfrm>
          <a:prstGeom prst="rect">
            <a:avLst/>
          </a:prstGeom>
          <a:noFill/>
        </p:spPr>
        <p:txBody>
          <a:bodyPr wrap="square" rtlCol="0">
            <a:spAutoFit/>
          </a:bodyPr>
          <a:lstStyle/>
          <a:p>
            <a:pPr algn="ctr"/>
            <a:r>
              <a:rPr lang="en-US" sz="2800" dirty="0" smtClean="0"/>
              <a:t>By definition, </a:t>
            </a:r>
            <a:r>
              <a:rPr lang="en-US" sz="2800" dirty="0" err="1" smtClean="0"/>
              <a:t>diastereomers</a:t>
            </a:r>
            <a:r>
              <a:rPr lang="en-US" sz="2800" dirty="0" smtClean="0"/>
              <a:t> includes geometric isomers of double bonds</a:t>
            </a:r>
            <a:endParaRPr lang="en-US" sz="2800" dirty="0"/>
          </a:p>
        </p:txBody>
      </p:sp>
      <p:sp>
        <p:nvSpPr>
          <p:cNvPr id="3" name="TextBox 2"/>
          <p:cNvSpPr txBox="1"/>
          <p:nvPr/>
        </p:nvSpPr>
        <p:spPr>
          <a:xfrm>
            <a:off x="685800" y="4114800"/>
            <a:ext cx="7848600" cy="2308324"/>
          </a:xfrm>
          <a:prstGeom prst="rect">
            <a:avLst/>
          </a:prstGeom>
          <a:noFill/>
        </p:spPr>
        <p:txBody>
          <a:bodyPr wrap="square" rtlCol="0">
            <a:spAutoFit/>
          </a:bodyPr>
          <a:lstStyle/>
          <a:p>
            <a:r>
              <a:rPr lang="en-US" dirty="0" err="1" smtClean="0"/>
              <a:t>Stereoisomers</a:t>
            </a:r>
            <a:r>
              <a:rPr lang="en-US" dirty="0" smtClean="0"/>
              <a:t> are isomers whose atoms are bonded together in the same order, but differ in how the atoms are arranged in space.</a:t>
            </a:r>
          </a:p>
          <a:p>
            <a:endParaRPr lang="en-US" dirty="0" smtClean="0"/>
          </a:p>
          <a:p>
            <a:r>
              <a:rPr lang="en-US" dirty="0" err="1" smtClean="0"/>
              <a:t>Diastereomers</a:t>
            </a:r>
            <a:r>
              <a:rPr lang="en-US" dirty="0" smtClean="0"/>
              <a:t> are </a:t>
            </a:r>
            <a:r>
              <a:rPr lang="en-US" dirty="0" err="1" smtClean="0"/>
              <a:t>stereoisomers</a:t>
            </a:r>
            <a:r>
              <a:rPr lang="en-US" dirty="0" smtClean="0"/>
              <a:t> that are not </a:t>
            </a:r>
            <a:r>
              <a:rPr lang="en-US" dirty="0" err="1" smtClean="0"/>
              <a:t>enantiomers</a:t>
            </a:r>
            <a:r>
              <a:rPr lang="en-US" dirty="0" smtClean="0"/>
              <a:t>.</a:t>
            </a:r>
          </a:p>
          <a:p>
            <a:endParaRPr lang="en-US" dirty="0" smtClean="0"/>
          </a:p>
          <a:p>
            <a:r>
              <a:rPr lang="en-US" dirty="0" smtClean="0"/>
              <a:t>Thus, the E and Z isomers of double bonds are considered </a:t>
            </a:r>
            <a:r>
              <a:rPr lang="en-US" dirty="0" err="1" smtClean="0"/>
              <a:t>diastereomers</a:t>
            </a:r>
            <a:r>
              <a:rPr lang="en-US" dirty="0" smtClean="0"/>
              <a:t>, even though they have a plane of symmetry and are, therefore </a:t>
            </a:r>
            <a:r>
              <a:rPr lang="en-US" dirty="0" err="1" smtClean="0"/>
              <a:t>superimposible</a:t>
            </a:r>
            <a:r>
              <a:rPr lang="en-US" dirty="0" smtClean="0"/>
              <a:t> on their mirror images.</a:t>
            </a:r>
            <a:endParaRPr lang="en-US" dirty="0"/>
          </a:p>
        </p:txBody>
      </p:sp>
      <p:pic>
        <p:nvPicPr>
          <p:cNvPr id="4" name="Picture 3" descr="EandZ_2Butene.gif"/>
          <p:cNvPicPr>
            <a:picLocks noChangeAspect="1"/>
          </p:cNvPicPr>
          <p:nvPr/>
        </p:nvPicPr>
        <p:blipFill>
          <a:blip r:embed="rId2" cstate="print"/>
          <a:stretch>
            <a:fillRect/>
          </a:stretch>
        </p:blipFill>
        <p:spPr>
          <a:xfrm>
            <a:off x="2667000" y="1600200"/>
            <a:ext cx="3962400" cy="1981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01000" cy="461665"/>
          </a:xfrm>
          <a:prstGeom prst="rect">
            <a:avLst/>
          </a:prstGeom>
          <a:noFill/>
        </p:spPr>
        <p:txBody>
          <a:bodyPr wrap="square" rtlCol="0">
            <a:spAutoFit/>
          </a:bodyPr>
          <a:lstStyle/>
          <a:p>
            <a:r>
              <a:rPr lang="en-US" sz="2400" dirty="0" smtClean="0"/>
              <a:t>The simplest such system is the isomers of a double bond.</a:t>
            </a:r>
            <a:endParaRPr lang="en-US" sz="2400" dirty="0"/>
          </a:p>
        </p:txBody>
      </p:sp>
      <p:pic>
        <p:nvPicPr>
          <p:cNvPr id="3" name="Picture 2" descr="Ethylene.jpg"/>
          <p:cNvPicPr>
            <a:picLocks noChangeAspect="1"/>
          </p:cNvPicPr>
          <p:nvPr/>
        </p:nvPicPr>
        <p:blipFill>
          <a:blip r:embed="rId2" cstate="print"/>
          <a:stretch>
            <a:fillRect/>
          </a:stretch>
        </p:blipFill>
        <p:spPr>
          <a:xfrm>
            <a:off x="990600" y="1219200"/>
            <a:ext cx="2133600" cy="2032721"/>
          </a:xfrm>
          <a:prstGeom prst="rect">
            <a:avLst/>
          </a:prstGeom>
        </p:spPr>
      </p:pic>
      <p:sp>
        <p:nvSpPr>
          <p:cNvPr id="4" name="TextBox 3"/>
          <p:cNvSpPr txBox="1"/>
          <p:nvPr/>
        </p:nvSpPr>
        <p:spPr>
          <a:xfrm>
            <a:off x="1066800" y="4114800"/>
            <a:ext cx="6934200" cy="1754326"/>
          </a:xfrm>
          <a:prstGeom prst="rect">
            <a:avLst/>
          </a:prstGeom>
          <a:noFill/>
        </p:spPr>
        <p:txBody>
          <a:bodyPr wrap="square" rtlCol="0">
            <a:spAutoFit/>
          </a:bodyPr>
          <a:lstStyle/>
          <a:p>
            <a:r>
              <a:rPr lang="en-US" dirty="0" smtClean="0"/>
              <a:t>Free rotation does not occur about the C=C, due to the fact that such a rotation would necessarily align the two p </a:t>
            </a:r>
            <a:r>
              <a:rPr lang="en-US" dirty="0" err="1" smtClean="0"/>
              <a:t>orbitals</a:t>
            </a:r>
            <a:r>
              <a:rPr lang="en-US" dirty="0" smtClean="0"/>
              <a:t> in an orthogonal fashion, rather than parallel to one another.</a:t>
            </a:r>
          </a:p>
          <a:p>
            <a:endParaRPr lang="en-US" dirty="0" smtClean="0"/>
          </a:p>
          <a:p>
            <a:r>
              <a:rPr lang="en-US" dirty="0" smtClean="0"/>
              <a:t>Such a deformation of a simple double bond would involve overcoming an energy barrier of approximately 65 kcal/mole.</a:t>
            </a:r>
            <a:endParaRPr lang="en-US" dirty="0"/>
          </a:p>
        </p:txBody>
      </p:sp>
      <p:pic>
        <p:nvPicPr>
          <p:cNvPr id="5" name="Picture 4" descr="AlkeneRotation.gif"/>
          <p:cNvPicPr>
            <a:picLocks noChangeAspect="1"/>
          </p:cNvPicPr>
          <p:nvPr/>
        </p:nvPicPr>
        <p:blipFill>
          <a:blip r:embed="rId3" cstate="print"/>
          <a:stretch>
            <a:fillRect/>
          </a:stretch>
        </p:blipFill>
        <p:spPr>
          <a:xfrm>
            <a:off x="4876800" y="1295400"/>
            <a:ext cx="3343275" cy="1095375"/>
          </a:xfrm>
          <a:prstGeom prst="rect">
            <a:avLst/>
          </a:prstGeom>
        </p:spPr>
      </p:pic>
      <p:sp>
        <p:nvSpPr>
          <p:cNvPr id="6" name="TextBox 5"/>
          <p:cNvSpPr txBox="1"/>
          <p:nvPr/>
        </p:nvSpPr>
        <p:spPr>
          <a:xfrm>
            <a:off x="4724400" y="2590800"/>
            <a:ext cx="3733800" cy="646331"/>
          </a:xfrm>
          <a:prstGeom prst="rect">
            <a:avLst/>
          </a:prstGeom>
          <a:noFill/>
        </p:spPr>
        <p:txBody>
          <a:bodyPr wrap="square" rtlCol="0">
            <a:spAutoFit/>
          </a:bodyPr>
          <a:lstStyle/>
          <a:p>
            <a:r>
              <a:rPr lang="en-US" dirty="0" smtClean="0"/>
              <a:t>High energy barrier to this type of rotation</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124200"/>
            <a:ext cx="7848600" cy="3139321"/>
          </a:xfrm>
          <a:prstGeom prst="rect">
            <a:avLst/>
          </a:prstGeom>
          <a:noFill/>
        </p:spPr>
        <p:txBody>
          <a:bodyPr wrap="square" rtlCol="0">
            <a:spAutoFit/>
          </a:bodyPr>
          <a:lstStyle/>
          <a:p>
            <a:r>
              <a:rPr lang="en-US" dirty="0" smtClean="0"/>
              <a:t>When comparing, and assigning, the </a:t>
            </a:r>
            <a:r>
              <a:rPr lang="en-US" dirty="0" err="1" smtClean="0"/>
              <a:t>chirality</a:t>
            </a:r>
            <a:r>
              <a:rPr lang="en-US" dirty="0" smtClean="0"/>
              <a:t> of each </a:t>
            </a:r>
            <a:r>
              <a:rPr lang="en-US" dirty="0" err="1" smtClean="0"/>
              <a:t>stereogenic</a:t>
            </a:r>
            <a:r>
              <a:rPr lang="en-US" dirty="0" smtClean="0"/>
              <a:t> center, in a molecule with multiple such centers, it is important to temporarily ‘freeze’ the rotational state of the rotatable bonds so that an accurate comparison and </a:t>
            </a:r>
            <a:r>
              <a:rPr lang="en-US" dirty="0" err="1" smtClean="0"/>
              <a:t>assigment</a:t>
            </a:r>
            <a:r>
              <a:rPr lang="en-US" dirty="0" smtClean="0"/>
              <a:t> can be made.</a:t>
            </a:r>
          </a:p>
          <a:p>
            <a:endParaRPr lang="en-US" dirty="0" smtClean="0"/>
          </a:p>
          <a:p>
            <a:r>
              <a:rPr lang="en-US" dirty="0" smtClean="0"/>
              <a:t>In a molecule with multiple </a:t>
            </a:r>
            <a:r>
              <a:rPr lang="en-US" dirty="0" err="1" smtClean="0"/>
              <a:t>stereogenic</a:t>
            </a:r>
            <a:r>
              <a:rPr lang="en-US" dirty="0" smtClean="0"/>
              <a:t> centers, like a carbohydrate, this can be difficult to draw.  </a:t>
            </a:r>
          </a:p>
          <a:p>
            <a:endParaRPr lang="en-US" dirty="0" smtClean="0"/>
          </a:p>
          <a:p>
            <a:r>
              <a:rPr lang="en-US" dirty="0" smtClean="0"/>
              <a:t>In 1891, Emil Fischer, working with carbohydrates, came up with a shorthand method to denote the </a:t>
            </a:r>
            <a:r>
              <a:rPr lang="en-US" dirty="0" err="1" smtClean="0"/>
              <a:t>chirality</a:t>
            </a:r>
            <a:r>
              <a:rPr lang="en-US" dirty="0" smtClean="0"/>
              <a:t> of the various centers.  This is now called the Fischer Projection.</a:t>
            </a:r>
            <a:endParaRPr lang="en-US" dirty="0"/>
          </a:p>
        </p:txBody>
      </p:sp>
      <p:pic>
        <p:nvPicPr>
          <p:cNvPr id="3" name="Picture 2" descr="Fischer_projection.png"/>
          <p:cNvPicPr>
            <a:picLocks noChangeAspect="1"/>
          </p:cNvPicPr>
          <p:nvPr/>
        </p:nvPicPr>
        <p:blipFill>
          <a:blip r:embed="rId2" cstate="print"/>
          <a:stretch>
            <a:fillRect/>
          </a:stretch>
        </p:blipFill>
        <p:spPr>
          <a:xfrm>
            <a:off x="3581400" y="533400"/>
            <a:ext cx="2247900" cy="20002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828800" y="990600"/>
            <a:ext cx="5739987" cy="46482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8153400" cy="1754326"/>
          </a:xfrm>
          <a:prstGeom prst="rect">
            <a:avLst/>
          </a:prstGeom>
          <a:noFill/>
        </p:spPr>
        <p:txBody>
          <a:bodyPr wrap="square" rtlCol="0">
            <a:spAutoFit/>
          </a:bodyPr>
          <a:lstStyle/>
          <a:p>
            <a:r>
              <a:rPr lang="en-US" dirty="0" smtClean="0"/>
              <a:t>Be CAREFUL!!  The Fischer projection is a two-dimensional representation of a three-dimensional structure.  </a:t>
            </a:r>
          </a:p>
          <a:p>
            <a:endParaRPr lang="en-US" dirty="0" smtClean="0"/>
          </a:p>
          <a:p>
            <a:r>
              <a:rPr lang="en-US" dirty="0" smtClean="0"/>
              <a:t>Each half of the horizontal bar of a Fischer projection must always be thought of as projecting toward the viewer, while each half of the </a:t>
            </a:r>
            <a:r>
              <a:rPr lang="en-US" dirty="0" err="1" smtClean="0"/>
              <a:t>verticle</a:t>
            </a:r>
            <a:r>
              <a:rPr lang="en-US" dirty="0" smtClean="0"/>
              <a:t> bar must be thought of as projecting away from the viewer.</a:t>
            </a:r>
          </a:p>
        </p:txBody>
      </p:sp>
      <p:graphicFrame>
        <p:nvGraphicFramePr>
          <p:cNvPr id="35842" name="Object 2"/>
          <p:cNvGraphicFramePr>
            <a:graphicFrameLocks noChangeAspect="1"/>
          </p:cNvGraphicFramePr>
          <p:nvPr/>
        </p:nvGraphicFramePr>
        <p:xfrm>
          <a:off x="1295400" y="3276600"/>
          <a:ext cx="6416675" cy="1392237"/>
        </p:xfrm>
        <a:graphic>
          <a:graphicData uri="http://schemas.openxmlformats.org/presentationml/2006/ole">
            <p:oleObj spid="_x0000_s35842" name="CS ChemDraw Drawing" r:id="rId3" imgW="6417278" imgH="1392406" progId="ChemDraw.Document.6.0">
              <p:embed/>
            </p:oleObj>
          </a:graphicData>
        </a:graphic>
      </p:graphicFrame>
      <p:sp>
        <p:nvSpPr>
          <p:cNvPr id="5" name="TextBox 4"/>
          <p:cNvSpPr txBox="1"/>
          <p:nvPr/>
        </p:nvSpPr>
        <p:spPr>
          <a:xfrm>
            <a:off x="533400" y="5638800"/>
            <a:ext cx="8229600" cy="923330"/>
          </a:xfrm>
          <a:prstGeom prst="rect">
            <a:avLst/>
          </a:prstGeom>
          <a:noFill/>
        </p:spPr>
        <p:txBody>
          <a:bodyPr wrap="square" rtlCol="0">
            <a:spAutoFit/>
          </a:bodyPr>
          <a:lstStyle/>
          <a:p>
            <a:r>
              <a:rPr lang="en-US" dirty="0" smtClean="0"/>
              <a:t>(Note that, because of this, a Fischer projection can never be rotated by 90</a:t>
            </a:r>
            <a:r>
              <a:rPr lang="en-US" baseline="30000" dirty="0" smtClean="0"/>
              <a:t>o</a:t>
            </a:r>
            <a:r>
              <a:rPr lang="en-US" dirty="0" smtClean="0"/>
              <a:t>.  If it is rotated by 90</a:t>
            </a:r>
            <a:r>
              <a:rPr lang="en-US" baseline="30000" dirty="0" smtClean="0"/>
              <a:t>o</a:t>
            </a:r>
            <a:r>
              <a:rPr lang="en-US" dirty="0" smtClean="0"/>
              <a:t>, the two dimensional representation of the three dimensional structure would not be valid.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7696200" cy="923330"/>
          </a:xfrm>
          <a:prstGeom prst="rect">
            <a:avLst/>
          </a:prstGeom>
          <a:noFill/>
        </p:spPr>
        <p:txBody>
          <a:bodyPr wrap="square" rtlCol="0">
            <a:spAutoFit/>
          </a:bodyPr>
          <a:lstStyle/>
          <a:p>
            <a:r>
              <a:rPr lang="en-US" dirty="0" smtClean="0"/>
              <a:t>Note that, in a molecule with multiple </a:t>
            </a:r>
            <a:r>
              <a:rPr lang="en-US" dirty="0" err="1" smtClean="0"/>
              <a:t>stereogenic</a:t>
            </a:r>
            <a:r>
              <a:rPr lang="en-US" dirty="0" smtClean="0"/>
              <a:t> centers, this temporary ‘freezing’ of the conformational rotation, actually involves freezing  at a very unstable, </a:t>
            </a:r>
            <a:r>
              <a:rPr lang="en-US" u="sng" dirty="0" smtClean="0"/>
              <a:t>fully eclipsed</a:t>
            </a:r>
            <a:r>
              <a:rPr lang="en-US" dirty="0" smtClean="0"/>
              <a:t>, conformation.</a:t>
            </a:r>
            <a:endParaRPr lang="en-US" dirty="0"/>
          </a:p>
        </p:txBody>
      </p:sp>
      <p:graphicFrame>
        <p:nvGraphicFramePr>
          <p:cNvPr id="36867" name="Object 3"/>
          <p:cNvGraphicFramePr>
            <a:graphicFrameLocks noChangeAspect="1"/>
          </p:cNvGraphicFramePr>
          <p:nvPr/>
        </p:nvGraphicFramePr>
        <p:xfrm>
          <a:off x="2798763" y="2752725"/>
          <a:ext cx="3544887" cy="1350963"/>
        </p:xfrm>
        <a:graphic>
          <a:graphicData uri="http://schemas.openxmlformats.org/presentationml/2006/ole">
            <p:oleObj spid="_x0000_s36867" name="CS ChemDraw Drawing" r:id="rId3" imgW="3544414" imgH="1351604" progId="ChemDraw.Document.6.0">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chlorocyclopentane1.jpg"/>
          <p:cNvPicPr>
            <a:picLocks noChangeAspect="1"/>
          </p:cNvPicPr>
          <p:nvPr/>
        </p:nvPicPr>
        <p:blipFill>
          <a:blip r:embed="rId3" cstate="print"/>
          <a:stretch>
            <a:fillRect/>
          </a:stretch>
        </p:blipFill>
        <p:spPr>
          <a:xfrm>
            <a:off x="914400" y="3200400"/>
            <a:ext cx="2783562" cy="1524000"/>
          </a:xfrm>
          <a:prstGeom prst="rect">
            <a:avLst/>
          </a:prstGeom>
        </p:spPr>
      </p:pic>
      <p:sp>
        <p:nvSpPr>
          <p:cNvPr id="3" name="TextBox 2"/>
          <p:cNvSpPr txBox="1"/>
          <p:nvPr/>
        </p:nvSpPr>
        <p:spPr>
          <a:xfrm>
            <a:off x="533400" y="228600"/>
            <a:ext cx="8001000" cy="2031325"/>
          </a:xfrm>
          <a:prstGeom prst="rect">
            <a:avLst/>
          </a:prstGeom>
          <a:noFill/>
        </p:spPr>
        <p:txBody>
          <a:bodyPr wrap="square" rtlCol="0">
            <a:spAutoFit/>
          </a:bodyPr>
          <a:lstStyle/>
          <a:p>
            <a:r>
              <a:rPr lang="en-US" dirty="0" smtClean="0"/>
              <a:t>Recall that our earlier test for </a:t>
            </a:r>
            <a:r>
              <a:rPr lang="en-US" dirty="0" err="1" smtClean="0"/>
              <a:t>chirality</a:t>
            </a:r>
            <a:r>
              <a:rPr lang="en-US" dirty="0" smtClean="0"/>
              <a:t> was to look for the presence of a plane of symmetry.  If a molecule has such a plane, it is </a:t>
            </a:r>
            <a:r>
              <a:rPr lang="en-US" dirty="0" err="1" smtClean="0"/>
              <a:t>achiral</a:t>
            </a:r>
            <a:r>
              <a:rPr lang="en-US" dirty="0" smtClean="0"/>
              <a:t>.  </a:t>
            </a:r>
          </a:p>
          <a:p>
            <a:endParaRPr lang="en-US" dirty="0" smtClean="0"/>
          </a:p>
          <a:p>
            <a:r>
              <a:rPr lang="en-US" dirty="0" smtClean="0"/>
              <a:t>The following molecules have more than one </a:t>
            </a:r>
            <a:r>
              <a:rPr lang="en-US" dirty="0" err="1" smtClean="0"/>
              <a:t>chiral</a:t>
            </a:r>
            <a:r>
              <a:rPr lang="en-US" dirty="0" smtClean="0"/>
              <a:t> center, and are </a:t>
            </a:r>
            <a:r>
              <a:rPr lang="en-US" dirty="0" err="1" smtClean="0"/>
              <a:t>achiral</a:t>
            </a:r>
            <a:r>
              <a:rPr lang="en-US" dirty="0" smtClean="0"/>
              <a:t> overall, due to the presence of a plane of symmetry.</a:t>
            </a:r>
          </a:p>
          <a:p>
            <a:endParaRPr lang="en-US" dirty="0" smtClean="0"/>
          </a:p>
          <a:p>
            <a:r>
              <a:rPr lang="en-US" dirty="0" smtClean="0"/>
              <a:t>Such compounds are called ‘</a:t>
            </a:r>
            <a:r>
              <a:rPr lang="en-US" dirty="0" err="1" smtClean="0"/>
              <a:t>meso</a:t>
            </a:r>
            <a:r>
              <a:rPr lang="en-US" dirty="0" smtClean="0"/>
              <a:t>’ from the Greek for ‘middle’.</a:t>
            </a:r>
            <a:endParaRPr lang="en-US" dirty="0"/>
          </a:p>
        </p:txBody>
      </p:sp>
      <p:graphicFrame>
        <p:nvGraphicFramePr>
          <p:cNvPr id="37890" name="Object 2"/>
          <p:cNvGraphicFramePr>
            <a:graphicFrameLocks noChangeAspect="1"/>
          </p:cNvGraphicFramePr>
          <p:nvPr/>
        </p:nvGraphicFramePr>
        <p:xfrm>
          <a:off x="5257800" y="3505200"/>
          <a:ext cx="2895600" cy="1011881"/>
        </p:xfrm>
        <a:graphic>
          <a:graphicData uri="http://schemas.openxmlformats.org/presentationml/2006/ole">
            <p:oleObj spid="_x0000_s37890" name="CS ChemDraw Drawing" r:id="rId4" imgW="3348028" imgH="1170021" progId="ChemDraw.Document.6.0">
              <p:embed/>
            </p:oleObj>
          </a:graphicData>
        </a:graphic>
      </p:graphicFrame>
      <p:sp>
        <p:nvSpPr>
          <p:cNvPr id="5" name="TextBox 4"/>
          <p:cNvSpPr txBox="1"/>
          <p:nvPr/>
        </p:nvSpPr>
        <p:spPr>
          <a:xfrm>
            <a:off x="4648200" y="4724400"/>
            <a:ext cx="3962400" cy="369332"/>
          </a:xfrm>
          <a:prstGeom prst="rect">
            <a:avLst/>
          </a:prstGeom>
          <a:noFill/>
        </p:spPr>
        <p:txBody>
          <a:bodyPr wrap="square" rtlCol="0">
            <a:spAutoFit/>
          </a:bodyPr>
          <a:lstStyle/>
          <a:p>
            <a:pPr algn="ctr"/>
            <a:r>
              <a:rPr lang="en-US" i="1" dirty="0" err="1" smtClean="0"/>
              <a:t>meso</a:t>
            </a:r>
            <a:r>
              <a:rPr lang="en-US" dirty="0" smtClean="0"/>
              <a:t>-tartaric acid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461665"/>
          </a:xfrm>
          <a:prstGeom prst="rect">
            <a:avLst/>
          </a:prstGeom>
          <a:noFill/>
        </p:spPr>
        <p:txBody>
          <a:bodyPr wrap="square" rtlCol="0">
            <a:spAutoFit/>
          </a:bodyPr>
          <a:lstStyle/>
          <a:p>
            <a:pPr algn="ctr"/>
            <a:r>
              <a:rPr lang="en-US" sz="2400" dirty="0" smtClean="0"/>
              <a:t>Alternative Nomenclature System: The Fischer-</a:t>
            </a:r>
            <a:r>
              <a:rPr lang="en-US" sz="2400" dirty="0" err="1" smtClean="0"/>
              <a:t>Rosanoff</a:t>
            </a:r>
            <a:r>
              <a:rPr lang="en-US" sz="2400" dirty="0" smtClean="0"/>
              <a:t> convention</a:t>
            </a:r>
            <a:endParaRPr lang="en-US" sz="2400" dirty="0"/>
          </a:p>
        </p:txBody>
      </p:sp>
      <p:sp>
        <p:nvSpPr>
          <p:cNvPr id="3" name="TextBox 2"/>
          <p:cNvSpPr txBox="1"/>
          <p:nvPr/>
        </p:nvSpPr>
        <p:spPr>
          <a:xfrm>
            <a:off x="381000" y="3429000"/>
            <a:ext cx="8382000" cy="3139321"/>
          </a:xfrm>
          <a:prstGeom prst="rect">
            <a:avLst/>
          </a:prstGeom>
          <a:noFill/>
        </p:spPr>
        <p:txBody>
          <a:bodyPr wrap="square" rtlCol="0">
            <a:spAutoFit/>
          </a:bodyPr>
          <a:lstStyle/>
          <a:p>
            <a:r>
              <a:rPr lang="en-US" dirty="0" smtClean="0"/>
              <a:t>Before the dawn of X-ray crystallography (1951), it was not possible to know the </a:t>
            </a:r>
            <a:r>
              <a:rPr lang="en-US" i="1" u="sng" dirty="0" smtClean="0"/>
              <a:t>absolute</a:t>
            </a:r>
            <a:r>
              <a:rPr lang="en-US" dirty="0" smtClean="0"/>
              <a:t> stereochemistry of the molecule.  That is, scientists could not correlate the optical rotation and other physical properties with the absolute stereochemistry (orientation of atoms) of the individual centers.</a:t>
            </a:r>
          </a:p>
          <a:p>
            <a:endParaRPr lang="en-US" dirty="0" smtClean="0"/>
          </a:p>
          <a:p>
            <a:r>
              <a:rPr lang="en-US" dirty="0" smtClean="0"/>
              <a:t>However, Emil Fischer put in place a system for comparing </a:t>
            </a:r>
            <a:r>
              <a:rPr lang="en-US" i="1" u="sng" dirty="0" smtClean="0"/>
              <a:t>relative</a:t>
            </a:r>
            <a:r>
              <a:rPr lang="en-US" dirty="0" smtClean="0"/>
              <a:t> stereochemistry of the carbohydrates. </a:t>
            </a:r>
          </a:p>
          <a:p>
            <a:endParaRPr lang="en-US" dirty="0" smtClean="0"/>
          </a:p>
          <a:p>
            <a:r>
              <a:rPr lang="en-US" dirty="0" smtClean="0"/>
              <a:t>The chemists of the first half of the 20</a:t>
            </a:r>
            <a:r>
              <a:rPr lang="en-US" baseline="30000" dirty="0" smtClean="0"/>
              <a:t>th</a:t>
            </a:r>
            <a:r>
              <a:rPr lang="en-US" dirty="0" smtClean="0"/>
              <a:t> century used chemical reactions to convert chemicals into one another (without breaking bonds at the </a:t>
            </a:r>
            <a:r>
              <a:rPr lang="en-US" dirty="0" err="1" smtClean="0"/>
              <a:t>chiral</a:t>
            </a:r>
            <a:r>
              <a:rPr lang="en-US" dirty="0" smtClean="0"/>
              <a:t> center), thus enabling them to compare the stereochemistry.  </a:t>
            </a:r>
            <a:endParaRPr lang="en-US" dirty="0"/>
          </a:p>
        </p:txBody>
      </p:sp>
      <p:graphicFrame>
        <p:nvGraphicFramePr>
          <p:cNvPr id="38915" name="Object 3"/>
          <p:cNvGraphicFramePr>
            <a:graphicFrameLocks noChangeAspect="1"/>
          </p:cNvGraphicFramePr>
          <p:nvPr/>
        </p:nvGraphicFramePr>
        <p:xfrm>
          <a:off x="533400" y="914400"/>
          <a:ext cx="7924800" cy="2194790"/>
        </p:xfrm>
        <a:graphic>
          <a:graphicData uri="http://schemas.openxmlformats.org/presentationml/2006/ole">
            <p:oleObj spid="_x0000_s38915" name="CS ChemDraw Drawing" r:id="rId3" imgW="8437872" imgH="2337340" progId="ChemDraw.Document.6.0">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1477328"/>
          </a:xfrm>
          <a:prstGeom prst="rect">
            <a:avLst/>
          </a:prstGeom>
          <a:noFill/>
        </p:spPr>
        <p:txBody>
          <a:bodyPr wrap="square" rtlCol="0">
            <a:spAutoFit/>
          </a:bodyPr>
          <a:lstStyle/>
          <a:p>
            <a:r>
              <a:rPr lang="en-US" dirty="0" smtClean="0"/>
              <a:t>Initially, for the purpose of drawing structures, a guess was made that D-</a:t>
            </a:r>
            <a:r>
              <a:rPr lang="en-US" dirty="0" err="1" smtClean="0"/>
              <a:t>Glyceraldehyde</a:t>
            </a:r>
            <a:r>
              <a:rPr lang="en-US" dirty="0" smtClean="0"/>
              <a:t> was of the R-configuration.  Fortunately, this proved to be correct.</a:t>
            </a:r>
          </a:p>
          <a:p>
            <a:endParaRPr lang="en-US" dirty="0" smtClean="0"/>
          </a:p>
          <a:p>
            <a:r>
              <a:rPr lang="en-US" dirty="0" smtClean="0"/>
              <a:t>This </a:t>
            </a:r>
            <a:r>
              <a:rPr lang="en-US" dirty="0" err="1" smtClean="0"/>
              <a:t>nomeclature</a:t>
            </a:r>
            <a:r>
              <a:rPr lang="en-US" dirty="0" smtClean="0"/>
              <a:t> system is still used today, particularly for amino acids and carbohydrates.</a:t>
            </a:r>
            <a:endParaRPr lang="en-US" dirty="0"/>
          </a:p>
        </p:txBody>
      </p:sp>
      <p:graphicFrame>
        <p:nvGraphicFramePr>
          <p:cNvPr id="39938" name="Object 2"/>
          <p:cNvGraphicFramePr>
            <a:graphicFrameLocks noChangeAspect="1"/>
          </p:cNvGraphicFramePr>
          <p:nvPr/>
        </p:nvGraphicFramePr>
        <p:xfrm>
          <a:off x="609599" y="2667000"/>
          <a:ext cx="7751205" cy="1219200"/>
        </p:xfrm>
        <a:graphic>
          <a:graphicData uri="http://schemas.openxmlformats.org/presentationml/2006/ole">
            <p:oleObj spid="_x0000_s39938" name="CS ChemDraw Drawing" r:id="rId3" imgW="10219669" imgH="1607496" progId="ChemDraw.Document.6.0">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772400" cy="369332"/>
          </a:xfrm>
          <a:prstGeom prst="rect">
            <a:avLst/>
          </a:prstGeom>
          <a:noFill/>
        </p:spPr>
        <p:txBody>
          <a:bodyPr wrap="square" rtlCol="0">
            <a:spAutoFit/>
          </a:bodyPr>
          <a:lstStyle/>
          <a:p>
            <a:r>
              <a:rPr lang="en-US" dirty="0" smtClean="0"/>
              <a:t>If </a:t>
            </a:r>
            <a:r>
              <a:rPr lang="en-US" dirty="0" err="1" smtClean="0"/>
              <a:t>enantiomers</a:t>
            </a:r>
            <a:r>
              <a:rPr lang="en-US" dirty="0" smtClean="0"/>
              <a:t> have identical physical properties, can you separate them???</a:t>
            </a:r>
            <a:endParaRPr lang="en-US" dirty="0"/>
          </a:p>
        </p:txBody>
      </p:sp>
      <p:pic>
        <p:nvPicPr>
          <p:cNvPr id="3" name="Picture 2" descr="MirrorImageCrystals.png"/>
          <p:cNvPicPr>
            <a:picLocks noChangeAspect="1"/>
          </p:cNvPicPr>
          <p:nvPr/>
        </p:nvPicPr>
        <p:blipFill>
          <a:blip r:embed="rId2" cstate="print"/>
          <a:stretch>
            <a:fillRect/>
          </a:stretch>
        </p:blipFill>
        <p:spPr>
          <a:xfrm>
            <a:off x="6553200" y="4419600"/>
            <a:ext cx="1905000" cy="1524000"/>
          </a:xfrm>
          <a:prstGeom prst="rect">
            <a:avLst/>
          </a:prstGeom>
        </p:spPr>
      </p:pic>
      <p:pic>
        <p:nvPicPr>
          <p:cNvPr id="4" name="Picture 3" descr="pasteur.jpg"/>
          <p:cNvPicPr>
            <a:picLocks noChangeAspect="1"/>
          </p:cNvPicPr>
          <p:nvPr/>
        </p:nvPicPr>
        <p:blipFill>
          <a:blip r:embed="rId3" cstate="print"/>
          <a:stretch>
            <a:fillRect/>
          </a:stretch>
        </p:blipFill>
        <p:spPr>
          <a:xfrm>
            <a:off x="6705600" y="1524000"/>
            <a:ext cx="1752600" cy="2085594"/>
          </a:xfrm>
          <a:prstGeom prst="rect">
            <a:avLst/>
          </a:prstGeom>
        </p:spPr>
      </p:pic>
      <p:sp>
        <p:nvSpPr>
          <p:cNvPr id="5" name="TextBox 4"/>
          <p:cNvSpPr txBox="1"/>
          <p:nvPr/>
        </p:nvSpPr>
        <p:spPr>
          <a:xfrm>
            <a:off x="533400" y="1600200"/>
            <a:ext cx="5715000" cy="2862322"/>
          </a:xfrm>
          <a:prstGeom prst="rect">
            <a:avLst/>
          </a:prstGeom>
          <a:noFill/>
        </p:spPr>
        <p:txBody>
          <a:bodyPr wrap="square" rtlCol="0">
            <a:spAutoFit/>
          </a:bodyPr>
          <a:lstStyle/>
          <a:p>
            <a:r>
              <a:rPr lang="en-US" dirty="0" smtClean="0"/>
              <a:t>Louis Pasteur did this in 1848, when he noticed that a </a:t>
            </a:r>
            <a:r>
              <a:rPr lang="en-US" dirty="0" err="1" smtClean="0"/>
              <a:t>racemic</a:t>
            </a:r>
            <a:r>
              <a:rPr lang="en-US" dirty="0" smtClean="0"/>
              <a:t> mixture of </a:t>
            </a:r>
            <a:r>
              <a:rPr lang="en-US" dirty="0" err="1" smtClean="0"/>
              <a:t>d,l</a:t>
            </a:r>
            <a:r>
              <a:rPr lang="en-US" dirty="0" smtClean="0"/>
              <a:t>-tartaric acid crystallized into two types of crystals, which were mirror images of one another.  He separated them (with tweezers) and was able to show that one of the mirror images rotated the plane of polarized light clockwise while the other rotated it counterclockwise.  </a:t>
            </a:r>
          </a:p>
          <a:p>
            <a:endParaRPr lang="en-US" dirty="0" smtClean="0"/>
          </a:p>
          <a:p>
            <a:r>
              <a:rPr lang="en-US" dirty="0" smtClean="0"/>
              <a:t>He also showed that one of the two mirror images can be assimilated by living organisms, while the other cannot.</a:t>
            </a:r>
            <a:endParaRPr lang="en-US" dirty="0"/>
          </a:p>
        </p:txBody>
      </p:sp>
      <p:sp>
        <p:nvSpPr>
          <p:cNvPr id="6" name="TextBox 5"/>
          <p:cNvSpPr txBox="1"/>
          <p:nvPr/>
        </p:nvSpPr>
        <p:spPr>
          <a:xfrm>
            <a:off x="609600" y="5334000"/>
            <a:ext cx="5334000" cy="646331"/>
          </a:xfrm>
          <a:prstGeom prst="rect">
            <a:avLst/>
          </a:prstGeom>
          <a:noFill/>
        </p:spPr>
        <p:txBody>
          <a:bodyPr wrap="square" rtlCol="0">
            <a:spAutoFit/>
          </a:bodyPr>
          <a:lstStyle/>
          <a:p>
            <a:r>
              <a:rPr lang="en-US" dirty="0" smtClean="0"/>
              <a:t>Louis Pasteur never won the Nobel Prize, since the first Nobel was awarded in 1901 and Pasteur died in 1895.</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stereomers1.gif"/>
          <p:cNvPicPr>
            <a:picLocks noChangeAspect="1"/>
          </p:cNvPicPr>
          <p:nvPr/>
        </p:nvPicPr>
        <p:blipFill>
          <a:blip r:embed="rId2" cstate="print"/>
          <a:stretch>
            <a:fillRect/>
          </a:stretch>
        </p:blipFill>
        <p:spPr>
          <a:xfrm>
            <a:off x="2514600" y="1600200"/>
            <a:ext cx="4143237" cy="3276600"/>
          </a:xfrm>
          <a:prstGeom prst="rect">
            <a:avLst/>
          </a:prstGeom>
        </p:spPr>
      </p:pic>
      <p:sp>
        <p:nvSpPr>
          <p:cNvPr id="3" name="TextBox 2"/>
          <p:cNvSpPr txBox="1"/>
          <p:nvPr/>
        </p:nvSpPr>
        <p:spPr>
          <a:xfrm>
            <a:off x="533400" y="304800"/>
            <a:ext cx="7467600" cy="923330"/>
          </a:xfrm>
          <a:prstGeom prst="rect">
            <a:avLst/>
          </a:prstGeom>
          <a:noFill/>
        </p:spPr>
        <p:txBody>
          <a:bodyPr wrap="square" rtlCol="0">
            <a:spAutoFit/>
          </a:bodyPr>
          <a:lstStyle/>
          <a:p>
            <a:r>
              <a:rPr lang="en-US" dirty="0" smtClean="0"/>
              <a:t>One way to separate </a:t>
            </a:r>
            <a:r>
              <a:rPr lang="en-US" dirty="0" err="1" smtClean="0"/>
              <a:t>enantiomers</a:t>
            </a:r>
            <a:r>
              <a:rPr lang="en-US" dirty="0" smtClean="0"/>
              <a:t> is to temporarily convert the </a:t>
            </a:r>
            <a:r>
              <a:rPr lang="en-US" dirty="0" err="1" smtClean="0"/>
              <a:t>enantiomeric</a:t>
            </a:r>
            <a:r>
              <a:rPr lang="en-US" dirty="0" smtClean="0"/>
              <a:t> mixture into a mixture of </a:t>
            </a:r>
            <a:r>
              <a:rPr lang="en-US" dirty="0" err="1" smtClean="0"/>
              <a:t>diastereomers</a:t>
            </a:r>
            <a:r>
              <a:rPr lang="en-US" dirty="0" smtClean="0"/>
              <a:t>, by reaction with a </a:t>
            </a:r>
            <a:r>
              <a:rPr lang="en-US" dirty="0" err="1" smtClean="0"/>
              <a:t>chiral</a:t>
            </a:r>
            <a:r>
              <a:rPr lang="en-US" dirty="0" smtClean="0"/>
              <a:t> reagent as shown below.</a:t>
            </a:r>
            <a:endParaRPr lang="en-US" dirty="0"/>
          </a:p>
        </p:txBody>
      </p:sp>
      <p:sp>
        <p:nvSpPr>
          <p:cNvPr id="4" name="TextBox 3"/>
          <p:cNvSpPr txBox="1"/>
          <p:nvPr/>
        </p:nvSpPr>
        <p:spPr>
          <a:xfrm>
            <a:off x="685800" y="5257800"/>
            <a:ext cx="7848600" cy="923330"/>
          </a:xfrm>
          <a:prstGeom prst="rect">
            <a:avLst/>
          </a:prstGeom>
          <a:noFill/>
        </p:spPr>
        <p:txBody>
          <a:bodyPr wrap="square" rtlCol="0">
            <a:spAutoFit/>
          </a:bodyPr>
          <a:lstStyle/>
          <a:p>
            <a:r>
              <a:rPr lang="en-US" dirty="0" smtClean="0"/>
              <a:t>One can then use the different properties of the </a:t>
            </a:r>
            <a:r>
              <a:rPr lang="en-US" dirty="0" err="1" smtClean="0"/>
              <a:t>diastereomers</a:t>
            </a:r>
            <a:r>
              <a:rPr lang="en-US" dirty="0" smtClean="0"/>
              <a:t> to separate the complexes, and subsequently convert the </a:t>
            </a:r>
            <a:r>
              <a:rPr lang="en-US" dirty="0" err="1" smtClean="0"/>
              <a:t>diastereomers</a:t>
            </a:r>
            <a:r>
              <a:rPr lang="en-US" dirty="0" smtClean="0"/>
              <a:t> back into the original (now purified) </a:t>
            </a:r>
            <a:r>
              <a:rPr lang="en-US" dirty="0" err="1" smtClean="0"/>
              <a:t>enantiomer</a:t>
            </a:r>
            <a:r>
              <a:rPr lang="en-U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52400"/>
            <a:ext cx="7924800" cy="923330"/>
          </a:xfrm>
          <a:prstGeom prst="rect">
            <a:avLst/>
          </a:prstGeom>
          <a:noFill/>
        </p:spPr>
        <p:txBody>
          <a:bodyPr wrap="square" rtlCol="0">
            <a:spAutoFit/>
          </a:bodyPr>
          <a:lstStyle/>
          <a:p>
            <a:r>
              <a:rPr lang="en-US" dirty="0" smtClean="0"/>
              <a:t>For analytical purposes, it is now common to separate the </a:t>
            </a:r>
            <a:r>
              <a:rPr lang="en-US" dirty="0" err="1" smtClean="0"/>
              <a:t>enantiomers</a:t>
            </a:r>
            <a:r>
              <a:rPr lang="en-US" dirty="0" smtClean="0"/>
              <a:t> through column chromatography on a column which itself has a </a:t>
            </a:r>
            <a:r>
              <a:rPr lang="en-US" dirty="0" err="1" smtClean="0"/>
              <a:t>chiral</a:t>
            </a:r>
            <a:r>
              <a:rPr lang="en-US" dirty="0" smtClean="0"/>
              <a:t> stationary phase.  These columns are sometimes known as ‘</a:t>
            </a:r>
            <a:r>
              <a:rPr lang="en-US" dirty="0" err="1" smtClean="0"/>
              <a:t>Pirkle</a:t>
            </a:r>
            <a:r>
              <a:rPr lang="en-US" dirty="0" smtClean="0"/>
              <a:t> columns’ after their developer.</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457200" y="3451645"/>
            <a:ext cx="8382000" cy="3406355"/>
          </a:xfrm>
          <a:prstGeom prst="rect">
            <a:avLst/>
          </a:prstGeom>
          <a:noFill/>
          <a:ln w="9525">
            <a:noFill/>
            <a:miter lim="800000"/>
            <a:headEnd/>
            <a:tailEnd/>
          </a:ln>
        </p:spPr>
      </p:pic>
      <p:pic>
        <p:nvPicPr>
          <p:cNvPr id="4" name="Picture 3" descr="chiralchromatography.gif"/>
          <p:cNvPicPr>
            <a:picLocks noChangeAspect="1"/>
          </p:cNvPicPr>
          <p:nvPr/>
        </p:nvPicPr>
        <p:blipFill>
          <a:blip r:embed="rId3" cstate="print"/>
          <a:stretch>
            <a:fillRect/>
          </a:stretch>
        </p:blipFill>
        <p:spPr>
          <a:xfrm>
            <a:off x="3581400" y="1219200"/>
            <a:ext cx="2286000" cy="2066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2-butene.png"/>
          <p:cNvPicPr>
            <a:picLocks noChangeAspect="1"/>
          </p:cNvPicPr>
          <p:nvPr/>
        </p:nvPicPr>
        <p:blipFill>
          <a:blip r:embed="rId3" cstate="print"/>
          <a:stretch>
            <a:fillRect/>
          </a:stretch>
        </p:blipFill>
        <p:spPr>
          <a:xfrm>
            <a:off x="5410200" y="1447800"/>
            <a:ext cx="1905000" cy="1428750"/>
          </a:xfrm>
          <a:prstGeom prst="rect">
            <a:avLst/>
          </a:prstGeom>
        </p:spPr>
      </p:pic>
      <p:sp>
        <p:nvSpPr>
          <p:cNvPr id="3" name="TextBox 2"/>
          <p:cNvSpPr txBox="1"/>
          <p:nvPr/>
        </p:nvSpPr>
        <p:spPr>
          <a:xfrm>
            <a:off x="5638800" y="2895600"/>
            <a:ext cx="1905000" cy="369332"/>
          </a:xfrm>
          <a:prstGeom prst="rect">
            <a:avLst/>
          </a:prstGeom>
          <a:noFill/>
        </p:spPr>
        <p:txBody>
          <a:bodyPr wrap="square" rtlCol="0">
            <a:spAutoFit/>
          </a:bodyPr>
          <a:lstStyle/>
          <a:p>
            <a:r>
              <a:rPr lang="en-US" dirty="0" smtClean="0"/>
              <a:t>Trans-2-butene</a:t>
            </a:r>
            <a:endParaRPr lang="en-US" dirty="0"/>
          </a:p>
        </p:txBody>
      </p:sp>
      <p:pic>
        <p:nvPicPr>
          <p:cNvPr id="4" name="Picture 3" descr="Cis-2-butene_68.jpg"/>
          <p:cNvPicPr>
            <a:picLocks noChangeAspect="1"/>
          </p:cNvPicPr>
          <p:nvPr/>
        </p:nvPicPr>
        <p:blipFill>
          <a:blip r:embed="rId4" cstate="print"/>
          <a:stretch>
            <a:fillRect/>
          </a:stretch>
        </p:blipFill>
        <p:spPr>
          <a:xfrm>
            <a:off x="1752600" y="1447800"/>
            <a:ext cx="2133600" cy="1600200"/>
          </a:xfrm>
          <a:prstGeom prst="rect">
            <a:avLst/>
          </a:prstGeom>
        </p:spPr>
      </p:pic>
      <p:sp>
        <p:nvSpPr>
          <p:cNvPr id="5" name="TextBox 4"/>
          <p:cNvSpPr txBox="1"/>
          <p:nvPr/>
        </p:nvSpPr>
        <p:spPr>
          <a:xfrm>
            <a:off x="2057400" y="2895600"/>
            <a:ext cx="1524000" cy="369332"/>
          </a:xfrm>
          <a:prstGeom prst="rect">
            <a:avLst/>
          </a:prstGeom>
          <a:noFill/>
        </p:spPr>
        <p:txBody>
          <a:bodyPr wrap="square" rtlCol="0">
            <a:spAutoFit/>
          </a:bodyPr>
          <a:lstStyle/>
          <a:p>
            <a:r>
              <a:rPr lang="en-US" dirty="0" smtClean="0"/>
              <a:t>Cis-2-butene</a:t>
            </a:r>
            <a:endParaRPr lang="en-US" dirty="0"/>
          </a:p>
        </p:txBody>
      </p:sp>
      <p:graphicFrame>
        <p:nvGraphicFramePr>
          <p:cNvPr id="1026" name="Object 2"/>
          <p:cNvGraphicFramePr>
            <a:graphicFrameLocks noChangeAspect="1"/>
          </p:cNvGraphicFramePr>
          <p:nvPr/>
        </p:nvGraphicFramePr>
        <p:xfrm>
          <a:off x="3733800" y="4343400"/>
          <a:ext cx="1568120" cy="1524000"/>
        </p:xfrm>
        <a:graphic>
          <a:graphicData uri="http://schemas.openxmlformats.org/presentationml/2006/ole">
            <p:oleObj spid="_x0000_s1026" name="CS ChemDraw Drawing" r:id="rId5" imgW="1974672" imgH="1919862" progId="ChemDraw.Document.6.0">
              <p:embed/>
            </p:oleObj>
          </a:graphicData>
        </a:graphic>
      </p:graphicFrame>
      <p:sp>
        <p:nvSpPr>
          <p:cNvPr id="7" name="TextBox 6"/>
          <p:cNvSpPr txBox="1"/>
          <p:nvPr/>
        </p:nvSpPr>
        <p:spPr>
          <a:xfrm>
            <a:off x="685800" y="304800"/>
            <a:ext cx="8077200" cy="646331"/>
          </a:xfrm>
          <a:prstGeom prst="rect">
            <a:avLst/>
          </a:prstGeom>
          <a:noFill/>
        </p:spPr>
        <p:txBody>
          <a:bodyPr wrap="square" rtlCol="0">
            <a:spAutoFit/>
          </a:bodyPr>
          <a:lstStyle/>
          <a:p>
            <a:r>
              <a:rPr lang="en-US" dirty="0" smtClean="0"/>
              <a:t>2-Butene, for example, can exist in </a:t>
            </a:r>
            <a:r>
              <a:rPr lang="en-US" dirty="0" err="1" smtClean="0"/>
              <a:t>cis</a:t>
            </a:r>
            <a:r>
              <a:rPr lang="en-US" dirty="0" smtClean="0"/>
              <a:t> or trans form (not </a:t>
            </a:r>
            <a:r>
              <a:rPr lang="en-US" dirty="0" err="1" smtClean="0"/>
              <a:t>interconvertable</a:t>
            </a:r>
            <a:r>
              <a:rPr lang="en-US" dirty="0" smtClean="0"/>
              <a:t>).  But assigning </a:t>
            </a:r>
            <a:r>
              <a:rPr lang="en-US" dirty="0" err="1" smtClean="0"/>
              <a:t>cis</a:t>
            </a:r>
            <a:r>
              <a:rPr lang="en-US" dirty="0" smtClean="0"/>
              <a:t> or tans becomes difficult in some cases as seen below.</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714375" y="476250"/>
            <a:ext cx="7713663" cy="59055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04800"/>
            <a:ext cx="7543800" cy="584775"/>
          </a:xfrm>
          <a:prstGeom prst="rect">
            <a:avLst/>
          </a:prstGeom>
          <a:noFill/>
        </p:spPr>
        <p:txBody>
          <a:bodyPr wrap="square" rtlCol="0">
            <a:spAutoFit/>
          </a:bodyPr>
          <a:lstStyle/>
          <a:p>
            <a:pPr algn="ctr"/>
            <a:r>
              <a:rPr lang="en-US" sz="3200" dirty="0" smtClean="0"/>
              <a:t>Cyclic Forms of Carbohydrates</a:t>
            </a:r>
            <a:endParaRPr lang="en-US" sz="3200" dirty="0"/>
          </a:p>
        </p:txBody>
      </p:sp>
      <p:sp>
        <p:nvSpPr>
          <p:cNvPr id="3" name="TextBox 2"/>
          <p:cNvSpPr txBox="1"/>
          <p:nvPr/>
        </p:nvSpPr>
        <p:spPr>
          <a:xfrm>
            <a:off x="304800" y="2057400"/>
            <a:ext cx="8382000" cy="1754326"/>
          </a:xfrm>
          <a:prstGeom prst="rect">
            <a:avLst/>
          </a:prstGeom>
          <a:noFill/>
        </p:spPr>
        <p:txBody>
          <a:bodyPr wrap="square" rtlCol="0">
            <a:spAutoFit/>
          </a:bodyPr>
          <a:lstStyle/>
          <a:p>
            <a:r>
              <a:rPr lang="en-US" dirty="0" smtClean="0"/>
              <a:t>As shown below, </a:t>
            </a:r>
            <a:r>
              <a:rPr lang="en-US" dirty="0" err="1" smtClean="0"/>
              <a:t>aldehydes</a:t>
            </a:r>
            <a:r>
              <a:rPr lang="en-US" dirty="0" smtClean="0"/>
              <a:t> and </a:t>
            </a:r>
            <a:r>
              <a:rPr lang="en-US" dirty="0" err="1" smtClean="0"/>
              <a:t>ketones</a:t>
            </a:r>
            <a:r>
              <a:rPr lang="en-US" dirty="0" smtClean="0"/>
              <a:t> can undergo addition reactions of alcohols (and water) to the carbonyl group.</a:t>
            </a:r>
          </a:p>
          <a:p>
            <a:endParaRPr lang="en-US" dirty="0" smtClean="0"/>
          </a:p>
          <a:p>
            <a:r>
              <a:rPr lang="en-US" dirty="0" smtClean="0"/>
              <a:t>However, the product of this reaction, a </a:t>
            </a:r>
            <a:r>
              <a:rPr lang="en-US" dirty="0" err="1" smtClean="0"/>
              <a:t>hemiacetal</a:t>
            </a:r>
            <a:r>
              <a:rPr lang="en-US" dirty="0" smtClean="0"/>
              <a:t> or </a:t>
            </a:r>
            <a:r>
              <a:rPr lang="en-US" dirty="0" err="1" smtClean="0"/>
              <a:t>hemiketal</a:t>
            </a:r>
            <a:r>
              <a:rPr lang="en-US" dirty="0" smtClean="0"/>
              <a:t>, is usually unstable toward elimination of the alcohol to regenerate the C=O.</a:t>
            </a:r>
          </a:p>
          <a:p>
            <a:endParaRPr lang="en-US" dirty="0" smtClean="0"/>
          </a:p>
        </p:txBody>
      </p:sp>
      <p:graphicFrame>
        <p:nvGraphicFramePr>
          <p:cNvPr id="43010" name="Object 2"/>
          <p:cNvGraphicFramePr>
            <a:graphicFrameLocks noChangeAspect="1"/>
          </p:cNvGraphicFramePr>
          <p:nvPr/>
        </p:nvGraphicFramePr>
        <p:xfrm>
          <a:off x="1295400" y="4419600"/>
          <a:ext cx="6448425" cy="1046163"/>
        </p:xfrm>
        <a:graphic>
          <a:graphicData uri="http://schemas.openxmlformats.org/presentationml/2006/ole">
            <p:oleObj spid="_x0000_s43010" name="CS ChemDraw Drawing" r:id="rId3" imgW="6447803" imgH="1046534" progId="ChemDraw.Document.6.0">
              <p:embed/>
            </p:oleObj>
          </a:graphicData>
        </a:graphic>
      </p:graphicFrame>
      <p:sp>
        <p:nvSpPr>
          <p:cNvPr id="5" name="TextBox 4"/>
          <p:cNvSpPr txBox="1"/>
          <p:nvPr/>
        </p:nvSpPr>
        <p:spPr>
          <a:xfrm>
            <a:off x="6477000" y="5638800"/>
            <a:ext cx="1828800" cy="369332"/>
          </a:xfrm>
          <a:prstGeom prst="rect">
            <a:avLst/>
          </a:prstGeom>
          <a:noFill/>
        </p:spPr>
        <p:txBody>
          <a:bodyPr wrap="square" rtlCol="0">
            <a:spAutoFit/>
          </a:bodyPr>
          <a:lstStyle/>
          <a:p>
            <a:r>
              <a:rPr lang="en-US" dirty="0" err="1" smtClean="0"/>
              <a:t>Hemiacetal</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153400" cy="1200329"/>
          </a:xfrm>
          <a:prstGeom prst="rect">
            <a:avLst/>
          </a:prstGeom>
          <a:noFill/>
        </p:spPr>
        <p:txBody>
          <a:bodyPr wrap="square" rtlCol="0">
            <a:spAutoFit/>
          </a:bodyPr>
          <a:lstStyle/>
          <a:p>
            <a:r>
              <a:rPr lang="en-US" u="sng" dirty="0" smtClean="0"/>
              <a:t>If </a:t>
            </a:r>
            <a:r>
              <a:rPr lang="en-US" dirty="0" smtClean="0"/>
              <a:t>the </a:t>
            </a:r>
            <a:r>
              <a:rPr lang="en-US" dirty="0" err="1" smtClean="0"/>
              <a:t>hemiacetal</a:t>
            </a:r>
            <a:r>
              <a:rPr lang="en-US" dirty="0" smtClean="0"/>
              <a:t> form is part of a five- or a six-</a:t>
            </a:r>
            <a:r>
              <a:rPr lang="en-US" dirty="0" err="1" smtClean="0"/>
              <a:t>membered</a:t>
            </a:r>
            <a:r>
              <a:rPr lang="en-US" dirty="0" smtClean="0"/>
              <a:t> ring, however, the </a:t>
            </a:r>
            <a:r>
              <a:rPr lang="en-US" dirty="0" err="1" smtClean="0"/>
              <a:t>hemiacetal</a:t>
            </a:r>
            <a:r>
              <a:rPr lang="en-US" dirty="0" smtClean="0"/>
              <a:t> (or </a:t>
            </a:r>
            <a:r>
              <a:rPr lang="en-US" dirty="0" err="1" smtClean="0"/>
              <a:t>hemiketal</a:t>
            </a:r>
            <a:r>
              <a:rPr lang="en-US" dirty="0" smtClean="0"/>
              <a:t>) may be stable.  In this case, favorable entropic and </a:t>
            </a:r>
            <a:r>
              <a:rPr lang="en-US" dirty="0" err="1" smtClean="0"/>
              <a:t>enthalpic</a:t>
            </a:r>
            <a:r>
              <a:rPr lang="en-US" dirty="0" smtClean="0"/>
              <a:t> factors promote the formation of the cyclic form.  Some important such cyclic forms are shown below.</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914400" y="1752600"/>
            <a:ext cx="7304087" cy="1876425"/>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2514600" y="3429000"/>
            <a:ext cx="4114800" cy="1790700"/>
          </a:xfrm>
          <a:prstGeom prst="rect">
            <a:avLst/>
          </a:prstGeom>
          <a:noFill/>
          <a:ln w="9525">
            <a:noFill/>
            <a:miter lim="800000"/>
            <a:headEnd/>
            <a:tailEnd/>
          </a:ln>
        </p:spPr>
      </p:pic>
      <p:sp>
        <p:nvSpPr>
          <p:cNvPr id="5" name="TextBox 4"/>
          <p:cNvSpPr txBox="1"/>
          <p:nvPr/>
        </p:nvSpPr>
        <p:spPr>
          <a:xfrm>
            <a:off x="304800" y="5257800"/>
            <a:ext cx="8458200" cy="1477328"/>
          </a:xfrm>
          <a:prstGeom prst="rect">
            <a:avLst/>
          </a:prstGeom>
          <a:noFill/>
        </p:spPr>
        <p:txBody>
          <a:bodyPr wrap="square" rtlCol="0">
            <a:spAutoFit/>
          </a:bodyPr>
          <a:lstStyle/>
          <a:p>
            <a:r>
              <a:rPr lang="en-US" dirty="0" smtClean="0"/>
              <a:t>Note that the cyclic form of glucose can exist as two different </a:t>
            </a:r>
            <a:r>
              <a:rPr lang="en-US" dirty="0" err="1" smtClean="0"/>
              <a:t>stereochemical</a:t>
            </a:r>
            <a:r>
              <a:rPr lang="en-US" dirty="0" smtClean="0"/>
              <a:t> isomers at C1 as shown above</a:t>
            </a:r>
            <a:r>
              <a:rPr lang="en-US" dirty="0" smtClean="0"/>
              <a:t>.</a:t>
            </a:r>
          </a:p>
          <a:p>
            <a:r>
              <a:rPr lang="en-US" dirty="0" smtClean="0"/>
              <a:t>Compounds  with multiple </a:t>
            </a:r>
            <a:r>
              <a:rPr lang="en-US" dirty="0" err="1" smtClean="0"/>
              <a:t>stereogenic</a:t>
            </a:r>
            <a:r>
              <a:rPr lang="en-US" dirty="0" smtClean="0"/>
              <a:t> centers which are isomeric at only one carbon are called ‘</a:t>
            </a:r>
            <a:r>
              <a:rPr lang="en-US" dirty="0" err="1" smtClean="0"/>
              <a:t>epimers</a:t>
            </a:r>
            <a:r>
              <a:rPr lang="en-US" dirty="0" smtClean="0"/>
              <a:t>’.  In the case of a carbohydrate which is </a:t>
            </a:r>
            <a:r>
              <a:rPr lang="en-US" dirty="0" err="1" smtClean="0"/>
              <a:t>epimeric</a:t>
            </a:r>
            <a:r>
              <a:rPr lang="en-US" dirty="0" smtClean="0"/>
              <a:t> at the 1-position, the two isomers are called ‘</a:t>
            </a:r>
            <a:r>
              <a:rPr lang="en-US" dirty="0" err="1" smtClean="0"/>
              <a:t>anomers</a:t>
            </a:r>
            <a:r>
              <a:rPr lang="en-US" dirty="0" smtClean="0"/>
              <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933450" y="2085975"/>
            <a:ext cx="7275513" cy="2686050"/>
          </a:xfrm>
          <a:prstGeom prst="rect">
            <a:avLst/>
          </a:prstGeom>
          <a:noFill/>
          <a:ln w="9525">
            <a:noFill/>
            <a:miter lim="800000"/>
            <a:headEnd/>
            <a:tailEnd/>
          </a:ln>
        </p:spPr>
      </p:pic>
      <p:pic>
        <p:nvPicPr>
          <p:cNvPr id="3" name="Picture 2" descr="pyran.png"/>
          <p:cNvPicPr>
            <a:picLocks noChangeAspect="1"/>
          </p:cNvPicPr>
          <p:nvPr/>
        </p:nvPicPr>
        <p:blipFill>
          <a:blip r:embed="rId3" cstate="print"/>
          <a:stretch>
            <a:fillRect/>
          </a:stretch>
        </p:blipFill>
        <p:spPr>
          <a:xfrm>
            <a:off x="914400" y="381000"/>
            <a:ext cx="840617" cy="1066800"/>
          </a:xfrm>
          <a:prstGeom prst="rect">
            <a:avLst/>
          </a:prstGeom>
        </p:spPr>
      </p:pic>
      <p:sp>
        <p:nvSpPr>
          <p:cNvPr id="4" name="TextBox 3"/>
          <p:cNvSpPr txBox="1"/>
          <p:nvPr/>
        </p:nvSpPr>
        <p:spPr>
          <a:xfrm>
            <a:off x="381000" y="1600200"/>
            <a:ext cx="1981200" cy="369332"/>
          </a:xfrm>
          <a:prstGeom prst="rect">
            <a:avLst/>
          </a:prstGeom>
          <a:noFill/>
        </p:spPr>
        <p:txBody>
          <a:bodyPr wrap="square" rtlCol="0">
            <a:spAutoFit/>
          </a:bodyPr>
          <a:lstStyle/>
          <a:p>
            <a:pPr algn="ctr"/>
            <a:r>
              <a:rPr lang="en-US" dirty="0" err="1" smtClean="0"/>
              <a:t>Pyran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381000" y="1828800"/>
            <a:ext cx="8275890" cy="1447800"/>
          </a:xfrm>
          <a:prstGeom prst="rect">
            <a:avLst/>
          </a:prstGeom>
          <a:noFill/>
          <a:ln w="9525">
            <a:noFill/>
            <a:miter lim="800000"/>
            <a:headEnd/>
            <a:tailEnd/>
          </a:ln>
        </p:spPr>
      </p:pic>
      <p:pic>
        <p:nvPicPr>
          <p:cNvPr id="3" name="Picture 2" descr="Adenosine.png"/>
          <p:cNvPicPr>
            <a:picLocks noChangeAspect="1"/>
          </p:cNvPicPr>
          <p:nvPr/>
        </p:nvPicPr>
        <p:blipFill>
          <a:blip r:embed="rId3" cstate="print"/>
          <a:stretch>
            <a:fillRect/>
          </a:stretch>
        </p:blipFill>
        <p:spPr>
          <a:xfrm>
            <a:off x="381000" y="3505200"/>
            <a:ext cx="1682499" cy="1828804"/>
          </a:xfrm>
          <a:prstGeom prst="rect">
            <a:avLst/>
          </a:prstGeom>
        </p:spPr>
      </p:pic>
      <p:sp>
        <p:nvSpPr>
          <p:cNvPr id="4" name="TextBox 3"/>
          <p:cNvSpPr txBox="1"/>
          <p:nvPr/>
        </p:nvSpPr>
        <p:spPr>
          <a:xfrm>
            <a:off x="228600" y="5486400"/>
            <a:ext cx="1905000" cy="369332"/>
          </a:xfrm>
          <a:prstGeom prst="rect">
            <a:avLst/>
          </a:prstGeom>
          <a:noFill/>
        </p:spPr>
        <p:txBody>
          <a:bodyPr wrap="square" rtlCol="0">
            <a:spAutoFit/>
          </a:bodyPr>
          <a:lstStyle/>
          <a:p>
            <a:pPr algn="ctr"/>
            <a:r>
              <a:rPr lang="en-US" dirty="0" smtClean="0"/>
              <a:t>Adenosine</a:t>
            </a:r>
            <a:endParaRPr lang="en-US" dirty="0"/>
          </a:p>
        </p:txBody>
      </p:sp>
      <p:pic>
        <p:nvPicPr>
          <p:cNvPr id="5" name="Picture 4" descr="Uridin_svg.png"/>
          <p:cNvPicPr>
            <a:picLocks noChangeAspect="1"/>
          </p:cNvPicPr>
          <p:nvPr/>
        </p:nvPicPr>
        <p:blipFill>
          <a:blip r:embed="rId4" cstate="print"/>
          <a:stretch>
            <a:fillRect/>
          </a:stretch>
        </p:blipFill>
        <p:spPr>
          <a:xfrm>
            <a:off x="2514600" y="3657600"/>
            <a:ext cx="1447800" cy="1563624"/>
          </a:xfrm>
          <a:prstGeom prst="rect">
            <a:avLst/>
          </a:prstGeom>
        </p:spPr>
      </p:pic>
      <p:sp>
        <p:nvSpPr>
          <p:cNvPr id="6" name="TextBox 5"/>
          <p:cNvSpPr txBox="1"/>
          <p:nvPr/>
        </p:nvSpPr>
        <p:spPr>
          <a:xfrm>
            <a:off x="2590800" y="5486400"/>
            <a:ext cx="1066800" cy="369332"/>
          </a:xfrm>
          <a:prstGeom prst="rect">
            <a:avLst/>
          </a:prstGeom>
          <a:noFill/>
        </p:spPr>
        <p:txBody>
          <a:bodyPr wrap="square" rtlCol="0">
            <a:spAutoFit/>
          </a:bodyPr>
          <a:lstStyle/>
          <a:p>
            <a:pPr algn="ctr"/>
            <a:r>
              <a:rPr lang="en-US" dirty="0" err="1" smtClean="0"/>
              <a:t>Uridine</a:t>
            </a:r>
            <a:endParaRPr lang="en-US" dirty="0"/>
          </a:p>
        </p:txBody>
      </p:sp>
      <p:pic>
        <p:nvPicPr>
          <p:cNvPr id="7" name="Picture 6" descr="cytidine.png"/>
          <p:cNvPicPr>
            <a:picLocks noChangeAspect="1"/>
          </p:cNvPicPr>
          <p:nvPr/>
        </p:nvPicPr>
        <p:blipFill>
          <a:blip r:embed="rId5" cstate="print"/>
          <a:stretch>
            <a:fillRect/>
          </a:stretch>
        </p:blipFill>
        <p:spPr>
          <a:xfrm>
            <a:off x="4572000" y="3657600"/>
            <a:ext cx="1447800" cy="1661365"/>
          </a:xfrm>
          <a:prstGeom prst="rect">
            <a:avLst/>
          </a:prstGeom>
        </p:spPr>
      </p:pic>
      <p:sp>
        <p:nvSpPr>
          <p:cNvPr id="8" name="TextBox 7"/>
          <p:cNvSpPr txBox="1"/>
          <p:nvPr/>
        </p:nvSpPr>
        <p:spPr>
          <a:xfrm>
            <a:off x="4648200" y="5486400"/>
            <a:ext cx="1371600" cy="369332"/>
          </a:xfrm>
          <a:prstGeom prst="rect">
            <a:avLst/>
          </a:prstGeom>
          <a:noFill/>
        </p:spPr>
        <p:txBody>
          <a:bodyPr wrap="square" rtlCol="0">
            <a:spAutoFit/>
          </a:bodyPr>
          <a:lstStyle/>
          <a:p>
            <a:pPr algn="ctr"/>
            <a:r>
              <a:rPr lang="en-US" dirty="0" err="1" smtClean="0"/>
              <a:t>Cytidine</a:t>
            </a:r>
            <a:endParaRPr lang="en-US" dirty="0"/>
          </a:p>
        </p:txBody>
      </p:sp>
      <p:pic>
        <p:nvPicPr>
          <p:cNvPr id="9" name="Picture 8" descr="guanosine.png"/>
          <p:cNvPicPr>
            <a:picLocks noChangeAspect="1"/>
          </p:cNvPicPr>
          <p:nvPr/>
        </p:nvPicPr>
        <p:blipFill>
          <a:blip r:embed="rId6" cstate="print"/>
          <a:stretch>
            <a:fillRect/>
          </a:stretch>
        </p:blipFill>
        <p:spPr>
          <a:xfrm>
            <a:off x="6629400" y="3581400"/>
            <a:ext cx="2082672" cy="1752600"/>
          </a:xfrm>
          <a:prstGeom prst="rect">
            <a:avLst/>
          </a:prstGeom>
        </p:spPr>
      </p:pic>
      <p:sp>
        <p:nvSpPr>
          <p:cNvPr id="10" name="TextBox 9"/>
          <p:cNvSpPr txBox="1"/>
          <p:nvPr/>
        </p:nvSpPr>
        <p:spPr>
          <a:xfrm>
            <a:off x="6400800" y="5486400"/>
            <a:ext cx="2286000" cy="381000"/>
          </a:xfrm>
          <a:prstGeom prst="rect">
            <a:avLst/>
          </a:prstGeom>
          <a:noFill/>
        </p:spPr>
        <p:txBody>
          <a:bodyPr wrap="square" rtlCol="0">
            <a:spAutoFit/>
          </a:bodyPr>
          <a:lstStyle/>
          <a:p>
            <a:pPr algn="ctr"/>
            <a:r>
              <a:rPr lang="en-US" dirty="0" err="1" smtClean="0"/>
              <a:t>Guanosine</a:t>
            </a:r>
            <a:endParaRPr lang="en-US" dirty="0"/>
          </a:p>
        </p:txBody>
      </p:sp>
      <p:sp>
        <p:nvSpPr>
          <p:cNvPr id="11" name="TextBox 10"/>
          <p:cNvSpPr txBox="1"/>
          <p:nvPr/>
        </p:nvSpPr>
        <p:spPr>
          <a:xfrm>
            <a:off x="1752600" y="381000"/>
            <a:ext cx="5486400" cy="646331"/>
          </a:xfrm>
          <a:prstGeom prst="rect">
            <a:avLst/>
          </a:prstGeom>
          <a:noFill/>
        </p:spPr>
        <p:txBody>
          <a:bodyPr wrap="square" rtlCol="0">
            <a:spAutoFit/>
          </a:bodyPr>
          <a:lstStyle/>
          <a:p>
            <a:pPr algn="ctr"/>
            <a:r>
              <a:rPr lang="en-US" sz="3600" dirty="0" smtClean="0"/>
              <a:t>Ribose</a:t>
            </a:r>
            <a:endParaRPr lang="en-US" sz="3600" dirty="0"/>
          </a:p>
        </p:txBody>
      </p:sp>
      <p:pic>
        <p:nvPicPr>
          <p:cNvPr id="12" name="Picture 11" descr="Furan_structure.png"/>
          <p:cNvPicPr>
            <a:picLocks noChangeAspect="1"/>
          </p:cNvPicPr>
          <p:nvPr/>
        </p:nvPicPr>
        <p:blipFill>
          <a:blip r:embed="rId7" cstate="print"/>
          <a:stretch>
            <a:fillRect/>
          </a:stretch>
        </p:blipFill>
        <p:spPr>
          <a:xfrm>
            <a:off x="914400" y="381000"/>
            <a:ext cx="703599" cy="762000"/>
          </a:xfrm>
          <a:prstGeom prst="rect">
            <a:avLst/>
          </a:prstGeom>
        </p:spPr>
      </p:pic>
      <p:sp>
        <p:nvSpPr>
          <p:cNvPr id="13" name="TextBox 12"/>
          <p:cNvSpPr txBox="1"/>
          <p:nvPr/>
        </p:nvSpPr>
        <p:spPr>
          <a:xfrm>
            <a:off x="228600" y="1219200"/>
            <a:ext cx="2133600" cy="369332"/>
          </a:xfrm>
          <a:prstGeom prst="rect">
            <a:avLst/>
          </a:prstGeom>
          <a:noFill/>
        </p:spPr>
        <p:txBody>
          <a:bodyPr wrap="square" rtlCol="0">
            <a:spAutoFit/>
          </a:bodyPr>
          <a:lstStyle/>
          <a:p>
            <a:pPr algn="ctr"/>
            <a:r>
              <a:rPr lang="en-US" dirty="0" smtClean="0"/>
              <a:t>Furan</a:t>
            </a:r>
            <a:endParaRPr lang="en-US" dirty="0"/>
          </a:p>
        </p:txBody>
      </p:sp>
      <p:sp>
        <p:nvSpPr>
          <p:cNvPr id="14" name="TextBox 13"/>
          <p:cNvSpPr txBox="1"/>
          <p:nvPr/>
        </p:nvSpPr>
        <p:spPr>
          <a:xfrm>
            <a:off x="2133600" y="6096000"/>
            <a:ext cx="4800600" cy="523220"/>
          </a:xfrm>
          <a:prstGeom prst="rect">
            <a:avLst/>
          </a:prstGeom>
          <a:noFill/>
        </p:spPr>
        <p:txBody>
          <a:bodyPr wrap="square" rtlCol="0">
            <a:spAutoFit/>
          </a:bodyPr>
          <a:lstStyle/>
          <a:p>
            <a:pPr algn="ctr"/>
            <a:r>
              <a:rPr lang="en-US" sz="2800" dirty="0" smtClean="0"/>
              <a:t>RNA Nucleosides</a:t>
            </a: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crose-2D-skeletal.png"/>
          <p:cNvPicPr>
            <a:picLocks noChangeAspect="1"/>
          </p:cNvPicPr>
          <p:nvPr/>
        </p:nvPicPr>
        <p:blipFill>
          <a:blip r:embed="rId2" cstate="print"/>
          <a:stretch>
            <a:fillRect/>
          </a:stretch>
        </p:blipFill>
        <p:spPr>
          <a:xfrm>
            <a:off x="990600" y="1600200"/>
            <a:ext cx="2438400" cy="1447523"/>
          </a:xfrm>
          <a:prstGeom prst="rect">
            <a:avLst/>
          </a:prstGeom>
        </p:spPr>
      </p:pic>
      <p:sp>
        <p:nvSpPr>
          <p:cNvPr id="3" name="TextBox 2"/>
          <p:cNvSpPr txBox="1"/>
          <p:nvPr/>
        </p:nvSpPr>
        <p:spPr>
          <a:xfrm>
            <a:off x="685800" y="3200400"/>
            <a:ext cx="2971800" cy="523220"/>
          </a:xfrm>
          <a:prstGeom prst="rect">
            <a:avLst/>
          </a:prstGeom>
          <a:noFill/>
        </p:spPr>
        <p:txBody>
          <a:bodyPr wrap="square" rtlCol="0">
            <a:spAutoFit/>
          </a:bodyPr>
          <a:lstStyle/>
          <a:p>
            <a:pPr algn="ctr"/>
            <a:r>
              <a:rPr lang="en-US" sz="2800" dirty="0" smtClean="0"/>
              <a:t>Sucrose</a:t>
            </a:r>
            <a:endParaRPr lang="en-US" sz="2800" dirty="0"/>
          </a:p>
        </p:txBody>
      </p:sp>
      <p:sp>
        <p:nvSpPr>
          <p:cNvPr id="4" name="TextBox 3"/>
          <p:cNvSpPr txBox="1"/>
          <p:nvPr/>
        </p:nvSpPr>
        <p:spPr>
          <a:xfrm>
            <a:off x="1600200" y="457200"/>
            <a:ext cx="6172200" cy="861774"/>
          </a:xfrm>
          <a:prstGeom prst="rect">
            <a:avLst/>
          </a:prstGeom>
          <a:noFill/>
        </p:spPr>
        <p:txBody>
          <a:bodyPr wrap="square" rtlCol="0">
            <a:spAutoFit/>
          </a:bodyPr>
          <a:lstStyle/>
          <a:p>
            <a:pPr algn="ctr"/>
            <a:r>
              <a:rPr lang="en-US" sz="3200" dirty="0" smtClean="0"/>
              <a:t>Common Disaccharides</a:t>
            </a:r>
          </a:p>
          <a:p>
            <a:endParaRPr lang="en-US" dirty="0" smtClean="0"/>
          </a:p>
        </p:txBody>
      </p:sp>
      <p:pic>
        <p:nvPicPr>
          <p:cNvPr id="55298" name="Picture 2"/>
          <p:cNvPicPr>
            <a:picLocks noChangeAspect="1" noChangeArrowheads="1"/>
          </p:cNvPicPr>
          <p:nvPr/>
        </p:nvPicPr>
        <p:blipFill>
          <a:blip r:embed="rId3" cstate="print"/>
          <a:srcRect/>
          <a:stretch>
            <a:fillRect/>
          </a:stretch>
        </p:blipFill>
        <p:spPr bwMode="auto">
          <a:xfrm>
            <a:off x="1905000" y="4419600"/>
            <a:ext cx="5314950" cy="2124075"/>
          </a:xfrm>
          <a:prstGeom prst="rect">
            <a:avLst/>
          </a:prstGeom>
          <a:noFill/>
          <a:ln w="9525">
            <a:noFill/>
            <a:miter lim="800000"/>
            <a:headEnd/>
            <a:tailEnd/>
          </a:ln>
        </p:spPr>
      </p:pic>
      <p:pic>
        <p:nvPicPr>
          <p:cNvPr id="6" name="Picture 5" descr="Lactose2.png"/>
          <p:cNvPicPr>
            <a:picLocks noChangeAspect="1"/>
          </p:cNvPicPr>
          <p:nvPr/>
        </p:nvPicPr>
        <p:blipFill>
          <a:blip r:embed="rId4" cstate="print"/>
          <a:stretch>
            <a:fillRect/>
          </a:stretch>
        </p:blipFill>
        <p:spPr>
          <a:xfrm>
            <a:off x="5181600" y="1905000"/>
            <a:ext cx="2539907" cy="971514"/>
          </a:xfrm>
          <a:prstGeom prst="rect">
            <a:avLst/>
          </a:prstGeom>
        </p:spPr>
      </p:pic>
      <p:sp>
        <p:nvSpPr>
          <p:cNvPr id="7" name="TextBox 6"/>
          <p:cNvSpPr txBox="1"/>
          <p:nvPr/>
        </p:nvSpPr>
        <p:spPr>
          <a:xfrm>
            <a:off x="5334000" y="3124200"/>
            <a:ext cx="2743200" cy="523220"/>
          </a:xfrm>
          <a:prstGeom prst="rect">
            <a:avLst/>
          </a:prstGeom>
          <a:noFill/>
        </p:spPr>
        <p:txBody>
          <a:bodyPr wrap="square" rtlCol="0">
            <a:spAutoFit/>
          </a:bodyPr>
          <a:lstStyle/>
          <a:p>
            <a:pPr algn="ctr"/>
            <a:r>
              <a:rPr lang="en-US" sz="2800" dirty="0" smtClean="0"/>
              <a:t>Lactose</a:t>
            </a:r>
            <a:endParaRPr lang="en-US"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381000" y="1981200"/>
            <a:ext cx="8399463" cy="2162175"/>
          </a:xfrm>
          <a:prstGeom prst="rect">
            <a:avLst/>
          </a:prstGeom>
          <a:noFill/>
          <a:ln w="9525">
            <a:noFill/>
            <a:miter lim="800000"/>
            <a:headEnd/>
            <a:tailEnd/>
          </a:ln>
        </p:spPr>
      </p:pic>
      <p:sp>
        <p:nvSpPr>
          <p:cNvPr id="3" name="TextBox 2"/>
          <p:cNvSpPr txBox="1"/>
          <p:nvPr/>
        </p:nvSpPr>
        <p:spPr>
          <a:xfrm>
            <a:off x="2514600" y="685800"/>
            <a:ext cx="4343400" cy="707886"/>
          </a:xfrm>
          <a:prstGeom prst="rect">
            <a:avLst/>
          </a:prstGeom>
          <a:noFill/>
        </p:spPr>
        <p:txBody>
          <a:bodyPr wrap="square" rtlCol="0">
            <a:spAutoFit/>
          </a:bodyPr>
          <a:lstStyle/>
          <a:p>
            <a:pPr algn="ctr"/>
            <a:r>
              <a:rPr lang="en-US" sz="4000" dirty="0" smtClean="0"/>
              <a:t>Polysaccharides</a:t>
            </a:r>
            <a:endParaRPr lang="en-US"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ycogen.gif"/>
          <p:cNvPicPr>
            <a:picLocks noChangeAspect="1"/>
          </p:cNvPicPr>
          <p:nvPr/>
        </p:nvPicPr>
        <p:blipFill>
          <a:blip r:embed="rId2" cstate="print"/>
          <a:stretch>
            <a:fillRect/>
          </a:stretch>
        </p:blipFill>
        <p:spPr>
          <a:xfrm>
            <a:off x="1905000" y="1905000"/>
            <a:ext cx="5105400" cy="3614772"/>
          </a:xfrm>
          <a:prstGeom prst="rect">
            <a:avLst/>
          </a:prstGeom>
        </p:spPr>
      </p:pic>
      <p:sp>
        <p:nvSpPr>
          <p:cNvPr id="3" name="TextBox 2"/>
          <p:cNvSpPr txBox="1"/>
          <p:nvPr/>
        </p:nvSpPr>
        <p:spPr>
          <a:xfrm>
            <a:off x="457200" y="457200"/>
            <a:ext cx="8153400" cy="369332"/>
          </a:xfrm>
          <a:prstGeom prst="rect">
            <a:avLst/>
          </a:prstGeom>
          <a:noFill/>
        </p:spPr>
        <p:txBody>
          <a:bodyPr wrap="square" rtlCol="0">
            <a:spAutoFit/>
          </a:bodyPr>
          <a:lstStyle/>
          <a:p>
            <a:pPr algn="ctr"/>
            <a:r>
              <a:rPr lang="en-US" dirty="0" smtClean="0"/>
              <a:t>Glycogen, by contrast, utilizes </a:t>
            </a:r>
            <a:r>
              <a:rPr lang="en-US" dirty="0" smtClean="0">
                <a:latin typeface="Symbol" pitchFamily="18" charset="2"/>
              </a:rPr>
              <a:t>a</a:t>
            </a:r>
            <a:r>
              <a:rPr lang="en-US" dirty="0" smtClean="0"/>
              <a:t>-1,4-linkages and </a:t>
            </a:r>
            <a:r>
              <a:rPr lang="en-US" dirty="0" smtClean="0">
                <a:latin typeface="Symbol" pitchFamily="18" charset="2"/>
              </a:rPr>
              <a:t>a</a:t>
            </a:r>
            <a:r>
              <a:rPr lang="en-US" dirty="0" smtClean="0"/>
              <a:t>-1,6-linkages.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33400"/>
            <a:ext cx="6781800" cy="523220"/>
          </a:xfrm>
          <a:prstGeom prst="rect">
            <a:avLst/>
          </a:prstGeom>
          <a:noFill/>
        </p:spPr>
        <p:txBody>
          <a:bodyPr wrap="square" rtlCol="0">
            <a:spAutoFit/>
          </a:bodyPr>
          <a:lstStyle/>
          <a:p>
            <a:pPr algn="ctr"/>
            <a:r>
              <a:rPr lang="en-US" sz="2800" dirty="0" smtClean="0"/>
              <a:t>Can a heteroatom be </a:t>
            </a:r>
            <a:r>
              <a:rPr lang="en-US" sz="2800" dirty="0" err="1" smtClean="0"/>
              <a:t>chiral</a:t>
            </a:r>
            <a:r>
              <a:rPr lang="en-US" sz="2800" dirty="0" smtClean="0"/>
              <a:t>?</a:t>
            </a:r>
            <a:endParaRPr lang="en-US" sz="2800" dirty="0"/>
          </a:p>
        </p:txBody>
      </p:sp>
      <p:sp>
        <p:nvSpPr>
          <p:cNvPr id="3" name="TextBox 2"/>
          <p:cNvSpPr txBox="1"/>
          <p:nvPr/>
        </p:nvSpPr>
        <p:spPr>
          <a:xfrm>
            <a:off x="457200" y="4114800"/>
            <a:ext cx="8077200" cy="1754326"/>
          </a:xfrm>
          <a:prstGeom prst="rect">
            <a:avLst/>
          </a:prstGeom>
          <a:noFill/>
        </p:spPr>
        <p:txBody>
          <a:bodyPr wrap="square" rtlCol="0">
            <a:spAutoFit/>
          </a:bodyPr>
          <a:lstStyle/>
          <a:p>
            <a:r>
              <a:rPr lang="en-US" dirty="0" smtClean="0"/>
              <a:t>In principle, a nitrogen atom (bonded to three different R groups) could display </a:t>
            </a:r>
            <a:r>
              <a:rPr lang="en-US" dirty="0" err="1" smtClean="0"/>
              <a:t>chirality</a:t>
            </a:r>
            <a:r>
              <a:rPr lang="en-US" dirty="0" smtClean="0"/>
              <a:t>.</a:t>
            </a:r>
          </a:p>
          <a:p>
            <a:endParaRPr lang="en-US" dirty="0" smtClean="0"/>
          </a:p>
          <a:p>
            <a:r>
              <a:rPr lang="en-US" dirty="0" smtClean="0"/>
              <a:t>However, nitrogen undergoes a process called ‘inversion’ (which equilibrates the two non-</a:t>
            </a:r>
            <a:r>
              <a:rPr lang="en-US" dirty="0" err="1" smtClean="0"/>
              <a:t>superimposible</a:t>
            </a:r>
            <a:r>
              <a:rPr lang="en-US" dirty="0" smtClean="0"/>
              <a:t> mirror images) too rapidly at room temperature to maintain its </a:t>
            </a:r>
            <a:r>
              <a:rPr lang="en-US" dirty="0" err="1" smtClean="0"/>
              <a:t>chirality</a:t>
            </a:r>
            <a:r>
              <a:rPr lang="en-US" dirty="0" smtClean="0"/>
              <a:t>.</a:t>
            </a:r>
            <a:endParaRPr lang="en-US" dirty="0"/>
          </a:p>
        </p:txBody>
      </p:sp>
      <p:pic>
        <p:nvPicPr>
          <p:cNvPr id="4" name="Picture 3" descr="Inversion_of_Amine.png"/>
          <p:cNvPicPr>
            <a:picLocks noChangeAspect="1"/>
          </p:cNvPicPr>
          <p:nvPr/>
        </p:nvPicPr>
        <p:blipFill>
          <a:blip r:embed="rId2" cstate="print"/>
          <a:stretch>
            <a:fillRect/>
          </a:stretch>
        </p:blipFill>
        <p:spPr>
          <a:xfrm>
            <a:off x="2819400" y="1828800"/>
            <a:ext cx="3432432" cy="1524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91400" cy="584775"/>
          </a:xfrm>
          <a:prstGeom prst="rect">
            <a:avLst/>
          </a:prstGeom>
          <a:noFill/>
        </p:spPr>
        <p:txBody>
          <a:bodyPr wrap="square" rtlCol="0">
            <a:spAutoFit/>
          </a:bodyPr>
          <a:lstStyle/>
          <a:p>
            <a:pPr algn="ctr"/>
            <a:r>
              <a:rPr lang="en-US" sz="3200" dirty="0" err="1" smtClean="0"/>
              <a:t>Chiral</a:t>
            </a:r>
            <a:r>
              <a:rPr lang="en-US" sz="3200" dirty="0" smtClean="0"/>
              <a:t> </a:t>
            </a:r>
            <a:r>
              <a:rPr lang="en-US" sz="3200" dirty="0" err="1" smtClean="0"/>
              <a:t>Sulfoxides</a:t>
            </a:r>
            <a:endParaRPr lang="en-US" sz="3200" dirty="0"/>
          </a:p>
        </p:txBody>
      </p:sp>
      <p:sp>
        <p:nvSpPr>
          <p:cNvPr id="3" name="TextBox 2"/>
          <p:cNvSpPr txBox="1"/>
          <p:nvPr/>
        </p:nvSpPr>
        <p:spPr>
          <a:xfrm>
            <a:off x="762000" y="1295400"/>
            <a:ext cx="7772400" cy="1200329"/>
          </a:xfrm>
          <a:prstGeom prst="rect">
            <a:avLst/>
          </a:prstGeom>
          <a:noFill/>
        </p:spPr>
        <p:txBody>
          <a:bodyPr wrap="square" rtlCol="0">
            <a:spAutoFit/>
          </a:bodyPr>
          <a:lstStyle/>
          <a:p>
            <a:r>
              <a:rPr lang="en-US" dirty="0" smtClean="0"/>
              <a:t>Recall that sp</a:t>
            </a:r>
            <a:r>
              <a:rPr lang="en-US" baseline="30000" dirty="0" smtClean="0"/>
              <a:t>2</a:t>
            </a:r>
            <a:r>
              <a:rPr lang="en-US" dirty="0" smtClean="0"/>
              <a:t> hybridized </a:t>
            </a:r>
            <a:r>
              <a:rPr lang="en-US" u="sng" dirty="0" smtClean="0"/>
              <a:t>CARBON</a:t>
            </a:r>
            <a:r>
              <a:rPr lang="en-US" dirty="0" smtClean="0"/>
              <a:t> is ‘flat’, thus an </a:t>
            </a:r>
            <a:r>
              <a:rPr lang="en-US" u="sng" dirty="0" smtClean="0"/>
              <a:t>sp</a:t>
            </a:r>
            <a:r>
              <a:rPr lang="en-US" u="sng" baseline="30000" dirty="0" smtClean="0"/>
              <a:t>2</a:t>
            </a:r>
            <a:r>
              <a:rPr lang="en-US" dirty="0" smtClean="0"/>
              <a:t>-hybridized carbon has a plane of symmetry (the plane of the page) and is </a:t>
            </a:r>
            <a:r>
              <a:rPr lang="en-US" dirty="0" err="1" smtClean="0"/>
              <a:t>achiral</a:t>
            </a:r>
            <a:r>
              <a:rPr lang="en-US" dirty="0" smtClean="0"/>
              <a:t> (not </a:t>
            </a:r>
            <a:r>
              <a:rPr lang="en-US" dirty="0" err="1" smtClean="0"/>
              <a:t>chiral</a:t>
            </a:r>
            <a:r>
              <a:rPr lang="en-US" dirty="0" smtClean="0"/>
              <a:t>).</a:t>
            </a:r>
          </a:p>
          <a:p>
            <a:endParaRPr lang="en-US" dirty="0" smtClean="0"/>
          </a:p>
          <a:p>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2819400" y="3581400"/>
            <a:ext cx="3257550" cy="1133475"/>
          </a:xfrm>
          <a:prstGeom prst="rect">
            <a:avLst/>
          </a:prstGeom>
          <a:noFill/>
          <a:ln w="9525">
            <a:noFill/>
            <a:miter lim="800000"/>
            <a:headEnd/>
            <a:tailEnd/>
          </a:ln>
        </p:spPr>
      </p:pic>
      <p:sp>
        <p:nvSpPr>
          <p:cNvPr id="5" name="TextBox 4"/>
          <p:cNvSpPr txBox="1"/>
          <p:nvPr/>
        </p:nvSpPr>
        <p:spPr>
          <a:xfrm>
            <a:off x="609600" y="2362200"/>
            <a:ext cx="7848600" cy="923330"/>
          </a:xfrm>
          <a:prstGeom prst="rect">
            <a:avLst/>
          </a:prstGeom>
          <a:noFill/>
        </p:spPr>
        <p:txBody>
          <a:bodyPr wrap="square" rtlCol="0">
            <a:spAutoFit/>
          </a:bodyPr>
          <a:lstStyle/>
          <a:p>
            <a:r>
              <a:rPr lang="en-US" dirty="0" smtClean="0"/>
              <a:t>The </a:t>
            </a:r>
            <a:r>
              <a:rPr lang="en-US" u="sng" dirty="0" smtClean="0"/>
              <a:t>sulfur</a:t>
            </a:r>
            <a:r>
              <a:rPr lang="en-US" dirty="0" smtClean="0"/>
              <a:t> participating in a sulfur-oxygen double bond, by contrast, maintains </a:t>
            </a:r>
            <a:r>
              <a:rPr lang="en-US" u="sng" dirty="0" smtClean="0"/>
              <a:t>sp</a:t>
            </a:r>
            <a:r>
              <a:rPr lang="en-US" u="sng" baseline="30000" dirty="0" smtClean="0"/>
              <a:t>3</a:t>
            </a:r>
            <a:r>
              <a:rPr lang="en-US" u="sng" dirty="0" smtClean="0"/>
              <a:t> </a:t>
            </a:r>
            <a:r>
              <a:rPr lang="en-US" dirty="0" smtClean="0"/>
              <a:t>hybridized character (i.e. tetrahedral geometry), and exists (when R ≠ R’) in two non-</a:t>
            </a:r>
            <a:r>
              <a:rPr lang="en-US" dirty="0" err="1" smtClean="0"/>
              <a:t>superimposible</a:t>
            </a:r>
            <a:r>
              <a:rPr lang="en-US" dirty="0" smtClean="0"/>
              <a:t> mirror image forms as shown below.</a:t>
            </a:r>
            <a:endParaRPr lang="en-US" dirty="0"/>
          </a:p>
        </p:txBody>
      </p:sp>
      <p:pic>
        <p:nvPicPr>
          <p:cNvPr id="48131" name="Picture 3"/>
          <p:cNvPicPr>
            <a:picLocks noChangeAspect="1" noChangeArrowheads="1"/>
          </p:cNvPicPr>
          <p:nvPr/>
        </p:nvPicPr>
        <p:blipFill>
          <a:blip r:embed="rId3" cstate="print"/>
          <a:srcRect/>
          <a:stretch>
            <a:fillRect/>
          </a:stretch>
        </p:blipFill>
        <p:spPr bwMode="auto">
          <a:xfrm>
            <a:off x="3657600" y="5105400"/>
            <a:ext cx="1638300" cy="1285875"/>
          </a:xfrm>
          <a:prstGeom prst="rect">
            <a:avLst/>
          </a:prstGeom>
          <a:noFill/>
          <a:ln w="9525">
            <a:noFill/>
            <a:miter lim="800000"/>
            <a:headEnd/>
            <a:tailEnd/>
          </a:ln>
        </p:spPr>
      </p:pic>
      <p:sp>
        <p:nvSpPr>
          <p:cNvPr id="7" name="TextBox 6"/>
          <p:cNvSpPr txBox="1"/>
          <p:nvPr/>
        </p:nvSpPr>
        <p:spPr>
          <a:xfrm>
            <a:off x="5867400" y="5410200"/>
            <a:ext cx="1981200" cy="381000"/>
          </a:xfrm>
          <a:prstGeom prst="rect">
            <a:avLst/>
          </a:prstGeom>
          <a:noFill/>
        </p:spPr>
        <p:txBody>
          <a:bodyPr wrap="square" rtlCol="0">
            <a:spAutoFit/>
          </a:bodyPr>
          <a:lstStyle/>
          <a:p>
            <a:r>
              <a:rPr lang="en-US" dirty="0" err="1" smtClean="0"/>
              <a:t>Stereogenic</a:t>
            </a:r>
            <a:r>
              <a:rPr lang="en-US" dirty="0" smtClean="0"/>
              <a:t> Center</a:t>
            </a:r>
            <a:endParaRPr lang="en-US" dirty="0"/>
          </a:p>
        </p:txBody>
      </p:sp>
      <p:cxnSp>
        <p:nvCxnSpPr>
          <p:cNvPr id="9" name="Straight Arrow Connector 8"/>
          <p:cNvCxnSpPr>
            <a:stCxn id="7" idx="1"/>
          </p:cNvCxnSpPr>
          <p:nvPr/>
        </p:nvCxnSpPr>
        <p:spPr>
          <a:xfrm rot="10800000" flipV="1">
            <a:off x="4724400" y="5600700"/>
            <a:ext cx="11430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696200" cy="1477328"/>
          </a:xfrm>
          <a:prstGeom prst="rect">
            <a:avLst/>
          </a:prstGeom>
          <a:noFill/>
        </p:spPr>
        <p:txBody>
          <a:bodyPr wrap="square" rtlCol="0">
            <a:spAutoFit/>
          </a:bodyPr>
          <a:lstStyle/>
          <a:p>
            <a:r>
              <a:rPr lang="en-US" dirty="0" smtClean="0"/>
              <a:t>An alternate system of double bond nomenclature uses the letters </a:t>
            </a:r>
            <a:r>
              <a:rPr lang="en-US" i="1" dirty="0" smtClean="0"/>
              <a:t>E</a:t>
            </a:r>
            <a:r>
              <a:rPr lang="en-US" dirty="0" smtClean="0"/>
              <a:t> (</a:t>
            </a:r>
            <a:r>
              <a:rPr lang="en-US" dirty="0" err="1" smtClean="0"/>
              <a:t>entgegen</a:t>
            </a:r>
            <a:r>
              <a:rPr lang="en-US" dirty="0" smtClean="0"/>
              <a:t>, opposite) and </a:t>
            </a:r>
            <a:r>
              <a:rPr lang="en-US" i="1" dirty="0" smtClean="0"/>
              <a:t>Z</a:t>
            </a:r>
            <a:r>
              <a:rPr lang="en-US" dirty="0" smtClean="0"/>
              <a:t> (</a:t>
            </a:r>
            <a:r>
              <a:rPr lang="en-US" dirty="0" err="1" smtClean="0"/>
              <a:t>zussamen</a:t>
            </a:r>
            <a:r>
              <a:rPr lang="en-US" dirty="0" smtClean="0"/>
              <a:t>, together), to classify the double bond geometry.</a:t>
            </a:r>
          </a:p>
          <a:p>
            <a:endParaRPr lang="en-US" dirty="0" smtClean="0"/>
          </a:p>
          <a:p>
            <a:r>
              <a:rPr lang="en-US" dirty="0" smtClean="0"/>
              <a:t>The decision as to classify the double bond as </a:t>
            </a:r>
            <a:r>
              <a:rPr lang="en-US" i="1" dirty="0" smtClean="0"/>
              <a:t>E</a:t>
            </a:r>
            <a:r>
              <a:rPr lang="en-US" dirty="0" smtClean="0"/>
              <a:t> or </a:t>
            </a:r>
            <a:r>
              <a:rPr lang="en-US" i="1" dirty="0" smtClean="0"/>
              <a:t>Z</a:t>
            </a:r>
            <a:r>
              <a:rPr lang="en-US" dirty="0" smtClean="0"/>
              <a:t>, utilizes the Cahn-</a:t>
            </a:r>
            <a:r>
              <a:rPr lang="en-US" dirty="0" err="1" smtClean="0"/>
              <a:t>Ingold</a:t>
            </a:r>
            <a:r>
              <a:rPr lang="en-US" dirty="0" smtClean="0"/>
              <a:t>-Prelog priority system to prioritize the relevant </a:t>
            </a:r>
            <a:r>
              <a:rPr lang="en-US" dirty="0" err="1" smtClean="0"/>
              <a:t>substituents</a:t>
            </a:r>
            <a:r>
              <a:rPr lang="en-US" dirty="0" smtClean="0"/>
              <a:t>.</a:t>
            </a:r>
            <a:endParaRPr lang="en-US" dirty="0"/>
          </a:p>
        </p:txBody>
      </p:sp>
      <p:sp>
        <p:nvSpPr>
          <p:cNvPr id="4" name="TextBox 3"/>
          <p:cNvSpPr txBox="1"/>
          <p:nvPr/>
        </p:nvSpPr>
        <p:spPr>
          <a:xfrm>
            <a:off x="762000" y="4572000"/>
            <a:ext cx="8001000" cy="1477328"/>
          </a:xfrm>
          <a:prstGeom prst="rect">
            <a:avLst/>
          </a:prstGeom>
          <a:noFill/>
        </p:spPr>
        <p:txBody>
          <a:bodyPr wrap="square" rtlCol="0">
            <a:spAutoFit/>
          </a:bodyPr>
          <a:lstStyle/>
          <a:p>
            <a:r>
              <a:rPr lang="en-US" dirty="0" smtClean="0"/>
              <a:t>Cahn-</a:t>
            </a:r>
            <a:r>
              <a:rPr lang="en-US" dirty="0" err="1" smtClean="0"/>
              <a:t>Ingold</a:t>
            </a:r>
            <a:r>
              <a:rPr lang="en-US" dirty="0" smtClean="0"/>
              <a:t>-Prelog Prioritization Rules</a:t>
            </a:r>
          </a:p>
          <a:p>
            <a:endParaRPr lang="en-US" dirty="0" smtClean="0"/>
          </a:p>
          <a:p>
            <a:pPr marL="342900" indent="-342900">
              <a:buAutoNum type="arabicPeriod"/>
            </a:pPr>
            <a:r>
              <a:rPr lang="en-US" dirty="0" smtClean="0"/>
              <a:t>Elements of higher atomic number receive higher priority.</a:t>
            </a:r>
          </a:p>
          <a:p>
            <a:pPr marL="342900" indent="-342900">
              <a:buAutoNum type="arabicPeriod"/>
            </a:pPr>
            <a:r>
              <a:rPr lang="en-US" dirty="0" smtClean="0"/>
              <a:t>When there is a tie in atomic number, use </a:t>
            </a:r>
            <a:r>
              <a:rPr lang="en-US" dirty="0" err="1" smtClean="0"/>
              <a:t>substituents</a:t>
            </a:r>
            <a:r>
              <a:rPr lang="en-US" dirty="0" smtClean="0"/>
              <a:t> at the second position to break the tie.  If still a tie, move to third position, etc. to break the tie.</a:t>
            </a:r>
            <a:endParaRPr lang="en-US" dirty="0"/>
          </a:p>
        </p:txBody>
      </p:sp>
      <p:pic>
        <p:nvPicPr>
          <p:cNvPr id="5" name="Picture 4" descr="CahnIngoldPrelog.jpg"/>
          <p:cNvPicPr>
            <a:picLocks noChangeAspect="1"/>
          </p:cNvPicPr>
          <p:nvPr/>
        </p:nvPicPr>
        <p:blipFill>
          <a:blip r:embed="rId2" cstate="print"/>
          <a:stretch>
            <a:fillRect/>
          </a:stretch>
        </p:blipFill>
        <p:spPr>
          <a:xfrm>
            <a:off x="4191000" y="2057400"/>
            <a:ext cx="3320738" cy="2209800"/>
          </a:xfrm>
          <a:prstGeom prst="rect">
            <a:avLst/>
          </a:prstGeom>
        </p:spPr>
      </p:pic>
      <p:sp>
        <p:nvSpPr>
          <p:cNvPr id="6" name="TextBox 5"/>
          <p:cNvSpPr txBox="1"/>
          <p:nvPr/>
        </p:nvSpPr>
        <p:spPr>
          <a:xfrm>
            <a:off x="533400" y="2362200"/>
            <a:ext cx="3200400" cy="1200329"/>
          </a:xfrm>
          <a:prstGeom prst="rect">
            <a:avLst/>
          </a:prstGeom>
          <a:noFill/>
        </p:spPr>
        <p:txBody>
          <a:bodyPr wrap="square" rtlCol="0">
            <a:spAutoFit/>
          </a:bodyPr>
          <a:lstStyle/>
          <a:p>
            <a:r>
              <a:rPr lang="en-US" dirty="0" smtClean="0"/>
              <a:t>Vladimir Prelog with R. S. Cahn,</a:t>
            </a:r>
          </a:p>
          <a:p>
            <a:r>
              <a:rPr lang="en-US" dirty="0" smtClean="0"/>
              <a:t>And Sir Christopher </a:t>
            </a:r>
            <a:r>
              <a:rPr lang="en-US" dirty="0" err="1" smtClean="0"/>
              <a:t>Ingold</a:t>
            </a:r>
            <a:r>
              <a:rPr lang="en-US" dirty="0" smtClean="0"/>
              <a:t> at the 1966 </a:t>
            </a:r>
            <a:r>
              <a:rPr lang="en-US" dirty="0" err="1" smtClean="0"/>
              <a:t>Burgenstock</a:t>
            </a:r>
            <a:r>
              <a:rPr lang="en-US" dirty="0" smtClean="0"/>
              <a:t> Conference.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4800"/>
            <a:ext cx="7315200" cy="1077218"/>
          </a:xfrm>
          <a:prstGeom prst="rect">
            <a:avLst/>
          </a:prstGeom>
          <a:noFill/>
        </p:spPr>
        <p:txBody>
          <a:bodyPr wrap="square" rtlCol="0">
            <a:spAutoFit/>
          </a:bodyPr>
          <a:lstStyle/>
          <a:p>
            <a:pPr algn="ctr"/>
            <a:r>
              <a:rPr lang="en-US" sz="3200" dirty="0" err="1" smtClean="0"/>
              <a:t>Chirality</a:t>
            </a:r>
            <a:r>
              <a:rPr lang="en-US" sz="3200" dirty="0" smtClean="0"/>
              <a:t> by Virtue of Hindered Rotation</a:t>
            </a:r>
          </a:p>
          <a:p>
            <a:pPr algn="ctr"/>
            <a:r>
              <a:rPr lang="en-US" sz="3200" dirty="0" smtClean="0"/>
              <a:t>(</a:t>
            </a:r>
            <a:r>
              <a:rPr lang="en-US" sz="3200" dirty="0" err="1" smtClean="0"/>
              <a:t>Atropisomerism</a:t>
            </a:r>
            <a:r>
              <a:rPr lang="en-US" sz="3200" dirty="0" smtClean="0"/>
              <a:t>)</a:t>
            </a:r>
            <a:endParaRPr lang="en-US" sz="3200" dirty="0"/>
          </a:p>
        </p:txBody>
      </p:sp>
      <p:pic>
        <p:nvPicPr>
          <p:cNvPr id="3" name="Picture 2" descr="BINAP.png"/>
          <p:cNvPicPr>
            <a:picLocks noChangeAspect="1"/>
          </p:cNvPicPr>
          <p:nvPr/>
        </p:nvPicPr>
        <p:blipFill>
          <a:blip r:embed="rId2" cstate="print"/>
          <a:stretch>
            <a:fillRect/>
          </a:stretch>
        </p:blipFill>
        <p:spPr>
          <a:xfrm>
            <a:off x="838200" y="1676400"/>
            <a:ext cx="3460290" cy="3581400"/>
          </a:xfrm>
          <a:prstGeom prst="rect">
            <a:avLst/>
          </a:prstGeom>
        </p:spPr>
      </p:pic>
      <p:pic>
        <p:nvPicPr>
          <p:cNvPr id="4" name="Picture 3" descr="-BINAP_svg.png"/>
          <p:cNvPicPr>
            <a:picLocks noChangeAspect="1"/>
          </p:cNvPicPr>
          <p:nvPr/>
        </p:nvPicPr>
        <p:blipFill>
          <a:blip r:embed="rId3" cstate="print"/>
          <a:stretch>
            <a:fillRect/>
          </a:stretch>
        </p:blipFill>
        <p:spPr>
          <a:xfrm>
            <a:off x="5181600" y="1981200"/>
            <a:ext cx="3357962" cy="1752600"/>
          </a:xfrm>
          <a:prstGeom prst="rect">
            <a:avLst/>
          </a:prstGeom>
        </p:spPr>
      </p:pic>
      <p:pic>
        <p:nvPicPr>
          <p:cNvPr id="5" name="Picture 4" descr="R-BINOL-2D-skeletal.png"/>
          <p:cNvPicPr>
            <a:picLocks noChangeAspect="1"/>
          </p:cNvPicPr>
          <p:nvPr/>
        </p:nvPicPr>
        <p:blipFill>
          <a:blip r:embed="rId4" cstate="print"/>
          <a:stretch>
            <a:fillRect/>
          </a:stretch>
        </p:blipFill>
        <p:spPr>
          <a:xfrm>
            <a:off x="7010400" y="4114800"/>
            <a:ext cx="1676400" cy="1693333"/>
          </a:xfrm>
          <a:prstGeom prst="rect">
            <a:avLst/>
          </a:prstGeom>
        </p:spPr>
      </p:pic>
      <p:pic>
        <p:nvPicPr>
          <p:cNvPr id="6" name="Picture 5" descr="S-BINOL-2D-skeletal.png"/>
          <p:cNvPicPr>
            <a:picLocks noChangeAspect="1"/>
          </p:cNvPicPr>
          <p:nvPr/>
        </p:nvPicPr>
        <p:blipFill>
          <a:blip r:embed="rId5" cstate="print"/>
          <a:stretch>
            <a:fillRect/>
          </a:stretch>
        </p:blipFill>
        <p:spPr>
          <a:xfrm>
            <a:off x="5029200" y="4267200"/>
            <a:ext cx="1582743" cy="1600200"/>
          </a:xfrm>
          <a:prstGeom prst="rect">
            <a:avLst/>
          </a:prstGeom>
        </p:spPr>
      </p:pic>
      <p:sp>
        <p:nvSpPr>
          <p:cNvPr id="7" name="TextBox 6"/>
          <p:cNvSpPr txBox="1"/>
          <p:nvPr/>
        </p:nvSpPr>
        <p:spPr>
          <a:xfrm>
            <a:off x="5181600" y="6248400"/>
            <a:ext cx="1083951" cy="369332"/>
          </a:xfrm>
          <a:prstGeom prst="rect">
            <a:avLst/>
          </a:prstGeom>
          <a:noFill/>
        </p:spPr>
        <p:txBody>
          <a:bodyPr wrap="none" rtlCol="0">
            <a:spAutoFit/>
          </a:bodyPr>
          <a:lstStyle/>
          <a:p>
            <a:r>
              <a:rPr lang="en-US" dirty="0" smtClean="0"/>
              <a:t>(S)-BINOL</a:t>
            </a:r>
            <a:endParaRPr lang="en-US" dirty="0"/>
          </a:p>
        </p:txBody>
      </p:sp>
      <p:sp>
        <p:nvSpPr>
          <p:cNvPr id="8" name="TextBox 7"/>
          <p:cNvSpPr txBox="1"/>
          <p:nvPr/>
        </p:nvSpPr>
        <p:spPr>
          <a:xfrm>
            <a:off x="7086600" y="6172200"/>
            <a:ext cx="1600200" cy="369332"/>
          </a:xfrm>
          <a:prstGeom prst="rect">
            <a:avLst/>
          </a:prstGeom>
          <a:noFill/>
        </p:spPr>
        <p:txBody>
          <a:bodyPr wrap="square" rtlCol="0">
            <a:spAutoFit/>
          </a:bodyPr>
          <a:lstStyle/>
          <a:p>
            <a:pPr algn="ctr"/>
            <a:r>
              <a:rPr lang="en-US" dirty="0" smtClean="0"/>
              <a:t>(R)-BINOL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NAP_svg.png"/>
          <p:cNvPicPr>
            <a:picLocks noChangeAspect="1"/>
          </p:cNvPicPr>
          <p:nvPr/>
        </p:nvPicPr>
        <p:blipFill>
          <a:blip r:embed="rId3" cstate="print"/>
          <a:srcRect r="47808"/>
          <a:stretch>
            <a:fillRect/>
          </a:stretch>
        </p:blipFill>
        <p:spPr>
          <a:xfrm>
            <a:off x="4495800" y="4419600"/>
            <a:ext cx="1066800" cy="1066800"/>
          </a:xfrm>
          <a:prstGeom prst="rect">
            <a:avLst/>
          </a:prstGeom>
        </p:spPr>
      </p:pic>
      <p:sp>
        <p:nvSpPr>
          <p:cNvPr id="3" name="TextBox 2"/>
          <p:cNvSpPr txBox="1"/>
          <p:nvPr/>
        </p:nvSpPr>
        <p:spPr>
          <a:xfrm>
            <a:off x="533400" y="533400"/>
            <a:ext cx="7848600" cy="1200329"/>
          </a:xfrm>
          <a:prstGeom prst="rect">
            <a:avLst/>
          </a:prstGeom>
          <a:noFill/>
        </p:spPr>
        <p:txBody>
          <a:bodyPr wrap="square" rtlCol="0">
            <a:spAutoFit/>
          </a:bodyPr>
          <a:lstStyle/>
          <a:p>
            <a:r>
              <a:rPr lang="en-US" dirty="0" smtClean="0"/>
              <a:t>Since these </a:t>
            </a:r>
            <a:r>
              <a:rPr lang="en-US" dirty="0" err="1" smtClean="0"/>
              <a:t>chiral</a:t>
            </a:r>
            <a:r>
              <a:rPr lang="en-US" dirty="0" smtClean="0"/>
              <a:t> </a:t>
            </a:r>
            <a:r>
              <a:rPr lang="en-US" dirty="0" err="1" smtClean="0"/>
              <a:t>bis-phosphines</a:t>
            </a:r>
            <a:r>
              <a:rPr lang="en-US" dirty="0" smtClean="0"/>
              <a:t> can be utilized as </a:t>
            </a:r>
            <a:r>
              <a:rPr lang="en-US" dirty="0" err="1" smtClean="0"/>
              <a:t>chiral</a:t>
            </a:r>
            <a:r>
              <a:rPr lang="en-US" dirty="0" smtClean="0"/>
              <a:t> </a:t>
            </a:r>
            <a:r>
              <a:rPr lang="en-US" dirty="0" err="1" smtClean="0"/>
              <a:t>ligands</a:t>
            </a:r>
            <a:r>
              <a:rPr lang="en-US" dirty="0" smtClean="0"/>
              <a:t> on metals, and certain metals can act in a catalytic manner (i.e. less than </a:t>
            </a:r>
            <a:r>
              <a:rPr lang="en-US" dirty="0" err="1" smtClean="0"/>
              <a:t>stoichiometric</a:t>
            </a:r>
            <a:r>
              <a:rPr lang="en-US" dirty="0" smtClean="0"/>
              <a:t> amounts required), then one can effectively ‘</a:t>
            </a:r>
            <a:r>
              <a:rPr lang="en-US" u="sng" dirty="0" smtClean="0"/>
              <a:t>multiply</a:t>
            </a:r>
            <a:r>
              <a:rPr lang="en-US" dirty="0" smtClean="0"/>
              <a:t>’ the </a:t>
            </a:r>
            <a:r>
              <a:rPr lang="en-US" dirty="0" err="1" smtClean="0"/>
              <a:t>chirality</a:t>
            </a:r>
            <a:r>
              <a:rPr lang="en-US" dirty="0" smtClean="0"/>
              <a:t> of the catalyst to produce a much larger quantity of a </a:t>
            </a:r>
            <a:r>
              <a:rPr lang="en-US" dirty="0" err="1" smtClean="0"/>
              <a:t>chiral</a:t>
            </a:r>
            <a:r>
              <a:rPr lang="en-US" dirty="0" smtClean="0"/>
              <a:t> product.</a:t>
            </a:r>
            <a:endParaRPr lang="en-US" dirty="0"/>
          </a:p>
        </p:txBody>
      </p:sp>
      <p:graphicFrame>
        <p:nvGraphicFramePr>
          <p:cNvPr id="59394" name="Object 2"/>
          <p:cNvGraphicFramePr>
            <a:graphicFrameLocks noChangeAspect="1"/>
          </p:cNvGraphicFramePr>
          <p:nvPr/>
        </p:nvGraphicFramePr>
        <p:xfrm>
          <a:off x="381000" y="3352800"/>
          <a:ext cx="8255390" cy="685800"/>
        </p:xfrm>
        <a:graphic>
          <a:graphicData uri="http://schemas.openxmlformats.org/presentationml/2006/ole">
            <p:oleObj spid="_x0000_s59394" name="CS ChemDraw Drawing" r:id="rId4" imgW="9216936" imgH="766323" progId="ChemDraw.Document.6.0">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838200" y="990600"/>
            <a:ext cx="5181600" cy="1302135"/>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914400" y="457200"/>
            <a:ext cx="3914775" cy="447675"/>
          </a:xfrm>
          <a:prstGeom prst="rect">
            <a:avLst/>
          </a:prstGeom>
          <a:noFill/>
          <a:ln w="9525">
            <a:noFill/>
            <a:miter lim="800000"/>
            <a:headEnd/>
            <a:tailEnd/>
          </a:ln>
        </p:spPr>
      </p:pic>
      <p:pic>
        <p:nvPicPr>
          <p:cNvPr id="56324" name="Picture 4"/>
          <p:cNvPicPr>
            <a:picLocks noChangeAspect="1" noChangeArrowheads="1"/>
          </p:cNvPicPr>
          <p:nvPr/>
        </p:nvPicPr>
        <p:blipFill>
          <a:blip r:embed="rId4" cstate="print"/>
          <a:srcRect/>
          <a:stretch>
            <a:fillRect/>
          </a:stretch>
        </p:blipFill>
        <p:spPr bwMode="auto">
          <a:xfrm>
            <a:off x="228600" y="3048000"/>
            <a:ext cx="8610600" cy="3667624"/>
          </a:xfrm>
          <a:prstGeom prst="rect">
            <a:avLst/>
          </a:prstGeom>
          <a:noFill/>
          <a:ln w="9525">
            <a:noFill/>
            <a:miter lim="800000"/>
            <a:headEnd/>
            <a:tailEnd/>
          </a:ln>
        </p:spPr>
      </p:pic>
      <p:pic>
        <p:nvPicPr>
          <p:cNvPr id="56325" name="Picture 5"/>
          <p:cNvPicPr>
            <a:picLocks noChangeAspect="1" noChangeArrowheads="1"/>
          </p:cNvPicPr>
          <p:nvPr/>
        </p:nvPicPr>
        <p:blipFill>
          <a:blip r:embed="rId5" cstate="print"/>
          <a:srcRect/>
          <a:stretch>
            <a:fillRect/>
          </a:stretch>
        </p:blipFill>
        <p:spPr bwMode="auto">
          <a:xfrm>
            <a:off x="6172200" y="838200"/>
            <a:ext cx="2609850" cy="1989741"/>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3048000"/>
            <a:ext cx="9144000" cy="3534464"/>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srcRect/>
          <a:stretch>
            <a:fillRect/>
          </a:stretch>
        </p:blipFill>
        <p:spPr bwMode="auto">
          <a:xfrm>
            <a:off x="1143000" y="152401"/>
            <a:ext cx="6096000" cy="2802426"/>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0" y="0"/>
            <a:ext cx="9156152" cy="2971800"/>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3800475" y="2895600"/>
            <a:ext cx="5343525" cy="809625"/>
          </a:xfrm>
          <a:prstGeom prst="rect">
            <a:avLst/>
          </a:prstGeom>
          <a:noFill/>
          <a:ln w="9525">
            <a:noFill/>
            <a:miter lim="800000"/>
            <a:headEnd/>
            <a:tailEnd/>
          </a:ln>
        </p:spPr>
      </p:pic>
      <p:pic>
        <p:nvPicPr>
          <p:cNvPr id="60420" name="Picture 4"/>
          <p:cNvPicPr>
            <a:picLocks noChangeAspect="1" noChangeArrowheads="1"/>
          </p:cNvPicPr>
          <p:nvPr/>
        </p:nvPicPr>
        <p:blipFill>
          <a:blip r:embed="rId4" cstate="print"/>
          <a:srcRect/>
          <a:stretch>
            <a:fillRect/>
          </a:stretch>
        </p:blipFill>
        <p:spPr bwMode="auto">
          <a:xfrm>
            <a:off x="457200" y="3200400"/>
            <a:ext cx="3200399" cy="260418"/>
          </a:xfrm>
          <a:prstGeom prst="rect">
            <a:avLst/>
          </a:prstGeom>
          <a:noFill/>
          <a:ln w="9525">
            <a:noFill/>
            <a:miter lim="800000"/>
            <a:headEnd/>
            <a:tailEnd/>
          </a:ln>
        </p:spPr>
      </p:pic>
      <p:pic>
        <p:nvPicPr>
          <p:cNvPr id="60421" name="Picture 5"/>
          <p:cNvPicPr>
            <a:picLocks noChangeAspect="1" noChangeArrowheads="1"/>
          </p:cNvPicPr>
          <p:nvPr/>
        </p:nvPicPr>
        <p:blipFill>
          <a:blip r:embed="rId5" cstate="print"/>
          <a:srcRect/>
          <a:stretch>
            <a:fillRect/>
          </a:stretch>
        </p:blipFill>
        <p:spPr bwMode="auto">
          <a:xfrm>
            <a:off x="4067175" y="3733800"/>
            <a:ext cx="5076825" cy="866775"/>
          </a:xfrm>
          <a:prstGeom prst="rect">
            <a:avLst/>
          </a:prstGeom>
          <a:noFill/>
          <a:ln w="9525">
            <a:noFill/>
            <a:miter lim="800000"/>
            <a:headEnd/>
            <a:tailEnd/>
          </a:ln>
        </p:spPr>
      </p:pic>
      <p:pic>
        <p:nvPicPr>
          <p:cNvPr id="60422" name="Picture 6"/>
          <p:cNvPicPr>
            <a:picLocks noChangeAspect="1" noChangeArrowheads="1"/>
          </p:cNvPicPr>
          <p:nvPr/>
        </p:nvPicPr>
        <p:blipFill>
          <a:blip r:embed="rId6" cstate="print"/>
          <a:srcRect/>
          <a:stretch>
            <a:fillRect/>
          </a:stretch>
        </p:blipFill>
        <p:spPr bwMode="auto">
          <a:xfrm>
            <a:off x="228601" y="4876800"/>
            <a:ext cx="3352800" cy="254551"/>
          </a:xfrm>
          <a:prstGeom prst="rect">
            <a:avLst/>
          </a:prstGeom>
          <a:noFill/>
          <a:ln w="9525">
            <a:noFill/>
            <a:miter lim="800000"/>
            <a:headEnd/>
            <a:tailEnd/>
          </a:ln>
        </p:spPr>
      </p:pic>
      <p:pic>
        <p:nvPicPr>
          <p:cNvPr id="60423" name="Picture 7"/>
          <p:cNvPicPr>
            <a:picLocks noChangeAspect="1" noChangeArrowheads="1"/>
          </p:cNvPicPr>
          <p:nvPr/>
        </p:nvPicPr>
        <p:blipFill>
          <a:blip r:embed="rId7" cstate="print"/>
          <a:srcRect/>
          <a:stretch>
            <a:fillRect/>
          </a:stretch>
        </p:blipFill>
        <p:spPr bwMode="auto">
          <a:xfrm>
            <a:off x="4038600" y="4724400"/>
            <a:ext cx="4572000" cy="950131"/>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2014538" y="638175"/>
            <a:ext cx="5114925" cy="55816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381000"/>
            <a:ext cx="6553200" cy="707886"/>
          </a:xfrm>
          <a:prstGeom prst="rect">
            <a:avLst/>
          </a:prstGeom>
          <a:noFill/>
        </p:spPr>
        <p:txBody>
          <a:bodyPr wrap="square" rtlCol="0">
            <a:spAutoFit/>
          </a:bodyPr>
          <a:lstStyle/>
          <a:p>
            <a:pPr algn="ctr"/>
            <a:r>
              <a:rPr lang="en-US" sz="4000" dirty="0" smtClean="0"/>
              <a:t>Helical </a:t>
            </a:r>
            <a:r>
              <a:rPr lang="en-US" sz="4000" dirty="0" err="1" smtClean="0"/>
              <a:t>Chirality</a:t>
            </a:r>
            <a:endParaRPr lang="en-US" sz="4000" dirty="0"/>
          </a:p>
        </p:txBody>
      </p:sp>
      <p:pic>
        <p:nvPicPr>
          <p:cNvPr id="3" name="Picture 2" descr="HelicalChirality1.gif"/>
          <p:cNvPicPr>
            <a:picLocks noChangeAspect="1"/>
          </p:cNvPicPr>
          <p:nvPr/>
        </p:nvPicPr>
        <p:blipFill>
          <a:blip r:embed="rId2" cstate="print"/>
          <a:stretch>
            <a:fillRect/>
          </a:stretch>
        </p:blipFill>
        <p:spPr>
          <a:xfrm>
            <a:off x="2895600" y="1981200"/>
            <a:ext cx="3604591" cy="1219200"/>
          </a:xfrm>
          <a:prstGeom prst="rect">
            <a:avLst/>
          </a:prstGeom>
        </p:spPr>
      </p:pic>
      <p:pic>
        <p:nvPicPr>
          <p:cNvPr id="4" name="Picture 3" descr="HelicalChirality.gif"/>
          <p:cNvPicPr>
            <a:picLocks noChangeAspect="1"/>
          </p:cNvPicPr>
          <p:nvPr/>
        </p:nvPicPr>
        <p:blipFill>
          <a:blip r:embed="rId3" cstate="print"/>
          <a:stretch>
            <a:fillRect/>
          </a:stretch>
        </p:blipFill>
        <p:spPr>
          <a:xfrm>
            <a:off x="2819400" y="4114800"/>
            <a:ext cx="3999386" cy="1905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6629400" cy="646331"/>
          </a:xfrm>
          <a:prstGeom prst="rect">
            <a:avLst/>
          </a:prstGeom>
          <a:noFill/>
        </p:spPr>
        <p:txBody>
          <a:bodyPr wrap="square" rtlCol="0">
            <a:spAutoFit/>
          </a:bodyPr>
          <a:lstStyle/>
          <a:p>
            <a:pPr algn="ctr"/>
            <a:r>
              <a:rPr lang="en-US" sz="3600" dirty="0" err="1" smtClean="0"/>
              <a:t>Stereospecific</a:t>
            </a:r>
            <a:r>
              <a:rPr lang="en-US" sz="3600" dirty="0" smtClean="0"/>
              <a:t> or </a:t>
            </a:r>
            <a:r>
              <a:rPr lang="en-US" sz="3600" dirty="0" err="1" smtClean="0"/>
              <a:t>Stereoselective</a:t>
            </a:r>
            <a:r>
              <a:rPr lang="en-US" sz="3600" dirty="0" smtClean="0"/>
              <a:t>?</a:t>
            </a:r>
            <a:endParaRPr lang="en-US" sz="3600" dirty="0"/>
          </a:p>
        </p:txBody>
      </p:sp>
      <p:sp>
        <p:nvSpPr>
          <p:cNvPr id="3" name="TextBox 2"/>
          <p:cNvSpPr txBox="1"/>
          <p:nvPr/>
        </p:nvSpPr>
        <p:spPr>
          <a:xfrm>
            <a:off x="609600" y="2819400"/>
            <a:ext cx="7696200" cy="3693319"/>
          </a:xfrm>
          <a:prstGeom prst="rect">
            <a:avLst/>
          </a:prstGeom>
          <a:noFill/>
        </p:spPr>
        <p:txBody>
          <a:bodyPr wrap="square" rtlCol="0">
            <a:spAutoFit/>
          </a:bodyPr>
          <a:lstStyle/>
          <a:p>
            <a:r>
              <a:rPr lang="en-US" dirty="0" smtClean="0"/>
              <a:t>In a </a:t>
            </a:r>
            <a:r>
              <a:rPr lang="en-US" u="sng" dirty="0" err="1" smtClean="0"/>
              <a:t>stereospecific</a:t>
            </a:r>
            <a:r>
              <a:rPr lang="en-US" u="sng" dirty="0" smtClean="0"/>
              <a:t> </a:t>
            </a:r>
            <a:r>
              <a:rPr lang="en-US" dirty="0" smtClean="0"/>
              <a:t>reaction, each stereoisomer (e.g. </a:t>
            </a:r>
            <a:r>
              <a:rPr lang="en-US" dirty="0" err="1" smtClean="0"/>
              <a:t>enantiomer</a:t>
            </a:r>
            <a:r>
              <a:rPr lang="en-US" dirty="0" smtClean="0"/>
              <a:t>) of the starting material will produce a different stereoisomer of the product.  An example of a </a:t>
            </a:r>
            <a:r>
              <a:rPr lang="en-US" dirty="0" err="1" smtClean="0"/>
              <a:t>stereospecific</a:t>
            </a:r>
            <a:r>
              <a:rPr lang="en-US" dirty="0" smtClean="0"/>
              <a:t> reaction is an Sn2 substitution, which always occurs with inversion of configuration.  (A reaction in which the stereochemistry of the reactant completely determines the stereochemistry of the product.)</a:t>
            </a:r>
          </a:p>
          <a:p>
            <a:endParaRPr lang="en-US" dirty="0" smtClean="0"/>
          </a:p>
          <a:p>
            <a:r>
              <a:rPr lang="en-US" dirty="0" smtClean="0"/>
              <a:t>In a </a:t>
            </a:r>
            <a:r>
              <a:rPr lang="en-US" u="sng" dirty="0" err="1" smtClean="0"/>
              <a:t>stereoselective</a:t>
            </a:r>
            <a:r>
              <a:rPr lang="en-US" dirty="0" smtClean="0"/>
              <a:t> reaction, an unequal mixture of </a:t>
            </a:r>
            <a:r>
              <a:rPr lang="en-US" dirty="0" err="1" smtClean="0"/>
              <a:t>stereoisomers</a:t>
            </a:r>
            <a:r>
              <a:rPr lang="en-US" dirty="0" smtClean="0"/>
              <a:t> is produced (as above) from the starting material, but requirement for opposite </a:t>
            </a:r>
            <a:r>
              <a:rPr lang="en-US" dirty="0" err="1" smtClean="0"/>
              <a:t>stereoisomers</a:t>
            </a:r>
            <a:r>
              <a:rPr lang="en-US" dirty="0" smtClean="0"/>
              <a:t> of the product being produced from opposite </a:t>
            </a:r>
            <a:r>
              <a:rPr lang="en-US" dirty="0" err="1" smtClean="0"/>
              <a:t>stereoisomers</a:t>
            </a:r>
            <a:r>
              <a:rPr lang="en-US" dirty="0" smtClean="0"/>
              <a:t> of the starting material may not be met. (An example of a </a:t>
            </a:r>
            <a:r>
              <a:rPr lang="en-US" dirty="0" err="1" smtClean="0"/>
              <a:t>stereoselective</a:t>
            </a:r>
            <a:r>
              <a:rPr lang="en-US" dirty="0" smtClean="0"/>
              <a:t> reaction would be the </a:t>
            </a:r>
            <a:r>
              <a:rPr lang="en-US" dirty="0" err="1" smtClean="0"/>
              <a:t>dehydrohalogenation</a:t>
            </a:r>
            <a:r>
              <a:rPr lang="en-US" dirty="0" smtClean="0"/>
              <a:t> of 2-iodobutane, which produces a 3:1 mixture of trans and </a:t>
            </a:r>
            <a:r>
              <a:rPr lang="en-US" dirty="0" err="1" smtClean="0"/>
              <a:t>cis</a:t>
            </a:r>
            <a:r>
              <a:rPr lang="en-US" dirty="0" smtClean="0"/>
              <a:t> 2-butene, regardless of what the stereochemistry of the 2-iodobutane is.)</a:t>
            </a:r>
            <a:endParaRPr lang="en-US" dirty="0"/>
          </a:p>
        </p:txBody>
      </p:sp>
      <p:pic>
        <p:nvPicPr>
          <p:cNvPr id="4" name="Picture 3" descr="man-scratching-his-head-193x349.jpg"/>
          <p:cNvPicPr>
            <a:picLocks noChangeAspect="1"/>
          </p:cNvPicPr>
          <p:nvPr/>
        </p:nvPicPr>
        <p:blipFill>
          <a:blip r:embed="rId2" cstate="print"/>
          <a:stretch>
            <a:fillRect/>
          </a:stretch>
        </p:blipFill>
        <p:spPr>
          <a:xfrm>
            <a:off x="7391400" y="228600"/>
            <a:ext cx="1306317" cy="2362200"/>
          </a:xfrm>
          <a:prstGeom prst="rect">
            <a:avLst/>
          </a:prstGeom>
        </p:spPr>
      </p:pic>
      <p:pic>
        <p:nvPicPr>
          <p:cNvPr id="5" name="Picture 4" descr="stereo.jpg"/>
          <p:cNvPicPr>
            <a:picLocks noChangeAspect="1"/>
          </p:cNvPicPr>
          <p:nvPr/>
        </p:nvPicPr>
        <p:blipFill>
          <a:blip r:embed="rId3" cstate="print"/>
          <a:stretch>
            <a:fillRect/>
          </a:stretch>
        </p:blipFill>
        <p:spPr>
          <a:xfrm>
            <a:off x="762000" y="838200"/>
            <a:ext cx="2438400" cy="187642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162800" cy="646331"/>
          </a:xfrm>
          <a:prstGeom prst="rect">
            <a:avLst/>
          </a:prstGeom>
          <a:noFill/>
        </p:spPr>
        <p:txBody>
          <a:bodyPr wrap="square" rtlCol="0">
            <a:spAutoFit/>
          </a:bodyPr>
          <a:lstStyle/>
          <a:p>
            <a:pPr algn="ctr"/>
            <a:r>
              <a:rPr lang="en-US" sz="3600" dirty="0" smtClean="0"/>
              <a:t>Optional Reading</a:t>
            </a:r>
            <a:endParaRPr lang="en-US" sz="3600" dirty="0"/>
          </a:p>
        </p:txBody>
      </p:sp>
      <p:sp>
        <p:nvSpPr>
          <p:cNvPr id="3" name="TextBox 2"/>
          <p:cNvSpPr txBox="1"/>
          <p:nvPr/>
        </p:nvSpPr>
        <p:spPr>
          <a:xfrm>
            <a:off x="609600" y="1447800"/>
            <a:ext cx="7543800" cy="4801314"/>
          </a:xfrm>
          <a:prstGeom prst="rect">
            <a:avLst/>
          </a:prstGeom>
          <a:noFill/>
        </p:spPr>
        <p:txBody>
          <a:bodyPr wrap="square" rtlCol="0">
            <a:spAutoFit/>
          </a:bodyPr>
          <a:lstStyle/>
          <a:p>
            <a:pPr>
              <a:buFont typeface="Arial" pitchFamily="34" charset="0"/>
              <a:buChar char="•"/>
            </a:pPr>
            <a:r>
              <a:rPr lang="en-US" dirty="0" smtClean="0"/>
              <a:t>   </a:t>
            </a:r>
            <a:r>
              <a:rPr lang="en-US" dirty="0" err="1" smtClean="0"/>
              <a:t>Agranat</a:t>
            </a:r>
            <a:r>
              <a:rPr lang="en-US" dirty="0" smtClean="0"/>
              <a:t>, I.; </a:t>
            </a:r>
            <a:r>
              <a:rPr lang="en-US" dirty="0" err="1" smtClean="0"/>
              <a:t>Wainschtein</a:t>
            </a:r>
            <a:r>
              <a:rPr lang="en-US" dirty="0" smtClean="0"/>
              <a:t>, S. R. The Strategy of </a:t>
            </a:r>
            <a:r>
              <a:rPr lang="en-US" dirty="0" err="1" smtClean="0"/>
              <a:t>Enantiomer</a:t>
            </a:r>
            <a:r>
              <a:rPr lang="en-US" dirty="0" smtClean="0"/>
              <a:t> Patents of Drugs, </a:t>
            </a:r>
            <a:r>
              <a:rPr lang="en-US" i="1" dirty="0" smtClean="0"/>
              <a:t>Drug Discovery Today </a:t>
            </a:r>
            <a:r>
              <a:rPr lang="en-US" b="1" dirty="0" smtClean="0"/>
              <a:t>2010</a:t>
            </a:r>
            <a:r>
              <a:rPr lang="en-US" dirty="0" smtClean="0"/>
              <a:t>, </a:t>
            </a:r>
            <a:r>
              <a:rPr lang="en-US" i="1" dirty="0" smtClean="0"/>
              <a:t>15</a:t>
            </a:r>
            <a:r>
              <a:rPr lang="en-US" dirty="0" smtClean="0"/>
              <a:t>, 163-170.</a:t>
            </a:r>
          </a:p>
          <a:p>
            <a:pPr>
              <a:buFont typeface="Arial" pitchFamily="34" charset="0"/>
              <a:buChar char="•"/>
            </a:pPr>
            <a:endParaRPr lang="en-US" dirty="0" smtClean="0"/>
          </a:p>
          <a:p>
            <a:pPr>
              <a:buFont typeface="Arial" pitchFamily="34" charset="0"/>
              <a:buChar char="•"/>
            </a:pPr>
            <a:r>
              <a:rPr lang="en-US" dirty="0" smtClean="0"/>
              <a:t> </a:t>
            </a:r>
            <a:r>
              <a:rPr lang="en-US" dirty="0" smtClean="0"/>
              <a:t>  Nunez, M. C. et al. </a:t>
            </a:r>
            <a:r>
              <a:rPr lang="en-US" dirty="0" err="1" smtClean="0"/>
              <a:t>Homochiral</a:t>
            </a:r>
            <a:r>
              <a:rPr lang="en-US" dirty="0" smtClean="0"/>
              <a:t> Drugs: A Demanding Tendency of the Pharmaceutical Industry, </a:t>
            </a:r>
            <a:r>
              <a:rPr lang="en-US" i="1" dirty="0" smtClean="0"/>
              <a:t>Current Medicinal Chemistry </a:t>
            </a:r>
            <a:r>
              <a:rPr lang="en-US" b="1" dirty="0" smtClean="0"/>
              <a:t>2009</a:t>
            </a:r>
            <a:r>
              <a:rPr lang="en-US" dirty="0" smtClean="0"/>
              <a:t>, </a:t>
            </a:r>
            <a:r>
              <a:rPr lang="en-US" i="1" dirty="0" smtClean="0"/>
              <a:t>16</a:t>
            </a:r>
            <a:r>
              <a:rPr lang="en-US" dirty="0" smtClean="0"/>
              <a:t>, 2064-2074</a:t>
            </a:r>
          </a:p>
          <a:p>
            <a:pPr>
              <a:buFont typeface="Arial" pitchFamily="34" charset="0"/>
              <a:buChar char="•"/>
            </a:pPr>
            <a:endParaRPr lang="en-US" dirty="0" smtClean="0"/>
          </a:p>
          <a:p>
            <a:pPr>
              <a:buFont typeface="Arial" pitchFamily="34" charset="0"/>
              <a:buChar char="•"/>
            </a:pPr>
            <a:r>
              <a:rPr lang="en-US" dirty="0" smtClean="0"/>
              <a:t> </a:t>
            </a:r>
            <a:r>
              <a:rPr lang="en-US" dirty="0" smtClean="0"/>
              <a:t>  </a:t>
            </a:r>
            <a:r>
              <a:rPr lang="en-US" dirty="0" err="1" smtClean="0"/>
              <a:t>Clayden</a:t>
            </a:r>
            <a:r>
              <a:rPr lang="en-US" dirty="0" smtClean="0"/>
              <a:t>, J. et al. The Challenge of </a:t>
            </a:r>
            <a:r>
              <a:rPr lang="en-US" dirty="0" err="1" smtClean="0"/>
              <a:t>Atropisomerism</a:t>
            </a:r>
            <a:r>
              <a:rPr lang="en-US" dirty="0" smtClean="0"/>
              <a:t> in Drug Discovery, </a:t>
            </a:r>
            <a:r>
              <a:rPr lang="en-US" i="1" dirty="0" err="1" smtClean="0"/>
              <a:t>Angewandte</a:t>
            </a:r>
            <a:r>
              <a:rPr lang="en-US" i="1" dirty="0" smtClean="0"/>
              <a:t> </a:t>
            </a:r>
            <a:r>
              <a:rPr lang="en-US" i="1" dirty="0" err="1" smtClean="0"/>
              <a:t>Chemie</a:t>
            </a:r>
            <a:r>
              <a:rPr lang="en-US" i="1" dirty="0" smtClean="0"/>
              <a:t>, International Edition </a:t>
            </a:r>
            <a:r>
              <a:rPr lang="en-US" b="1" dirty="0" smtClean="0"/>
              <a:t>2009</a:t>
            </a:r>
            <a:r>
              <a:rPr lang="en-US" dirty="0" smtClean="0"/>
              <a:t>, </a:t>
            </a:r>
            <a:r>
              <a:rPr lang="en-US" i="1" dirty="0" smtClean="0"/>
              <a:t>48</a:t>
            </a:r>
            <a:r>
              <a:rPr lang="en-US" dirty="0" smtClean="0"/>
              <a:t>, 6398-6401.</a:t>
            </a:r>
          </a:p>
          <a:p>
            <a:pPr>
              <a:buFont typeface="Arial" pitchFamily="34" charset="0"/>
              <a:buChar char="•"/>
            </a:pPr>
            <a:endParaRPr lang="en-US" dirty="0" smtClean="0"/>
          </a:p>
          <a:p>
            <a:pPr>
              <a:buFont typeface="Arial" pitchFamily="34" charset="0"/>
              <a:buChar char="•"/>
            </a:pPr>
            <a:r>
              <a:rPr lang="en-US" dirty="0" smtClean="0"/>
              <a:t> </a:t>
            </a:r>
            <a:r>
              <a:rPr lang="en-US" dirty="0" smtClean="0"/>
              <a:t>  Carver, H. et al. Trends in the Development of </a:t>
            </a:r>
            <a:r>
              <a:rPr lang="en-US" dirty="0" err="1" smtClean="0"/>
              <a:t>Chiral</a:t>
            </a:r>
            <a:r>
              <a:rPr lang="en-US" dirty="0" smtClean="0"/>
              <a:t> Drugs, </a:t>
            </a:r>
            <a:r>
              <a:rPr lang="en-US" i="1" dirty="0" smtClean="0"/>
              <a:t>Drug Discovery Today</a:t>
            </a:r>
            <a:r>
              <a:rPr lang="en-US" dirty="0" smtClean="0"/>
              <a:t> </a:t>
            </a:r>
            <a:r>
              <a:rPr lang="en-US" b="1" dirty="0" smtClean="0"/>
              <a:t>2004</a:t>
            </a:r>
            <a:r>
              <a:rPr lang="en-US" dirty="0" smtClean="0"/>
              <a:t>, </a:t>
            </a:r>
            <a:r>
              <a:rPr lang="en-US" i="1" dirty="0" smtClean="0"/>
              <a:t>9</a:t>
            </a:r>
            <a:r>
              <a:rPr lang="en-US" dirty="0" smtClean="0"/>
              <a:t>, 105-110</a:t>
            </a:r>
          </a:p>
          <a:p>
            <a:pPr>
              <a:buFont typeface="Arial" pitchFamily="34" charset="0"/>
              <a:buChar char="•"/>
            </a:pPr>
            <a:endParaRPr lang="en-US" dirty="0" smtClean="0"/>
          </a:p>
          <a:p>
            <a:pPr>
              <a:buFont typeface="Arial" pitchFamily="34" charset="0"/>
              <a:buChar char="•"/>
            </a:pPr>
            <a:r>
              <a:rPr lang="en-US" dirty="0" smtClean="0"/>
              <a:t> </a:t>
            </a:r>
            <a:r>
              <a:rPr lang="en-US" dirty="0" smtClean="0"/>
              <a:t> </a:t>
            </a:r>
            <a:r>
              <a:rPr lang="en-US" dirty="0" err="1" smtClean="0"/>
              <a:t>Agranat</a:t>
            </a:r>
            <a:r>
              <a:rPr lang="en-US" dirty="0" smtClean="0"/>
              <a:t>, I. et al. Putting </a:t>
            </a:r>
            <a:r>
              <a:rPr lang="en-US" dirty="0" err="1" smtClean="0"/>
              <a:t>Chirality</a:t>
            </a:r>
            <a:r>
              <a:rPr lang="en-US" dirty="0" smtClean="0"/>
              <a:t> to Work: The Strategy of </a:t>
            </a:r>
            <a:r>
              <a:rPr lang="en-US" dirty="0" err="1" smtClean="0"/>
              <a:t>Chiral</a:t>
            </a:r>
            <a:r>
              <a:rPr lang="en-US" dirty="0" smtClean="0"/>
              <a:t> Switches </a:t>
            </a:r>
            <a:r>
              <a:rPr lang="en-US" i="1" dirty="0" smtClean="0"/>
              <a:t>Nature Reviews Drug Discovery </a:t>
            </a:r>
            <a:r>
              <a:rPr lang="en-US" b="1" dirty="0" smtClean="0"/>
              <a:t>2002</a:t>
            </a:r>
            <a:r>
              <a:rPr lang="en-US" dirty="0" smtClean="0"/>
              <a:t>, </a:t>
            </a:r>
            <a:r>
              <a:rPr lang="en-US" i="1" dirty="0" smtClean="0"/>
              <a:t>1</a:t>
            </a:r>
            <a:r>
              <a:rPr lang="en-US" dirty="0" smtClean="0"/>
              <a:t>, 753-768.</a:t>
            </a:r>
          </a:p>
          <a:p>
            <a:pPr>
              <a:buFont typeface="Arial" pitchFamily="34" charset="0"/>
              <a:buChar char="•"/>
            </a:pPr>
            <a:endParaRPr lang="en-US" dirty="0" smtClean="0"/>
          </a:p>
          <a:p>
            <a:pPr>
              <a:buFont typeface="Arial" pitchFamily="34" charset="0"/>
              <a:buChar char="•"/>
            </a:pPr>
            <a:r>
              <a:rPr lang="en-US" dirty="0" smtClean="0"/>
              <a:t>  See the next slide for instructions on accessing these article from home.  All articles are available online.</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086600" cy="4524315"/>
          </a:xfrm>
          <a:prstGeom prst="rect">
            <a:avLst/>
          </a:prstGeom>
          <a:noFill/>
        </p:spPr>
        <p:txBody>
          <a:bodyPr wrap="square" rtlCol="0">
            <a:spAutoFit/>
          </a:bodyPr>
          <a:lstStyle/>
          <a:p>
            <a:pPr algn="ctr"/>
            <a:r>
              <a:rPr lang="en-US" b="1" dirty="0" smtClean="0"/>
              <a:t>To view online journals </a:t>
            </a:r>
            <a:r>
              <a:rPr lang="en-US" b="1" dirty="0" smtClean="0"/>
              <a:t>from </a:t>
            </a:r>
            <a:r>
              <a:rPr lang="en-US" b="1" dirty="0" smtClean="0"/>
              <a:t>off-campus</a:t>
            </a:r>
            <a:endParaRPr lang="en-US" dirty="0" smtClean="0"/>
          </a:p>
          <a:p>
            <a:r>
              <a:rPr lang="en-US" b="1" dirty="0" smtClean="0"/>
              <a:t> </a:t>
            </a:r>
            <a:endParaRPr lang="en-US" dirty="0" smtClean="0"/>
          </a:p>
          <a:p>
            <a:r>
              <a:rPr lang="en-US" dirty="0" smtClean="0"/>
              <a:t>You must use the Virtual Private Network (VPN).  To login to the VPN, use the URL:  </a:t>
            </a:r>
            <a:r>
              <a:rPr lang="en-US" u="sng" dirty="0" smtClean="0">
                <a:hlinkClick r:id="rId2"/>
              </a:rPr>
              <a:t>http://www.smu.edu/OIT/Services/Service%20List/VPN.aspx</a:t>
            </a:r>
            <a:r>
              <a:rPr lang="en-US" dirty="0" smtClean="0"/>
              <a:t>.   Click the ‘Login’ button.  In the following screen, use your SMU ID # as the user ID, and use your Access password as the password.  The screen will display SMU SSL VPN Service.  Click the “</a:t>
            </a:r>
            <a:r>
              <a:rPr lang="en-US" dirty="0" err="1" smtClean="0"/>
              <a:t>AnyConnect</a:t>
            </a:r>
            <a:r>
              <a:rPr lang="en-US" dirty="0" smtClean="0"/>
              <a:t>” button on the left side of the screen (fourth from top).  On the following screen click on the “Start </a:t>
            </a:r>
            <a:r>
              <a:rPr lang="en-US" dirty="0" err="1" smtClean="0"/>
              <a:t>AnyConnect</a:t>
            </a:r>
            <a:r>
              <a:rPr lang="en-US" dirty="0" smtClean="0"/>
              <a:t>” button.  If asked to Allow download of software, click on “Allow”.  It may take a minute for connection.  This will allow you access to the full SMU collection of online journals.  Once you are logged in with the VPN, to find journal, use the URL:  </a:t>
            </a:r>
            <a:r>
              <a:rPr lang="en-US" u="sng" dirty="0" smtClean="0">
                <a:hlinkClick r:id="rId3"/>
              </a:rPr>
              <a:t>http://smu.edu/cul/apps/researchcentral/a-z.html</a:t>
            </a:r>
            <a:r>
              <a:rPr lang="en-US" dirty="0" smtClean="0"/>
              <a:t>.  </a:t>
            </a:r>
            <a:r>
              <a:rPr lang="en-US" dirty="0" smtClean="0"/>
              <a:t>Enter the journal title in the box at the right.  This will usually take you to a page where you can enter the volume and page.  (</a:t>
            </a:r>
            <a:r>
              <a:rPr lang="en-US" smtClean="0"/>
              <a:t>you do </a:t>
            </a:r>
            <a:r>
              <a:rPr lang="en-US" dirty="0" smtClean="0"/>
              <a:t>not need to enter the issue #).  This will take you to a page from which you can download the </a:t>
            </a:r>
            <a:r>
              <a:rPr lang="en-US" dirty="0" err="1" smtClean="0"/>
              <a:t>pdf</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52451" y="1"/>
            <a:ext cx="7031794" cy="678179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28600"/>
            <a:ext cx="8001000" cy="1477328"/>
          </a:xfrm>
          <a:prstGeom prst="rect">
            <a:avLst/>
          </a:prstGeom>
          <a:noFill/>
        </p:spPr>
        <p:txBody>
          <a:bodyPr wrap="square" rtlCol="0">
            <a:spAutoFit/>
          </a:bodyPr>
          <a:lstStyle/>
          <a:p>
            <a:r>
              <a:rPr lang="en-US" dirty="0" smtClean="0"/>
              <a:t>Cahn-</a:t>
            </a:r>
            <a:r>
              <a:rPr lang="en-US" dirty="0" err="1" smtClean="0"/>
              <a:t>Ingold</a:t>
            </a:r>
            <a:r>
              <a:rPr lang="en-US" dirty="0" smtClean="0"/>
              <a:t>-Prelog Prioritization Rules</a:t>
            </a:r>
          </a:p>
          <a:p>
            <a:endParaRPr lang="en-US" dirty="0" smtClean="0"/>
          </a:p>
          <a:p>
            <a:pPr marL="342900" indent="-342900">
              <a:buAutoNum type="arabicPeriod"/>
            </a:pPr>
            <a:r>
              <a:rPr lang="en-US" dirty="0" smtClean="0"/>
              <a:t>Elements of higher atomic number receive higher priority.</a:t>
            </a:r>
          </a:p>
          <a:p>
            <a:pPr marL="342900" indent="-342900">
              <a:buAutoNum type="arabicPeriod"/>
            </a:pPr>
            <a:r>
              <a:rPr lang="en-US" dirty="0" smtClean="0"/>
              <a:t>When there is a tie in atomic number, use </a:t>
            </a:r>
            <a:r>
              <a:rPr lang="en-US" dirty="0" err="1" smtClean="0"/>
              <a:t>substituents</a:t>
            </a:r>
            <a:r>
              <a:rPr lang="en-US" dirty="0" smtClean="0"/>
              <a:t> at the second position to break the tie.  If still a tie, move to third position, etc. to break the tie.</a:t>
            </a:r>
            <a:endParaRPr lang="en-US" dirty="0"/>
          </a:p>
        </p:txBody>
      </p:sp>
      <p:sp>
        <p:nvSpPr>
          <p:cNvPr id="6" name="TextBox 5"/>
          <p:cNvSpPr txBox="1"/>
          <p:nvPr/>
        </p:nvSpPr>
        <p:spPr>
          <a:xfrm>
            <a:off x="533400" y="1905000"/>
            <a:ext cx="7924800" cy="923330"/>
          </a:xfrm>
          <a:prstGeom prst="rect">
            <a:avLst/>
          </a:prstGeom>
          <a:noFill/>
        </p:spPr>
        <p:txBody>
          <a:bodyPr wrap="square" rtlCol="0">
            <a:spAutoFit/>
          </a:bodyPr>
          <a:lstStyle/>
          <a:p>
            <a:r>
              <a:rPr lang="en-US" dirty="0" smtClean="0"/>
              <a:t>In the case of a double bond, split the double bond down the middle, and prioritize each half individually.  Then compare the two halves.  If highest priority groups are on same side of bond, classify as Z, if opposite, then classify as E.</a:t>
            </a:r>
            <a:endParaRPr lang="en-US" dirty="0"/>
          </a:p>
        </p:txBody>
      </p:sp>
      <p:graphicFrame>
        <p:nvGraphicFramePr>
          <p:cNvPr id="3078" name="Object 6"/>
          <p:cNvGraphicFramePr>
            <a:graphicFrameLocks noChangeAspect="1"/>
          </p:cNvGraphicFramePr>
          <p:nvPr/>
        </p:nvGraphicFramePr>
        <p:xfrm>
          <a:off x="1524000" y="2971800"/>
          <a:ext cx="6400800" cy="3230404"/>
        </p:xfrm>
        <a:graphic>
          <a:graphicData uri="http://schemas.openxmlformats.org/presentationml/2006/ole">
            <p:oleObj spid="_x0000_s3078" name="CS ChemDraw Drawing" r:id="rId3" imgW="11400691" imgH="5754181" progId="ChemDraw.Document.6.0">
              <p:embed/>
            </p:oleObj>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8600"/>
            <a:ext cx="8458200" cy="523220"/>
          </a:xfrm>
          <a:prstGeom prst="rect">
            <a:avLst/>
          </a:prstGeom>
          <a:noFill/>
        </p:spPr>
        <p:txBody>
          <a:bodyPr wrap="square" rtlCol="0">
            <a:spAutoFit/>
          </a:bodyPr>
          <a:lstStyle/>
          <a:p>
            <a:pPr algn="ctr"/>
            <a:r>
              <a:rPr lang="en-US" sz="2800" dirty="0" smtClean="0"/>
              <a:t>Are these molecules the same or different?</a:t>
            </a:r>
            <a:endParaRPr lang="en-US" sz="2800" dirty="0"/>
          </a:p>
        </p:txBody>
      </p:sp>
      <p:sp>
        <p:nvSpPr>
          <p:cNvPr id="4" name="TextBox 3"/>
          <p:cNvSpPr txBox="1"/>
          <p:nvPr/>
        </p:nvSpPr>
        <p:spPr>
          <a:xfrm>
            <a:off x="5562600" y="5334000"/>
            <a:ext cx="2667000" cy="923330"/>
          </a:xfrm>
          <a:prstGeom prst="rect">
            <a:avLst/>
          </a:prstGeom>
          <a:noFill/>
        </p:spPr>
        <p:txBody>
          <a:bodyPr wrap="square" rtlCol="0">
            <a:spAutoFit/>
          </a:bodyPr>
          <a:lstStyle/>
          <a:p>
            <a:r>
              <a:rPr lang="en-US" dirty="0" smtClean="0"/>
              <a:t>Non-</a:t>
            </a:r>
            <a:r>
              <a:rPr lang="en-US" dirty="0" err="1" smtClean="0"/>
              <a:t>superimposable</a:t>
            </a:r>
            <a:r>
              <a:rPr lang="en-US" dirty="0" smtClean="0"/>
              <a:t> mirror images are called ‘</a:t>
            </a:r>
            <a:r>
              <a:rPr lang="en-US" dirty="0" err="1" smtClean="0"/>
              <a:t>enantiomers</a:t>
            </a:r>
            <a:r>
              <a:rPr lang="en-US" dirty="0" smtClean="0"/>
              <a:t>’.</a:t>
            </a:r>
            <a:endParaRPr lang="en-US" dirty="0"/>
          </a:p>
        </p:txBody>
      </p:sp>
      <p:graphicFrame>
        <p:nvGraphicFramePr>
          <p:cNvPr id="5124" name="Object 4"/>
          <p:cNvGraphicFramePr>
            <a:graphicFrameLocks noChangeAspect="1"/>
          </p:cNvGraphicFramePr>
          <p:nvPr/>
        </p:nvGraphicFramePr>
        <p:xfrm>
          <a:off x="619125" y="1047750"/>
          <a:ext cx="7907338" cy="4764088"/>
        </p:xfrm>
        <a:graphic>
          <a:graphicData uri="http://schemas.openxmlformats.org/presentationml/2006/ole">
            <p:oleObj spid="_x0000_s5124" name="CS ChemDraw Drawing" r:id="rId3" imgW="7907602" imgH="4763581" progId="ChemDraw.Document.6.0">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7924800" cy="923330"/>
          </a:xfrm>
          <a:prstGeom prst="rect">
            <a:avLst/>
          </a:prstGeom>
          <a:noFill/>
        </p:spPr>
        <p:txBody>
          <a:bodyPr wrap="square" rtlCol="0">
            <a:spAutoFit/>
          </a:bodyPr>
          <a:lstStyle/>
          <a:p>
            <a:r>
              <a:rPr lang="en-US" dirty="0" smtClean="0"/>
              <a:t>The property of being non-</a:t>
            </a:r>
            <a:r>
              <a:rPr lang="en-US" dirty="0" err="1" smtClean="0"/>
              <a:t>superimposable</a:t>
            </a:r>
            <a:r>
              <a:rPr lang="en-US" dirty="0" smtClean="0"/>
              <a:t> on one’s mirror image is sometimes referred to as ‘</a:t>
            </a:r>
            <a:r>
              <a:rPr lang="en-US" dirty="0" err="1" smtClean="0"/>
              <a:t>chirality</a:t>
            </a:r>
            <a:r>
              <a:rPr lang="en-US" dirty="0" smtClean="0"/>
              <a:t>’ from the Greek word for ‘handedness’, referring to the fact that one’s two hands are non-</a:t>
            </a:r>
            <a:r>
              <a:rPr lang="en-US" dirty="0" err="1" smtClean="0"/>
              <a:t>superimposable</a:t>
            </a:r>
            <a:r>
              <a:rPr lang="en-US" dirty="0" smtClean="0"/>
              <a:t> mirror images.</a:t>
            </a:r>
            <a:endParaRPr lang="en-US" dirty="0"/>
          </a:p>
        </p:txBody>
      </p:sp>
      <p:pic>
        <p:nvPicPr>
          <p:cNvPr id="4" name="Picture 3" descr="chirality-rgb.jpg"/>
          <p:cNvPicPr>
            <a:picLocks noChangeAspect="1"/>
          </p:cNvPicPr>
          <p:nvPr/>
        </p:nvPicPr>
        <p:blipFill>
          <a:blip r:embed="rId2" cstate="print"/>
          <a:stretch>
            <a:fillRect/>
          </a:stretch>
        </p:blipFill>
        <p:spPr>
          <a:xfrm>
            <a:off x="2971800" y="2438400"/>
            <a:ext cx="2857500" cy="1943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2676</Words>
  <Application>Microsoft Office PowerPoint</Application>
  <PresentationFormat>On-screen Show (4:3)</PresentationFormat>
  <Paragraphs>166</Paragraphs>
  <Slides>59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CS ChemDraw Drawing</vt:lpstr>
      <vt:lpstr>Configuration</vt:lpstr>
      <vt:lpstr>Configuration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Company>Southern Methodist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Configuration</dc:title>
  <dc:creator>00005862</dc:creator>
  <cp:lastModifiedBy>00005862</cp:lastModifiedBy>
  <cp:revision>228</cp:revision>
  <dcterms:created xsi:type="dcterms:W3CDTF">2010-08-31T09:45:50Z</dcterms:created>
  <dcterms:modified xsi:type="dcterms:W3CDTF">2010-09-09T01:12:40Z</dcterms:modified>
</cp:coreProperties>
</file>