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70" r:id="rId11"/>
    <p:sldId id="271" r:id="rId12"/>
    <p:sldId id="261" r:id="rId13"/>
    <p:sldId id="263" r:id="rId14"/>
    <p:sldId id="262" r:id="rId15"/>
    <p:sldId id="264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B640-2E75-4516-A994-DB8BDC43BBFD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CB9D-37E6-4452-ABD3-BC47D8032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STcyclohexane%20ring%20flip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STethanenewma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tube3d.com/movies/ethmviefinished.m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emtube3d.com/STbut36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tube3d.com/JmolPopup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sterism2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Conformations</a:t>
            </a:r>
            <a:endParaRPr lang="en-US" sz="6000" dirty="0"/>
          </a:p>
        </p:txBody>
      </p:sp>
      <p:pic>
        <p:nvPicPr>
          <p:cNvPr id="5" name="Picture 4" descr="snakeWig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2016"/>
            <a:ext cx="9144000" cy="5205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057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discussed </a:t>
            </a:r>
            <a:r>
              <a:rPr lang="en-US" dirty="0" err="1" smtClean="0"/>
              <a:t>cycloalkane</a:t>
            </a:r>
            <a:r>
              <a:rPr lang="en-US" dirty="0" smtClean="0"/>
              <a:t> is </a:t>
            </a:r>
            <a:r>
              <a:rPr lang="en-US" dirty="0" err="1" smtClean="0"/>
              <a:t>cyclohexane</a:t>
            </a:r>
            <a:r>
              <a:rPr lang="en-US" dirty="0" smtClean="0"/>
              <a:t>.  A normal hexagon has bond angles of 120</a:t>
            </a:r>
            <a:r>
              <a:rPr lang="en-US" baseline="30000" dirty="0" smtClean="0"/>
              <a:t>o</a:t>
            </a:r>
            <a:r>
              <a:rPr lang="en-US" dirty="0" smtClean="0"/>
              <a:t>.  To compensate for the difference from the sp</a:t>
            </a:r>
            <a:r>
              <a:rPr lang="en-US" baseline="30000" dirty="0" smtClean="0"/>
              <a:t>3</a:t>
            </a:r>
            <a:r>
              <a:rPr lang="en-US" dirty="0" smtClean="0"/>
              <a:t> hybridized 109.5</a:t>
            </a:r>
            <a:r>
              <a:rPr lang="en-US" baseline="30000" dirty="0" smtClean="0"/>
              <a:t>o</a:t>
            </a:r>
            <a:r>
              <a:rPr lang="en-US" dirty="0" smtClean="0"/>
              <a:t>, and to alleviate eclipsing interactions, the molecule adopts a chair conformation as shown.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238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43400"/>
            <a:ext cx="40671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0807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828800"/>
            <a:ext cx="3581400" cy="12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mono-substituted </a:t>
            </a:r>
            <a:r>
              <a:rPr lang="en-US" dirty="0" err="1" smtClean="0"/>
              <a:t>cyclohexanes</a:t>
            </a:r>
            <a:r>
              <a:rPr lang="en-US" dirty="0" smtClean="0"/>
              <a:t>, the substituent tend to prefer the equilibrium position (although, through rapid chair-to-chair conformational </a:t>
            </a:r>
            <a:r>
              <a:rPr lang="en-US" dirty="0" err="1" smtClean="0"/>
              <a:t>interconversion</a:t>
            </a:r>
            <a:r>
              <a:rPr lang="en-US" dirty="0" smtClean="0"/>
              <a:t>, some amount of the axial conformer is always present).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81400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dirty="0" err="1" smtClean="0"/>
              <a:t>cis</a:t>
            </a:r>
            <a:r>
              <a:rPr lang="en-US" dirty="0" smtClean="0"/>
              <a:t> and trans </a:t>
            </a:r>
            <a:r>
              <a:rPr lang="en-US" dirty="0" err="1" smtClean="0"/>
              <a:t>dimethylcyclohexane</a:t>
            </a:r>
            <a:r>
              <a:rPr lang="en-US" dirty="0" smtClean="0"/>
              <a:t> cannot be </a:t>
            </a:r>
            <a:r>
              <a:rPr lang="en-US" dirty="0" err="1" smtClean="0"/>
              <a:t>interconverted</a:t>
            </a:r>
            <a:r>
              <a:rPr lang="en-US" dirty="0" smtClean="0"/>
              <a:t> by conformational changes.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858963" y="1397000"/>
          <a:ext cx="5426075" cy="4064000"/>
        </p:xfrm>
        <a:graphic>
          <a:graphicData uri="http://schemas.openxmlformats.org/presentationml/2006/ole">
            <p:oleObj spid="_x0000_s2052" name="CS ChemDraw Drawing" r:id="rId4" imgW="10007615" imgH="7494621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ali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362200"/>
            <a:ext cx="476460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Fusing two </a:t>
            </a:r>
            <a:r>
              <a:rPr lang="en-US" dirty="0" err="1" smtClean="0"/>
              <a:t>cyclohexane</a:t>
            </a:r>
            <a:r>
              <a:rPr lang="en-US" dirty="0" smtClean="0"/>
              <a:t> rings in either a ‘trans’ or a ‘</a:t>
            </a:r>
            <a:r>
              <a:rPr lang="en-US" dirty="0" err="1" smtClean="0"/>
              <a:t>cis</a:t>
            </a:r>
            <a:r>
              <a:rPr lang="en-US" dirty="0" smtClean="0"/>
              <a:t>’ fashion can have a dramatic effect on the shape of the resultant molecule.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876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these two isomers CANNOT be </a:t>
            </a:r>
            <a:r>
              <a:rPr lang="en-US" dirty="0" err="1" smtClean="0"/>
              <a:t>interconverted</a:t>
            </a:r>
            <a:r>
              <a:rPr lang="en-US" dirty="0" smtClean="0"/>
              <a:t> by conformational change.  They are </a:t>
            </a:r>
            <a:r>
              <a:rPr lang="en-US" dirty="0" err="1" smtClean="0"/>
              <a:t>configurational</a:t>
            </a:r>
            <a:r>
              <a:rPr lang="en-US" dirty="0" smtClean="0"/>
              <a:t> isomers and require bond-breaking to interconvert.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tisol-3d-ba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19200"/>
            <a:ext cx="3657600" cy="2170176"/>
          </a:xfrm>
          <a:prstGeom prst="rect">
            <a:avLst/>
          </a:prstGeom>
        </p:spPr>
      </p:pic>
      <p:pic>
        <p:nvPicPr>
          <p:cNvPr id="4" name="Picture 3" descr="cortis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2216493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steroids, the fused rings are in the ‘trans’ configuration, thus resulting in a relatively ‘flat’ molecule.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cortisol</a:t>
            </a:r>
            <a:endParaRPr lang="en-US" dirty="0"/>
          </a:p>
        </p:txBody>
      </p:sp>
      <p:pic>
        <p:nvPicPr>
          <p:cNvPr id="8" name="Picture 7" descr="testosterone-stru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2876550" cy="1857375"/>
          </a:xfrm>
          <a:prstGeom prst="rect">
            <a:avLst/>
          </a:prstGeom>
        </p:spPr>
      </p:pic>
      <p:pic>
        <p:nvPicPr>
          <p:cNvPr id="9" name="Picture 8" descr="Testosterone-from-xtal-3D-bal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2726635" cy="2052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6400800"/>
            <a:ext cx="34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trans fusion at ring junction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477000" y="4800600"/>
            <a:ext cx="1676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5829300" y="54483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6020045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flat, and relatively rigid, steroid skeleton is crucial to its recognition by the nuclear receptor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Biologically active molecules frequently contain rings</a:t>
            </a:r>
            <a:endParaRPr lang="en-US" sz="2400" dirty="0"/>
          </a:p>
        </p:txBody>
      </p:sp>
      <p:pic>
        <p:nvPicPr>
          <p:cNvPr id="3" name="Picture 2" descr="Vancomyc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523886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04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Vancomycin</a:t>
            </a:r>
            <a:endParaRPr lang="en-US" dirty="0"/>
          </a:p>
        </p:txBody>
      </p:sp>
      <p:pic>
        <p:nvPicPr>
          <p:cNvPr id="5" name="Picture 4" descr="Penicillin_cor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143000"/>
            <a:ext cx="1752600" cy="94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Penicillin</a:t>
            </a:r>
            <a:endParaRPr lang="en-US" dirty="0"/>
          </a:p>
        </p:txBody>
      </p:sp>
      <p:pic>
        <p:nvPicPr>
          <p:cNvPr id="7" name="Picture 6" descr="Erythromycin-2D-skele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09600"/>
            <a:ext cx="2270069" cy="2230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048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Erythromycin</a:t>
            </a:r>
            <a:endParaRPr lang="en-US" dirty="0"/>
          </a:p>
        </p:txBody>
      </p:sp>
      <p:pic>
        <p:nvPicPr>
          <p:cNvPr id="9" name="Picture 8" descr="Oseltamivir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" y="4114800"/>
            <a:ext cx="1836145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48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Oseltamavir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Tamiflu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Glucose_structure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191000"/>
            <a:ext cx="1318054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  <p:pic>
        <p:nvPicPr>
          <p:cNvPr id="13" name="Picture 12" descr="ATP_structur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114800"/>
            <a:ext cx="2353849" cy="13746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0" y="5638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Adenosine </a:t>
            </a:r>
            <a:r>
              <a:rPr lang="en-US" dirty="0" err="1" smtClean="0"/>
              <a:t>Triphosphate</a:t>
            </a:r>
            <a:endParaRPr lang="en-US" dirty="0" smtClean="0"/>
          </a:p>
          <a:p>
            <a:pPr algn="ctr"/>
            <a:r>
              <a:rPr lang="en-US" dirty="0" smtClean="0"/>
              <a:t>(ATP)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preferred conformations of these rings, and their conformational flexibility, affect their ability to interact with biological macromolecules.</a:t>
            </a:r>
            <a:endParaRPr lang="en-US" dirty="0"/>
          </a:p>
        </p:txBody>
      </p:sp>
      <p:pic>
        <p:nvPicPr>
          <p:cNvPr id="3" name="Picture 2" descr="glucoseInActive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30936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single bonds are freely rotating in solution at room temperature, with only very small barriers to free rotation.</a:t>
            </a:r>
          </a:p>
          <a:p>
            <a:endParaRPr lang="en-US" dirty="0" smtClean="0"/>
          </a:p>
          <a:p>
            <a:r>
              <a:rPr lang="en-US" u="sng" dirty="0" smtClean="0"/>
              <a:t>Conformations</a:t>
            </a:r>
            <a:r>
              <a:rPr lang="en-US" dirty="0" smtClean="0"/>
              <a:t> are the various shapes of a molecule that are available to a molecule by single bond rotations and other changes that do not involve bond-breaking.</a:t>
            </a:r>
          </a:p>
          <a:p>
            <a:endParaRPr lang="en-US" dirty="0" smtClean="0"/>
          </a:p>
          <a:p>
            <a:r>
              <a:rPr lang="en-US" u="sng" dirty="0" smtClean="0"/>
              <a:t>Conformations</a:t>
            </a:r>
            <a:r>
              <a:rPr lang="en-US" dirty="0" smtClean="0"/>
              <a:t> are usually rapidly </a:t>
            </a:r>
            <a:r>
              <a:rPr lang="en-US" dirty="0" err="1" smtClean="0"/>
              <a:t>interconverting</a:t>
            </a:r>
            <a:r>
              <a:rPr lang="en-US" dirty="0" smtClean="0"/>
              <a:t> at room temperature.</a:t>
            </a:r>
            <a:endParaRPr lang="en-US" dirty="0"/>
          </a:p>
        </p:txBody>
      </p:sp>
      <p:pic>
        <p:nvPicPr>
          <p:cNvPr id="3" name="Picture 2" descr="Ethane_jpgb9a876c7-0e4a-4fe0-8200-86918a12371b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3962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Ethane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3352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Link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Link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Butane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486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Link</a:t>
            </a:r>
            <a:endParaRPr lang="en-US" sz="3600" dirty="0"/>
          </a:p>
        </p:txBody>
      </p:sp>
      <p:pic>
        <p:nvPicPr>
          <p:cNvPr id="4" name="Picture 3" descr="But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914400"/>
            <a:ext cx="57912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clopropan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2438400"/>
            <a:ext cx="274320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Cyclic </a:t>
            </a:r>
            <a:r>
              <a:rPr lang="en-US" sz="3600" dirty="0" err="1" smtClean="0"/>
              <a:t>Alkanes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876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Cyclopropane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Cyclic </a:t>
            </a:r>
            <a:r>
              <a:rPr lang="en-US" dirty="0" err="1" smtClean="0"/>
              <a:t>alkanes</a:t>
            </a:r>
            <a:r>
              <a:rPr lang="en-US" dirty="0" smtClean="0"/>
              <a:t> (depending on ring size) are constrained from most rotational motion about the single bonds which comprise the ring…  But they still </a:t>
            </a:r>
            <a:r>
              <a:rPr lang="en-US" u="sng" dirty="0" smtClean="0"/>
              <a:t>try</a:t>
            </a:r>
            <a:r>
              <a:rPr lang="en-US" dirty="0" smtClean="0"/>
              <a:t> to rotate about these bonds, leading to some motion of the ring, which is particularly noticeable in the larger rings (i.e. </a:t>
            </a:r>
            <a:r>
              <a:rPr lang="en-US" u="sng" dirty="0" smtClean="0"/>
              <a:t>&gt;</a:t>
            </a:r>
            <a:r>
              <a:rPr lang="en-US" dirty="0" smtClean="0"/>
              <a:t> five </a:t>
            </a:r>
            <a:r>
              <a:rPr lang="en-US" dirty="0" err="1" smtClean="0"/>
              <a:t>membered</a:t>
            </a:r>
            <a:r>
              <a:rPr lang="en-US" dirty="0" smtClean="0"/>
              <a:t> rings).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the lack of rotation about the single bonds comprising the ring, there are two non-</a:t>
            </a:r>
            <a:r>
              <a:rPr lang="en-US" dirty="0" err="1" smtClean="0"/>
              <a:t>interconvertible</a:t>
            </a:r>
            <a:r>
              <a:rPr lang="en-US" dirty="0" smtClean="0"/>
              <a:t> isomers of 1,2-dimethylcyclopropane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38200" y="2057400"/>
          <a:ext cx="7086600" cy="1956265"/>
        </p:xfrm>
        <a:graphic>
          <a:graphicData uri="http://schemas.openxmlformats.org/presentationml/2006/ole">
            <p:oleObj spid="_x0000_s4100" name="CS ChemDraw Drawing" r:id="rId3" imgW="7814676" imgH="2157379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Cyclopropane</a:t>
            </a:r>
            <a:r>
              <a:rPr lang="en-US" dirty="0" smtClean="0"/>
              <a:t> is also characterized by substantial ring strain, since the ‘normal’ tetrahedral bond angle is 109.5</a:t>
            </a:r>
            <a:r>
              <a:rPr lang="en-US" baseline="30000" dirty="0" smtClean="0"/>
              <a:t>o</a:t>
            </a:r>
            <a:r>
              <a:rPr lang="en-US" dirty="0" smtClean="0"/>
              <a:t> and the bond angles of an equilateral triangle are 60</a:t>
            </a:r>
            <a:r>
              <a:rPr lang="en-US" baseline="30000" dirty="0" smtClean="0"/>
              <a:t>o</a:t>
            </a:r>
            <a:r>
              <a:rPr lang="en-US" dirty="0" smtClean="0"/>
              <a:t>.  This leads to a ‘bending’ of the single bonds of the ring, as shown below, and also to the bonds of the three-</a:t>
            </a:r>
            <a:r>
              <a:rPr lang="en-US" dirty="0" err="1" smtClean="0"/>
              <a:t>membered</a:t>
            </a:r>
            <a:r>
              <a:rPr lang="en-US" dirty="0" smtClean="0"/>
              <a:t> ring possessing somewhat more ‘p character’ than the usual single bonds to an sp</a:t>
            </a:r>
            <a:r>
              <a:rPr lang="en-US" baseline="30000" dirty="0" smtClean="0"/>
              <a:t>3</a:t>
            </a:r>
            <a:r>
              <a:rPr lang="en-US" dirty="0" smtClean="0"/>
              <a:t> hybridized carbon.</a:t>
            </a:r>
            <a:endParaRPr lang="en-US" dirty="0"/>
          </a:p>
        </p:txBody>
      </p:sp>
      <p:pic>
        <p:nvPicPr>
          <p:cNvPr id="3" name="Picture 2" descr="cyclopropan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2514600" cy="224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ethrin2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4419600" cy="1694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276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Despite their ring strain, most </a:t>
            </a:r>
            <a:r>
              <a:rPr lang="en-US" dirty="0" err="1" smtClean="0"/>
              <a:t>cyclopropanes</a:t>
            </a:r>
            <a:r>
              <a:rPr lang="en-US" dirty="0" smtClean="0"/>
              <a:t> are stable at room temperature.  The molecule shown above is a </a:t>
            </a:r>
            <a:r>
              <a:rPr lang="en-US" dirty="0" err="1" smtClean="0"/>
              <a:t>pyrethrin</a:t>
            </a:r>
            <a:r>
              <a:rPr lang="en-US" dirty="0" smtClean="0"/>
              <a:t>, produced by the African Chrysanthemum flower.  It is toxic to ants, roaches, mosquitoes, etc., but it breaks down rapidly in the environment.  Thus it is considered a natural, relatively non-toxic insecticide.</a:t>
            </a:r>
            <a:endParaRPr lang="en-US" dirty="0"/>
          </a:p>
        </p:txBody>
      </p:sp>
      <p:pic>
        <p:nvPicPr>
          <p:cNvPr id="4" name="Picture 3" descr="PyrethrinProdu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59000" cy="2438400"/>
          </a:xfrm>
          <a:prstGeom prst="rect">
            <a:avLst/>
          </a:prstGeom>
        </p:spPr>
      </p:pic>
      <p:pic>
        <p:nvPicPr>
          <p:cNvPr id="5" name="Picture 4" descr="PyrethrinInsectic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25" y="0"/>
            <a:ext cx="1857375" cy="2286000"/>
          </a:xfrm>
          <a:prstGeom prst="rect">
            <a:avLst/>
          </a:prstGeom>
        </p:spPr>
      </p:pic>
      <p:pic>
        <p:nvPicPr>
          <p:cNvPr id="6" name="Picture 5" descr="Africa-Chrysanthem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800600"/>
            <a:ext cx="274121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cobacterium_mycolic_acid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3722748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05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mycobacterium cell envelope consists of layers of </a:t>
            </a:r>
            <a:r>
              <a:rPr lang="en-US" dirty="0" err="1" smtClean="0"/>
              <a:t>mycolic</a:t>
            </a:r>
            <a:r>
              <a:rPr lang="en-US" dirty="0" smtClean="0"/>
              <a:t> acids (above left) some of which are </a:t>
            </a:r>
            <a:r>
              <a:rPr lang="en-US" dirty="0" err="1" smtClean="0"/>
              <a:t>cyclopropanated</a:t>
            </a:r>
            <a:r>
              <a:rPr lang="en-US" dirty="0" smtClean="0"/>
              <a:t> as shown.  </a:t>
            </a:r>
            <a:r>
              <a:rPr lang="en-US" dirty="0" err="1" smtClean="0"/>
              <a:t>Mycobacteria</a:t>
            </a:r>
            <a:r>
              <a:rPr lang="en-US" dirty="0" smtClean="0"/>
              <a:t> are responsible for diseases like tuberculosis and leprosy.</a:t>
            </a:r>
            <a:endParaRPr lang="en-US" dirty="0"/>
          </a:p>
        </p:txBody>
      </p:sp>
      <p:pic>
        <p:nvPicPr>
          <p:cNvPr id="4" name="Picture 3" descr="MycobacteriumCellEnvel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"/>
            <a:ext cx="3323364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dimensional drawings of the </a:t>
            </a:r>
            <a:r>
              <a:rPr lang="en-US" dirty="0" err="1" smtClean="0"/>
              <a:t>cycloalkanes</a:t>
            </a:r>
            <a:r>
              <a:rPr lang="en-US" dirty="0" smtClean="0"/>
              <a:t> do not present an accurate picture of the actual conformation of the molecule</a:t>
            </a:r>
            <a:r>
              <a:rPr lang="en-US" dirty="0" smtClean="0"/>
              <a:t>.  The total strain energy of a </a:t>
            </a:r>
            <a:r>
              <a:rPr lang="en-US" dirty="0" err="1" smtClean="0"/>
              <a:t>cycloalkane</a:t>
            </a:r>
            <a:r>
              <a:rPr lang="en-US" dirty="0" smtClean="0"/>
              <a:t> 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n</a:t>
            </a:r>
            <a:r>
              <a:rPr lang="en-US" dirty="0" smtClean="0"/>
              <a:t>, is a combination of the angle strain and the unfavorable interactions due to ‘eclipsing’ interaction by </a:t>
            </a:r>
            <a:r>
              <a:rPr lang="en-US" dirty="0" err="1" smtClean="0"/>
              <a:t>substituents</a:t>
            </a:r>
            <a:r>
              <a:rPr lang="en-US" dirty="0" smtClean="0"/>
              <a:t> on adjacent carbons.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77200" cy="19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pic>
        <p:nvPicPr>
          <p:cNvPr id="5" name="Picture 4" descr="RingStr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267200"/>
            <a:ext cx="3810000" cy="16764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76600"/>
            <a:ext cx="4029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595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91</cp:revision>
  <dcterms:created xsi:type="dcterms:W3CDTF">2010-08-30T03:40:29Z</dcterms:created>
  <dcterms:modified xsi:type="dcterms:W3CDTF">2010-09-02T11:10:43Z</dcterms:modified>
</cp:coreProperties>
</file>