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65" r:id="rId3"/>
    <p:sldId id="264" r:id="rId4"/>
    <p:sldId id="263" r:id="rId5"/>
    <p:sldId id="278" r:id="rId6"/>
    <p:sldId id="285" r:id="rId7"/>
    <p:sldId id="267" r:id="rId8"/>
    <p:sldId id="262" r:id="rId9"/>
    <p:sldId id="279" r:id="rId10"/>
    <p:sldId id="280" r:id="rId11"/>
    <p:sldId id="261" r:id="rId12"/>
    <p:sldId id="266" r:id="rId13"/>
    <p:sldId id="260" r:id="rId14"/>
    <p:sldId id="259" r:id="rId15"/>
    <p:sldId id="283" r:id="rId16"/>
    <p:sldId id="284" r:id="rId17"/>
    <p:sldId id="257" r:id="rId18"/>
    <p:sldId id="286" r:id="rId19"/>
    <p:sldId id="274" r:id="rId20"/>
    <p:sldId id="258" r:id="rId21"/>
    <p:sldId id="275" r:id="rId22"/>
    <p:sldId id="273" r:id="rId23"/>
    <p:sldId id="287" r:id="rId24"/>
    <p:sldId id="276" r:id="rId25"/>
    <p:sldId id="272" r:id="rId26"/>
    <p:sldId id="288" r:id="rId27"/>
    <p:sldId id="271" r:id="rId28"/>
    <p:sldId id="270" r:id="rId29"/>
    <p:sldId id="268" r:id="rId30"/>
    <p:sldId id="282" r:id="rId31"/>
    <p:sldId id="289" r:id="rId32"/>
    <p:sldId id="281"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2743" autoAdjust="0"/>
  </p:normalViewPr>
  <p:slideViewPr>
    <p:cSldViewPr>
      <p:cViewPr>
        <p:scale>
          <a:sx n="79" d="100"/>
          <a:sy n="79" d="100"/>
        </p:scale>
        <p:origin x="-2502" y="-10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5468C-772C-48F7-A72B-9D843732D776}" type="datetimeFigureOut">
              <a:rPr lang="zh-CN" altLang="en-US" smtClean="0"/>
              <a:t>2011/4/22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8755F-EF58-405E-A025-E5E2FF25AF08}" type="slidenum">
              <a:rPr lang="zh-CN" altLang="en-US" smtClean="0"/>
              <a:t>‹#›</a:t>
            </a:fld>
            <a:endParaRPr lang="zh-CN" altLang="en-US"/>
          </a:p>
        </p:txBody>
      </p:sp>
    </p:spTree>
    <p:extLst>
      <p:ext uri="{BB962C8B-B14F-4D97-AF65-F5344CB8AC3E}">
        <p14:creationId xmlns:p14="http://schemas.microsoft.com/office/powerpoint/2010/main" val="262621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Exenatid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are 3 types of diabetes,</a:t>
            </a:r>
            <a:r>
              <a:rPr lang="en-US" altLang="zh-CN" baseline="0" dirty="0" smtClean="0"/>
              <a:t> …, …, and gestational diabetes. It is a special diabetes happened during pregnancy.</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3</a:t>
            </a:fld>
            <a:endParaRPr lang="zh-CN" altLang="en-US"/>
          </a:p>
        </p:txBody>
      </p:sp>
    </p:spTree>
    <p:extLst>
      <p:ext uri="{BB962C8B-B14F-4D97-AF65-F5344CB8AC3E}">
        <p14:creationId xmlns:p14="http://schemas.microsoft.com/office/powerpoint/2010/main" val="47410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mode of action of sulfonylurea derivatives implies that they also act at low concentrations of plasma glucose, which explains the potential of (occasionally severe) </a:t>
            </a:r>
            <a:r>
              <a:rPr lang="en-US" altLang="zh-CN" sz="1200" kern="1200" dirty="0" err="1" smtClean="0">
                <a:solidFill>
                  <a:schemeClr val="tx1"/>
                </a:solidFill>
                <a:effectLst/>
                <a:latin typeface="+mn-lt"/>
                <a:ea typeface="+mn-ea"/>
                <a:cs typeface="+mn-cs"/>
              </a:rPr>
              <a:t>hypoglycaemia</a:t>
            </a:r>
            <a:r>
              <a:rPr lang="en-US" altLang="zh-CN" sz="1200" kern="1200" dirty="0" smtClean="0">
                <a:solidFill>
                  <a:schemeClr val="tx1"/>
                </a:solidFill>
                <a:effectLst/>
                <a:latin typeface="+mn-lt"/>
                <a:ea typeface="+mn-ea"/>
                <a:cs typeface="+mn-cs"/>
              </a:rPr>
              <a:t>. </a:t>
            </a:r>
          </a:p>
          <a:p>
            <a:endParaRPr lang="en-US" altLang="zh-CN" sz="120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All sulfonylureas contain a central </a:t>
            </a:r>
            <a:r>
              <a:rPr lang="en-US" altLang="zh-CN" sz="1200" b="0" i="1" kern="1200" dirty="0" smtClean="0">
                <a:solidFill>
                  <a:schemeClr val="tx1"/>
                </a:solidFill>
                <a:effectLst/>
                <a:latin typeface="+mn-lt"/>
                <a:ea typeface="+mn-ea"/>
                <a:cs typeface="+mn-cs"/>
              </a:rPr>
              <a:t>S</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phenylsulfonylurea</a:t>
            </a:r>
            <a:r>
              <a:rPr lang="en-US" altLang="zh-CN" sz="1200" b="0" i="0" kern="1200" dirty="0" smtClean="0">
                <a:solidFill>
                  <a:schemeClr val="tx1"/>
                </a:solidFill>
                <a:effectLst/>
                <a:latin typeface="+mn-lt"/>
                <a:ea typeface="+mn-ea"/>
                <a:cs typeface="+mn-cs"/>
              </a:rPr>
              <a:t> structure with p-substitution on the phenyl ring and various groups terminating the urea N' end group.</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22</a:t>
            </a:fld>
            <a:endParaRPr lang="zh-CN" altLang="en-US"/>
          </a:p>
        </p:txBody>
      </p:sp>
    </p:spTree>
    <p:extLst>
      <p:ext uri="{BB962C8B-B14F-4D97-AF65-F5344CB8AC3E}">
        <p14:creationId xmlns:p14="http://schemas.microsoft.com/office/powerpoint/2010/main" val="250553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err="1" smtClean="0">
                <a:solidFill>
                  <a:schemeClr val="tx1"/>
                </a:solidFill>
                <a:effectLst/>
                <a:latin typeface="+mn-lt"/>
                <a:ea typeface="+mn-ea"/>
                <a:cs typeface="+mn-cs"/>
              </a:rPr>
              <a:t>Exenatide</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hlinkClick r:id="rId3"/>
              </a:rPr>
              <a:t>http://en.wikipedia.org/wiki/Exenatide</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508755F-EF58-405E-A025-E5E2FF25AF08}" type="slidenum">
              <a:rPr lang="zh-CN" altLang="en-US" smtClean="0"/>
              <a:t>25</a:t>
            </a:fld>
            <a:endParaRPr lang="zh-CN" altLang="en-US"/>
          </a:p>
        </p:txBody>
      </p:sp>
    </p:spTree>
    <p:extLst>
      <p:ext uri="{BB962C8B-B14F-4D97-AF65-F5344CB8AC3E}">
        <p14:creationId xmlns:p14="http://schemas.microsoft.com/office/powerpoint/2010/main" val="334378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Support the clinical effects of metformin and the </a:t>
            </a:r>
            <a:r>
              <a:rPr lang="en-US" altLang="zh-CN" dirty="0" err="1" smtClean="0"/>
              <a:t>thiazolidinediones</a:t>
            </a:r>
            <a:r>
              <a:rPr lang="en-US" altLang="zh-CN" dirty="0" smtClean="0"/>
              <a:t>, which are ineffective without adequate insulin availability.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27</a:t>
            </a:fld>
            <a:endParaRPr lang="zh-CN" altLang="en-US"/>
          </a:p>
        </p:txBody>
      </p:sp>
    </p:spTree>
    <p:extLst>
      <p:ext uri="{BB962C8B-B14F-4D97-AF65-F5344CB8AC3E}">
        <p14:creationId xmlns:p14="http://schemas.microsoft.com/office/powerpoint/2010/main" val="13206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Bariatric surgery is</a:t>
            </a:r>
            <a:r>
              <a:rPr lang="en-US" altLang="zh-CN" baseline="0" dirty="0" smtClean="0"/>
              <a:t> the treatment of obesity. It has direct target, the stomach.</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28</a:t>
            </a:fld>
            <a:endParaRPr lang="zh-CN" altLang="en-US"/>
          </a:p>
        </p:txBody>
      </p:sp>
    </p:spTree>
    <p:extLst>
      <p:ext uri="{BB962C8B-B14F-4D97-AF65-F5344CB8AC3E}">
        <p14:creationId xmlns:p14="http://schemas.microsoft.com/office/powerpoint/2010/main" val="299092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However, none of these medications are as robust in diabetes prevention as the lifestyle intervention strategies, and cost-effectiveness analyses suggest that pharmacotherapy may have greater financial costs. </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29</a:t>
            </a:fld>
            <a:endParaRPr lang="zh-CN" altLang="en-US"/>
          </a:p>
        </p:txBody>
      </p:sp>
    </p:spTree>
    <p:extLst>
      <p:ext uri="{BB962C8B-B14F-4D97-AF65-F5344CB8AC3E}">
        <p14:creationId xmlns:p14="http://schemas.microsoft.com/office/powerpoint/2010/main" val="75851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see</a:t>
            </a:r>
            <a:r>
              <a:rPr lang="en-US" altLang="zh-CN" baseline="0" dirty="0" smtClean="0"/>
              <a:t> the difference between type 1 and type 2 diabetes. The symptom is the same, but the pancreas of type 1 diabetes can not produce insulin. The inducement of type 2 diabetes including genetic and environmental factors.</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4</a:t>
            </a:fld>
            <a:endParaRPr lang="zh-CN" altLang="en-US"/>
          </a:p>
        </p:txBody>
      </p:sp>
    </p:spTree>
    <p:extLst>
      <p:ext uri="{BB962C8B-B14F-4D97-AF65-F5344CB8AC3E}">
        <p14:creationId xmlns:p14="http://schemas.microsoft.com/office/powerpoint/2010/main" val="360931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pathogenesis of type 2 diabetes, the bottom behavior may cause the upper response, and finally it becomes diabetes.</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7</a:t>
            </a:fld>
            <a:endParaRPr lang="zh-CN" altLang="en-US"/>
          </a:p>
        </p:txBody>
      </p:sp>
    </p:spTree>
    <p:extLst>
      <p:ext uri="{BB962C8B-B14F-4D97-AF65-F5344CB8AC3E}">
        <p14:creationId xmlns:p14="http://schemas.microsoft.com/office/powerpoint/2010/main" val="337863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What’s a surprise,</a:t>
            </a:r>
            <a:r>
              <a:rPr lang="en-US" altLang="zh-CN" baseline="0" dirty="0" smtClean="0"/>
              <a:t> one of the best way to treat type 2 diabetes is D.M. and exercise. </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8</a:t>
            </a:fld>
            <a:endParaRPr lang="zh-CN" altLang="en-US"/>
          </a:p>
        </p:txBody>
      </p:sp>
    </p:spTree>
    <p:extLst>
      <p:ext uri="{BB962C8B-B14F-4D97-AF65-F5344CB8AC3E}">
        <p14:creationId xmlns:p14="http://schemas.microsoft.com/office/powerpoint/2010/main" val="236355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benefits of exercise are so much. When the summer comes, it’s time for us to go to gym and have exercise. </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11</a:t>
            </a:fld>
            <a:endParaRPr lang="zh-CN" altLang="en-US"/>
          </a:p>
        </p:txBody>
      </p:sp>
    </p:spTree>
    <p:extLst>
      <p:ext uri="{BB962C8B-B14F-4D97-AF65-F5344CB8AC3E}">
        <p14:creationId xmlns:p14="http://schemas.microsoft.com/office/powerpoint/2010/main" val="112662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Data here support the LM</a:t>
            </a:r>
            <a:r>
              <a:rPr lang="en-US" altLang="zh-CN" baseline="0" dirty="0" smtClean="0"/>
              <a:t> and ex really help people reduce the risk of having type 2 diabetes.</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12</a:t>
            </a:fld>
            <a:endParaRPr lang="zh-CN" altLang="en-US"/>
          </a:p>
        </p:txBody>
      </p:sp>
    </p:spTree>
    <p:extLst>
      <p:ext uri="{BB962C8B-B14F-4D97-AF65-F5344CB8AC3E}">
        <p14:creationId xmlns:p14="http://schemas.microsoft.com/office/powerpoint/2010/main" val="145258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TZDs</a:t>
            </a:r>
            <a:r>
              <a:rPr lang="en-US" altLang="zh-CN" baseline="0" dirty="0" smtClean="0"/>
              <a:t> reduce insulin resistance.</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17</a:t>
            </a:fld>
            <a:endParaRPr lang="zh-CN" altLang="en-US"/>
          </a:p>
        </p:txBody>
      </p:sp>
    </p:spTree>
    <p:extLst>
      <p:ext uri="{BB962C8B-B14F-4D97-AF65-F5344CB8AC3E}">
        <p14:creationId xmlns:p14="http://schemas.microsoft.com/office/powerpoint/2010/main" val="225515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TZDs</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19</a:t>
            </a:fld>
            <a:endParaRPr lang="zh-CN" altLang="en-US"/>
          </a:p>
        </p:txBody>
      </p:sp>
    </p:spTree>
    <p:extLst>
      <p:ext uri="{BB962C8B-B14F-4D97-AF65-F5344CB8AC3E}">
        <p14:creationId xmlns:p14="http://schemas.microsoft.com/office/powerpoint/2010/main" val="226760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adverse effects of α-</a:t>
            </a:r>
            <a:r>
              <a:rPr lang="en-US" altLang="zh-CN" sz="1200" kern="1200" dirty="0" err="1" smtClean="0">
                <a:solidFill>
                  <a:schemeClr val="tx1"/>
                </a:solidFill>
                <a:effectLst/>
                <a:latin typeface="+mn-lt"/>
                <a:ea typeface="+mn-ea"/>
                <a:cs typeface="+mn-cs"/>
              </a:rPr>
              <a:t>glucosidase</a:t>
            </a:r>
            <a:r>
              <a:rPr lang="en-US" altLang="zh-CN" sz="1200" kern="1200" dirty="0" smtClean="0">
                <a:solidFill>
                  <a:schemeClr val="tx1"/>
                </a:solidFill>
                <a:effectLst/>
                <a:latin typeface="+mn-lt"/>
                <a:ea typeface="+mn-ea"/>
                <a:cs typeface="+mn-cs"/>
              </a:rPr>
              <a:t> inhibitors are mainly GI symptoms such as abdominal pain, flatulence, and diarrhea.</a:t>
            </a:r>
            <a:r>
              <a:rPr lang="en-US" altLang="zh-CN" sz="1200" kern="1200" baseline="30000" dirty="0" smtClean="0">
                <a:solidFill>
                  <a:schemeClr val="tx1"/>
                </a:solidFill>
                <a:effectLst/>
                <a:latin typeface="+mn-lt"/>
                <a:ea typeface="+mn-ea"/>
                <a:cs typeface="+mn-cs"/>
              </a:rPr>
              <a:t>[</a:t>
            </a:r>
            <a:r>
              <a:rPr lang="en-US" altLang="zh-CN" sz="1200" u="none" strike="noStrike" kern="1200" baseline="30000" dirty="0" smtClean="0">
                <a:solidFill>
                  <a:schemeClr val="tx1"/>
                </a:solidFill>
                <a:effectLst/>
                <a:latin typeface="+mn-lt"/>
                <a:ea typeface="+mn-ea"/>
                <a:cs typeface="+mn-cs"/>
                <a:hlinkClick r:id="rId3" action="ppaction://hlinkfile" tooltip="Chiasson, 1994 #37"/>
              </a:rPr>
              <a:t>37</a:t>
            </a:r>
            <a:r>
              <a:rPr lang="en-US" altLang="zh-CN" sz="1200" kern="1200" baseline="30000" dirty="0" smtClean="0">
                <a:solidFill>
                  <a:schemeClr val="tx1"/>
                </a:solidFill>
                <a:effectLst/>
                <a:latin typeface="+mn-lt"/>
                <a:ea typeface="+mn-ea"/>
                <a:cs typeface="+mn-cs"/>
              </a:rPr>
              <a:t>, </a:t>
            </a:r>
            <a:r>
              <a:rPr lang="en-US" altLang="zh-CN" sz="1200" u="none" strike="noStrike" kern="1200" baseline="30000" dirty="0" smtClean="0">
                <a:solidFill>
                  <a:schemeClr val="tx1"/>
                </a:solidFill>
                <a:effectLst/>
                <a:latin typeface="+mn-lt"/>
                <a:ea typeface="+mn-ea"/>
                <a:cs typeface="+mn-cs"/>
                <a:hlinkClick r:id="rId4" action="ppaction://hlinkfile" tooltip="Coniff, 1995 #38"/>
              </a:rPr>
              <a:t>38</a:t>
            </a:r>
            <a:r>
              <a:rPr lang="en-US" altLang="zh-CN" sz="1200" kern="1200" baseline="300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This is due to the passing of the unabsorbed carbohydrates into the large intestine where an osmotic fluid retraction occurs and where GI flora metabolize the sugars to produce gaseous waste products. Starting with a low dose and slowly increasing the dosage can significantly reduce the GI side effects. An advantage of the α-</a:t>
            </a:r>
            <a:r>
              <a:rPr lang="en-US" altLang="zh-CN" sz="1200" kern="1200" dirty="0" err="1" smtClean="0">
                <a:solidFill>
                  <a:schemeClr val="tx1"/>
                </a:solidFill>
                <a:effectLst/>
                <a:latin typeface="+mn-lt"/>
                <a:ea typeface="+mn-ea"/>
                <a:cs typeface="+mn-cs"/>
              </a:rPr>
              <a:t>glucosidase</a:t>
            </a:r>
            <a:r>
              <a:rPr lang="en-US" altLang="zh-CN" sz="1200" kern="1200" dirty="0" smtClean="0">
                <a:solidFill>
                  <a:schemeClr val="tx1"/>
                </a:solidFill>
                <a:effectLst/>
                <a:latin typeface="+mn-lt"/>
                <a:ea typeface="+mn-ea"/>
                <a:cs typeface="+mn-cs"/>
              </a:rPr>
              <a:t> inhibitors is that they are not associated with hypoglycemia and weight gain.</a:t>
            </a:r>
            <a:endParaRPr lang="zh-CN" altLang="en-US" dirty="0"/>
          </a:p>
        </p:txBody>
      </p:sp>
      <p:sp>
        <p:nvSpPr>
          <p:cNvPr id="4" name="灯片编号占位符 3"/>
          <p:cNvSpPr>
            <a:spLocks noGrp="1"/>
          </p:cNvSpPr>
          <p:nvPr>
            <p:ph type="sldNum" sz="quarter" idx="10"/>
          </p:nvPr>
        </p:nvSpPr>
        <p:spPr/>
        <p:txBody>
          <a:bodyPr/>
          <a:lstStyle/>
          <a:p>
            <a:fld id="{B508755F-EF58-405E-A025-E5E2FF25AF08}" type="slidenum">
              <a:rPr lang="zh-CN" altLang="en-US" smtClean="0"/>
              <a:t>20</a:t>
            </a:fld>
            <a:endParaRPr lang="zh-CN" altLang="en-US"/>
          </a:p>
        </p:txBody>
      </p:sp>
    </p:spTree>
    <p:extLst>
      <p:ext uri="{BB962C8B-B14F-4D97-AF65-F5344CB8AC3E}">
        <p14:creationId xmlns:p14="http://schemas.microsoft.com/office/powerpoint/2010/main" val="341973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2011/4/22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30820CF-B880-4189-942D-D702A7CBA730}" type="datetimeFigureOut">
              <a:rPr lang="zh-CN" altLang="en-US" smtClean="0"/>
              <a:t>2011/4/22</a:t>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Type 2 diabetes</a:t>
            </a:r>
            <a:endParaRPr lang="zh-CN" altLang="en-US" dirty="0"/>
          </a:p>
        </p:txBody>
      </p:sp>
      <p:sp>
        <p:nvSpPr>
          <p:cNvPr id="3" name="副标题 2"/>
          <p:cNvSpPr>
            <a:spLocks noGrp="1"/>
          </p:cNvSpPr>
          <p:nvPr>
            <p:ph type="subTitle" idx="1"/>
          </p:nvPr>
        </p:nvSpPr>
        <p:spPr/>
        <p:txBody>
          <a:bodyPr/>
          <a:lstStyle/>
          <a:p>
            <a:r>
              <a:rPr lang="en-US" altLang="zh-CN" dirty="0" err="1"/>
              <a:t>Weirui</a:t>
            </a:r>
            <a:r>
              <a:rPr lang="en-US" altLang="zh-CN" dirty="0"/>
              <a:t> Chai</a:t>
            </a:r>
          </a:p>
          <a:p>
            <a:r>
              <a:rPr lang="en-US" altLang="zh-CN" dirty="0" smtClean="0"/>
              <a:t>4/12/2011</a:t>
            </a:r>
            <a:endParaRPr lang="zh-CN" altLang="en-US" dirty="0"/>
          </a:p>
        </p:txBody>
      </p:sp>
    </p:spTree>
    <p:extLst>
      <p:ext uri="{BB962C8B-B14F-4D97-AF65-F5344CB8AC3E}">
        <p14:creationId xmlns:p14="http://schemas.microsoft.com/office/powerpoint/2010/main" val="160035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Exercise is important</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1556792"/>
            <a:ext cx="3356864" cy="4876800"/>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09" y="1988840"/>
            <a:ext cx="40290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228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Lifestyle </a:t>
            </a:r>
            <a:r>
              <a:rPr lang="en-US" altLang="zh-CN" dirty="0"/>
              <a:t>modifications and </a:t>
            </a:r>
            <a:r>
              <a:rPr lang="en-US" altLang="zh-CN" dirty="0" smtClean="0"/>
              <a:t>exercise</a:t>
            </a:r>
            <a:endParaRPr lang="zh-CN" altLang="en-US" dirty="0"/>
          </a:p>
        </p:txBody>
      </p:sp>
      <p:sp>
        <p:nvSpPr>
          <p:cNvPr id="6" name="内容占位符 5"/>
          <p:cNvSpPr>
            <a:spLocks noGrp="1"/>
          </p:cNvSpPr>
          <p:nvPr>
            <p:ph idx="1"/>
          </p:nvPr>
        </p:nvSpPr>
        <p:spPr/>
        <p:txBody>
          <a:bodyPr/>
          <a:lstStyle/>
          <a:p>
            <a:r>
              <a:rPr lang="en-US" altLang="zh-CN" dirty="0"/>
              <a:t>B</a:t>
            </a:r>
            <a:r>
              <a:rPr lang="en-US" altLang="zh-CN" dirty="0" smtClean="0"/>
              <a:t>eneficial </a:t>
            </a:r>
            <a:r>
              <a:rPr lang="en-US" altLang="zh-CN" dirty="0"/>
              <a:t>effects of endurance </a:t>
            </a:r>
            <a:r>
              <a:rPr lang="en-US" altLang="zh-CN" dirty="0" smtClean="0"/>
              <a:t>exercise:</a:t>
            </a:r>
          </a:p>
          <a:p>
            <a:pPr>
              <a:buFont typeface="Wingdings" pitchFamily="2" charset="2"/>
              <a:buChar char="ü"/>
            </a:pPr>
            <a:r>
              <a:rPr lang="en-US" altLang="zh-CN" dirty="0"/>
              <a:t>W</a:t>
            </a:r>
            <a:r>
              <a:rPr lang="en-US" altLang="zh-CN" dirty="0" smtClean="0"/>
              <a:t>eight loss</a:t>
            </a:r>
          </a:p>
          <a:p>
            <a:pPr>
              <a:buFont typeface="Wingdings" pitchFamily="2" charset="2"/>
              <a:buChar char="ü"/>
            </a:pPr>
            <a:r>
              <a:rPr lang="en-US" altLang="zh-CN" dirty="0"/>
              <a:t>I</a:t>
            </a:r>
            <a:r>
              <a:rPr lang="en-US" altLang="zh-CN" dirty="0" smtClean="0"/>
              <a:t>ncreased </a:t>
            </a:r>
            <a:r>
              <a:rPr lang="en-US" altLang="zh-CN" dirty="0"/>
              <a:t>capacity to generate energy </a:t>
            </a:r>
            <a:r>
              <a:rPr lang="en-US" altLang="zh-CN" dirty="0" smtClean="0"/>
              <a:t>aerobically</a:t>
            </a:r>
          </a:p>
          <a:p>
            <a:pPr>
              <a:buFont typeface="Wingdings" pitchFamily="2" charset="2"/>
              <a:buChar char="ü"/>
            </a:pPr>
            <a:r>
              <a:rPr lang="en-US" altLang="zh-CN" dirty="0" smtClean="0"/>
              <a:t>Improved </a:t>
            </a:r>
            <a:r>
              <a:rPr lang="en-US" altLang="zh-CN" dirty="0"/>
              <a:t>insulin action and glucose </a:t>
            </a:r>
            <a:r>
              <a:rPr lang="en-US" altLang="zh-CN" dirty="0" smtClean="0"/>
              <a:t>homeostasis</a:t>
            </a:r>
          </a:p>
          <a:p>
            <a:pPr>
              <a:buFont typeface="Wingdings" pitchFamily="2" charset="2"/>
              <a:buChar char="ü"/>
            </a:pPr>
            <a:r>
              <a:rPr lang="en-US" altLang="zh-CN" dirty="0"/>
              <a:t>I</a:t>
            </a:r>
            <a:r>
              <a:rPr lang="en-US" altLang="zh-CN" dirty="0" smtClean="0"/>
              <a:t>mproved </a:t>
            </a:r>
            <a:r>
              <a:rPr lang="en-US" altLang="zh-CN" dirty="0"/>
              <a:t>plasma lipid profiles (e.g., lowered triglycerides, increased </a:t>
            </a:r>
            <a:r>
              <a:rPr lang="en-US" altLang="zh-CN" dirty="0" err="1"/>
              <a:t>HDLc</a:t>
            </a:r>
            <a:r>
              <a:rPr lang="en-US" altLang="zh-CN" dirty="0" smtClean="0"/>
              <a:t>)</a:t>
            </a:r>
          </a:p>
          <a:p>
            <a:pPr>
              <a:buFont typeface="Wingdings" pitchFamily="2" charset="2"/>
              <a:buChar char="ü"/>
            </a:pPr>
            <a:r>
              <a:rPr lang="en-US" altLang="zh-CN" dirty="0"/>
              <a:t>I</a:t>
            </a:r>
            <a:r>
              <a:rPr lang="en-US" altLang="zh-CN" dirty="0" smtClean="0"/>
              <a:t>mproved </a:t>
            </a:r>
            <a:r>
              <a:rPr lang="en-US" altLang="zh-CN" dirty="0"/>
              <a:t>cardiac function</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077072"/>
            <a:ext cx="3667125" cy="2486025"/>
          </a:xfrm>
          <a:prstGeom prst="rect">
            <a:avLst/>
          </a:prstGeom>
        </p:spPr>
      </p:pic>
    </p:spTree>
    <p:extLst>
      <p:ext uri="{BB962C8B-B14F-4D97-AF65-F5344CB8AC3E}">
        <p14:creationId xmlns:p14="http://schemas.microsoft.com/office/powerpoint/2010/main" val="3042164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Lifestyle </a:t>
            </a:r>
            <a:r>
              <a:rPr lang="en-US" altLang="zh-CN" dirty="0"/>
              <a:t>modifications and </a:t>
            </a:r>
            <a:r>
              <a:rPr lang="en-US" altLang="zh-CN" dirty="0" smtClean="0"/>
              <a:t>exercise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04908010"/>
              </p:ext>
            </p:extLst>
          </p:nvPr>
        </p:nvGraphicFramePr>
        <p:xfrm>
          <a:off x="251521" y="1556792"/>
          <a:ext cx="8712968" cy="2291080"/>
        </p:xfrm>
        <a:graphic>
          <a:graphicData uri="http://schemas.openxmlformats.org/drawingml/2006/table">
            <a:tbl>
              <a:tblPr firstRow="1" bandRow="1">
                <a:tableStyleId>{5C22544A-7EE6-4342-B048-85BDC9FD1C3A}</a:tableStyleId>
              </a:tblPr>
              <a:tblGrid>
                <a:gridCol w="2952327"/>
                <a:gridCol w="1642836"/>
                <a:gridCol w="1138841"/>
                <a:gridCol w="1322779"/>
                <a:gridCol w="1656185"/>
              </a:tblGrid>
              <a:tr h="370840">
                <a:tc>
                  <a:txBody>
                    <a:bodyPr/>
                    <a:lstStyle/>
                    <a:p>
                      <a:endParaRPr lang="zh-CN" altLang="en-US" dirty="0"/>
                    </a:p>
                  </a:txBody>
                  <a:tcPr/>
                </a:tc>
                <a:tc>
                  <a:txBody>
                    <a:bodyPr/>
                    <a:lstStyle/>
                    <a:p>
                      <a:pPr algn="ctr"/>
                      <a:r>
                        <a:rPr lang="en-US" altLang="zh-CN" dirty="0" smtClean="0"/>
                        <a:t>Intervention</a:t>
                      </a:r>
                      <a:endParaRPr lang="zh-CN" altLang="en-US" dirty="0"/>
                    </a:p>
                  </a:txBody>
                  <a:tcPr anchor="ctr"/>
                </a:tc>
                <a:tc>
                  <a:txBody>
                    <a:bodyPr/>
                    <a:lstStyle/>
                    <a:p>
                      <a:pPr algn="ctr"/>
                      <a:r>
                        <a:rPr lang="en-US" altLang="zh-CN" dirty="0" smtClean="0"/>
                        <a:t>Duration (years)</a:t>
                      </a:r>
                      <a:endParaRPr lang="zh-CN" altLang="en-US" dirty="0"/>
                    </a:p>
                  </a:txBody>
                  <a:tcPr anchor="ctr"/>
                </a:tc>
                <a:tc>
                  <a:txBody>
                    <a:bodyPr/>
                    <a:lstStyle/>
                    <a:p>
                      <a:pPr algn="ctr"/>
                      <a:r>
                        <a:rPr lang="en-US" altLang="zh-CN" dirty="0" smtClean="0"/>
                        <a:t>Number of people</a:t>
                      </a:r>
                      <a:endParaRPr lang="zh-CN" altLang="en-US" dirty="0"/>
                    </a:p>
                  </a:txBody>
                  <a:tcPr anchor="ctr"/>
                </a:tc>
                <a:tc>
                  <a:txBody>
                    <a:bodyPr/>
                    <a:lstStyle/>
                    <a:p>
                      <a:pPr algn="ctr"/>
                      <a:r>
                        <a:rPr lang="en-US" altLang="zh-CN" dirty="0" smtClean="0"/>
                        <a:t>Risk Reduction (%)</a:t>
                      </a:r>
                      <a:endParaRPr lang="zh-CN" altLang="en-US" dirty="0"/>
                    </a:p>
                  </a:txBody>
                  <a:tcPr anchor="ctr"/>
                </a:tc>
              </a:tr>
              <a:tr h="370840">
                <a:tc>
                  <a:txBody>
                    <a:bodyPr/>
                    <a:lstStyle/>
                    <a:p>
                      <a:r>
                        <a:rPr lang="en-US" altLang="zh-CN" dirty="0" err="1" smtClean="0"/>
                        <a:t>Daqing</a:t>
                      </a:r>
                      <a:r>
                        <a:rPr lang="en-US" altLang="zh-CN" dirty="0" smtClean="0"/>
                        <a:t> (China) </a:t>
                      </a:r>
                      <a:r>
                        <a:rPr lang="en-US" altLang="zh-CN" baseline="30000" dirty="0" smtClean="0"/>
                        <a:t>(1)</a:t>
                      </a:r>
                      <a:endParaRPr lang="zh-CN" altLang="en-US" baseline="30000" dirty="0"/>
                    </a:p>
                  </a:txBody>
                  <a:tcPr/>
                </a:tc>
                <a:tc>
                  <a:txBody>
                    <a:bodyPr/>
                    <a:lstStyle/>
                    <a:p>
                      <a:pPr algn="ctr"/>
                      <a:r>
                        <a:rPr lang="en-US" altLang="zh-CN" dirty="0" smtClean="0"/>
                        <a:t>Lifestyle</a:t>
                      </a:r>
                      <a:endParaRPr lang="zh-CN" altLang="en-US" dirty="0"/>
                    </a:p>
                  </a:txBody>
                  <a:tcPr/>
                </a:tc>
                <a:tc>
                  <a:txBody>
                    <a:bodyPr/>
                    <a:lstStyle/>
                    <a:p>
                      <a:pPr algn="ctr"/>
                      <a:r>
                        <a:rPr lang="en-US" altLang="zh-CN" dirty="0" smtClean="0"/>
                        <a:t>6</a:t>
                      </a:r>
                      <a:endParaRPr lang="zh-CN" altLang="en-US" dirty="0"/>
                    </a:p>
                  </a:txBody>
                  <a:tcPr/>
                </a:tc>
                <a:tc>
                  <a:txBody>
                    <a:bodyPr/>
                    <a:lstStyle/>
                    <a:p>
                      <a:pPr algn="ctr"/>
                      <a:r>
                        <a:rPr lang="en-US" altLang="zh-CN" dirty="0" smtClean="0"/>
                        <a:t>577</a:t>
                      </a:r>
                      <a:endParaRPr lang="zh-CN" altLang="en-US" dirty="0"/>
                    </a:p>
                  </a:txBody>
                  <a:tcPr/>
                </a:tc>
                <a:tc>
                  <a:txBody>
                    <a:bodyPr/>
                    <a:lstStyle/>
                    <a:p>
                      <a:pPr algn="ctr"/>
                      <a:r>
                        <a:rPr lang="en-US" altLang="zh-CN" dirty="0" smtClean="0"/>
                        <a:t>42</a:t>
                      </a:r>
                      <a:endParaRPr lang="zh-CN" altLang="en-US" dirty="0"/>
                    </a:p>
                  </a:txBody>
                  <a:tcPr/>
                </a:tc>
              </a:tr>
              <a:tr h="370840">
                <a:tc>
                  <a:txBody>
                    <a:bodyPr/>
                    <a:lstStyle/>
                    <a:p>
                      <a:r>
                        <a:rPr lang="en-US" altLang="zh-CN" dirty="0" smtClean="0"/>
                        <a:t>Diabetes Prevention</a:t>
                      </a:r>
                      <a:r>
                        <a:rPr lang="en-US" altLang="zh-CN" baseline="0" dirty="0" smtClean="0"/>
                        <a:t> Program (DPP; USA) </a:t>
                      </a:r>
                      <a:r>
                        <a:rPr lang="en-US" altLang="zh-CN" baseline="30000" dirty="0" smtClean="0"/>
                        <a:t>(2)</a:t>
                      </a:r>
                      <a:endParaRPr lang="zh-CN" altLang="en-US" baseline="30000" dirty="0"/>
                    </a:p>
                  </a:txBody>
                  <a:tcPr/>
                </a:tc>
                <a:tc>
                  <a:txBody>
                    <a:bodyPr/>
                    <a:lstStyle/>
                    <a:p>
                      <a:pPr algn="ctr"/>
                      <a:r>
                        <a:rPr lang="en-US" altLang="zh-CN" dirty="0" smtClean="0"/>
                        <a:t>Lifestyle</a:t>
                      </a:r>
                      <a:endParaRPr lang="zh-CN" altLang="en-US" dirty="0"/>
                    </a:p>
                  </a:txBody>
                  <a:tcPr anchor="ctr"/>
                </a:tc>
                <a:tc>
                  <a:txBody>
                    <a:bodyPr/>
                    <a:lstStyle/>
                    <a:p>
                      <a:pPr algn="ctr"/>
                      <a:r>
                        <a:rPr lang="en-US" altLang="zh-CN" dirty="0" smtClean="0"/>
                        <a:t>3</a:t>
                      </a:r>
                      <a:endParaRPr lang="zh-CN" altLang="en-US" dirty="0"/>
                    </a:p>
                  </a:txBody>
                  <a:tcPr anchor="ctr"/>
                </a:tc>
                <a:tc>
                  <a:txBody>
                    <a:bodyPr/>
                    <a:lstStyle/>
                    <a:p>
                      <a:pPr algn="ctr"/>
                      <a:r>
                        <a:rPr lang="en-US" altLang="zh-CN" dirty="0" smtClean="0"/>
                        <a:t>3234</a:t>
                      </a:r>
                      <a:endParaRPr lang="zh-CN" altLang="en-US" dirty="0"/>
                    </a:p>
                  </a:txBody>
                  <a:tcPr anchor="ctr"/>
                </a:tc>
                <a:tc>
                  <a:txBody>
                    <a:bodyPr/>
                    <a:lstStyle/>
                    <a:p>
                      <a:pPr algn="ctr"/>
                      <a:r>
                        <a:rPr lang="en-US" altLang="zh-CN" dirty="0" smtClean="0"/>
                        <a:t>58</a:t>
                      </a:r>
                      <a:endParaRPr lang="zh-CN" altLang="en-US" dirty="0"/>
                    </a:p>
                  </a:txBody>
                  <a:tcPr anchor="ctr"/>
                </a:tc>
              </a:tr>
              <a:tr h="370840">
                <a:tc>
                  <a:txBody>
                    <a:bodyPr/>
                    <a:lstStyle/>
                    <a:p>
                      <a:r>
                        <a:rPr lang="en-US" altLang="zh-CN" dirty="0" smtClean="0"/>
                        <a:t>Diabetes Prevention Study (DPS; Finland) </a:t>
                      </a:r>
                      <a:r>
                        <a:rPr lang="en-US" altLang="zh-CN" baseline="30000" dirty="0" smtClean="0"/>
                        <a:t>(3)</a:t>
                      </a:r>
                      <a:endParaRPr lang="zh-CN" altLang="en-US" baseline="30000" dirty="0"/>
                    </a:p>
                  </a:txBody>
                  <a:tcPr/>
                </a:tc>
                <a:tc>
                  <a:txBody>
                    <a:bodyPr/>
                    <a:lstStyle/>
                    <a:p>
                      <a:pPr algn="ctr"/>
                      <a:r>
                        <a:rPr lang="en-US" altLang="zh-CN" dirty="0" smtClean="0"/>
                        <a:t>Lifestyle</a:t>
                      </a:r>
                      <a:endParaRPr lang="zh-CN" altLang="en-US" dirty="0"/>
                    </a:p>
                  </a:txBody>
                  <a:tcPr anchor="ctr"/>
                </a:tc>
                <a:tc>
                  <a:txBody>
                    <a:bodyPr/>
                    <a:lstStyle/>
                    <a:p>
                      <a:pPr algn="ctr"/>
                      <a:r>
                        <a:rPr lang="en-US" altLang="zh-CN" dirty="0" smtClean="0"/>
                        <a:t>4</a:t>
                      </a:r>
                      <a:endParaRPr lang="zh-CN" altLang="en-US" dirty="0"/>
                    </a:p>
                  </a:txBody>
                  <a:tcPr anchor="ctr"/>
                </a:tc>
                <a:tc>
                  <a:txBody>
                    <a:bodyPr/>
                    <a:lstStyle/>
                    <a:p>
                      <a:pPr algn="ctr"/>
                      <a:r>
                        <a:rPr lang="en-US" altLang="zh-CN" dirty="0" smtClean="0"/>
                        <a:t>522</a:t>
                      </a:r>
                      <a:endParaRPr lang="zh-CN" altLang="en-US" dirty="0"/>
                    </a:p>
                  </a:txBody>
                  <a:tcPr anchor="ctr"/>
                </a:tc>
                <a:tc>
                  <a:txBody>
                    <a:bodyPr/>
                    <a:lstStyle/>
                    <a:p>
                      <a:pPr algn="ctr"/>
                      <a:r>
                        <a:rPr lang="en-US" altLang="zh-CN" dirty="0" smtClean="0"/>
                        <a:t>58</a:t>
                      </a:r>
                      <a:endParaRPr lang="zh-CN" altLang="en-US" dirty="0"/>
                    </a:p>
                  </a:txBody>
                  <a:tcPr anchor="ctr"/>
                </a:tc>
              </a:tr>
            </a:tbl>
          </a:graphicData>
        </a:graphic>
      </p:graphicFrame>
      <p:sp>
        <p:nvSpPr>
          <p:cNvPr id="5" name="TextBox 4"/>
          <p:cNvSpPr txBox="1"/>
          <p:nvPr/>
        </p:nvSpPr>
        <p:spPr>
          <a:xfrm>
            <a:off x="467545" y="4077072"/>
            <a:ext cx="8496944" cy="2585323"/>
          </a:xfrm>
          <a:prstGeom prst="rect">
            <a:avLst/>
          </a:prstGeom>
          <a:noFill/>
        </p:spPr>
        <p:txBody>
          <a:bodyPr wrap="square" rtlCol="0">
            <a:spAutoFit/>
          </a:bodyPr>
          <a:lstStyle/>
          <a:p>
            <a:pPr marL="342900" indent="-342900">
              <a:buAutoNum type="arabicParenBoth"/>
            </a:pPr>
            <a:r>
              <a:rPr lang="en-US" altLang="zh-CN" dirty="0" smtClean="0"/>
              <a:t>Pan XR, et al. Effects of diet and exercise in preventing NIDDM in people with impaired glucose tolerance. The Da Qing IGT and Diabetes Study. Diabetes Care 1997, 20:537-544.</a:t>
            </a:r>
          </a:p>
          <a:p>
            <a:pPr marL="342900" indent="-342900">
              <a:buAutoNum type="arabicParenBoth"/>
            </a:pPr>
            <a:r>
              <a:rPr lang="en-US" altLang="zh-CN" dirty="0" smtClean="0"/>
              <a:t>Diabetes Prevention Program Research Group. Reduction in the incidence of type 2 diabetes with lifestyle intervention or metformin. N </a:t>
            </a:r>
            <a:r>
              <a:rPr lang="en-US" altLang="zh-CN" dirty="0" err="1" smtClean="0"/>
              <a:t>Engl</a:t>
            </a:r>
            <a:r>
              <a:rPr lang="en-US" altLang="zh-CN" dirty="0" smtClean="0"/>
              <a:t> J Med, 2002, 346:393-403.</a:t>
            </a:r>
          </a:p>
          <a:p>
            <a:pPr marL="342900" indent="-342900">
              <a:buAutoNum type="arabicParenBoth"/>
            </a:pPr>
            <a:r>
              <a:rPr lang="en-US" altLang="zh-CN" dirty="0" err="1" smtClean="0"/>
              <a:t>Tuomilehto</a:t>
            </a:r>
            <a:r>
              <a:rPr lang="en-US" altLang="zh-CN" dirty="0" smtClean="0"/>
              <a:t> J, et al. Prevention of type 2 </a:t>
            </a:r>
            <a:r>
              <a:rPr lang="en-US" altLang="zh-CN" dirty="0" err="1" smtClean="0"/>
              <a:t>diatetes</a:t>
            </a:r>
            <a:r>
              <a:rPr lang="en-US" altLang="zh-CN" dirty="0" smtClean="0"/>
              <a:t> mellitus by changes in lifestyle among subjects with impaired glucose tolerance, N </a:t>
            </a:r>
            <a:r>
              <a:rPr lang="en-US" altLang="zh-CN" dirty="0" err="1" smtClean="0"/>
              <a:t>Engl</a:t>
            </a:r>
            <a:r>
              <a:rPr lang="en-US" altLang="zh-CN" dirty="0" smtClean="0"/>
              <a:t> J Med, 2001, 344:1343-1350.</a:t>
            </a:r>
            <a:endParaRPr lang="zh-CN" altLang="en-US" dirty="0"/>
          </a:p>
        </p:txBody>
      </p:sp>
    </p:spTree>
    <p:extLst>
      <p:ext uri="{BB962C8B-B14F-4D97-AF65-F5344CB8AC3E}">
        <p14:creationId xmlns:p14="http://schemas.microsoft.com/office/powerpoint/2010/main" val="3536571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072" y="3933056"/>
            <a:ext cx="3581400" cy="2870200"/>
          </a:xfrm>
          <a:prstGeom prst="rect">
            <a:avLst/>
          </a:prstGeom>
        </p:spPr>
      </p:pic>
      <p:sp>
        <p:nvSpPr>
          <p:cNvPr id="2" name="标题 1"/>
          <p:cNvSpPr>
            <a:spLocks noGrp="1"/>
          </p:cNvSpPr>
          <p:nvPr>
            <p:ph type="title"/>
          </p:nvPr>
        </p:nvSpPr>
        <p:spPr/>
        <p:txBody>
          <a:bodyPr>
            <a:normAutofit/>
          </a:bodyPr>
          <a:lstStyle/>
          <a:p>
            <a:r>
              <a:rPr lang="en-US" altLang="zh-CN" dirty="0" smtClean="0"/>
              <a:t>Metformin - </a:t>
            </a:r>
            <a:r>
              <a:rPr lang="en-US" altLang="zh-CN" dirty="0" err="1" smtClean="0"/>
              <a:t>Biguanide</a:t>
            </a:r>
            <a:endParaRPr lang="zh-CN" altLang="en-US" dirty="0"/>
          </a:p>
        </p:txBody>
      </p:sp>
      <p:sp>
        <p:nvSpPr>
          <p:cNvPr id="3" name="内容占位符 2"/>
          <p:cNvSpPr>
            <a:spLocks noGrp="1"/>
          </p:cNvSpPr>
          <p:nvPr>
            <p:ph idx="1"/>
          </p:nvPr>
        </p:nvSpPr>
        <p:spPr>
          <a:xfrm>
            <a:off x="467544" y="1340768"/>
            <a:ext cx="8229600" cy="4876800"/>
          </a:xfrm>
        </p:spPr>
        <p:txBody>
          <a:bodyPr/>
          <a:lstStyle/>
          <a:p>
            <a:r>
              <a:rPr lang="en-US" altLang="zh-CN" dirty="0" smtClean="0"/>
              <a:t>First-line </a:t>
            </a:r>
            <a:r>
              <a:rPr lang="en-US" altLang="zh-CN" dirty="0"/>
              <a:t>drug </a:t>
            </a:r>
            <a:r>
              <a:rPr lang="en-US" altLang="zh-CN" dirty="0" smtClean="0"/>
              <a:t>for </a:t>
            </a:r>
            <a:r>
              <a:rPr lang="en-US" altLang="zh-CN" dirty="0"/>
              <a:t>treatment of type </a:t>
            </a:r>
            <a:r>
              <a:rPr lang="en-US" altLang="zh-CN" dirty="0" smtClean="0"/>
              <a:t>2 diabetes:</a:t>
            </a:r>
          </a:p>
          <a:p>
            <a:pPr>
              <a:buFont typeface="Wingdings" pitchFamily="2" charset="2"/>
              <a:buChar char="ü"/>
            </a:pPr>
            <a:r>
              <a:rPr lang="en-US" altLang="zh-CN" dirty="0"/>
              <a:t>I</a:t>
            </a:r>
            <a:r>
              <a:rPr lang="en-US" altLang="zh-CN" dirty="0" smtClean="0"/>
              <a:t>ntensive </a:t>
            </a:r>
            <a:r>
              <a:rPr lang="en-US" altLang="zh-CN" dirty="0"/>
              <a:t>glucose control</a:t>
            </a:r>
            <a:endParaRPr lang="en-US" altLang="zh-CN" dirty="0" smtClean="0"/>
          </a:p>
          <a:p>
            <a:pPr>
              <a:buFont typeface="Wingdings" pitchFamily="2" charset="2"/>
              <a:buChar char="ü"/>
            </a:pPr>
            <a:r>
              <a:rPr lang="en-US" altLang="zh-CN" dirty="0"/>
              <a:t>F</a:t>
            </a:r>
            <a:r>
              <a:rPr lang="en-US" altLang="zh-CN" dirty="0" smtClean="0"/>
              <a:t>ew </a:t>
            </a:r>
            <a:r>
              <a:rPr lang="en-US" altLang="zh-CN" dirty="0"/>
              <a:t>adverse </a:t>
            </a:r>
            <a:r>
              <a:rPr lang="en-US" altLang="zh-CN" dirty="0" smtClean="0"/>
              <a:t>effects - gastrointestinal upset, and </a:t>
            </a:r>
            <a:r>
              <a:rPr lang="en-US" altLang="zh-CN" dirty="0"/>
              <a:t>a low risk of </a:t>
            </a:r>
            <a:r>
              <a:rPr lang="en-US" altLang="zh-CN" dirty="0" smtClean="0"/>
              <a:t>hypoglycemia</a:t>
            </a:r>
          </a:p>
          <a:p>
            <a:pPr>
              <a:buFont typeface="Wingdings" pitchFamily="2" charset="2"/>
              <a:buChar char="ü"/>
            </a:pPr>
            <a:r>
              <a:rPr lang="en-US" altLang="zh-CN" dirty="0"/>
              <a:t>N</a:t>
            </a:r>
            <a:r>
              <a:rPr lang="en-US" altLang="zh-CN" dirty="0" smtClean="0"/>
              <a:t>ot </a:t>
            </a:r>
            <a:r>
              <a:rPr lang="en-US" altLang="zh-CN" dirty="0"/>
              <a:t>associated with weight </a:t>
            </a:r>
            <a:r>
              <a:rPr lang="en-US" altLang="zh-CN" dirty="0" smtClean="0"/>
              <a:t>gain</a:t>
            </a:r>
          </a:p>
          <a:p>
            <a:pPr>
              <a:buFont typeface="Wingdings" pitchFamily="2" charset="2"/>
              <a:buChar char="ü"/>
            </a:pPr>
            <a:r>
              <a:rPr lang="en-US" altLang="zh-CN" dirty="0"/>
              <a:t>T</a:t>
            </a:r>
            <a:r>
              <a:rPr lang="en-US" altLang="zh-CN" dirty="0" smtClean="0"/>
              <a:t>he </a:t>
            </a:r>
            <a:r>
              <a:rPr lang="en-US" altLang="zh-CN" dirty="0"/>
              <a:t>only </a:t>
            </a:r>
            <a:r>
              <a:rPr lang="en-US" altLang="zh-CN" dirty="0" err="1"/>
              <a:t>antidiabetic</a:t>
            </a:r>
            <a:r>
              <a:rPr lang="en-US" altLang="zh-CN" dirty="0"/>
              <a:t> drug that has been conclusively shown to prevent the cardiovascular complications of </a:t>
            </a:r>
            <a:r>
              <a:rPr lang="en-US" altLang="zh-CN" dirty="0" smtClean="0"/>
              <a:t>diabetes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98" y="4489422"/>
            <a:ext cx="4105926" cy="2323954"/>
          </a:xfrm>
          <a:prstGeom prst="rect">
            <a:avLst/>
          </a:prstGeom>
        </p:spPr>
      </p:pic>
    </p:spTree>
    <p:extLst>
      <p:ext uri="{BB962C8B-B14F-4D97-AF65-F5344CB8AC3E}">
        <p14:creationId xmlns:p14="http://schemas.microsoft.com/office/powerpoint/2010/main" val="1566954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Metformin - </a:t>
            </a:r>
            <a:r>
              <a:rPr lang="en-US" altLang="zh-CN" dirty="0" err="1"/>
              <a:t>Biguanide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Mechanism of </a:t>
            </a:r>
            <a:r>
              <a:rPr lang="en-US" altLang="zh-CN" dirty="0" smtClean="0"/>
              <a:t>action:</a:t>
            </a:r>
          </a:p>
          <a:p>
            <a:pPr>
              <a:buFont typeface="Wingdings" pitchFamily="2" charset="2"/>
              <a:buChar char="ü"/>
            </a:pPr>
            <a:r>
              <a:rPr lang="en-US" altLang="zh-CN" dirty="0"/>
              <a:t>M</a:t>
            </a:r>
            <a:r>
              <a:rPr lang="en-US" altLang="zh-CN" dirty="0" smtClean="0"/>
              <a:t>etformin </a:t>
            </a:r>
            <a:r>
              <a:rPr lang="en-US" altLang="zh-CN" dirty="0"/>
              <a:t>activates AMP-activated protein kinase (AMPK) in primary hepatocytes but has no direct effect on the partially purified enzyme in an in vitro kinase </a:t>
            </a:r>
            <a:r>
              <a:rPr lang="en-US" altLang="zh-CN" dirty="0" smtClean="0"/>
              <a:t>assay.</a:t>
            </a:r>
          </a:p>
          <a:p>
            <a:pPr marL="194400" indent="0">
              <a:buNone/>
            </a:pPr>
            <a:r>
              <a:rPr lang="en-US" altLang="zh-CN" sz="1900" dirty="0"/>
              <a:t>Note:  </a:t>
            </a:r>
            <a:r>
              <a:rPr lang="en-US" altLang="zh-CN" sz="1900" dirty="0" smtClean="0"/>
              <a:t>AMPK - an enzyme </a:t>
            </a:r>
            <a:r>
              <a:rPr lang="en-US" altLang="zh-CN" sz="1900" dirty="0"/>
              <a:t>that plays an important role in insulin signaling, whole body energy balance, and the metabolism of glucose and </a:t>
            </a:r>
            <a:r>
              <a:rPr lang="en-US" altLang="zh-CN" sz="1900" dirty="0" smtClean="0"/>
              <a:t>fats.</a:t>
            </a:r>
            <a:endParaRPr lang="en-US" altLang="zh-CN" dirty="0" smtClean="0"/>
          </a:p>
          <a:p>
            <a:pPr>
              <a:spcBef>
                <a:spcPts val="1600"/>
              </a:spcBef>
              <a:buFont typeface="Wingdings" pitchFamily="2" charset="2"/>
              <a:buChar char="ü"/>
            </a:pPr>
            <a:r>
              <a:rPr lang="en-US" altLang="zh-CN" dirty="0" smtClean="0"/>
              <a:t>After </a:t>
            </a:r>
            <a:r>
              <a:rPr lang="en-US" altLang="zh-CN" dirty="0"/>
              <a:t>AMPK activation, a variety of downstream biochemical changes occur, including the down-regulation of SREBP1 expression and consequently decreased hepatic fatty acid synthesis. </a:t>
            </a:r>
            <a:endParaRPr lang="en-US" altLang="zh-CN" dirty="0" smtClean="0"/>
          </a:p>
          <a:p>
            <a:pPr>
              <a:spcBef>
                <a:spcPts val="1600"/>
              </a:spcBef>
              <a:buFont typeface="Wingdings" pitchFamily="2" charset="2"/>
              <a:buChar char="ü"/>
            </a:pPr>
            <a:r>
              <a:rPr lang="en-US" altLang="zh-CN" dirty="0" smtClean="0"/>
              <a:t>In </a:t>
            </a:r>
            <a:r>
              <a:rPr lang="en-US" altLang="zh-CN" dirty="0"/>
              <a:t>addition, VLDL synthesis decreases as a result of reduced acetyl-CoA carboxylase (ACC) activity. </a:t>
            </a:r>
          </a:p>
          <a:p>
            <a:pPr>
              <a:spcBef>
                <a:spcPts val="1600"/>
              </a:spcBef>
              <a:buFont typeface="Wingdings" pitchFamily="2" charset="2"/>
              <a:buChar char="ü"/>
            </a:pPr>
            <a:r>
              <a:rPr lang="en-US" altLang="zh-CN" dirty="0" smtClean="0"/>
              <a:t>In </a:t>
            </a:r>
            <a:r>
              <a:rPr lang="en-US" altLang="zh-CN" dirty="0"/>
              <a:t>the meantime, AMPK activation results in the suppression of hepatic glucose production and increased glucose uptake in skeletal </a:t>
            </a:r>
            <a:r>
              <a:rPr lang="en-US" altLang="zh-CN" dirty="0" smtClean="0"/>
              <a:t>muscle.</a:t>
            </a:r>
            <a:r>
              <a:rPr lang="en-US" altLang="zh-CN" dirty="0"/>
              <a:t> </a:t>
            </a:r>
            <a:endParaRPr lang="zh-CN" altLang="en-US" dirty="0"/>
          </a:p>
        </p:txBody>
      </p:sp>
    </p:spTree>
    <p:extLst>
      <p:ext uri="{BB962C8B-B14F-4D97-AF65-F5344CB8AC3E}">
        <p14:creationId xmlns:p14="http://schemas.microsoft.com/office/powerpoint/2010/main" val="600712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362508"/>
            <a:ext cx="6739712" cy="6450868"/>
          </a:xfrm>
        </p:spPr>
      </p:pic>
    </p:spTree>
    <p:extLst>
      <p:ext uri="{BB962C8B-B14F-4D97-AF65-F5344CB8AC3E}">
        <p14:creationId xmlns:p14="http://schemas.microsoft.com/office/powerpoint/2010/main" val="812347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509"/>
          <a:stretch/>
        </p:blipFill>
        <p:spPr>
          <a:xfrm>
            <a:off x="971600" y="404612"/>
            <a:ext cx="7523293" cy="5805316"/>
          </a:xfrm>
        </p:spPr>
      </p:pic>
      <p:sp>
        <p:nvSpPr>
          <p:cNvPr id="5" name="TextBox 4"/>
          <p:cNvSpPr txBox="1"/>
          <p:nvPr/>
        </p:nvSpPr>
        <p:spPr>
          <a:xfrm>
            <a:off x="251520" y="6209928"/>
            <a:ext cx="8640961" cy="648072"/>
          </a:xfrm>
          <a:prstGeom prst="rect">
            <a:avLst/>
          </a:prstGeom>
          <a:noFill/>
        </p:spPr>
        <p:txBody>
          <a:bodyPr wrap="square" rtlCol="0">
            <a:spAutoFit/>
          </a:bodyPr>
          <a:lstStyle/>
          <a:p>
            <a:r>
              <a:rPr lang="es-ES" altLang="zh-CN" dirty="0"/>
              <a:t>Darleen </a:t>
            </a:r>
            <a:r>
              <a:rPr lang="es-ES" altLang="zh-CN" dirty="0" smtClean="0"/>
              <a:t>A. et al. </a:t>
            </a:r>
            <a:r>
              <a:rPr lang="en-US" altLang="zh-CN" dirty="0" smtClean="0"/>
              <a:t>Targeting </a:t>
            </a:r>
            <a:r>
              <a:rPr lang="en-US" altLang="zh-CN" dirty="0"/>
              <a:t>the CNS to treat type 2 </a:t>
            </a:r>
            <a:r>
              <a:rPr lang="en-US" altLang="zh-CN" dirty="0" smtClean="0"/>
              <a:t>diabetes</a:t>
            </a:r>
            <a:r>
              <a:rPr lang="en-US" altLang="zh-CN" dirty="0"/>
              <a:t>. Nature Reviews Drug Discovery </a:t>
            </a:r>
            <a:r>
              <a:rPr lang="en-US" altLang="zh-CN" dirty="0" smtClean="0"/>
              <a:t>2009, 8: 386-398.</a:t>
            </a:r>
            <a:endParaRPr lang="en-US" altLang="zh-CN" dirty="0"/>
          </a:p>
        </p:txBody>
      </p:sp>
    </p:spTree>
    <p:extLst>
      <p:ext uri="{BB962C8B-B14F-4D97-AF65-F5344CB8AC3E}">
        <p14:creationId xmlns:p14="http://schemas.microsoft.com/office/powerpoint/2010/main" val="276382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8680"/>
            <a:ext cx="8229600" cy="990600"/>
          </a:xfrm>
        </p:spPr>
        <p:txBody>
          <a:bodyPr/>
          <a:lstStyle/>
          <a:p>
            <a:r>
              <a:rPr lang="en-US" altLang="zh-CN" dirty="0" err="1"/>
              <a:t>Thiazolidinediones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TZDs act by binding to PPARs (peroxisome proliferator-activated receptors), a group of receptor molecules inside the cell </a:t>
            </a:r>
            <a:r>
              <a:rPr lang="en-US" altLang="zh-CN" dirty="0" smtClean="0"/>
              <a:t>nucleus </a:t>
            </a:r>
            <a:r>
              <a:rPr lang="en-US" altLang="zh-CN" dirty="0"/>
              <a:t>controlling the expression of genes involved in adipocyte differentiation and lipoprotein metabolism</a:t>
            </a:r>
            <a:r>
              <a:rPr lang="en-US" altLang="zh-CN" dirty="0" smtClean="0"/>
              <a:t>, </a:t>
            </a:r>
            <a:r>
              <a:rPr lang="en-US" altLang="zh-CN" dirty="0"/>
              <a:t>specifically </a:t>
            </a:r>
            <a:r>
              <a:rPr lang="en-US" altLang="zh-CN" dirty="0" err="1"/>
              <a:t>PPARγ</a:t>
            </a:r>
            <a:r>
              <a:rPr lang="en-US" altLang="zh-CN" dirty="0"/>
              <a:t> (gamma</a:t>
            </a:r>
            <a:r>
              <a:rPr lang="en-US" altLang="zh-CN" dirty="0" smtClean="0"/>
              <a:t>).</a:t>
            </a:r>
          </a:p>
          <a:p>
            <a:pPr marL="0" indent="0">
              <a:buNone/>
            </a:pPr>
            <a:endParaRPr lang="en-US" altLang="zh-CN" dirty="0" smtClean="0"/>
          </a:p>
          <a:p>
            <a:r>
              <a:rPr lang="en-US" altLang="zh-CN" dirty="0" smtClean="0"/>
              <a:t>The </a:t>
            </a:r>
            <a:r>
              <a:rPr lang="en-US" altLang="zh-CN" dirty="0"/>
              <a:t>ligands for these receptors are free fatty acids (FFAs) and eicosanoids. When activated, the receptor migrates to the DNA, activating transcription of a number of specific genes.</a:t>
            </a:r>
            <a:endParaRPr lang="en-US" altLang="zh-CN" dirty="0" smtClean="0"/>
          </a:p>
          <a:p>
            <a:endParaRPr lang="en-US" altLang="zh-CN" dirty="0" smtClean="0"/>
          </a:p>
          <a:p>
            <a:r>
              <a:rPr lang="en-US" altLang="zh-CN" dirty="0" smtClean="0"/>
              <a:t>TZDs </a:t>
            </a:r>
            <a:r>
              <a:rPr lang="en-US" altLang="zh-CN" dirty="0"/>
              <a:t>reduce insulin resistance, increase insulin-stimulated glucose disposal, and improve glycemic control by increasing peripheral glucose uptake and suppressing hepatic glucose </a:t>
            </a:r>
            <a:r>
              <a:rPr lang="en-US" altLang="zh-CN" dirty="0" smtClean="0"/>
              <a:t>production.</a:t>
            </a:r>
          </a:p>
          <a:p>
            <a:endParaRPr lang="en-US" altLang="zh-CN" dirty="0"/>
          </a:p>
          <a:p>
            <a:r>
              <a:rPr lang="en-US" altLang="zh-CN" dirty="0"/>
              <a:t>S</a:t>
            </a:r>
            <a:r>
              <a:rPr lang="en-US" altLang="zh-CN" dirty="0" smtClean="0"/>
              <a:t>ide effects: </a:t>
            </a:r>
            <a:r>
              <a:rPr lang="en-US" altLang="zh-CN" dirty="0"/>
              <a:t>weight gain and edema.</a:t>
            </a:r>
            <a:endParaRPr lang="zh-CN" altLang="en-US" dirty="0"/>
          </a:p>
        </p:txBody>
      </p:sp>
    </p:spTree>
    <p:extLst>
      <p:ext uri="{BB962C8B-B14F-4D97-AF65-F5344CB8AC3E}">
        <p14:creationId xmlns:p14="http://schemas.microsoft.com/office/powerpoint/2010/main" val="256019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PPARs Enzyme</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72816"/>
            <a:ext cx="7581220" cy="4464496"/>
          </a:xfrm>
        </p:spPr>
      </p:pic>
    </p:spTree>
    <p:extLst>
      <p:ext uri="{BB962C8B-B14F-4D97-AF65-F5344CB8AC3E}">
        <p14:creationId xmlns:p14="http://schemas.microsoft.com/office/powerpoint/2010/main" val="3157135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5414"/>
            <a:ext cx="2852429" cy="1871193"/>
          </a:xfrm>
          <a:prstGeom prst="rect">
            <a:avLst/>
          </a:prstGeom>
        </p:spPr>
      </p:pic>
      <p:sp>
        <p:nvSpPr>
          <p:cNvPr id="2" name="标题 1"/>
          <p:cNvSpPr>
            <a:spLocks noGrp="1"/>
          </p:cNvSpPr>
          <p:nvPr>
            <p:ph type="title"/>
          </p:nvPr>
        </p:nvSpPr>
        <p:spPr/>
        <p:txBody>
          <a:bodyPr/>
          <a:lstStyle/>
          <a:p>
            <a:r>
              <a:rPr lang="en-US" altLang="zh-CN" dirty="0" err="1"/>
              <a:t>Thiazolidinediones</a:t>
            </a:r>
            <a:endParaRPr lang="zh-CN" altLang="en-US" dirty="0"/>
          </a:p>
        </p:txBody>
      </p:sp>
      <p:pic>
        <p:nvPicPr>
          <p:cNvPr id="4" name="内容占位符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15816" y="3140968"/>
            <a:ext cx="2036485" cy="3057281"/>
          </a:xfr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1548" y="1192714"/>
            <a:ext cx="3490270" cy="1500817"/>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1610" y="3006841"/>
            <a:ext cx="2915816" cy="3181373"/>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1772816"/>
            <a:ext cx="917511" cy="1498345"/>
          </a:xfrm>
          <a:prstGeom prst="rect">
            <a:avLst/>
          </a:prstGeom>
          <a:ln w="12700" cap="rnd">
            <a:solidFill>
              <a:schemeClr val="accent1"/>
            </a:solidFill>
          </a:ln>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1556792"/>
            <a:ext cx="3341880" cy="1124950"/>
          </a:xfrm>
          <a:prstGeom prst="rect">
            <a:avLst/>
          </a:prstGeom>
        </p:spPr>
      </p:pic>
      <p:sp>
        <p:nvSpPr>
          <p:cNvPr id="10" name="TextBox 9"/>
          <p:cNvSpPr txBox="1"/>
          <p:nvPr/>
        </p:nvSpPr>
        <p:spPr>
          <a:xfrm>
            <a:off x="3236505" y="6273722"/>
            <a:ext cx="2232248" cy="369332"/>
          </a:xfrm>
          <a:prstGeom prst="rect">
            <a:avLst/>
          </a:prstGeom>
          <a:noFill/>
        </p:spPr>
        <p:txBody>
          <a:bodyPr wrap="square" rtlCol="0">
            <a:spAutoFit/>
          </a:bodyPr>
          <a:lstStyle/>
          <a:p>
            <a:r>
              <a:rPr lang="en-US" altLang="zh-CN" dirty="0" smtClean="0"/>
              <a:t>Pioglitazone</a:t>
            </a:r>
            <a:endParaRPr lang="en-US" altLang="zh-CN" dirty="0"/>
          </a:p>
        </p:txBody>
      </p:sp>
      <p:sp>
        <p:nvSpPr>
          <p:cNvPr id="11" name="TextBox 10"/>
          <p:cNvSpPr txBox="1"/>
          <p:nvPr/>
        </p:nvSpPr>
        <p:spPr>
          <a:xfrm>
            <a:off x="6444220" y="2370365"/>
            <a:ext cx="2575266" cy="646331"/>
          </a:xfrm>
          <a:prstGeom prst="rect">
            <a:avLst/>
          </a:prstGeom>
          <a:noFill/>
        </p:spPr>
        <p:txBody>
          <a:bodyPr wrap="square" rtlCol="0">
            <a:spAutoFit/>
          </a:bodyPr>
          <a:lstStyle/>
          <a:p>
            <a:r>
              <a:rPr lang="en-US" altLang="zh-CN" dirty="0" err="1"/>
              <a:t>Rivoglitazone</a:t>
            </a:r>
            <a:endParaRPr lang="en-US" altLang="zh-CN" dirty="0"/>
          </a:p>
          <a:p>
            <a:endParaRPr lang="zh-CN" altLang="en-US" dirty="0"/>
          </a:p>
        </p:txBody>
      </p:sp>
      <p:sp>
        <p:nvSpPr>
          <p:cNvPr id="12" name="TextBox 11"/>
          <p:cNvSpPr txBox="1"/>
          <p:nvPr/>
        </p:nvSpPr>
        <p:spPr>
          <a:xfrm>
            <a:off x="6274038" y="6273722"/>
            <a:ext cx="2719282" cy="369332"/>
          </a:xfrm>
          <a:prstGeom prst="rect">
            <a:avLst/>
          </a:prstGeom>
          <a:noFill/>
        </p:spPr>
        <p:txBody>
          <a:bodyPr wrap="square" rtlCol="0">
            <a:spAutoFit/>
          </a:bodyPr>
          <a:lstStyle/>
          <a:p>
            <a:r>
              <a:rPr lang="en-US" altLang="zh-CN" dirty="0" smtClean="0"/>
              <a:t>Rosiglitazone</a:t>
            </a:r>
            <a:endParaRPr lang="en-US" altLang="zh-CN" dirty="0"/>
          </a:p>
        </p:txBody>
      </p:sp>
      <p:sp>
        <p:nvSpPr>
          <p:cNvPr id="13" name="TextBox 12"/>
          <p:cNvSpPr txBox="1"/>
          <p:nvPr/>
        </p:nvSpPr>
        <p:spPr>
          <a:xfrm>
            <a:off x="2936759" y="2624830"/>
            <a:ext cx="2664296" cy="646331"/>
          </a:xfrm>
          <a:prstGeom prst="rect">
            <a:avLst/>
          </a:prstGeom>
          <a:noFill/>
        </p:spPr>
        <p:txBody>
          <a:bodyPr wrap="square" rtlCol="0">
            <a:spAutoFit/>
          </a:bodyPr>
          <a:lstStyle/>
          <a:p>
            <a:r>
              <a:rPr lang="en-US" altLang="zh-CN" dirty="0" err="1"/>
              <a:t>Troglitazone</a:t>
            </a:r>
            <a:endParaRPr lang="en-US" altLang="zh-CN" dirty="0"/>
          </a:p>
          <a:p>
            <a:endParaRPr lang="zh-CN" altLang="en-US" dirty="0"/>
          </a:p>
        </p:txBody>
      </p:sp>
    </p:spTree>
    <p:extLst>
      <p:ext uri="{BB962C8B-B14F-4D97-AF65-F5344CB8AC3E}">
        <p14:creationId xmlns:p14="http://schemas.microsoft.com/office/powerpoint/2010/main" val="404832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dirty="0"/>
              <a:t>Diabetes – High Blood </a:t>
            </a:r>
            <a:r>
              <a:rPr lang="en-US" altLang="zh-CN" dirty="0" smtClean="0"/>
              <a:t>Sugar</a:t>
            </a:r>
          </a:p>
          <a:p>
            <a:r>
              <a:rPr lang="en-US" altLang="zh-CN" dirty="0"/>
              <a:t>Type 1 and Type 2 </a:t>
            </a:r>
            <a:r>
              <a:rPr lang="en-US" altLang="zh-CN" dirty="0" smtClean="0"/>
              <a:t>Diabetes</a:t>
            </a:r>
          </a:p>
          <a:p>
            <a:r>
              <a:rPr lang="en-US" altLang="zh-CN" dirty="0"/>
              <a:t>Treatments for Type 2 </a:t>
            </a:r>
            <a:r>
              <a:rPr lang="en-US" altLang="zh-CN" dirty="0" smtClean="0"/>
              <a:t>Diabetes</a:t>
            </a:r>
          </a:p>
          <a:p>
            <a:r>
              <a:rPr lang="en-US" altLang="zh-CN" dirty="0" smtClean="0"/>
              <a:t>Conclusion</a:t>
            </a:r>
          </a:p>
        </p:txBody>
      </p:sp>
    </p:spTree>
    <p:extLst>
      <p:ext uri="{BB962C8B-B14F-4D97-AF65-F5344CB8AC3E}">
        <p14:creationId xmlns:p14="http://schemas.microsoft.com/office/powerpoint/2010/main" val="166967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l-GR" altLang="zh-CN" dirty="0"/>
              <a:t>α-</a:t>
            </a:r>
            <a:r>
              <a:rPr lang="en-US" altLang="zh-CN" dirty="0" err="1"/>
              <a:t>glucosidase</a:t>
            </a:r>
            <a:r>
              <a:rPr lang="en-US" altLang="zh-CN" dirty="0"/>
              <a:t> inhibitors</a:t>
            </a:r>
            <a:endParaRPr lang="zh-CN" altLang="en-US" dirty="0"/>
          </a:p>
        </p:txBody>
      </p:sp>
      <p:sp>
        <p:nvSpPr>
          <p:cNvPr id="3" name="内容占位符 2"/>
          <p:cNvSpPr>
            <a:spLocks noGrp="1"/>
          </p:cNvSpPr>
          <p:nvPr>
            <p:ph idx="1"/>
          </p:nvPr>
        </p:nvSpPr>
        <p:spPr/>
        <p:txBody>
          <a:bodyPr>
            <a:normAutofit/>
          </a:bodyPr>
          <a:lstStyle/>
          <a:p>
            <a:r>
              <a:rPr lang="en-US" altLang="zh-CN" dirty="0" smtClean="0"/>
              <a:t>The </a:t>
            </a:r>
            <a:r>
              <a:rPr lang="en-US" altLang="zh-CN" dirty="0"/>
              <a:t>enzyme is located in the brush border of the small intestine and is required for the final step in the breakdown of carbohydrates such as starches, </a:t>
            </a:r>
            <a:r>
              <a:rPr lang="en-US" altLang="zh-CN" dirty="0" err="1"/>
              <a:t>dextrins</a:t>
            </a:r>
            <a:r>
              <a:rPr lang="en-US" altLang="zh-CN" dirty="0"/>
              <a:t>, and maltose to absorbable </a:t>
            </a:r>
            <a:r>
              <a:rPr lang="en-US" altLang="zh-CN" dirty="0" err="1"/>
              <a:t>monosaccharides</a:t>
            </a:r>
            <a:r>
              <a:rPr lang="en-US" altLang="zh-CN" dirty="0" smtClean="0"/>
              <a:t>. </a:t>
            </a:r>
          </a:p>
          <a:p>
            <a:endParaRPr lang="en-US" altLang="zh-CN" dirty="0"/>
          </a:p>
          <a:p>
            <a:r>
              <a:rPr lang="en-US" altLang="zh-CN" dirty="0" smtClean="0"/>
              <a:t>As </a:t>
            </a:r>
            <a:r>
              <a:rPr lang="en-US" altLang="zh-CN" dirty="0"/>
              <a:t>inhibitors of this enzyme, </a:t>
            </a:r>
            <a:r>
              <a:rPr lang="en-US" altLang="zh-CN" dirty="0" smtClean="0"/>
              <a:t>the </a:t>
            </a:r>
            <a:r>
              <a:rPr lang="en-US" altLang="zh-CN" dirty="0"/>
              <a:t>α-</a:t>
            </a:r>
            <a:r>
              <a:rPr lang="en-US" altLang="zh-CN" dirty="0" err="1"/>
              <a:t>glucosidase</a:t>
            </a:r>
            <a:r>
              <a:rPr lang="en-US" altLang="zh-CN" dirty="0"/>
              <a:t> inhibitors delay but do not prevent the absorption of ingested carbohydrates and reduce the postprandial insulin and glucose peaks</a:t>
            </a:r>
            <a:r>
              <a:rPr lang="en-US" altLang="zh-CN" dirty="0" smtClean="0"/>
              <a:t>.</a:t>
            </a:r>
          </a:p>
          <a:p>
            <a:endParaRPr lang="en-US" altLang="zh-CN" dirty="0"/>
          </a:p>
          <a:p>
            <a:r>
              <a:rPr lang="en-US" altLang="zh-CN" dirty="0"/>
              <a:t>A</a:t>
            </a:r>
            <a:r>
              <a:rPr lang="en-US" altLang="zh-CN" dirty="0" smtClean="0"/>
              <a:t>dverse effects: mainly </a:t>
            </a:r>
            <a:r>
              <a:rPr lang="en-US" altLang="zh-CN" dirty="0"/>
              <a:t>GI </a:t>
            </a:r>
            <a:r>
              <a:rPr lang="en-US" altLang="zh-CN" dirty="0" smtClean="0"/>
              <a:t>symptoms, </a:t>
            </a:r>
            <a:r>
              <a:rPr lang="en-US" altLang="zh-CN" dirty="0"/>
              <a:t>such as abdominal pain, flatulence, and diarrhea</a:t>
            </a:r>
            <a:r>
              <a:rPr lang="en-US" altLang="zh-CN" dirty="0" smtClean="0"/>
              <a:t>.</a:t>
            </a:r>
            <a:endParaRPr lang="zh-CN" altLang="en-US" dirty="0"/>
          </a:p>
        </p:txBody>
      </p:sp>
    </p:spTree>
    <p:extLst>
      <p:ext uri="{BB962C8B-B14F-4D97-AF65-F5344CB8AC3E}">
        <p14:creationId xmlns:p14="http://schemas.microsoft.com/office/powerpoint/2010/main" val="3783243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l-GR" altLang="zh-CN" dirty="0"/>
              <a:t>α-</a:t>
            </a:r>
            <a:r>
              <a:rPr lang="en-US" altLang="zh-CN" dirty="0" err="1"/>
              <a:t>glucosidase</a:t>
            </a:r>
            <a:r>
              <a:rPr lang="en-US" altLang="zh-CN" dirty="0"/>
              <a:t> inhibitors</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73" y="1544377"/>
            <a:ext cx="2483768" cy="1818118"/>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66" y="3573016"/>
            <a:ext cx="2286000" cy="2286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760" y="1803546"/>
            <a:ext cx="3633416" cy="191117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202" y="3545479"/>
            <a:ext cx="2735306" cy="2735306"/>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7687" y="2155776"/>
            <a:ext cx="2646313" cy="1206719"/>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5393" y="4055882"/>
            <a:ext cx="2667000" cy="1714500"/>
          </a:xfrm>
          <a:prstGeom prst="rect">
            <a:avLst/>
          </a:prstGeom>
        </p:spPr>
      </p:pic>
      <p:sp>
        <p:nvSpPr>
          <p:cNvPr id="10" name="TextBox 9"/>
          <p:cNvSpPr txBox="1"/>
          <p:nvPr/>
        </p:nvSpPr>
        <p:spPr>
          <a:xfrm>
            <a:off x="3707904" y="6211669"/>
            <a:ext cx="2160240" cy="369332"/>
          </a:xfrm>
          <a:prstGeom prst="rect">
            <a:avLst/>
          </a:prstGeom>
          <a:noFill/>
        </p:spPr>
        <p:txBody>
          <a:bodyPr wrap="square" rtlCol="0">
            <a:spAutoFit/>
          </a:bodyPr>
          <a:lstStyle/>
          <a:p>
            <a:r>
              <a:rPr lang="en-US" altLang="zh-CN" dirty="0" err="1" smtClean="0"/>
              <a:t>Acarbose</a:t>
            </a:r>
            <a:endParaRPr lang="zh-CN" altLang="en-US" dirty="0"/>
          </a:p>
        </p:txBody>
      </p:sp>
      <p:sp>
        <p:nvSpPr>
          <p:cNvPr id="11" name="TextBox 10"/>
          <p:cNvSpPr txBox="1"/>
          <p:nvPr/>
        </p:nvSpPr>
        <p:spPr>
          <a:xfrm>
            <a:off x="6902136" y="6211668"/>
            <a:ext cx="2394793" cy="369332"/>
          </a:xfrm>
          <a:prstGeom prst="rect">
            <a:avLst/>
          </a:prstGeom>
          <a:noFill/>
        </p:spPr>
        <p:txBody>
          <a:bodyPr wrap="square" rtlCol="0">
            <a:spAutoFit/>
          </a:bodyPr>
          <a:lstStyle/>
          <a:p>
            <a:r>
              <a:rPr lang="en-US" altLang="zh-CN" dirty="0" err="1" smtClean="0"/>
              <a:t>Miglitol</a:t>
            </a:r>
            <a:endParaRPr lang="zh-CN" altLang="en-US" dirty="0"/>
          </a:p>
        </p:txBody>
      </p:sp>
      <p:sp>
        <p:nvSpPr>
          <p:cNvPr id="12" name="TextBox 11"/>
          <p:cNvSpPr txBox="1"/>
          <p:nvPr/>
        </p:nvSpPr>
        <p:spPr>
          <a:xfrm>
            <a:off x="979168" y="6280785"/>
            <a:ext cx="1185004" cy="369332"/>
          </a:xfrm>
          <a:prstGeom prst="rect">
            <a:avLst/>
          </a:prstGeom>
          <a:noFill/>
        </p:spPr>
        <p:txBody>
          <a:bodyPr wrap="none" rtlCol="0">
            <a:spAutoFit/>
          </a:bodyPr>
          <a:lstStyle/>
          <a:p>
            <a:r>
              <a:rPr lang="en-US" altLang="zh-CN" dirty="0" err="1" smtClean="0"/>
              <a:t>Voglibose</a:t>
            </a:r>
            <a:endParaRPr lang="en-US" altLang="zh-CN" dirty="0"/>
          </a:p>
        </p:txBody>
      </p:sp>
    </p:spTree>
    <p:extLst>
      <p:ext uri="{BB962C8B-B14F-4D97-AF65-F5344CB8AC3E}">
        <p14:creationId xmlns:p14="http://schemas.microsoft.com/office/powerpoint/2010/main" val="2509308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Sulfonylurea derivatives</a:t>
            </a:r>
            <a:endParaRPr lang="zh-CN" altLang="en-US" dirty="0"/>
          </a:p>
        </p:txBody>
      </p:sp>
      <p:sp>
        <p:nvSpPr>
          <p:cNvPr id="3" name="内容占位符 2"/>
          <p:cNvSpPr>
            <a:spLocks noGrp="1"/>
          </p:cNvSpPr>
          <p:nvPr>
            <p:ph idx="1"/>
          </p:nvPr>
        </p:nvSpPr>
        <p:spPr/>
        <p:txBody>
          <a:bodyPr/>
          <a:lstStyle/>
          <a:p>
            <a:r>
              <a:rPr lang="en-US" altLang="zh-CN" dirty="0"/>
              <a:t>Sulfonylurea derivatives act by closing pancreatic cell potassium channels, which leads to enhanced insulin secretion</a:t>
            </a:r>
            <a:r>
              <a:rPr lang="en-US" altLang="zh-CN" dirty="0" smtClean="0"/>
              <a:t>.</a:t>
            </a:r>
          </a:p>
          <a:p>
            <a:endParaRPr lang="en-US" altLang="zh-CN" dirty="0"/>
          </a:p>
          <a:p>
            <a:r>
              <a:rPr lang="en-US" altLang="zh-CN" dirty="0"/>
              <a:t>Adverse effects: </a:t>
            </a:r>
            <a:r>
              <a:rPr lang="en-US" altLang="zh-CN" dirty="0" smtClean="0"/>
              <a:t>potential </a:t>
            </a:r>
            <a:r>
              <a:rPr lang="en-US" altLang="zh-CN" dirty="0"/>
              <a:t>of (occasionally severe) </a:t>
            </a:r>
            <a:r>
              <a:rPr lang="en-US" altLang="zh-CN" dirty="0" err="1" smtClean="0"/>
              <a:t>hypoglycaemia</a:t>
            </a:r>
            <a:r>
              <a:rPr lang="en-US" altLang="zh-CN" dirty="0" smtClean="0"/>
              <a:t>.</a:t>
            </a:r>
            <a:endParaRPr lang="zh-CN" altLang="en-US" dirty="0"/>
          </a:p>
        </p:txBody>
      </p:sp>
    </p:spTree>
    <p:extLst>
      <p:ext uri="{BB962C8B-B14F-4D97-AF65-F5344CB8AC3E}">
        <p14:creationId xmlns:p14="http://schemas.microsoft.com/office/powerpoint/2010/main" val="254271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Sulfonylurea Receptor</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40768"/>
            <a:ext cx="8359786" cy="3816424"/>
          </a:xfrm>
        </p:spPr>
      </p:pic>
      <p:sp>
        <p:nvSpPr>
          <p:cNvPr id="5" name="TextBox 4"/>
          <p:cNvSpPr txBox="1"/>
          <p:nvPr/>
        </p:nvSpPr>
        <p:spPr>
          <a:xfrm>
            <a:off x="251518" y="5373216"/>
            <a:ext cx="8640961" cy="1200329"/>
          </a:xfrm>
          <a:prstGeom prst="rect">
            <a:avLst/>
          </a:prstGeom>
          <a:noFill/>
        </p:spPr>
        <p:txBody>
          <a:bodyPr wrap="square" rtlCol="0">
            <a:spAutoFit/>
          </a:bodyPr>
          <a:lstStyle/>
          <a:p>
            <a:r>
              <a:rPr lang="en-US" altLang="zh-CN" dirty="0"/>
              <a:t>Mark J. Dunne, </a:t>
            </a:r>
            <a:r>
              <a:rPr lang="en-US" altLang="zh-CN" dirty="0" smtClean="0"/>
              <a:t>et al. Electrophysiology </a:t>
            </a:r>
            <a:r>
              <a:rPr lang="en-US" altLang="zh-CN" dirty="0"/>
              <a:t>of the β Cell and Mechanisms of Inhibition of Insulin </a:t>
            </a:r>
            <a:r>
              <a:rPr lang="en-US" altLang="zh-CN" dirty="0" smtClean="0"/>
              <a:t>Release. </a:t>
            </a:r>
            <a:r>
              <a:rPr lang="en-US" altLang="zh-CN" dirty="0"/>
              <a:t>Supplement 21: Handbook of Physiology, The Endocrine System, The Endocrine Pancreas and Regulation of </a:t>
            </a:r>
            <a:r>
              <a:rPr lang="en-US" altLang="zh-CN" dirty="0" smtClean="0"/>
              <a:t>Metabolism. Originally published: 2001</a:t>
            </a:r>
            <a:r>
              <a:rPr lang="en-US" altLang="zh-CN" dirty="0"/>
              <a:t>.</a:t>
            </a:r>
            <a:endParaRPr lang="en-US" altLang="zh-CN" dirty="0" smtClean="0"/>
          </a:p>
        </p:txBody>
      </p:sp>
    </p:spTree>
    <p:extLst>
      <p:ext uri="{BB962C8B-B14F-4D97-AF65-F5344CB8AC3E}">
        <p14:creationId xmlns:p14="http://schemas.microsoft.com/office/powerpoint/2010/main" val="756213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Sulfonylurea derivatives</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809" y="2785775"/>
            <a:ext cx="3168353" cy="1318034"/>
          </a:xfr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191" y="1226599"/>
            <a:ext cx="3196617" cy="136815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783" y="2594751"/>
            <a:ext cx="3062726" cy="134147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5" y="4797152"/>
            <a:ext cx="3510609" cy="1558711"/>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3550" y="4727088"/>
            <a:ext cx="4762500" cy="1628775"/>
          </a:xfrm>
          <a:prstGeom prst="rect">
            <a:avLst/>
          </a:prstGeom>
        </p:spPr>
      </p:pic>
      <p:sp>
        <p:nvSpPr>
          <p:cNvPr id="10" name="TextBox 9"/>
          <p:cNvSpPr txBox="1"/>
          <p:nvPr/>
        </p:nvSpPr>
        <p:spPr>
          <a:xfrm>
            <a:off x="1115616" y="4072215"/>
            <a:ext cx="2905356" cy="369332"/>
          </a:xfrm>
          <a:prstGeom prst="rect">
            <a:avLst/>
          </a:prstGeom>
          <a:noFill/>
        </p:spPr>
        <p:txBody>
          <a:bodyPr wrap="square" rtlCol="0">
            <a:spAutoFit/>
          </a:bodyPr>
          <a:lstStyle/>
          <a:p>
            <a:r>
              <a:rPr lang="en-US" altLang="zh-CN" dirty="0" err="1"/>
              <a:t>Chlorpropamide</a:t>
            </a:r>
            <a:endParaRPr lang="zh-CN" altLang="en-US" dirty="0"/>
          </a:p>
        </p:txBody>
      </p:sp>
      <p:sp>
        <p:nvSpPr>
          <p:cNvPr id="11" name="TextBox 10"/>
          <p:cNvSpPr txBox="1"/>
          <p:nvPr/>
        </p:nvSpPr>
        <p:spPr>
          <a:xfrm>
            <a:off x="5979808" y="4079131"/>
            <a:ext cx="1351717" cy="369332"/>
          </a:xfrm>
          <a:prstGeom prst="rect">
            <a:avLst/>
          </a:prstGeom>
          <a:noFill/>
        </p:spPr>
        <p:txBody>
          <a:bodyPr wrap="none" rtlCol="0">
            <a:spAutoFit/>
          </a:bodyPr>
          <a:lstStyle/>
          <a:p>
            <a:r>
              <a:rPr lang="en-US" altLang="zh-CN" dirty="0" err="1"/>
              <a:t>Tolazamide</a:t>
            </a:r>
            <a:endParaRPr lang="zh-CN" altLang="en-US" dirty="0"/>
          </a:p>
        </p:txBody>
      </p:sp>
      <p:sp>
        <p:nvSpPr>
          <p:cNvPr id="12" name="TextBox 11"/>
          <p:cNvSpPr txBox="1"/>
          <p:nvPr/>
        </p:nvSpPr>
        <p:spPr>
          <a:xfrm>
            <a:off x="1120386" y="6316340"/>
            <a:ext cx="1184940" cy="369332"/>
          </a:xfrm>
          <a:prstGeom prst="rect">
            <a:avLst/>
          </a:prstGeom>
          <a:noFill/>
        </p:spPr>
        <p:txBody>
          <a:bodyPr wrap="none" rtlCol="0">
            <a:spAutoFit/>
          </a:bodyPr>
          <a:lstStyle/>
          <a:p>
            <a:r>
              <a:rPr lang="en-US" altLang="zh-CN" dirty="0" err="1"/>
              <a:t>Gliclazide</a:t>
            </a:r>
            <a:endParaRPr lang="zh-CN" altLang="en-US" dirty="0"/>
          </a:p>
        </p:txBody>
      </p:sp>
      <p:sp>
        <p:nvSpPr>
          <p:cNvPr id="13" name="TextBox 12"/>
          <p:cNvSpPr txBox="1"/>
          <p:nvPr/>
        </p:nvSpPr>
        <p:spPr>
          <a:xfrm>
            <a:off x="5872775" y="6316340"/>
            <a:ext cx="1351652" cy="369332"/>
          </a:xfrm>
          <a:prstGeom prst="rect">
            <a:avLst/>
          </a:prstGeom>
          <a:noFill/>
        </p:spPr>
        <p:txBody>
          <a:bodyPr wrap="none" rtlCol="0">
            <a:spAutoFit/>
          </a:bodyPr>
          <a:lstStyle/>
          <a:p>
            <a:r>
              <a:rPr lang="en-US" altLang="zh-CN" dirty="0"/>
              <a:t>Glimepiride</a:t>
            </a:r>
            <a:endParaRPr lang="zh-CN" altLang="en-US" dirty="0"/>
          </a:p>
        </p:txBody>
      </p:sp>
    </p:spTree>
    <p:extLst>
      <p:ext uri="{BB962C8B-B14F-4D97-AF65-F5344CB8AC3E}">
        <p14:creationId xmlns:p14="http://schemas.microsoft.com/office/powerpoint/2010/main" val="3162897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Incretin</a:t>
            </a:r>
            <a:r>
              <a:rPr lang="en-US" altLang="zh-CN" dirty="0" smtClean="0"/>
              <a:t> </a:t>
            </a:r>
            <a:r>
              <a:rPr lang="en-US" altLang="zh-CN" dirty="0"/>
              <a:t>Hormones</a:t>
            </a:r>
            <a:endParaRPr lang="zh-CN" altLang="en-US" dirty="0"/>
          </a:p>
        </p:txBody>
      </p:sp>
      <p:sp>
        <p:nvSpPr>
          <p:cNvPr id="3" name="内容占位符 2"/>
          <p:cNvSpPr>
            <a:spLocks noGrp="1"/>
          </p:cNvSpPr>
          <p:nvPr>
            <p:ph idx="1"/>
          </p:nvPr>
        </p:nvSpPr>
        <p:spPr/>
        <p:txBody>
          <a:bodyPr/>
          <a:lstStyle/>
          <a:p>
            <a:r>
              <a:rPr lang="en-US" altLang="zh-CN" dirty="0" err="1"/>
              <a:t>Incretins</a:t>
            </a:r>
            <a:r>
              <a:rPr lang="en-US" altLang="zh-CN" dirty="0"/>
              <a:t> play an important role in lowering postprandial secretion of glucagon, thereby lowering </a:t>
            </a:r>
            <a:r>
              <a:rPr lang="en-US" altLang="zh-CN" dirty="0" err="1"/>
              <a:t>postabsorbtive</a:t>
            </a:r>
            <a:r>
              <a:rPr lang="en-US" altLang="zh-CN" dirty="0"/>
              <a:t> glucose levels, reducing oxidative stress, and preventing weight </a:t>
            </a:r>
            <a:r>
              <a:rPr lang="en-US" altLang="zh-CN" dirty="0" smtClean="0"/>
              <a:t>gain.</a:t>
            </a:r>
          </a:p>
          <a:p>
            <a:endParaRPr lang="en-US" altLang="zh-CN" sz="900" dirty="0" smtClean="0"/>
          </a:p>
          <a:p>
            <a:r>
              <a:rPr lang="en-US" altLang="zh-CN" dirty="0"/>
              <a:t>Although </a:t>
            </a:r>
            <a:r>
              <a:rPr lang="en-US" altLang="zh-CN" dirty="0" err="1"/>
              <a:t>incretin</a:t>
            </a:r>
            <a:r>
              <a:rPr lang="en-US" altLang="zh-CN" dirty="0"/>
              <a:t> hormones have been shown to preserve β-cell function in animal models, their role in human β-cell preservation remains to be established.</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725144"/>
            <a:ext cx="4396938" cy="1960899"/>
          </a:xfrm>
          <a:prstGeom prst="rect">
            <a:avLst/>
          </a:prstGeom>
        </p:spPr>
      </p:pic>
    </p:spTree>
    <p:extLst>
      <p:ext uri="{BB962C8B-B14F-4D97-AF65-F5344CB8AC3E}">
        <p14:creationId xmlns:p14="http://schemas.microsoft.com/office/powerpoint/2010/main" val="3252662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From </a:t>
            </a:r>
            <a:r>
              <a:rPr lang="en-US" altLang="zh-CN" dirty="0"/>
              <a:t>lizard to lab to </a:t>
            </a:r>
            <a:r>
              <a:rPr lang="en-US" altLang="zh-CN" dirty="0" smtClean="0"/>
              <a:t>human</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348880"/>
            <a:ext cx="6696744" cy="2839420"/>
          </a:xfrm>
        </p:spPr>
      </p:pic>
    </p:spTree>
    <p:extLst>
      <p:ext uri="{BB962C8B-B14F-4D97-AF65-F5344CB8AC3E}">
        <p14:creationId xmlns:p14="http://schemas.microsoft.com/office/powerpoint/2010/main" val="424184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Exogenous insulin</a:t>
            </a:r>
            <a:endParaRPr lang="zh-CN" altLang="en-US" dirty="0"/>
          </a:p>
        </p:txBody>
      </p:sp>
      <p:sp>
        <p:nvSpPr>
          <p:cNvPr id="3" name="内容占位符 2"/>
          <p:cNvSpPr>
            <a:spLocks noGrp="1"/>
          </p:cNvSpPr>
          <p:nvPr>
            <p:ph idx="1"/>
          </p:nvPr>
        </p:nvSpPr>
        <p:spPr>
          <a:xfrm>
            <a:off x="457199" y="1600200"/>
            <a:ext cx="7192721" cy="4876800"/>
          </a:xfrm>
        </p:spPr>
        <p:txBody>
          <a:bodyPr>
            <a:normAutofit fontScale="92500"/>
          </a:bodyPr>
          <a:lstStyle/>
          <a:p>
            <a:r>
              <a:rPr lang="en-US" altLang="zh-CN" dirty="0" smtClean="0"/>
              <a:t>Support </a:t>
            </a:r>
            <a:r>
              <a:rPr lang="en-US" altLang="zh-CN" dirty="0"/>
              <a:t>the clinical effects of metformin and the </a:t>
            </a:r>
            <a:r>
              <a:rPr lang="en-US" altLang="zh-CN" dirty="0" err="1"/>
              <a:t>thiazolidinediones</a:t>
            </a:r>
            <a:r>
              <a:rPr lang="en-US" altLang="zh-CN" dirty="0" smtClean="0"/>
              <a:t>, </a:t>
            </a:r>
            <a:r>
              <a:rPr lang="en-US" altLang="zh-CN" dirty="0"/>
              <a:t>and may also have important beneficial effects in reducing inflammatory processes, especially in the </a:t>
            </a:r>
            <a:r>
              <a:rPr lang="en-US" altLang="zh-CN" dirty="0" smtClean="0"/>
              <a:t>vasculature.</a:t>
            </a:r>
            <a:r>
              <a:rPr lang="en-US" altLang="zh-CN" dirty="0"/>
              <a:t> </a:t>
            </a:r>
            <a:endParaRPr lang="en-US" altLang="zh-CN" dirty="0" smtClean="0"/>
          </a:p>
          <a:p>
            <a:endParaRPr lang="en-US" altLang="zh-CN" dirty="0" smtClean="0"/>
          </a:p>
          <a:p>
            <a:r>
              <a:rPr lang="en-US" altLang="zh-CN" dirty="0" smtClean="0"/>
              <a:t>It </a:t>
            </a:r>
            <a:r>
              <a:rPr lang="en-US" altLang="zh-CN" dirty="0"/>
              <a:t>is essential to initiate insulin injections when required to achieve </a:t>
            </a:r>
            <a:r>
              <a:rPr lang="en-US" altLang="zh-CN" dirty="0" err="1"/>
              <a:t>glycaemic</a:t>
            </a:r>
            <a:r>
              <a:rPr lang="en-US" altLang="zh-CN" dirty="0"/>
              <a:t> targets in type 2 diabetes, possibly in combination with oral insulin </a:t>
            </a:r>
            <a:r>
              <a:rPr lang="en-US" altLang="zh-CN" dirty="0" err="1"/>
              <a:t>sensitisers</a:t>
            </a:r>
            <a:r>
              <a:rPr lang="en-US" altLang="zh-CN" dirty="0"/>
              <a:t>. </a:t>
            </a:r>
            <a:endParaRPr lang="en-US" altLang="zh-CN" dirty="0" smtClean="0"/>
          </a:p>
          <a:p>
            <a:endParaRPr lang="en-US" altLang="zh-CN" dirty="0" smtClean="0"/>
          </a:p>
          <a:p>
            <a:r>
              <a:rPr lang="en-US" altLang="zh-CN" dirty="0" smtClean="0"/>
              <a:t>However</a:t>
            </a:r>
            <a:r>
              <a:rPr lang="en-US" altLang="zh-CN" dirty="0"/>
              <a:t>, combined use of insulin and </a:t>
            </a:r>
            <a:r>
              <a:rPr lang="en-US" altLang="zh-CN" dirty="0" err="1"/>
              <a:t>thiazolidinediones</a:t>
            </a:r>
            <a:r>
              <a:rPr lang="en-US" altLang="zh-CN" dirty="0"/>
              <a:t> seems to infer an increased risk of </a:t>
            </a:r>
            <a:r>
              <a:rPr lang="en-US" altLang="zh-CN" dirty="0" err="1"/>
              <a:t>oedema</a:t>
            </a:r>
            <a:r>
              <a:rPr lang="en-US" altLang="zh-CN" dirty="0"/>
              <a:t> and cardiac failure. Therefore, this combination is not allowed in most European countries.</a:t>
            </a:r>
            <a:endParaRPr lang="zh-CN" altLang="zh-CN" dirty="0"/>
          </a:p>
          <a:p>
            <a:endParaRPr lang="zh-CN" altLang="en-US"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36758"/>
          <a:stretch/>
        </p:blipFill>
        <p:spPr>
          <a:xfrm>
            <a:off x="7577913" y="2060848"/>
            <a:ext cx="1530591" cy="3635733"/>
          </a:xfrm>
          <a:prstGeom prst="rect">
            <a:avLst/>
          </a:prstGeom>
        </p:spPr>
      </p:pic>
    </p:spTree>
    <p:extLst>
      <p:ext uri="{BB962C8B-B14F-4D97-AF65-F5344CB8AC3E}">
        <p14:creationId xmlns:p14="http://schemas.microsoft.com/office/powerpoint/2010/main" val="3373708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Bariatric Surgery</a:t>
            </a:r>
            <a:endParaRPr lang="zh-CN" altLang="en-US" dirty="0"/>
          </a:p>
        </p:txBody>
      </p:sp>
      <p:sp>
        <p:nvSpPr>
          <p:cNvPr id="3" name="内容占位符 2"/>
          <p:cNvSpPr>
            <a:spLocks noGrp="1"/>
          </p:cNvSpPr>
          <p:nvPr>
            <p:ph idx="1"/>
          </p:nvPr>
        </p:nvSpPr>
        <p:spPr/>
        <p:txBody>
          <a:bodyPr/>
          <a:lstStyle/>
          <a:p>
            <a:r>
              <a:rPr lang="en-US" altLang="zh-CN" dirty="0"/>
              <a:t>Bariatric surgery as a means of achieving weight loss has proven to be successful in diabetes </a:t>
            </a:r>
            <a:r>
              <a:rPr lang="en-US" altLang="zh-CN" dirty="0" smtClean="0"/>
              <a:t>prevention.</a:t>
            </a:r>
          </a:p>
          <a:p>
            <a:endParaRPr lang="en-US" altLang="zh-CN" sz="1000" dirty="0"/>
          </a:p>
          <a:p>
            <a:r>
              <a:rPr lang="en-US" altLang="zh-CN" dirty="0"/>
              <a:t>Bariatric surgery has also been reported to induce remission of existing diabetes. </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17032"/>
            <a:ext cx="4637514" cy="290348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325" y="3717032"/>
            <a:ext cx="3768864" cy="287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03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normAutofit/>
          </a:bodyPr>
          <a:lstStyle/>
          <a:p>
            <a:r>
              <a:rPr lang="en-US" altLang="zh-CN" dirty="0"/>
              <a:t>L</a:t>
            </a:r>
            <a:r>
              <a:rPr lang="en-US" altLang="zh-CN" dirty="0" smtClean="0"/>
              <a:t>ifestyle </a:t>
            </a:r>
            <a:r>
              <a:rPr lang="en-US" altLang="zh-CN" dirty="0"/>
              <a:t>modification </a:t>
            </a:r>
            <a:r>
              <a:rPr lang="en-US" altLang="zh-CN" dirty="0" smtClean="0"/>
              <a:t>is </a:t>
            </a:r>
            <a:r>
              <a:rPr lang="en-US" altLang="zh-CN" dirty="0"/>
              <a:t>the most effective tool in the prevention or delay of type 2 </a:t>
            </a:r>
            <a:r>
              <a:rPr lang="en-US" altLang="zh-CN" dirty="0" smtClean="0"/>
              <a:t>diabetes.</a:t>
            </a:r>
          </a:p>
          <a:p>
            <a:endParaRPr lang="en-US" altLang="zh-CN" sz="1400" dirty="0"/>
          </a:p>
          <a:p>
            <a:r>
              <a:rPr lang="en-US" altLang="zh-CN" dirty="0"/>
              <a:t>For patients who are unable to achieve these lifestyle </a:t>
            </a:r>
            <a:r>
              <a:rPr lang="en-US" altLang="zh-CN" dirty="0" smtClean="0"/>
              <a:t>goals:</a:t>
            </a:r>
          </a:p>
          <a:p>
            <a:pPr>
              <a:buFont typeface="Wingdings" pitchFamily="2" charset="2"/>
              <a:buChar char="ü"/>
            </a:pPr>
            <a:r>
              <a:rPr lang="en-US" altLang="zh-CN" dirty="0"/>
              <a:t>M</a:t>
            </a:r>
            <a:r>
              <a:rPr lang="en-US" altLang="zh-CN" dirty="0" smtClean="0"/>
              <a:t>etformin </a:t>
            </a:r>
            <a:r>
              <a:rPr lang="en-US" altLang="zh-CN" dirty="0"/>
              <a:t>has </a:t>
            </a:r>
            <a:r>
              <a:rPr lang="en-US" altLang="zh-CN" dirty="0" smtClean="0"/>
              <a:t>been </a:t>
            </a:r>
            <a:r>
              <a:rPr lang="en-US" altLang="zh-CN" dirty="0"/>
              <a:t>proven effective, especially in younger obese patients</a:t>
            </a:r>
            <a:r>
              <a:rPr lang="en-US" altLang="zh-CN" dirty="0" smtClean="0"/>
              <a:t>.</a:t>
            </a:r>
          </a:p>
          <a:p>
            <a:pPr>
              <a:buFont typeface="Wingdings" pitchFamily="2" charset="2"/>
              <a:buChar char="ü"/>
            </a:pPr>
            <a:r>
              <a:rPr lang="el-GR" altLang="zh-CN" dirty="0"/>
              <a:t>α-</a:t>
            </a:r>
            <a:r>
              <a:rPr lang="en-US" altLang="zh-CN" dirty="0" err="1"/>
              <a:t>glucosidase</a:t>
            </a:r>
            <a:r>
              <a:rPr lang="en-US" altLang="zh-CN" dirty="0"/>
              <a:t> </a:t>
            </a:r>
            <a:r>
              <a:rPr lang="en-US" altLang="zh-CN" dirty="0" smtClean="0"/>
              <a:t>inhibitors confer </a:t>
            </a:r>
            <a:r>
              <a:rPr lang="en-US" altLang="zh-CN" dirty="0"/>
              <a:t>a moderate risk </a:t>
            </a:r>
            <a:r>
              <a:rPr lang="en-US" altLang="zh-CN" dirty="0" smtClean="0"/>
              <a:t>reduction.</a:t>
            </a:r>
          </a:p>
          <a:p>
            <a:pPr>
              <a:buFont typeface="Wingdings" pitchFamily="2" charset="2"/>
              <a:buChar char="ü"/>
            </a:pPr>
            <a:r>
              <a:rPr lang="en-US" altLang="zh-CN" dirty="0" err="1" smtClean="0"/>
              <a:t>Thiazolidinediones</a:t>
            </a:r>
            <a:r>
              <a:rPr lang="en-US" altLang="zh-CN" dirty="0" smtClean="0"/>
              <a:t> </a:t>
            </a:r>
            <a:r>
              <a:rPr lang="en-US" altLang="zh-CN" dirty="0"/>
              <a:t>are conflicting, and the reports of cardiovascular and fracture risk make this option less attractive as a prevention strategy.</a:t>
            </a:r>
            <a:endParaRPr lang="zh-CN" altLang="en-US" dirty="0"/>
          </a:p>
        </p:txBody>
      </p:sp>
    </p:spTree>
    <p:extLst>
      <p:ext uri="{BB962C8B-B14F-4D97-AF65-F5344CB8AC3E}">
        <p14:creationId xmlns:p14="http://schemas.microsoft.com/office/powerpoint/2010/main" val="3427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Diabetes – High Blood Sugar</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Diabetes </a:t>
            </a:r>
            <a:r>
              <a:rPr lang="en-US" altLang="zh-CN" dirty="0" smtClean="0"/>
              <a:t>mellitus:</a:t>
            </a:r>
          </a:p>
          <a:p>
            <a:pPr marL="0" indent="0">
              <a:buNone/>
            </a:pPr>
            <a:r>
              <a:rPr lang="en-US" altLang="zh-CN" dirty="0" smtClean="0"/>
              <a:t>  A </a:t>
            </a:r>
            <a:r>
              <a:rPr lang="en-US" altLang="zh-CN" dirty="0"/>
              <a:t>group of metabolic diseases characterized by high blood sugar (glucose) levels that result from defects in insulin secretion, or action, or both</a:t>
            </a:r>
            <a:r>
              <a:rPr lang="en-US" altLang="zh-CN" dirty="0" smtClean="0"/>
              <a:t>.</a:t>
            </a:r>
            <a:endParaRPr lang="zh-CN" altLang="en-US" dirty="0"/>
          </a:p>
          <a:p>
            <a:pPr marL="0" indent="0">
              <a:buNone/>
            </a:pPr>
            <a:endParaRPr lang="en-US" altLang="zh-CN" dirty="0" smtClean="0"/>
          </a:p>
          <a:p>
            <a:r>
              <a:rPr lang="en-US" altLang="zh-CN" dirty="0" smtClean="0"/>
              <a:t>Types of Diabetes:</a:t>
            </a:r>
          </a:p>
          <a:p>
            <a:pPr>
              <a:buFont typeface="Wingdings" pitchFamily="2" charset="2"/>
              <a:buChar char="ü"/>
            </a:pPr>
            <a:r>
              <a:rPr lang="en-US" altLang="zh-CN" dirty="0"/>
              <a:t>Type 1 </a:t>
            </a:r>
            <a:r>
              <a:rPr lang="en-US" altLang="zh-CN" dirty="0" smtClean="0"/>
              <a:t>diabetes: </a:t>
            </a:r>
            <a:r>
              <a:rPr lang="en-US" altLang="zh-CN" dirty="0"/>
              <a:t>the pancreas </a:t>
            </a:r>
            <a:r>
              <a:rPr lang="en-US" altLang="zh-CN" dirty="0" smtClean="0"/>
              <a:t>- incapable </a:t>
            </a:r>
            <a:r>
              <a:rPr lang="en-US" altLang="zh-CN" dirty="0"/>
              <a:t>of making </a:t>
            </a:r>
            <a:r>
              <a:rPr lang="en-US" altLang="zh-CN" dirty="0" smtClean="0"/>
              <a:t>insulin.</a:t>
            </a:r>
          </a:p>
          <a:p>
            <a:pPr>
              <a:buFont typeface="Wingdings" pitchFamily="2" charset="2"/>
              <a:buChar char="ü"/>
            </a:pPr>
            <a:r>
              <a:rPr lang="en-US" altLang="zh-CN" dirty="0"/>
              <a:t>Type </a:t>
            </a:r>
            <a:r>
              <a:rPr lang="en-US" altLang="zh-CN" dirty="0" smtClean="0"/>
              <a:t>2 diabetes: the pancreas - can </a:t>
            </a:r>
            <a:r>
              <a:rPr lang="en-US" altLang="zh-CN" dirty="0"/>
              <a:t>produce insulin, but </a:t>
            </a:r>
            <a:r>
              <a:rPr lang="en-US" altLang="zh-CN" dirty="0" smtClean="0"/>
              <a:t>do so relatively inadequately </a:t>
            </a:r>
            <a:r>
              <a:rPr lang="en-US" altLang="zh-CN" dirty="0"/>
              <a:t>for their body's </a:t>
            </a:r>
            <a:r>
              <a:rPr lang="en-US" altLang="zh-CN" dirty="0" smtClean="0"/>
              <a:t>needs.</a:t>
            </a:r>
          </a:p>
          <a:p>
            <a:pPr>
              <a:buFont typeface="Wingdings" pitchFamily="2" charset="2"/>
              <a:buChar char="ü"/>
            </a:pPr>
            <a:r>
              <a:rPr lang="en-US" altLang="zh-CN" dirty="0"/>
              <a:t>Gestational </a:t>
            </a:r>
            <a:r>
              <a:rPr lang="en-US" altLang="zh-CN" dirty="0" smtClean="0"/>
              <a:t>diabetes</a:t>
            </a:r>
            <a:r>
              <a:rPr lang="en-US" altLang="zh-CN" dirty="0"/>
              <a:t>: a condition in which women without previously diagnosed diabetes exhibit high blood glucose levels during </a:t>
            </a:r>
            <a:r>
              <a:rPr lang="en-US" altLang="zh-CN" dirty="0" smtClean="0"/>
              <a:t>pregnancy.</a:t>
            </a:r>
            <a:endParaRPr lang="zh-CN" altLang="en-US" dirty="0"/>
          </a:p>
        </p:txBody>
      </p:sp>
    </p:spTree>
    <p:extLst>
      <p:ext uri="{BB962C8B-B14F-4D97-AF65-F5344CB8AC3E}">
        <p14:creationId xmlns:p14="http://schemas.microsoft.com/office/powerpoint/2010/main" val="83940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References</a:t>
            </a:r>
            <a:endParaRPr lang="zh-CN" altLang="en-US" dirty="0"/>
          </a:p>
        </p:txBody>
      </p:sp>
      <p:sp>
        <p:nvSpPr>
          <p:cNvPr id="3" name="内容占位符 2"/>
          <p:cNvSpPr>
            <a:spLocks noGrp="1"/>
          </p:cNvSpPr>
          <p:nvPr>
            <p:ph idx="1"/>
          </p:nvPr>
        </p:nvSpPr>
        <p:spPr>
          <a:xfrm>
            <a:off x="457200" y="1600200"/>
            <a:ext cx="8229600" cy="5069160"/>
          </a:xfrm>
        </p:spPr>
        <p:txBody>
          <a:bodyPr>
            <a:normAutofit fontScale="92500" lnSpcReduction="20000"/>
          </a:bodyPr>
          <a:lstStyle/>
          <a:p>
            <a:pPr marL="342900" indent="-342900">
              <a:buAutoNum type="arabicParenBoth"/>
            </a:pPr>
            <a:r>
              <a:rPr lang="en-US" altLang="zh-CN" dirty="0"/>
              <a:t>Pan XR, et al. Effects of diet and exercise in preventing NIDDM in people with impaired glucose tolerance. The Da Qing IGT and Diabetes Study. Diabetes Care 1997, </a:t>
            </a:r>
            <a:r>
              <a:rPr lang="en-US" altLang="zh-CN" dirty="0" smtClean="0"/>
              <a:t>20:537-544.</a:t>
            </a:r>
            <a:endParaRPr lang="en-US" altLang="zh-CN" dirty="0"/>
          </a:p>
          <a:p>
            <a:pPr marL="342900" indent="-342900">
              <a:buAutoNum type="arabicParenBoth"/>
            </a:pPr>
            <a:r>
              <a:rPr lang="en-US" altLang="zh-CN" dirty="0"/>
              <a:t>Diabetes Prevention Program Research Group. Reduction in the incidence of type 2 diabetes with lifestyle intervention or metformin. N </a:t>
            </a:r>
            <a:r>
              <a:rPr lang="en-US" altLang="zh-CN" dirty="0" err="1"/>
              <a:t>Engl</a:t>
            </a:r>
            <a:r>
              <a:rPr lang="en-US" altLang="zh-CN" dirty="0"/>
              <a:t> J Med, 2002, </a:t>
            </a:r>
            <a:r>
              <a:rPr lang="en-US" altLang="zh-CN" dirty="0" smtClean="0"/>
              <a:t>346:393-403.</a:t>
            </a:r>
            <a:endParaRPr lang="en-US" altLang="zh-CN" dirty="0"/>
          </a:p>
          <a:p>
            <a:pPr marL="342900" indent="-342900">
              <a:buAutoNum type="arabicParenBoth"/>
            </a:pPr>
            <a:r>
              <a:rPr lang="en-US" altLang="zh-CN" dirty="0" err="1"/>
              <a:t>Tuomilehto</a:t>
            </a:r>
            <a:r>
              <a:rPr lang="en-US" altLang="zh-CN" dirty="0"/>
              <a:t> J, et al. Prevention of type 2 </a:t>
            </a:r>
            <a:r>
              <a:rPr lang="en-US" altLang="zh-CN" dirty="0" err="1"/>
              <a:t>diatetes</a:t>
            </a:r>
            <a:r>
              <a:rPr lang="en-US" altLang="zh-CN" dirty="0"/>
              <a:t> mellitus by changes in lifestyle among subjects with impaired glucose tolerance, N </a:t>
            </a:r>
            <a:r>
              <a:rPr lang="en-US" altLang="zh-CN" dirty="0" err="1"/>
              <a:t>Engl</a:t>
            </a:r>
            <a:r>
              <a:rPr lang="en-US" altLang="zh-CN" dirty="0"/>
              <a:t> J Med, 2001, 344:1343-1350</a:t>
            </a:r>
            <a:r>
              <a:rPr lang="en-US" altLang="zh-CN" dirty="0" smtClean="0"/>
              <a:t>.</a:t>
            </a:r>
          </a:p>
          <a:p>
            <a:pPr marL="342900" indent="-342900">
              <a:buAutoNum type="arabicParenBoth"/>
            </a:pPr>
            <a:r>
              <a:rPr lang="en-US" altLang="zh-CN" dirty="0"/>
              <a:t>Michael </a:t>
            </a:r>
            <a:r>
              <a:rPr lang="en-US" altLang="zh-CN" dirty="0" err="1"/>
              <a:t>Stumvoll</a:t>
            </a:r>
            <a:r>
              <a:rPr lang="en-US" altLang="zh-CN" dirty="0"/>
              <a:t>, </a:t>
            </a:r>
            <a:r>
              <a:rPr lang="en-US" altLang="zh-CN" dirty="0" smtClean="0"/>
              <a:t>et al</a:t>
            </a:r>
            <a:r>
              <a:rPr lang="en-US" altLang="zh-CN" dirty="0"/>
              <a:t>. Type 2 diabetes: principles of pathogenesis and </a:t>
            </a:r>
            <a:r>
              <a:rPr lang="en-US" altLang="zh-CN" dirty="0" smtClean="0"/>
              <a:t>therapy</a:t>
            </a:r>
            <a:r>
              <a:rPr lang="en-US" altLang="zh-CN" dirty="0"/>
              <a:t>. Lancet 2005; 365: </a:t>
            </a:r>
            <a:r>
              <a:rPr lang="en-US" altLang="zh-CN" dirty="0" smtClean="0"/>
              <a:t>1333–46</a:t>
            </a:r>
          </a:p>
          <a:p>
            <a:pPr marL="342900" indent="-342900">
              <a:buAutoNum type="arabicParenBoth"/>
            </a:pPr>
            <a:r>
              <a:rPr lang="en-US" altLang="zh-CN" dirty="0"/>
              <a:t>Stuart A. </a:t>
            </a:r>
            <a:r>
              <a:rPr lang="en-US" altLang="zh-CN" dirty="0" smtClean="0"/>
              <a:t>Ross, et al</a:t>
            </a:r>
            <a:r>
              <a:rPr lang="en-US" altLang="zh-CN" dirty="0"/>
              <a:t>. Chemistry and Biochemistry of Type 2 </a:t>
            </a:r>
            <a:r>
              <a:rPr lang="en-US" altLang="zh-CN" dirty="0" smtClean="0"/>
              <a:t>Diabetes. </a:t>
            </a:r>
            <a:r>
              <a:rPr lang="de-DE" altLang="zh-CN" dirty="0"/>
              <a:t>Chem. Rev. 2004, </a:t>
            </a:r>
            <a:r>
              <a:rPr lang="de-DE" altLang="zh-CN" dirty="0" smtClean="0"/>
              <a:t>104: 1255-1282.</a:t>
            </a:r>
          </a:p>
          <a:p>
            <a:pPr marL="342900" indent="-342900">
              <a:buFont typeface="Arial" pitchFamily="34" charset="0"/>
              <a:buAutoNum type="arabicParenBoth"/>
            </a:pPr>
            <a:r>
              <a:rPr lang="es-ES" altLang="zh-CN" dirty="0"/>
              <a:t>Darleen A. et al. </a:t>
            </a:r>
            <a:r>
              <a:rPr lang="en-US" altLang="zh-CN" dirty="0"/>
              <a:t>Targeting the CNS to treat type 2 diabetes. Nature Reviews Drug Discovery 2009, 8: 386-398</a:t>
            </a:r>
            <a:r>
              <a:rPr lang="en-US" altLang="zh-CN" dirty="0" smtClean="0"/>
              <a:t>.</a:t>
            </a:r>
            <a:endParaRPr lang="en-US" altLang="zh-CN" dirty="0"/>
          </a:p>
        </p:txBody>
      </p:sp>
    </p:spTree>
    <p:extLst>
      <p:ext uri="{BB962C8B-B14F-4D97-AF65-F5344CB8AC3E}">
        <p14:creationId xmlns:p14="http://schemas.microsoft.com/office/powerpoint/2010/main" val="2555944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Questions</a:t>
            </a:r>
            <a:endParaRPr lang="zh-CN" altLang="en-US" dirty="0"/>
          </a:p>
        </p:txBody>
      </p:sp>
      <p:sp>
        <p:nvSpPr>
          <p:cNvPr id="3" name="内容占位符 2"/>
          <p:cNvSpPr>
            <a:spLocks noGrp="1"/>
          </p:cNvSpPr>
          <p:nvPr>
            <p:ph idx="1"/>
          </p:nvPr>
        </p:nvSpPr>
        <p:spPr/>
        <p:txBody>
          <a:bodyPr/>
          <a:lstStyle/>
          <a:p>
            <a:r>
              <a:rPr lang="en-US" altLang="zh-CN" dirty="0" smtClean="0"/>
              <a:t>List 3 kinds of drugs for the treatment of diabetes with structure. </a:t>
            </a:r>
          </a:p>
          <a:p>
            <a:r>
              <a:rPr lang="en-US" altLang="zh-CN" dirty="0" smtClean="0"/>
              <a:t>Describe </a:t>
            </a:r>
            <a:r>
              <a:rPr lang="en-US" altLang="zh-CN" dirty="0"/>
              <a:t>the insulin resistance and the Insulin receptor knock-out </a:t>
            </a:r>
            <a:r>
              <a:rPr lang="en-US" altLang="zh-CN" dirty="0" smtClean="0"/>
              <a:t>models.</a:t>
            </a:r>
          </a:p>
          <a:p>
            <a:r>
              <a:rPr lang="en-US" altLang="zh-CN" dirty="0"/>
              <a:t>What is </a:t>
            </a:r>
            <a:r>
              <a:rPr lang="en-US" altLang="zh-CN" dirty="0" smtClean="0"/>
              <a:t>bariatric surgery?</a:t>
            </a:r>
          </a:p>
          <a:p>
            <a:r>
              <a:rPr lang="en-US" altLang="zh-CN" dirty="0" smtClean="0"/>
              <a:t>How </a:t>
            </a:r>
            <a:r>
              <a:rPr lang="en-US" altLang="zh-CN" dirty="0"/>
              <a:t>the </a:t>
            </a:r>
            <a:r>
              <a:rPr lang="en-US" altLang="zh-CN" dirty="0" smtClean="0"/>
              <a:t>lifestyle modification</a:t>
            </a:r>
            <a:r>
              <a:rPr lang="zh-CN" altLang="en-US" dirty="0" smtClean="0"/>
              <a:t> </a:t>
            </a:r>
            <a:r>
              <a:rPr lang="en-US" altLang="zh-CN" dirty="0" smtClean="0"/>
              <a:t>works for diabetes patients? </a:t>
            </a:r>
            <a:endParaRPr lang="en-US" altLang="zh-CN" dirty="0"/>
          </a:p>
        </p:txBody>
      </p:sp>
    </p:spTree>
    <p:extLst>
      <p:ext uri="{BB962C8B-B14F-4D97-AF65-F5344CB8AC3E}">
        <p14:creationId xmlns:p14="http://schemas.microsoft.com/office/powerpoint/2010/main" val="693463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535868" y="2996952"/>
            <a:ext cx="4555450" cy="923330"/>
          </a:xfrm>
          <a:prstGeom prst="rect">
            <a:avLst/>
          </a:prstGeom>
          <a:noFill/>
        </p:spPr>
        <p:txBody>
          <a:bodyPr wrap="square" lIns="91440" tIns="45720" rIns="91440" bIns="45720">
            <a:spAutoFit/>
          </a:bodyPr>
          <a:lstStyle/>
          <a:p>
            <a:pPr algn="ctr"/>
            <a:r>
              <a:rPr lang="en-US" altLang="zh-CN"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 !</a:t>
            </a:r>
            <a:endParaRPr lang="zh-CN" alt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088401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Type 1 and Type 2 Diabetes</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770235244"/>
              </p:ext>
            </p:extLst>
          </p:nvPr>
        </p:nvGraphicFramePr>
        <p:xfrm>
          <a:off x="457200" y="1600200"/>
          <a:ext cx="8291265" cy="4033520"/>
        </p:xfrm>
        <a:graphic>
          <a:graphicData uri="http://schemas.openxmlformats.org/drawingml/2006/table">
            <a:tbl>
              <a:tblPr firstRow="1" bandRow="1">
                <a:tableStyleId>{5C22544A-7EE6-4342-B048-85BDC9FD1C3A}</a:tableStyleId>
              </a:tblPr>
              <a:tblGrid>
                <a:gridCol w="2098576"/>
                <a:gridCol w="3096344"/>
                <a:gridCol w="3096345"/>
              </a:tblGrid>
              <a:tr h="370840">
                <a:tc>
                  <a:txBody>
                    <a:bodyPr/>
                    <a:lstStyle/>
                    <a:p>
                      <a:endParaRPr lang="zh-CN" altLang="en-US" dirty="0"/>
                    </a:p>
                  </a:txBody>
                  <a:tcPr/>
                </a:tc>
                <a:tc>
                  <a:txBody>
                    <a:bodyPr/>
                    <a:lstStyle/>
                    <a:p>
                      <a:r>
                        <a:rPr lang="en-US" altLang="zh-CN" dirty="0" smtClean="0"/>
                        <a:t>Type</a:t>
                      </a:r>
                      <a:r>
                        <a:rPr lang="en-US" altLang="zh-CN" baseline="0" dirty="0" smtClean="0"/>
                        <a:t> 1 Diabetes</a:t>
                      </a:r>
                      <a:endParaRPr lang="zh-CN" altLang="en-US" dirty="0"/>
                    </a:p>
                  </a:txBody>
                  <a:tcPr/>
                </a:tc>
                <a:tc>
                  <a:txBody>
                    <a:bodyPr/>
                    <a:lstStyle/>
                    <a:p>
                      <a:r>
                        <a:rPr lang="en-US" altLang="zh-CN" dirty="0" smtClean="0"/>
                        <a:t>Type 2 Diabetes</a:t>
                      </a:r>
                      <a:endParaRPr lang="zh-CN" altLang="en-US" dirty="0"/>
                    </a:p>
                  </a:txBody>
                  <a:tcPr/>
                </a:tc>
              </a:tr>
              <a:tr h="370840">
                <a:tc>
                  <a:txBody>
                    <a:bodyPr/>
                    <a:lstStyle/>
                    <a:p>
                      <a:r>
                        <a:rPr lang="en-US" altLang="zh-CN" dirty="0" smtClean="0"/>
                        <a:t>Symptom</a:t>
                      </a:r>
                      <a:endParaRPr lang="zh-CN" altLang="en-US" dirty="0"/>
                    </a:p>
                  </a:txBody>
                  <a:tcPr/>
                </a:tc>
                <a:tc>
                  <a:txBody>
                    <a:bodyPr/>
                    <a:lstStyle/>
                    <a:p>
                      <a:pPr algn="l"/>
                      <a:r>
                        <a:rPr lang="en-US" altLang="zh-CN" dirty="0" smtClean="0"/>
                        <a:t>Lack of insulin</a:t>
                      </a:r>
                      <a:endParaRPr lang="zh-CN" altLang="en-US" dirty="0"/>
                    </a:p>
                  </a:txBody>
                  <a:tcPr anchor="ctr"/>
                </a:tc>
                <a:tc>
                  <a:txBody>
                    <a:bodyPr/>
                    <a:lstStyle/>
                    <a:p>
                      <a:pPr algn="l"/>
                      <a:r>
                        <a:rPr lang="en-US" altLang="zh-CN" dirty="0" smtClean="0"/>
                        <a:t>Lack of insulin</a:t>
                      </a:r>
                      <a:endParaRPr lang="zh-CN" alt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Can</a:t>
                      </a:r>
                      <a:r>
                        <a:rPr lang="en-US" altLang="zh-CN" baseline="0" dirty="0" smtClean="0"/>
                        <a:t> pancreas produce insulin?</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t>×</a:t>
                      </a:r>
                      <a:endParaRPr lang="zh-CN" altLang="en-US" b="1" dirty="0" smtClean="0"/>
                    </a:p>
                  </a:txBody>
                  <a:tcPr anchor="ctr"/>
                </a:tc>
                <a:tc>
                  <a:txBody>
                    <a:bodyPr/>
                    <a:lstStyle/>
                    <a:p>
                      <a:pPr algn="ctr"/>
                      <a:r>
                        <a:rPr lang="zh-CN" altLang="en-US" b="1" dirty="0" smtClean="0"/>
                        <a:t>√</a:t>
                      </a:r>
                      <a:endParaRPr lang="zh-CN" altLang="en-US" b="1" dirty="0"/>
                    </a:p>
                  </a:txBody>
                  <a:tcPr anchor="ctr"/>
                </a:tc>
              </a:tr>
              <a:tr h="370840">
                <a:tc>
                  <a:txBody>
                    <a:bodyPr/>
                    <a:lstStyle/>
                    <a:p>
                      <a:r>
                        <a:rPr lang="en-US" altLang="zh-CN" dirty="0" smtClean="0"/>
                        <a:t>The reason for high blood sugar</a:t>
                      </a:r>
                      <a:endParaRPr lang="zh-CN" altLang="en-US" dirty="0"/>
                    </a:p>
                  </a:txBody>
                  <a:tcPr/>
                </a:tc>
                <a:tc>
                  <a:txBody>
                    <a:bodyPr/>
                    <a:lstStyle/>
                    <a:p>
                      <a:pPr algn="l"/>
                      <a:r>
                        <a:rPr lang="en-US" altLang="zh-CN" sz="1800" kern="1200" dirty="0" smtClean="0">
                          <a:solidFill>
                            <a:schemeClr val="dk1"/>
                          </a:solidFill>
                          <a:effectLst/>
                          <a:latin typeface="+mn-lt"/>
                          <a:ea typeface="+mn-ea"/>
                          <a:cs typeface="+mn-cs"/>
                        </a:rPr>
                        <a:t>immunological destruction of pancreatic β cells</a:t>
                      </a:r>
                      <a:endParaRPr lang="zh-CN" altLang="en-US" dirty="0"/>
                    </a:p>
                  </a:txBody>
                  <a:tcPr/>
                </a:tc>
                <a:tc>
                  <a:txBody>
                    <a:bodyPr/>
                    <a:lstStyle/>
                    <a:p>
                      <a:pPr algn="l"/>
                      <a:r>
                        <a:rPr lang="en-US" altLang="zh-CN" dirty="0" smtClean="0"/>
                        <a:t>the failure of augmented insulin secretion to compensate for insulin resistance</a:t>
                      </a:r>
                      <a:endParaRPr lang="zh-CN" altLang="en-US" dirty="0"/>
                    </a:p>
                  </a:txBody>
                  <a:tcPr anchor="ctr"/>
                </a:tc>
              </a:tr>
              <a:tr h="370840">
                <a:tc>
                  <a:txBody>
                    <a:bodyPr/>
                    <a:lstStyle/>
                    <a:p>
                      <a:r>
                        <a:rPr lang="en-US" altLang="zh-CN" dirty="0" smtClean="0"/>
                        <a:t>Inducement</a:t>
                      </a:r>
                      <a:endParaRPr lang="zh-CN" altLang="en-US" dirty="0"/>
                    </a:p>
                  </a:txBody>
                  <a:tcPr/>
                </a:tc>
                <a:tc>
                  <a:txBody>
                    <a:bodyPr/>
                    <a:lstStyle/>
                    <a:p>
                      <a:pPr algn="l"/>
                      <a:r>
                        <a:rPr lang="en-US" altLang="zh-CN" dirty="0" smtClean="0"/>
                        <a:t>a combination of genetic susceptibility, a </a:t>
                      </a:r>
                      <a:r>
                        <a:rPr lang="en-US" altLang="zh-CN" dirty="0" err="1" smtClean="0"/>
                        <a:t>diabetogenic</a:t>
                      </a:r>
                      <a:r>
                        <a:rPr lang="en-US" altLang="zh-CN" dirty="0" smtClean="0"/>
                        <a:t> trigger and exposure to a driving antigen</a:t>
                      </a:r>
                      <a:endParaRPr lang="zh-CN" altLang="en-US" dirty="0"/>
                    </a:p>
                  </a:txBody>
                  <a:tcPr/>
                </a:tc>
                <a:tc>
                  <a:txBody>
                    <a:bodyPr/>
                    <a:lstStyle/>
                    <a:p>
                      <a:pPr algn="l"/>
                      <a:r>
                        <a:rPr lang="en-US" altLang="zh-CN" dirty="0" smtClean="0"/>
                        <a:t>a complex interplay between genetic predisposition and environmental factors such as diet, degree of physical activity, and age</a:t>
                      </a:r>
                      <a:endParaRPr lang="zh-CN" altLang="en-US" dirty="0"/>
                    </a:p>
                  </a:txBody>
                  <a:tcPr anchor="ctr"/>
                </a:tc>
              </a:tr>
            </a:tbl>
          </a:graphicData>
        </a:graphic>
      </p:graphicFrame>
    </p:spTree>
    <p:extLst>
      <p:ext uri="{BB962C8B-B14F-4D97-AF65-F5344CB8AC3E}">
        <p14:creationId xmlns:p14="http://schemas.microsoft.com/office/powerpoint/2010/main" val="3363494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Normal insulin secretion</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01" y="1340768"/>
            <a:ext cx="734891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88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Insulin Resistance</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412775"/>
            <a:ext cx="5328592" cy="5172703"/>
          </a:xfrm>
        </p:spPr>
      </p:pic>
    </p:spTree>
    <p:extLst>
      <p:ext uri="{BB962C8B-B14F-4D97-AF65-F5344CB8AC3E}">
        <p14:creationId xmlns:p14="http://schemas.microsoft.com/office/powerpoint/2010/main" val="285122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404664"/>
            <a:ext cx="7056784" cy="605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6453336"/>
            <a:ext cx="8406468" cy="338554"/>
          </a:xfrm>
          <a:prstGeom prst="rect">
            <a:avLst/>
          </a:prstGeom>
          <a:noFill/>
        </p:spPr>
        <p:txBody>
          <a:bodyPr wrap="none" rtlCol="0">
            <a:spAutoFit/>
          </a:bodyPr>
          <a:lstStyle/>
          <a:p>
            <a:r>
              <a:rPr lang="en-US" altLang="zh-CN" sz="1600" dirty="0" smtClean="0"/>
              <a:t>Pathogenesis </a:t>
            </a:r>
            <a:r>
              <a:rPr lang="en-US" altLang="zh-CN" sz="1600" dirty="0"/>
              <a:t>of type 2 diabetes. SREBP-1c, sterol response element binding protein 1c.</a:t>
            </a:r>
            <a:endParaRPr lang="zh-CN" altLang="en-US" sz="1600" dirty="0"/>
          </a:p>
        </p:txBody>
      </p:sp>
    </p:spTree>
    <p:extLst>
      <p:ext uri="{BB962C8B-B14F-4D97-AF65-F5344CB8AC3E}">
        <p14:creationId xmlns:p14="http://schemas.microsoft.com/office/powerpoint/2010/main" val="249387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Treatments for Type 2 Diabetes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Dietary modifications and </a:t>
            </a:r>
            <a:r>
              <a:rPr lang="en-US" altLang="zh-CN" dirty="0" smtClean="0"/>
              <a:t>exercise;</a:t>
            </a:r>
          </a:p>
          <a:p>
            <a:r>
              <a:rPr lang="en-US" altLang="zh-CN" dirty="0" smtClean="0"/>
              <a:t>Metformin</a:t>
            </a:r>
            <a:r>
              <a:rPr lang="en-US" altLang="zh-CN" dirty="0"/>
              <a:t>, a </a:t>
            </a:r>
            <a:r>
              <a:rPr lang="en-US" altLang="zh-CN" dirty="0" err="1"/>
              <a:t>biguanide</a:t>
            </a:r>
            <a:r>
              <a:rPr lang="en-US" altLang="zh-CN" dirty="0"/>
              <a:t> for type 2 diabetes</a:t>
            </a:r>
            <a:r>
              <a:rPr lang="en-US" altLang="zh-CN" dirty="0" smtClean="0"/>
              <a:t>;</a:t>
            </a:r>
          </a:p>
          <a:p>
            <a:r>
              <a:rPr lang="en-US" altLang="zh-CN" dirty="0" err="1"/>
              <a:t>T</a:t>
            </a:r>
            <a:r>
              <a:rPr lang="en-US" altLang="zh-CN" dirty="0" err="1" smtClean="0"/>
              <a:t>hiazolidinediones</a:t>
            </a:r>
            <a:r>
              <a:rPr lang="en-US" altLang="zh-CN" dirty="0"/>
              <a:t>, including pioglitazone and rosiglitazone, peroxisome proliferator-activated receptor gamma (PPAR</a:t>
            </a:r>
            <a:r>
              <a:rPr lang="el-GR" altLang="zh-CN" dirty="0"/>
              <a:t>γ) </a:t>
            </a:r>
            <a:r>
              <a:rPr lang="en-US" altLang="zh-CN" dirty="0"/>
              <a:t>activators; </a:t>
            </a:r>
            <a:endParaRPr lang="en-US" altLang="zh-CN" dirty="0" smtClean="0"/>
          </a:p>
          <a:p>
            <a:r>
              <a:rPr lang="el-GR" altLang="zh-CN" dirty="0" smtClean="0"/>
              <a:t>α-</a:t>
            </a:r>
            <a:r>
              <a:rPr lang="en-US" altLang="zh-CN" dirty="0" err="1"/>
              <a:t>glucosidase</a:t>
            </a:r>
            <a:r>
              <a:rPr lang="en-US" altLang="zh-CN" dirty="0"/>
              <a:t> inhibitors that delay intestinal carbohydrate absorption and blunt postprandial glucose excursions; </a:t>
            </a:r>
            <a:endParaRPr lang="en-US" altLang="zh-CN" dirty="0" smtClean="0"/>
          </a:p>
          <a:p>
            <a:r>
              <a:rPr lang="en-US" altLang="zh-CN" dirty="0"/>
              <a:t>S</a:t>
            </a:r>
            <a:r>
              <a:rPr lang="en-US" altLang="zh-CN" dirty="0" smtClean="0"/>
              <a:t>ulfonylureas </a:t>
            </a:r>
            <a:r>
              <a:rPr lang="en-US" altLang="zh-CN" dirty="0"/>
              <a:t>(SU) and non-sulfonylurea (non-SU) insulin </a:t>
            </a:r>
            <a:r>
              <a:rPr lang="en-US" altLang="zh-CN" dirty="0" err="1"/>
              <a:t>secretagogues</a:t>
            </a:r>
            <a:r>
              <a:rPr lang="en-US" altLang="zh-CN" dirty="0"/>
              <a:t> that stimulate insulin secretion by pancreatic </a:t>
            </a:r>
            <a:r>
              <a:rPr lang="el-GR" altLang="zh-CN" dirty="0"/>
              <a:t>β </a:t>
            </a:r>
            <a:r>
              <a:rPr lang="en-US" altLang="zh-CN" dirty="0"/>
              <a:t>cells</a:t>
            </a:r>
            <a:r>
              <a:rPr lang="en-US" altLang="zh-CN" dirty="0" smtClean="0"/>
              <a:t>; </a:t>
            </a:r>
          </a:p>
          <a:p>
            <a:r>
              <a:rPr lang="en-US" altLang="zh-CN" dirty="0" err="1" smtClean="0"/>
              <a:t>Incretin</a:t>
            </a:r>
            <a:r>
              <a:rPr lang="en-US" altLang="zh-CN" dirty="0" smtClean="0"/>
              <a:t> </a:t>
            </a:r>
            <a:r>
              <a:rPr lang="en-US" altLang="zh-CN" dirty="0"/>
              <a:t>Hormones; </a:t>
            </a:r>
            <a:endParaRPr lang="en-US" altLang="zh-CN" dirty="0" smtClean="0"/>
          </a:p>
          <a:p>
            <a:r>
              <a:rPr lang="en-US" altLang="zh-CN" dirty="0" smtClean="0"/>
              <a:t>Exogenous </a:t>
            </a:r>
            <a:r>
              <a:rPr lang="en-US" altLang="zh-CN" dirty="0"/>
              <a:t>insulin</a:t>
            </a:r>
            <a:r>
              <a:rPr lang="en-US" altLang="zh-CN" dirty="0" smtClean="0"/>
              <a:t>;</a:t>
            </a:r>
          </a:p>
          <a:p>
            <a:r>
              <a:rPr lang="en-US" altLang="zh-CN" dirty="0" smtClean="0"/>
              <a:t>Bariatric </a:t>
            </a:r>
            <a:r>
              <a:rPr lang="en-US" altLang="zh-CN" dirty="0"/>
              <a:t>Surgery.</a:t>
            </a:r>
            <a:endParaRPr lang="zh-CN" altLang="en-US" dirty="0"/>
          </a:p>
        </p:txBody>
      </p:sp>
    </p:spTree>
    <p:extLst>
      <p:ext uri="{BB962C8B-B14F-4D97-AF65-F5344CB8AC3E}">
        <p14:creationId xmlns:p14="http://schemas.microsoft.com/office/powerpoint/2010/main" val="2534543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6" t="4197" r="3458" b="2637"/>
          <a:stretch/>
        </p:blipFill>
        <p:spPr bwMode="auto">
          <a:xfrm>
            <a:off x="988226" y="387587"/>
            <a:ext cx="6969861" cy="646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409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835</TotalTime>
  <Words>1818</Words>
  <Application>Microsoft Office PowerPoint</Application>
  <PresentationFormat>On-screen Show (4:3)</PresentationFormat>
  <Paragraphs>190</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透明</vt:lpstr>
      <vt:lpstr>Type 2 diabetes</vt:lpstr>
      <vt:lpstr>Content</vt:lpstr>
      <vt:lpstr>Diabetes – High Blood Sugar</vt:lpstr>
      <vt:lpstr>Type 1 and Type 2 Diabetes</vt:lpstr>
      <vt:lpstr>Normal insulin secretion</vt:lpstr>
      <vt:lpstr>Insulin Resistance</vt:lpstr>
      <vt:lpstr>PowerPoint Presentation</vt:lpstr>
      <vt:lpstr>Treatments for Type 2 Diabetes</vt:lpstr>
      <vt:lpstr>PowerPoint Presentation</vt:lpstr>
      <vt:lpstr>Exercise is important</vt:lpstr>
      <vt:lpstr>Lifestyle modifications and exercise</vt:lpstr>
      <vt:lpstr>Lifestyle modifications and exercise</vt:lpstr>
      <vt:lpstr>Metformin - Biguanide</vt:lpstr>
      <vt:lpstr>Metformin - Biguanide</vt:lpstr>
      <vt:lpstr>PowerPoint Presentation</vt:lpstr>
      <vt:lpstr>PowerPoint Presentation</vt:lpstr>
      <vt:lpstr>Thiazolidinediones</vt:lpstr>
      <vt:lpstr>PPARs Enzyme</vt:lpstr>
      <vt:lpstr>Thiazolidinediones</vt:lpstr>
      <vt:lpstr>α-glucosidase inhibitors</vt:lpstr>
      <vt:lpstr>α-glucosidase inhibitors</vt:lpstr>
      <vt:lpstr>Sulfonylurea derivatives</vt:lpstr>
      <vt:lpstr>Sulfonylurea Receptor</vt:lpstr>
      <vt:lpstr>Sulfonylurea derivatives</vt:lpstr>
      <vt:lpstr>Incretin Hormones</vt:lpstr>
      <vt:lpstr>From lizard to lab to human</vt:lpstr>
      <vt:lpstr>Exogenous insulin</vt:lpstr>
      <vt:lpstr>Bariatric Surgery</vt:lpstr>
      <vt:lpstr>Conclusion</vt:lpstr>
      <vt:lpstr>References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sunrise</dc:creator>
  <cp:lastModifiedBy>00005862</cp:lastModifiedBy>
  <cp:revision>72</cp:revision>
  <dcterms:created xsi:type="dcterms:W3CDTF">2011-04-11T03:19:56Z</dcterms:created>
  <dcterms:modified xsi:type="dcterms:W3CDTF">2011-04-23T00:17:25Z</dcterms:modified>
</cp:coreProperties>
</file>