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71" r:id="rId12"/>
    <p:sldId id="263" r:id="rId13"/>
    <p:sldId id="264" r:id="rId14"/>
    <p:sldId id="265" r:id="rId15"/>
    <p:sldId id="266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91" r:id="rId24"/>
    <p:sldId id="292" r:id="rId25"/>
    <p:sldId id="293" r:id="rId26"/>
    <p:sldId id="278" r:id="rId27"/>
    <p:sldId id="282" r:id="rId28"/>
    <p:sldId id="280" r:id="rId29"/>
    <p:sldId id="281" r:id="rId30"/>
    <p:sldId id="279" r:id="rId31"/>
    <p:sldId id="284" r:id="rId32"/>
    <p:sldId id="283" r:id="rId33"/>
    <p:sldId id="285" r:id="rId34"/>
    <p:sldId id="287" r:id="rId35"/>
    <p:sldId id="290" r:id="rId36"/>
    <p:sldId id="288" r:id="rId37"/>
    <p:sldId id="289" r:id="rId38"/>
    <p:sldId id="286" r:id="rId39"/>
    <p:sldId id="294" r:id="rId40"/>
    <p:sldId id="299" r:id="rId41"/>
    <p:sldId id="300" r:id="rId42"/>
    <p:sldId id="295" r:id="rId43"/>
    <p:sldId id="296" r:id="rId44"/>
    <p:sldId id="297" r:id="rId45"/>
    <p:sldId id="298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46" r:id="rId71"/>
    <p:sldId id="347" r:id="rId72"/>
    <p:sldId id="348" r:id="rId73"/>
    <p:sldId id="349" r:id="rId74"/>
    <p:sldId id="325" r:id="rId75"/>
    <p:sldId id="326" r:id="rId76"/>
    <p:sldId id="328" r:id="rId77"/>
    <p:sldId id="329" r:id="rId78"/>
    <p:sldId id="327" r:id="rId79"/>
    <p:sldId id="339" r:id="rId80"/>
    <p:sldId id="343" r:id="rId81"/>
    <p:sldId id="344" r:id="rId82"/>
    <p:sldId id="345" r:id="rId83"/>
    <p:sldId id="341" r:id="rId84"/>
    <p:sldId id="342" r:id="rId85"/>
    <p:sldId id="330" r:id="rId86"/>
    <p:sldId id="350" r:id="rId87"/>
    <p:sldId id="331" r:id="rId88"/>
    <p:sldId id="332" r:id="rId89"/>
    <p:sldId id="334" r:id="rId90"/>
    <p:sldId id="335" r:id="rId91"/>
    <p:sldId id="333" r:id="rId92"/>
    <p:sldId id="336" r:id="rId93"/>
    <p:sldId id="337" r:id="rId94"/>
    <p:sldId id="338" r:id="rId95"/>
    <p:sldId id="351" r:id="rId96"/>
    <p:sldId id="353" r:id="rId97"/>
    <p:sldId id="352" r:id="rId98"/>
    <p:sldId id="354" r:id="rId99"/>
    <p:sldId id="355" r:id="rId100"/>
    <p:sldId id="356" r:id="rId101"/>
    <p:sldId id="357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96" y="-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25D7-531E-4504-89F1-EC587EA9138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AE7F-5F61-4CB2-AF08-4AE7E5488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25D7-531E-4504-89F1-EC587EA9138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AE7F-5F61-4CB2-AF08-4AE7E5488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25D7-531E-4504-89F1-EC587EA9138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AE7F-5F61-4CB2-AF08-4AE7E5488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25D7-531E-4504-89F1-EC587EA9138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AE7F-5F61-4CB2-AF08-4AE7E5488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25D7-531E-4504-89F1-EC587EA9138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AE7F-5F61-4CB2-AF08-4AE7E5488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25D7-531E-4504-89F1-EC587EA9138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AE7F-5F61-4CB2-AF08-4AE7E5488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25D7-531E-4504-89F1-EC587EA9138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AE7F-5F61-4CB2-AF08-4AE7E5488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25D7-531E-4504-89F1-EC587EA9138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AE7F-5F61-4CB2-AF08-4AE7E5488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25D7-531E-4504-89F1-EC587EA9138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AE7F-5F61-4CB2-AF08-4AE7E5488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25D7-531E-4504-89F1-EC587EA9138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AE7F-5F61-4CB2-AF08-4AE7E5488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25D7-531E-4504-89F1-EC587EA9138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AE7F-5F61-4CB2-AF08-4AE7E5488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25D7-531E-4504-89F1-EC587EA9138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DAE7F-5F61-4CB2-AF08-4AE7E5488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ooks.nap.edu/html/biomems/mkharasch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0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29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5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Electrophilic</a:t>
            </a:r>
            <a:r>
              <a:rPr lang="en-US" sz="4000" dirty="0" smtClean="0"/>
              <a:t> Addition to Alkenes</a:t>
            </a:r>
            <a:endParaRPr lang="en-US" sz="4000" dirty="0"/>
          </a:p>
        </p:txBody>
      </p:sp>
      <p:pic>
        <p:nvPicPr>
          <p:cNvPr id="3" name="Picture 2" descr="ElectrophilicAdd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514600"/>
            <a:ext cx="3962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19200" y="228600"/>
          <a:ext cx="6464300" cy="838200"/>
        </p:xfrm>
        <a:graphic>
          <a:graphicData uri="http://schemas.openxmlformats.org/presentationml/2006/ole">
            <p:oleObj spid="_x0000_s9218" name="CS ChemDraw Drawing" r:id="rId3" imgW="5569871" imgH="722009" progId="ChemDraw.Document.6.0">
              <p:embed/>
            </p:oleObj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24000"/>
            <a:ext cx="667083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646588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9144000" cy="284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Cationic Polymerization</a:t>
            </a:r>
            <a:endParaRPr lang="en-US" sz="3600" dirty="0"/>
          </a:p>
        </p:txBody>
      </p:sp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304800" y="2438400"/>
          <a:ext cx="8314973" cy="1600200"/>
        </p:xfrm>
        <a:graphic>
          <a:graphicData uri="http://schemas.openxmlformats.org/presentationml/2006/ole">
            <p:oleObj spid="_x0000_s119811" name="CS ChemDraw Drawing" r:id="rId3" imgW="16478650" imgH="3170947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57200" y="304800"/>
          <a:ext cx="7639627" cy="990600"/>
        </p:xfrm>
        <a:graphic>
          <a:graphicData uri="http://schemas.openxmlformats.org/presentationml/2006/ole">
            <p:oleObj spid="_x0000_s10242" name="CS ChemDraw Drawing" r:id="rId3" imgW="5569871" imgH="722009" progId="ChemDraw.Document.6.0">
              <p:embed/>
            </p:oleObj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75231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scaridol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34200" y="4038600"/>
            <a:ext cx="801168" cy="2057400"/>
          </a:xfrm>
          <a:prstGeom prst="rect">
            <a:avLst/>
          </a:prstGeom>
        </p:spPr>
      </p:pic>
      <p:pic>
        <p:nvPicPr>
          <p:cNvPr id="5" name="Picture 4" descr="Benzoyl-peroxide_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267200"/>
            <a:ext cx="2895600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019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Benzoyl</a:t>
            </a:r>
            <a:r>
              <a:rPr lang="en-US" sz="2800" dirty="0" smtClean="0"/>
              <a:t> Peroxide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6019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Ascaridole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67000"/>
            <a:ext cx="730839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95600" y="609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Morris S. </a:t>
            </a:r>
            <a:r>
              <a:rPr lang="en-US" sz="3600" dirty="0" err="1" smtClean="0"/>
              <a:t>Kharasch</a:t>
            </a:r>
            <a:endParaRPr lang="en-US" sz="3600" dirty="0"/>
          </a:p>
        </p:txBody>
      </p:sp>
      <p:pic>
        <p:nvPicPr>
          <p:cNvPr id="4" name="Picture 3" descr="kharasc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676400" cy="2332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17526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4"/>
              </a:rPr>
              <a:t>LINK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Mechanistic Reason for Effect of Peroxides on the </a:t>
            </a:r>
            <a:r>
              <a:rPr lang="en-US" sz="2800" dirty="0" err="1" smtClean="0"/>
              <a:t>Regiochemistry</a:t>
            </a:r>
            <a:r>
              <a:rPr lang="en-US" sz="2800" dirty="0" smtClean="0"/>
              <a:t> of Addition of H-Br to the </a:t>
            </a:r>
            <a:r>
              <a:rPr lang="en-US" sz="2800" dirty="0" err="1" smtClean="0"/>
              <a:t>alkene</a:t>
            </a:r>
            <a:endParaRPr lang="en-US" sz="2800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57200" y="1524000"/>
          <a:ext cx="7989322" cy="4953000"/>
        </p:xfrm>
        <a:graphic>
          <a:graphicData uri="http://schemas.openxmlformats.org/presentationml/2006/ole">
            <p:oleObj spid="_x0000_s11266" name="CS ChemDraw Drawing" r:id="rId3" imgW="8687745" imgH="5386962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99" y="1143000"/>
            <a:ext cx="8838401" cy="130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78089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Likewise, in the presence of very strong acid (non-</a:t>
            </a:r>
            <a:r>
              <a:rPr lang="en-US" dirty="0" err="1" smtClean="0"/>
              <a:t>nucleophilic</a:t>
            </a:r>
            <a:r>
              <a:rPr lang="en-US" dirty="0" smtClean="0"/>
              <a:t> anions), water, alcohols, and carboxylic acids can add across double bonds.  The reaction is often used to form </a:t>
            </a:r>
            <a:r>
              <a:rPr lang="en-US" dirty="0" err="1" smtClean="0"/>
              <a:t>tert</a:t>
            </a:r>
            <a:r>
              <a:rPr lang="en-US" dirty="0" smtClean="0"/>
              <a:t>-butyl esters of carboxylic acids as shown.</a:t>
            </a:r>
            <a:endParaRPr 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676400" y="2362200"/>
          <a:ext cx="5756275" cy="1116013"/>
        </p:xfrm>
        <a:graphic>
          <a:graphicData uri="http://schemas.openxmlformats.org/presentationml/2006/ole">
            <p:oleObj spid="_x0000_s18434" name="CS ChemDraw Drawing" r:id="rId3" imgW="5755723" imgH="1116789" progId="ChemDraw.Document.6.0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762000" y="4800600"/>
          <a:ext cx="7553325" cy="1358900"/>
        </p:xfrm>
        <a:graphic>
          <a:graphicData uri="http://schemas.openxmlformats.org/presentationml/2006/ole">
            <p:oleObj spid="_x0000_s18435" name="CS ChemDraw Drawing" r:id="rId4" imgW="7552647" imgH="1359170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8143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328738"/>
            <a:ext cx="7399337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652463"/>
            <a:ext cx="7285037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590550"/>
            <a:ext cx="769461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Addition of H-X to the Carbon-Carbon Double Bond:</a:t>
            </a:r>
          </a:p>
          <a:p>
            <a:pPr algn="ctr"/>
            <a:r>
              <a:rPr lang="en-US" sz="2800" b="1" dirty="0" err="1" smtClean="0"/>
              <a:t>Markovnikov’s</a:t>
            </a:r>
            <a:r>
              <a:rPr lang="en-US" sz="2800" b="1" dirty="0" smtClean="0"/>
              <a:t> Rule</a:t>
            </a:r>
            <a:endParaRPr lang="en-US" sz="2800" b="1" dirty="0"/>
          </a:p>
        </p:txBody>
      </p:sp>
      <p:pic>
        <p:nvPicPr>
          <p:cNvPr id="6" name="Picture 5" descr="VladimirMarkovni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0"/>
            <a:ext cx="1981200" cy="243092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438400"/>
            <a:ext cx="2714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90600" y="4648200"/>
          <a:ext cx="7050795" cy="1219200"/>
        </p:xfrm>
        <a:graphic>
          <a:graphicData uri="http://schemas.openxmlformats.org/presentationml/2006/ole">
            <p:oleObj spid="_x0000_s1026" name="CS ChemDraw Drawing" r:id="rId5" imgW="9164800" imgH="1584528" progId="ChemDraw.Document.6.0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23622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its original form, </a:t>
            </a:r>
            <a:r>
              <a:rPr lang="en-US" sz="2400" dirty="0" err="1" smtClean="0"/>
              <a:t>Markovnikov’s</a:t>
            </a:r>
            <a:r>
              <a:rPr lang="en-US" sz="2400" dirty="0" smtClean="0"/>
              <a:t> rule states that, during the addition of HX to a C=C, the hydrogen atom goes to the side of the </a:t>
            </a:r>
            <a:r>
              <a:rPr lang="en-US" sz="2400" dirty="0" err="1" smtClean="0"/>
              <a:t>alkene</a:t>
            </a:r>
            <a:r>
              <a:rPr lang="en-US" sz="2400" dirty="0" smtClean="0"/>
              <a:t> which already possesses the most </a:t>
            </a:r>
            <a:r>
              <a:rPr lang="en-US" sz="2400" dirty="0" err="1" smtClean="0"/>
              <a:t>hydrogens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7612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48200"/>
            <a:ext cx="8686799" cy="198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Oxymercuration-Demercuration</a:t>
            </a:r>
            <a:r>
              <a:rPr lang="en-US" sz="2800" dirty="0" smtClean="0"/>
              <a:t>: </a:t>
            </a:r>
          </a:p>
          <a:p>
            <a:pPr algn="ctr"/>
            <a:r>
              <a:rPr lang="en-US" sz="2800" dirty="0" smtClean="0"/>
              <a:t>A milder method for hydration of an </a:t>
            </a:r>
            <a:r>
              <a:rPr lang="en-US" sz="2800" dirty="0" err="1" smtClean="0"/>
              <a:t>alkene</a:t>
            </a:r>
            <a:endParaRPr lang="en-US" sz="28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62000" y="2438400"/>
          <a:ext cx="7616699" cy="914400"/>
        </p:xfrm>
        <a:graphic>
          <a:graphicData uri="http://schemas.openxmlformats.org/presentationml/2006/ole">
            <p:oleObj spid="_x0000_s28674" name="CS ChemDraw Drawing" r:id="rId3" imgW="9526238" imgH="1142730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990600" y="1295400"/>
          <a:ext cx="6817973" cy="3582987"/>
        </p:xfrm>
        <a:graphic>
          <a:graphicData uri="http://schemas.openxmlformats.org/presentationml/2006/ole">
            <p:oleObj spid="_x0000_s29698" name="CS ChemDraw Drawing" r:id="rId3" imgW="9792859" imgH="5146202" progId="ChemDraw.Document.6.0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381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Mechanism of </a:t>
            </a:r>
            <a:r>
              <a:rPr lang="en-US" sz="2800" dirty="0" err="1" smtClean="0"/>
              <a:t>Oxymercuration-Demercuration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486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Notice that </a:t>
            </a:r>
            <a:r>
              <a:rPr lang="en-US" dirty="0" err="1" smtClean="0"/>
              <a:t>Markovnikov’s</a:t>
            </a:r>
            <a:r>
              <a:rPr lang="en-US" dirty="0" smtClean="0"/>
              <a:t> Rule is followed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8037513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Use of </a:t>
            </a:r>
            <a:r>
              <a:rPr lang="en-US" sz="3600" dirty="0" err="1" smtClean="0"/>
              <a:t>Oxymercuration-Demercuration</a:t>
            </a:r>
            <a:endParaRPr lang="en-US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852488"/>
            <a:ext cx="80851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981075"/>
            <a:ext cx="60769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Hydroboration</a:t>
            </a:r>
            <a:r>
              <a:rPr lang="en-US" sz="3200" dirty="0" smtClean="0"/>
              <a:t>-Oxidation:</a:t>
            </a:r>
          </a:p>
          <a:p>
            <a:pPr algn="ctr"/>
            <a:r>
              <a:rPr lang="en-US" sz="3200" dirty="0" smtClean="0"/>
              <a:t>Anti-</a:t>
            </a:r>
            <a:r>
              <a:rPr lang="en-US" sz="3200" dirty="0" err="1" smtClean="0"/>
              <a:t>Markovnikov</a:t>
            </a:r>
            <a:r>
              <a:rPr lang="en-US" sz="3200" dirty="0" smtClean="0"/>
              <a:t> Addition of Water to an </a:t>
            </a:r>
            <a:r>
              <a:rPr lang="en-US" sz="3200" dirty="0" err="1" smtClean="0"/>
              <a:t>Alkene</a:t>
            </a:r>
            <a:endParaRPr lang="en-US" sz="3200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81000" y="2209800"/>
          <a:ext cx="8329612" cy="1067712"/>
        </p:xfrm>
        <a:graphic>
          <a:graphicData uri="http://schemas.openxmlformats.org/presentationml/2006/ole">
            <p:oleObj spid="_x0000_s30723" name="CS ChemDraw Drawing" r:id="rId3" imgW="9041349" imgH="1159483" progId="ChemDraw.Document.6.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2672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HBR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often equals complexes of </a:t>
            </a:r>
            <a:r>
              <a:rPr lang="en-US" sz="2400" dirty="0" err="1" smtClean="0"/>
              <a:t>borane</a:t>
            </a:r>
            <a:r>
              <a:rPr lang="en-US" sz="2400" dirty="0" smtClean="0"/>
              <a:t> (BH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 with THF, or with </a:t>
            </a:r>
            <a:r>
              <a:rPr lang="en-US" sz="2400" dirty="0" err="1" smtClean="0"/>
              <a:t>dimethylsulfide</a:t>
            </a:r>
            <a:r>
              <a:rPr lang="en-US" sz="2400" dirty="0" smtClean="0"/>
              <a:t> (Me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S).</a:t>
            </a:r>
          </a:p>
          <a:p>
            <a:endParaRPr lang="en-US" sz="2400" dirty="0" smtClean="0"/>
          </a:p>
          <a:p>
            <a:r>
              <a:rPr lang="en-US" sz="2400" dirty="0" smtClean="0"/>
              <a:t>Also, HBR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may equal </a:t>
            </a:r>
            <a:r>
              <a:rPr lang="en-US" sz="2400" dirty="0" err="1" smtClean="0"/>
              <a:t>dialkylboranes</a:t>
            </a:r>
            <a:r>
              <a:rPr lang="en-US" sz="2400" dirty="0" smtClean="0"/>
              <a:t>, which tend to give higher </a:t>
            </a:r>
            <a:r>
              <a:rPr lang="en-US" sz="2400" dirty="0" err="1" smtClean="0"/>
              <a:t>regioselectivity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commonly used </a:t>
            </a:r>
            <a:r>
              <a:rPr lang="en-US" sz="2400" dirty="0" err="1" smtClean="0"/>
              <a:t>dialkylborane</a:t>
            </a:r>
            <a:r>
              <a:rPr lang="en-US" sz="2400" dirty="0" smtClean="0"/>
              <a:t> is 9-borabicyclononane (9-BBN), which is readily available from the </a:t>
            </a:r>
            <a:r>
              <a:rPr lang="en-US" sz="2400" dirty="0" err="1" smtClean="0"/>
              <a:t>hydroboration</a:t>
            </a:r>
            <a:r>
              <a:rPr lang="en-US" sz="2400" dirty="0" smtClean="0"/>
              <a:t> of 1,5-cyclooctadiene.</a:t>
            </a:r>
            <a:endParaRPr lang="en-US" sz="2400" dirty="0"/>
          </a:p>
        </p:txBody>
      </p:sp>
      <p:pic>
        <p:nvPicPr>
          <p:cNvPr id="3" name="Picture 2" descr="9-BBN_stru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5029200"/>
            <a:ext cx="1010802" cy="1600200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783362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1181100"/>
            <a:ext cx="64944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233488"/>
            <a:ext cx="71802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43000" y="1600200"/>
          <a:ext cx="6610120" cy="1143000"/>
        </p:xfrm>
        <a:graphic>
          <a:graphicData uri="http://schemas.openxmlformats.org/presentationml/2006/ole">
            <p:oleObj spid="_x0000_s2050" name="CS ChemDraw Drawing" r:id="rId3" imgW="9164800" imgH="1584528" progId="ChemDraw.Document.6.0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3581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referred to as the ‘</a:t>
            </a:r>
            <a:r>
              <a:rPr lang="en-US" sz="2400" dirty="0" err="1" smtClean="0"/>
              <a:t>regiochemistry</a:t>
            </a:r>
            <a:r>
              <a:rPr lang="en-US" sz="2400" dirty="0" smtClean="0"/>
              <a:t>’ of the addition reaction (i.e. which ‘region’ of the double bond does the H and the </a:t>
            </a:r>
            <a:r>
              <a:rPr lang="en-US" sz="2400" dirty="0" err="1" smtClean="0"/>
              <a:t>Cl</a:t>
            </a:r>
            <a:r>
              <a:rPr lang="en-US" sz="2400" dirty="0" smtClean="0"/>
              <a:t> add to).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309563"/>
            <a:ext cx="8589963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85750"/>
            <a:ext cx="84756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91356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742950"/>
            <a:ext cx="8551863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38213"/>
            <a:ext cx="8900838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the following slides, notice that the H and the OH group are added to the double bond from the same face.</a:t>
            </a:r>
            <a:endParaRPr lang="en-US" sz="2800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09600" y="2362200"/>
          <a:ext cx="7536873" cy="1295400"/>
        </p:xfrm>
        <a:graphic>
          <a:graphicData uri="http://schemas.openxmlformats.org/presentationml/2006/ole">
            <p:oleObj spid="_x0000_s43010" name="CS ChemDraw Drawing" r:id="rId3" imgW="9894970" imgH="1700449" progId="ChemDraw.Document.6.0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2057400" y="4953000"/>
          <a:ext cx="5105400" cy="1248411"/>
        </p:xfrm>
        <a:graphic>
          <a:graphicData uri="http://schemas.openxmlformats.org/presentationml/2006/ole">
            <p:oleObj spid="_x0000_s43011" name="CS ChemDraw Drawing" r:id="rId4" imgW="5946436" imgH="1453474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200025"/>
            <a:ext cx="8094663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47625"/>
            <a:ext cx="7475537" cy="67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"/>
            <a:ext cx="617502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757238" y="2879725"/>
          <a:ext cx="7631112" cy="1098550"/>
        </p:xfrm>
        <a:graphic>
          <a:graphicData uri="http://schemas.openxmlformats.org/presentationml/2006/ole">
            <p:oleObj spid="_x0000_s47106" name="CS ChemDraw Drawing" r:id="rId3" imgW="7630445" imgH="1098415" progId="ChemDraw.Document.6.0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609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reacts rapidly with most alkenes, leading to vicinal </a:t>
            </a:r>
            <a:r>
              <a:rPr lang="en-US" sz="2800" dirty="0" err="1" smtClean="0"/>
              <a:t>dibromides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Mechanistic Explanation for </a:t>
            </a:r>
            <a:r>
              <a:rPr lang="en-US" sz="2800" dirty="0" err="1" smtClean="0"/>
              <a:t>Markovnikov’s</a:t>
            </a:r>
            <a:r>
              <a:rPr lang="en-US" sz="2800" dirty="0" smtClean="0"/>
              <a:t> Rule</a:t>
            </a:r>
            <a:endParaRPr lang="en-US" sz="28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24000" y="1905000"/>
          <a:ext cx="6096000" cy="3614737"/>
        </p:xfrm>
        <a:graphic>
          <a:graphicData uri="http://schemas.openxmlformats.org/presentationml/2006/ole">
            <p:oleObj spid="_x0000_s3074" name="CS ChemDraw Drawing" r:id="rId3" imgW="10394716" imgH="6164364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838200" y="2819400"/>
          <a:ext cx="7239000" cy="1937925"/>
        </p:xfrm>
        <a:graphic>
          <a:graphicData uri="http://schemas.openxmlformats.org/presentationml/2006/ole">
            <p:oleObj spid="_x0000_s52226" name="CS ChemDraw Drawing" r:id="rId3" imgW="8450299" imgH="2262762" progId="ChemDraw.Document.6.0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57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a first approximation, the reaction be mechanistically regarded as an </a:t>
            </a:r>
            <a:r>
              <a:rPr lang="en-US" sz="2400" dirty="0" err="1" smtClean="0"/>
              <a:t>electrophilic</a:t>
            </a:r>
            <a:r>
              <a:rPr lang="en-US" sz="2400" dirty="0" smtClean="0"/>
              <a:t> attack of a highly polarized bromine molecule on the double bond to produce an intermediate </a:t>
            </a:r>
            <a:r>
              <a:rPr lang="en-US" sz="2400" dirty="0" err="1" smtClean="0"/>
              <a:t>carbocation</a:t>
            </a:r>
            <a:r>
              <a:rPr lang="en-US" sz="2400" dirty="0" smtClean="0"/>
              <a:t> as shown</a:t>
            </a:r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However, the observed trans geometry of addition to cyclic species (see following slides) suggests that the intermediate </a:t>
            </a:r>
            <a:r>
              <a:rPr lang="en-US" sz="2800" dirty="0" err="1" smtClean="0"/>
              <a:t>carbocation</a:t>
            </a:r>
            <a:r>
              <a:rPr lang="en-US" sz="2800" dirty="0" smtClean="0"/>
              <a:t> is actually a bridged species.</a:t>
            </a:r>
            <a:endParaRPr lang="en-US" sz="2800" dirty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63538" y="2447925"/>
          <a:ext cx="8416925" cy="1960563"/>
        </p:xfrm>
        <a:graphic>
          <a:graphicData uri="http://schemas.openxmlformats.org/presentationml/2006/ole">
            <p:oleObj spid="_x0000_s53250" name="CS ChemDraw Drawing" r:id="rId3" imgW="8416802" imgH="1960934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278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199"/>
            <a:ext cx="9144000" cy="309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381000"/>
            <a:ext cx="911383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9144000" cy="184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471488"/>
            <a:ext cx="8751887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1671638"/>
            <a:ext cx="8770937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intermediate bridged </a:t>
            </a:r>
            <a:r>
              <a:rPr lang="en-US" sz="2800" dirty="0" err="1" smtClean="0"/>
              <a:t>bromonium</a:t>
            </a:r>
            <a:r>
              <a:rPr lang="en-US" sz="2800" dirty="0" smtClean="0"/>
              <a:t> ion can also be intercepted by water and alcohols to form </a:t>
            </a:r>
            <a:r>
              <a:rPr lang="en-US" sz="2800" dirty="0" err="1" smtClean="0"/>
              <a:t>bromohydrin</a:t>
            </a:r>
            <a:r>
              <a:rPr lang="en-US" sz="2800" dirty="0" smtClean="0"/>
              <a:t> derivatives as shown.</a:t>
            </a:r>
            <a:endParaRPr lang="en-US" sz="2800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838200" y="3048000"/>
          <a:ext cx="7397750" cy="1971675"/>
        </p:xfrm>
        <a:graphic>
          <a:graphicData uri="http://schemas.openxmlformats.org/presentationml/2006/ole">
            <p:oleObj spid="_x0000_s54274" name="CS ChemDraw Drawing" r:id="rId3" imgW="7397050" imgH="1971743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919163"/>
            <a:ext cx="8313737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700881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733800"/>
            <a:ext cx="5943600" cy="272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138238"/>
            <a:ext cx="811371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213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87" y="4267200"/>
            <a:ext cx="9069313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60864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76599"/>
            <a:ext cx="7086600" cy="322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381000"/>
            <a:ext cx="718978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1395413"/>
            <a:ext cx="8008937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04482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9144000" cy="231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167137" cy="655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Hydrogenation of Alkenes</a:t>
            </a:r>
            <a:endParaRPr lang="en-US" sz="4000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447800" y="2819400"/>
          <a:ext cx="5791200" cy="1255941"/>
        </p:xfrm>
        <a:graphic>
          <a:graphicData uri="http://schemas.openxmlformats.org/presentationml/2006/ole">
            <p:oleObj spid="_x0000_s69634" name="CS ChemDraw Drawing" r:id="rId3" imgW="6229806" imgH="1351334" progId="ChemDraw.Document.6.0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5181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most commonly used catalysts are heterogeneous (do not dissolve) and include Pd, Ni, and Pt.  Often the metals are deposited on a support, like carbon.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1576388"/>
            <a:ext cx="6646863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500188"/>
            <a:ext cx="76565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5898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76676"/>
            <a:ext cx="9144000" cy="294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1319213"/>
            <a:ext cx="7380287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224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9144000" cy="243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1281113"/>
            <a:ext cx="6542087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924799" cy="323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733800"/>
            <a:ext cx="5181600" cy="294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204913"/>
            <a:ext cx="7142163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71497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3350"/>
            <a:ext cx="928749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643063"/>
            <a:ext cx="81708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77081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52900"/>
            <a:ext cx="9144000" cy="25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561975"/>
            <a:ext cx="8323263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3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8008937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19600"/>
            <a:ext cx="8991600" cy="175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1209675"/>
            <a:ext cx="786606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61055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5181600" cy="130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3914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0"/>
            <a:ext cx="8610600" cy="366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838200"/>
            <a:ext cx="2609850" cy="198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9144000" cy="353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1"/>
            <a:ext cx="6096000" cy="280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15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2895600"/>
            <a:ext cx="53435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00400"/>
            <a:ext cx="3200399" cy="26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733800"/>
            <a:ext cx="5076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1" y="4876800"/>
            <a:ext cx="3352800" cy="25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4724400"/>
            <a:ext cx="4572000" cy="95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538" y="638175"/>
            <a:ext cx="51149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Epoxidation</a:t>
            </a:r>
            <a:r>
              <a:rPr lang="en-US" sz="4000" dirty="0" smtClean="0"/>
              <a:t> of Alkenes</a:t>
            </a:r>
            <a:endParaRPr lang="en-US" sz="4000" dirty="0"/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685800" y="1828800"/>
          <a:ext cx="7683366" cy="914400"/>
        </p:xfrm>
        <a:graphic>
          <a:graphicData uri="http://schemas.openxmlformats.org/presentationml/2006/ole">
            <p:oleObj spid="_x0000_s82947" name="CS ChemDraw Drawing" r:id="rId3" imgW="11182693" imgH="1329987" progId="ChemDraw.Document.6.0">
              <p:embed/>
            </p:oleObj>
          </a:graphicData>
        </a:graphic>
      </p:graphicFrame>
      <p:pic>
        <p:nvPicPr>
          <p:cNvPr id="5" name="Picture 4" descr="Mcpba-2D-skeletal-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3733800"/>
            <a:ext cx="1400695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2672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of the most commonly employed </a:t>
            </a:r>
            <a:r>
              <a:rPr lang="en-US" sz="2400" dirty="0" err="1" smtClean="0"/>
              <a:t>epoxidizing</a:t>
            </a:r>
            <a:r>
              <a:rPr lang="en-US" sz="2400" dirty="0" smtClean="0"/>
              <a:t> agents is m-</a:t>
            </a:r>
            <a:r>
              <a:rPr lang="en-US" sz="2400" dirty="0" err="1" smtClean="0"/>
              <a:t>chloroperoxybenzoic</a:t>
            </a:r>
            <a:r>
              <a:rPr lang="en-US" sz="2400" dirty="0" smtClean="0"/>
              <a:t> acid (</a:t>
            </a:r>
            <a:r>
              <a:rPr lang="en-US" sz="2400" i="1" dirty="0" err="1" smtClean="0"/>
              <a:t>m</a:t>
            </a:r>
            <a:r>
              <a:rPr lang="en-US" sz="2400" dirty="0" err="1" smtClean="0"/>
              <a:t>CPBA</a:t>
            </a:r>
            <a:r>
              <a:rPr lang="en-US" sz="2400" dirty="0" smtClean="0"/>
              <a:t>, shown at right)</a:t>
            </a:r>
            <a:endParaRPr lang="en-US" sz="24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82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76600"/>
            <a:ext cx="807561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585788"/>
            <a:ext cx="7475537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62050"/>
            <a:ext cx="9144000" cy="428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352425"/>
            <a:ext cx="8161337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624935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19600"/>
            <a:ext cx="78946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4600" y="6019800"/>
            <a:ext cx="408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228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Chiral</a:t>
            </a:r>
            <a:r>
              <a:rPr lang="en-US" sz="4400" dirty="0" smtClean="0"/>
              <a:t> </a:t>
            </a:r>
            <a:r>
              <a:rPr lang="en-US" sz="4400" dirty="0" err="1" smtClean="0"/>
              <a:t>Epoxidation</a:t>
            </a:r>
            <a:endParaRPr lang="en-US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Caveat:  </a:t>
            </a:r>
            <a:r>
              <a:rPr lang="en-US" sz="2800" u="sng" dirty="0" smtClean="0"/>
              <a:t>Under certain conditions, </a:t>
            </a:r>
            <a:r>
              <a:rPr lang="en-US" sz="2800" dirty="0" smtClean="0"/>
              <a:t>addition of H-Br (but not H-</a:t>
            </a:r>
            <a:r>
              <a:rPr lang="en-US" sz="2800" dirty="0" err="1" smtClean="0"/>
              <a:t>Cl</a:t>
            </a:r>
            <a:r>
              <a:rPr lang="en-US" sz="2800" dirty="0" smtClean="0"/>
              <a:t> or H-I) gives the opposite </a:t>
            </a:r>
            <a:r>
              <a:rPr lang="en-US" sz="2800" dirty="0" err="1" smtClean="0"/>
              <a:t>regiochemistry</a:t>
            </a:r>
            <a:r>
              <a:rPr lang="en-US" sz="2800" dirty="0" smtClean="0"/>
              <a:t>…   Why?</a:t>
            </a:r>
            <a:endParaRPr lang="en-US" sz="2800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295400" y="3352800"/>
          <a:ext cx="6464267" cy="838200"/>
        </p:xfrm>
        <a:graphic>
          <a:graphicData uri="http://schemas.openxmlformats.org/presentationml/2006/ole">
            <p:oleObj spid="_x0000_s6147" name="CS ChemDraw Drawing" r:id="rId3" imgW="5569871" imgH="722009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838200"/>
            <a:ext cx="38290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029200"/>
            <a:ext cx="38385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6019800"/>
            <a:ext cx="4267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0"/>
            <a:ext cx="486838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1000"/>
            <a:ext cx="3340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124200"/>
            <a:ext cx="477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343400"/>
            <a:ext cx="4953000" cy="2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0"/>
            <a:ext cx="498223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8600"/>
            <a:ext cx="300181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76400"/>
            <a:ext cx="40671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3352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Allylic</a:t>
            </a:r>
            <a:r>
              <a:rPr lang="en-US" sz="2400" dirty="0" smtClean="0"/>
              <a:t> Alcohol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2438400" y="34290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4108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838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Chiral</a:t>
            </a:r>
            <a:r>
              <a:rPr lang="en-US" sz="2800" dirty="0" smtClean="0"/>
              <a:t> Intermediate for </a:t>
            </a:r>
            <a:r>
              <a:rPr lang="en-US" sz="2800" dirty="0" err="1" smtClean="0"/>
              <a:t>Sharpless</a:t>
            </a:r>
            <a:r>
              <a:rPr lang="en-US" sz="2800" dirty="0" smtClean="0"/>
              <a:t> </a:t>
            </a:r>
            <a:r>
              <a:rPr lang="en-US" sz="2800" dirty="0" err="1" smtClean="0"/>
              <a:t>Epoxidation</a:t>
            </a:r>
            <a:endParaRPr lang="en-US" sz="28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Dihydroxylation</a:t>
            </a:r>
            <a:r>
              <a:rPr lang="en-US" sz="3600" dirty="0" smtClean="0"/>
              <a:t> of Alkenes</a:t>
            </a:r>
            <a:endParaRPr lang="en-US" sz="3600" dirty="0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533400" y="1981200"/>
          <a:ext cx="8016653" cy="1066800"/>
        </p:xfrm>
        <a:graphic>
          <a:graphicData uri="http://schemas.openxmlformats.org/presentationml/2006/ole">
            <p:oleObj spid="_x0000_s88066" name="CS ChemDraw Drawing" r:id="rId3" imgW="10651072" imgH="1415374" progId="ChemDraw.Document.6.0">
              <p:embed/>
            </p:oleObj>
          </a:graphicData>
        </a:graphic>
      </p:graphicFrame>
      <p:pic>
        <p:nvPicPr>
          <p:cNvPr id="4" name="Picture 3" descr="NM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419600"/>
            <a:ext cx="1066800" cy="1383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4196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commonly utilized oxidant is </a:t>
            </a:r>
            <a:r>
              <a:rPr lang="en-US" sz="2400" i="1" dirty="0" smtClean="0"/>
              <a:t>N</a:t>
            </a:r>
            <a:r>
              <a:rPr lang="en-US" sz="2400" dirty="0" smtClean="0"/>
              <a:t>-</a:t>
            </a:r>
            <a:r>
              <a:rPr lang="en-US" sz="2400" dirty="0" err="1" smtClean="0"/>
              <a:t>methylmorpholine</a:t>
            </a:r>
            <a:r>
              <a:rPr lang="en-US" sz="2400" dirty="0" smtClean="0"/>
              <a:t>-</a:t>
            </a:r>
            <a:r>
              <a:rPr lang="en-US" sz="2400" i="1" dirty="0" smtClean="0"/>
              <a:t>N</a:t>
            </a:r>
            <a:r>
              <a:rPr lang="en-US" sz="2400" dirty="0" smtClean="0"/>
              <a:t>-oxide (NMO), shown to right.</a:t>
            </a:r>
            <a:endParaRPr lang="en-US" sz="24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38400"/>
            <a:ext cx="698588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Mechanism of </a:t>
            </a:r>
            <a:r>
              <a:rPr lang="en-US" sz="2400" dirty="0" err="1" smtClean="0"/>
              <a:t>Dihydroxylation</a:t>
            </a:r>
            <a:r>
              <a:rPr lang="en-US" sz="2400" dirty="0" smtClean="0"/>
              <a:t> with Osmium </a:t>
            </a:r>
            <a:r>
              <a:rPr lang="en-US" sz="2400" dirty="0" err="1" smtClean="0"/>
              <a:t>Tetroxide</a:t>
            </a:r>
            <a:endParaRPr lang="en-US" sz="24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8280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9144000" cy="230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21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9144000" cy="1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85800"/>
            <a:ext cx="40195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1000"/>
            <a:ext cx="2667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1910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743200"/>
            <a:ext cx="69391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295400" y="228600"/>
          <a:ext cx="6464267" cy="838200"/>
        </p:xfrm>
        <a:graphic>
          <a:graphicData uri="http://schemas.openxmlformats.org/presentationml/2006/ole">
            <p:oleObj spid="_x0000_s7170" name="CS ChemDraw Drawing" r:id="rId4" imgW="5569871" imgH="722009" progId="ChemDraw.Document.6.0">
              <p:embed/>
            </p:oleObj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752600"/>
            <a:ext cx="82661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52845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0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Sharpless</a:t>
            </a:r>
            <a:r>
              <a:rPr lang="en-US" sz="2800" dirty="0" smtClean="0"/>
              <a:t> Asymmetric </a:t>
            </a:r>
            <a:r>
              <a:rPr lang="en-US" sz="2800" dirty="0" err="1" smtClean="0"/>
              <a:t>Dihydroxylation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24000"/>
            <a:ext cx="453527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86225"/>
            <a:ext cx="3060664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9600"/>
            <a:ext cx="576974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Dihydroxylation</a:t>
            </a:r>
            <a:r>
              <a:rPr lang="en-US" sz="3600" dirty="0" smtClean="0"/>
              <a:t> of Alkenes is also possible with potassium permanganate (KMnO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).</a:t>
            </a:r>
            <a:endParaRPr lang="en-US" sz="3600" dirty="0"/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304800" y="2895600"/>
          <a:ext cx="8236085" cy="1209675"/>
        </p:xfrm>
        <a:graphic>
          <a:graphicData uri="http://schemas.openxmlformats.org/presentationml/2006/ole">
            <p:oleObj spid="_x0000_s120834" name="CS ChemDraw Drawing" r:id="rId3" imgW="9888757" imgH="1452123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9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175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267200"/>
            <a:ext cx="4953000" cy="237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609600" y="2971800"/>
          <a:ext cx="7591425" cy="1317625"/>
        </p:xfrm>
        <a:graphic>
          <a:graphicData uri="http://schemas.openxmlformats.org/presentationml/2006/ole">
            <p:oleObj spid="_x0000_s115714" name="CS ChemDraw Drawing" r:id="rId3" imgW="7590736" imgH="1318098" progId="ChemDraw.Document.6.0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381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Treatment of an </a:t>
            </a:r>
            <a:r>
              <a:rPr lang="en-US" sz="2400" dirty="0" err="1" smtClean="0"/>
              <a:t>alkene</a:t>
            </a:r>
            <a:r>
              <a:rPr lang="en-US" sz="2400" dirty="0" smtClean="0"/>
              <a:t> with ozone (O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), followed by a reducing agent (</a:t>
            </a:r>
            <a:r>
              <a:rPr lang="en-US" sz="2400" dirty="0" err="1" smtClean="0"/>
              <a:t>dimethyl</a:t>
            </a:r>
            <a:r>
              <a:rPr lang="en-US" sz="2400" dirty="0" smtClean="0"/>
              <a:t> sulfide), cleaves the double bond down the center, as shown below.</a:t>
            </a:r>
            <a:endParaRPr lang="en-US" sz="240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zone-resonance-Lewis-2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048000"/>
            <a:ext cx="5791200" cy="1556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990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Ozone</a:t>
            </a:r>
            <a:endParaRPr lang="en-US" sz="36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Ozonolysis</a:t>
            </a:r>
            <a:r>
              <a:rPr lang="en-US" sz="3200" dirty="0" smtClean="0"/>
              <a:t> Mechanism</a:t>
            </a:r>
            <a:endParaRPr lang="en-US" sz="3200" dirty="0"/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609600" y="1752600"/>
          <a:ext cx="7659757" cy="3670300"/>
        </p:xfrm>
        <a:graphic>
          <a:graphicData uri="http://schemas.openxmlformats.org/presentationml/2006/ole">
            <p:oleObj spid="_x0000_s121858" name="CS ChemDraw Drawing" r:id="rId3" imgW="14235196" imgH="6820981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7604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399"/>
            <a:ext cx="8915400" cy="25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160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25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512</Words>
  <Application>Microsoft Office PowerPoint</Application>
  <PresentationFormat>On-screen Show (4:3)</PresentationFormat>
  <Paragraphs>45</Paragraphs>
  <Slides>101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3" baseType="lpstr">
      <vt:lpstr>Office Theme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</vt:vector>
  </TitlesOfParts>
  <Company>Southern Methodist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00005862</dc:creator>
  <cp:lastModifiedBy>00005862</cp:lastModifiedBy>
  <cp:revision>204</cp:revision>
  <dcterms:created xsi:type="dcterms:W3CDTF">2010-09-20T01:16:42Z</dcterms:created>
  <dcterms:modified xsi:type="dcterms:W3CDTF">2010-09-28T12:03:09Z</dcterms:modified>
</cp:coreProperties>
</file>