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96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1294-594A-4489-A057-AEE5D3833C69}" type="datetimeFigureOut">
              <a:rPr lang="en-US" smtClean="0"/>
              <a:pPr/>
              <a:t>9/19/2010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BDFA-A7EC-4393-B963-84D0E00E4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Elimination Reactions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 to substitution, alkyl halides can also undergo elimination reactions, which lead to the formation of alkenes.</a:t>
            </a:r>
          </a:p>
          <a:p>
            <a:endParaRPr lang="en-US" dirty="0"/>
          </a:p>
          <a:p>
            <a:r>
              <a:rPr lang="en-US" dirty="0" smtClean="0"/>
              <a:t>As with substitution reactions, elimination reactions come in two mechanistic types:</a:t>
            </a:r>
          </a:p>
          <a:p>
            <a:r>
              <a:rPr lang="en-US" dirty="0" smtClean="0"/>
              <a:t>E1 eliminations (a two-step process involving an intermediate </a:t>
            </a:r>
            <a:r>
              <a:rPr lang="en-US" dirty="0" err="1" smtClean="0"/>
              <a:t>carbocation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E2 eliminations (a one-step process involving a concurrent abstraction of a proton, from an adjacent carbon, and extrusion of the leaving group)</a:t>
            </a:r>
            <a:endParaRPr lang="en-US" dirty="0"/>
          </a:p>
        </p:txBody>
      </p:sp>
      <p:pic>
        <p:nvPicPr>
          <p:cNvPr id="4" name="Picture 3" descr="Elimin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"/>
            <a:ext cx="2285999" cy="1764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4267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(E1)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5562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(E2)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219200" y="3962400"/>
          <a:ext cx="5715000" cy="2451158"/>
        </p:xfrm>
        <a:graphic>
          <a:graphicData uri="http://schemas.openxmlformats.org/presentationml/2006/ole">
            <p:oleObj spid="_x0000_s1029" name="CS ChemDraw Drawing" r:id="rId4" imgW="6921616" imgH="2968287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84688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6781800" cy="293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714500"/>
            <a:ext cx="90947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1361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897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third mechanistic type of elimination reactions:  E1cb (E1 conjugate base)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Recall:</a:t>
            </a:r>
          </a:p>
          <a:p>
            <a:endParaRPr lang="en-US" sz="2400" dirty="0" smtClean="0"/>
          </a:p>
          <a:p>
            <a:r>
              <a:rPr lang="en-US" sz="2400" b="1" dirty="0" smtClean="0"/>
              <a:t>E1 elimination</a:t>
            </a:r>
            <a:r>
              <a:rPr lang="en-US" sz="2400" dirty="0" smtClean="0"/>
              <a:t>:  intermediate </a:t>
            </a:r>
            <a:r>
              <a:rPr lang="en-US" sz="2400" dirty="0" err="1" smtClean="0"/>
              <a:t>carbocation</a:t>
            </a:r>
            <a:r>
              <a:rPr lang="en-US" sz="2400" dirty="0" smtClean="0"/>
              <a:t> (forms slowly)</a:t>
            </a:r>
          </a:p>
          <a:p>
            <a:r>
              <a:rPr lang="en-US" sz="2400" b="1" dirty="0" smtClean="0"/>
              <a:t>E2 elimination</a:t>
            </a:r>
            <a:r>
              <a:rPr lang="en-US" sz="2400" dirty="0" smtClean="0"/>
              <a:t>:  concerted, one step, requires coplanar arrangement of H-C-C-X bonds</a:t>
            </a:r>
          </a:p>
          <a:p>
            <a:endParaRPr lang="en-US" sz="2400" dirty="0" smtClean="0"/>
          </a:p>
          <a:p>
            <a:r>
              <a:rPr lang="en-US" sz="2400" dirty="0" smtClean="0"/>
              <a:t>In the </a:t>
            </a:r>
            <a:r>
              <a:rPr lang="en-US" sz="2400" b="1" dirty="0" smtClean="0"/>
              <a:t>E1cb</a:t>
            </a:r>
            <a:r>
              <a:rPr lang="en-US" sz="2400" dirty="0" smtClean="0"/>
              <a:t> mechanistic type, the intermediate is a </a:t>
            </a:r>
            <a:r>
              <a:rPr lang="en-US" sz="2400" u="sng" dirty="0" err="1" smtClean="0"/>
              <a:t>carbanion</a:t>
            </a:r>
            <a:r>
              <a:rPr lang="en-US" sz="2400" dirty="0" smtClean="0"/>
              <a:t>.  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E1cb mechanism tends to be operative when there is a </a:t>
            </a:r>
            <a:r>
              <a:rPr lang="en-US" sz="2400" dirty="0" err="1" smtClean="0"/>
              <a:t>carbanion</a:t>
            </a:r>
            <a:r>
              <a:rPr lang="en-US" sz="2400" dirty="0" smtClean="0"/>
              <a:t>-stabilizing group (electron withdrawing group = EWG) present and when there is a relatively poor leaving group.</a:t>
            </a:r>
            <a:endParaRPr lang="en-US" sz="24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62000" y="2895600"/>
          <a:ext cx="7600211" cy="1371600"/>
        </p:xfrm>
        <a:graphic>
          <a:graphicData uri="http://schemas.openxmlformats.org/presentationml/2006/ole">
            <p:oleObj spid="_x0000_s21506" name="CS ChemDraw Drawing" r:id="rId3" imgW="9457354" imgH="1706664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762125"/>
            <a:ext cx="73326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2421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881856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94537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9144000" cy="204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Dehydration of Alcohols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hydroxide is a poor leaving group, it is common to first </a:t>
            </a:r>
            <a:r>
              <a:rPr lang="en-US" sz="2400" dirty="0" err="1" smtClean="0"/>
              <a:t>protonate</a:t>
            </a:r>
            <a:r>
              <a:rPr lang="en-US" sz="2400" dirty="0" smtClean="0"/>
              <a:t> the oxygen of the alcohol with a strong acid.  The leaving group is thus the (neutral) water molecule as shown.</a:t>
            </a:r>
            <a:endParaRPr lang="en-US" sz="2400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57200" y="4038600"/>
          <a:ext cx="8153400" cy="1469862"/>
        </p:xfrm>
        <a:graphic>
          <a:graphicData uri="http://schemas.openxmlformats.org/presentationml/2006/ole">
            <p:oleObj spid="_x0000_s25603" name="CS ChemDraw Drawing" r:id="rId3" imgW="8515671" imgH="1535619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E1 Elimination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143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this, two-step process, the rate of the reaction is dependent on the rate of ionization of the substrate (as was the case in the S</a:t>
            </a:r>
            <a:r>
              <a:rPr lang="en-US" baseline="-25000" dirty="0" smtClean="0"/>
              <a:t>N</a:t>
            </a:r>
            <a:r>
              <a:rPr lang="en-US" dirty="0" smtClean="0"/>
              <a:t>1 reaction)</a:t>
            </a:r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524000" y="2438400"/>
          <a:ext cx="6096000" cy="1511300"/>
        </p:xfrm>
        <a:graphic>
          <a:graphicData uri="http://schemas.openxmlformats.org/presentationml/2006/ole">
            <p:oleObj spid="_x0000_s2051" name="CS ChemDraw Drawing" r:id="rId3" imgW="9567298" imgH="2372468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4495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Rate = k[R-X]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14400"/>
            <a:ext cx="907173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79517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09789"/>
            <a:ext cx="9144000" cy="224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Dehydration of Alcohols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Alternatively, one can convert the O-H group to a better leaving group as shown below.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399"/>
            <a:ext cx="9144000" cy="233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228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599660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85763"/>
            <a:ext cx="7570787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Debromination</a:t>
            </a:r>
            <a:r>
              <a:rPr lang="en-US" sz="3200" dirty="0" smtClean="0"/>
              <a:t> of Vicinal </a:t>
            </a:r>
            <a:r>
              <a:rPr lang="en-US" sz="3200" dirty="0" err="1" smtClean="0"/>
              <a:t>Dibromides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646238" y="2568575"/>
          <a:ext cx="5851525" cy="1720850"/>
        </p:xfrm>
        <a:graphic>
          <a:graphicData uri="http://schemas.openxmlformats.org/presentationml/2006/ole">
            <p:oleObj spid="_x0000_s31746" name="CS ChemDraw Drawing" r:id="rId3" imgW="5851620" imgH="1720174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258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72183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47800" y="2209800"/>
          <a:ext cx="6096000" cy="3309937"/>
        </p:xfrm>
        <a:graphic>
          <a:graphicData uri="http://schemas.openxmlformats.org/presentationml/2006/ole">
            <p:oleObj spid="_x0000_s3074" name="CS ChemDraw Drawing" r:id="rId3" imgW="9384418" imgH="5094321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57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shown below, the intermediate </a:t>
            </a:r>
            <a:r>
              <a:rPr lang="en-US" dirty="0" err="1" smtClean="0"/>
              <a:t>carbocation</a:t>
            </a:r>
            <a:r>
              <a:rPr lang="en-US" dirty="0" smtClean="0"/>
              <a:t> may distribute itself between elimination and substitution (and also rearrangement, not shown).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0" y="2590800"/>
          <a:ext cx="6096000" cy="1511300"/>
        </p:xfrm>
        <a:graphic>
          <a:graphicData uri="http://schemas.openxmlformats.org/presentationml/2006/ole">
            <p:oleObj spid="_x0000_s4098" name="CS ChemDraw Drawing" r:id="rId3" imgW="9567298" imgH="2372468" progId="ChemDraw.Document.6.0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533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case of E1 elimination, as was the case with S</a:t>
            </a:r>
            <a:r>
              <a:rPr lang="en-US" baseline="-25000" dirty="0" smtClean="0"/>
              <a:t>N</a:t>
            </a:r>
            <a:r>
              <a:rPr lang="en-US" dirty="0" smtClean="0"/>
              <a:t>1 substitution, the base (</a:t>
            </a:r>
            <a:r>
              <a:rPr lang="en-US" dirty="0" err="1" smtClean="0"/>
              <a:t>nucleophile</a:t>
            </a:r>
            <a:r>
              <a:rPr lang="en-US" dirty="0" smtClean="0"/>
              <a:t> for S</a:t>
            </a:r>
            <a:r>
              <a:rPr lang="en-US" baseline="-25000" dirty="0" smtClean="0"/>
              <a:t>N</a:t>
            </a:r>
            <a:r>
              <a:rPr lang="en-US" dirty="0" smtClean="0"/>
              <a:t>1) does not need to be strong.  The slow step is formation of the </a:t>
            </a:r>
            <a:r>
              <a:rPr lang="en-US" dirty="0" err="1" smtClean="0"/>
              <a:t>carbocation</a:t>
            </a:r>
            <a:r>
              <a:rPr lang="en-US" dirty="0" smtClean="0"/>
              <a:t>, and subsequent reactions occur rapidly.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Regiochemistry</a:t>
            </a:r>
            <a:r>
              <a:rPr lang="en-US" sz="2800" dirty="0" smtClean="0"/>
              <a:t> of E1 Reaction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cases where more than one </a:t>
            </a:r>
            <a:r>
              <a:rPr lang="en-US" dirty="0" err="1" smtClean="0"/>
              <a:t>regioisomeric</a:t>
            </a:r>
            <a:r>
              <a:rPr lang="en-US" dirty="0" smtClean="0"/>
              <a:t> double bond is possible, the more substituted double bond may predominate (</a:t>
            </a:r>
            <a:r>
              <a:rPr lang="en-US" dirty="0" err="1" smtClean="0"/>
              <a:t>Zaitsev’s</a:t>
            </a:r>
            <a:r>
              <a:rPr lang="en-US" dirty="0" smtClean="0"/>
              <a:t> Rule).</a:t>
            </a:r>
            <a:endParaRPr lang="en-US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524000" y="2286000"/>
          <a:ext cx="6096000" cy="2286000"/>
        </p:xfrm>
        <a:graphic>
          <a:graphicData uri="http://schemas.openxmlformats.org/presentationml/2006/ole">
            <p:oleObj spid="_x0000_s5123" name="CS ChemDraw Drawing" r:id="rId3" imgW="10073257" imgH="3776223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E2 Elimination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the S</a:t>
            </a:r>
            <a:r>
              <a:rPr lang="en-US" baseline="-25000" dirty="0" smtClean="0"/>
              <a:t>N</a:t>
            </a:r>
            <a:r>
              <a:rPr lang="en-US" dirty="0" smtClean="0"/>
              <a:t>2 substitution, the E2 elimination is a one-step process.</a:t>
            </a:r>
          </a:p>
          <a:p>
            <a:r>
              <a:rPr lang="en-US" dirty="0" smtClean="0"/>
              <a:t>Like the S</a:t>
            </a:r>
            <a:r>
              <a:rPr lang="en-US" baseline="-25000" dirty="0" smtClean="0"/>
              <a:t>N</a:t>
            </a:r>
            <a:r>
              <a:rPr lang="en-US" dirty="0" smtClean="0"/>
              <a:t>2 substitution, the E2 elimination often requires stronger bases (</a:t>
            </a:r>
            <a:r>
              <a:rPr lang="en-US" dirty="0" err="1" smtClean="0"/>
              <a:t>nucleophiles</a:t>
            </a:r>
            <a:r>
              <a:rPr lang="en-US" dirty="0" smtClean="0"/>
              <a:t> for S</a:t>
            </a:r>
            <a:r>
              <a:rPr lang="en-US" baseline="-25000" dirty="0" smtClean="0"/>
              <a:t>N</a:t>
            </a:r>
            <a:r>
              <a:rPr lang="en-US" dirty="0" smtClean="0"/>
              <a:t>2).</a:t>
            </a:r>
          </a:p>
          <a:p>
            <a:r>
              <a:rPr lang="en-US" dirty="0" smtClean="0"/>
              <a:t>Like the S</a:t>
            </a:r>
            <a:r>
              <a:rPr lang="en-US" baseline="-25000" dirty="0" smtClean="0"/>
              <a:t>N</a:t>
            </a:r>
            <a:r>
              <a:rPr lang="en-US" dirty="0" smtClean="0"/>
              <a:t>2 substitution, the E2 elimination exhibits bimolecular kinetics.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143000" y="3200400"/>
          <a:ext cx="6746875" cy="1320800"/>
        </p:xfrm>
        <a:graphic>
          <a:graphicData uri="http://schemas.openxmlformats.org/presentationml/2006/ole">
            <p:oleObj spid="_x0000_s6146" name="CS ChemDraw Drawing" r:id="rId3" imgW="6746570" imgH="1320800" progId="ChemDraw.Document.6.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257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Rate = k[R-X][B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]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Geometry of E2 Elimination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the S</a:t>
            </a:r>
            <a:r>
              <a:rPr lang="en-US" baseline="-25000" dirty="0" smtClean="0"/>
              <a:t>N</a:t>
            </a:r>
            <a:r>
              <a:rPr lang="en-US" dirty="0" smtClean="0"/>
              <a:t>2 substitution (which requires backside attack), the E2 elimination reaction has a geometric preference for an anti-coplanar orientation of the H-C-C-X bonds.</a:t>
            </a:r>
          </a:p>
          <a:p>
            <a:r>
              <a:rPr lang="en-US" dirty="0" smtClean="0"/>
              <a:t>In some cases, this may result in a </a:t>
            </a:r>
            <a:r>
              <a:rPr lang="en-US" dirty="0" err="1" smtClean="0"/>
              <a:t>stereospecific</a:t>
            </a:r>
            <a:r>
              <a:rPr lang="en-US" dirty="0" smtClean="0"/>
              <a:t> reaction, where one stereoisomer of the halide results in one geometric isomer of the </a:t>
            </a:r>
            <a:r>
              <a:rPr lang="en-US" dirty="0" err="1" smtClean="0"/>
              <a:t>alkene</a:t>
            </a:r>
            <a:r>
              <a:rPr lang="en-US" dirty="0" smtClean="0"/>
              <a:t> and the opposite stereoisomer of the halide produces the opposite geometric isomer of the </a:t>
            </a:r>
            <a:r>
              <a:rPr lang="en-US" dirty="0" err="1" smtClean="0"/>
              <a:t>alkene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371600" y="2743200"/>
          <a:ext cx="5943600" cy="3638585"/>
        </p:xfrm>
        <a:graphic>
          <a:graphicData uri="http://schemas.openxmlformats.org/presentationml/2006/ole">
            <p:oleObj spid="_x0000_s7171" name="CS ChemDraw Drawing" r:id="rId3" imgW="8703143" imgH="5327515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Commonly utilized bases to effect elimination reactions</a:t>
            </a:r>
            <a:endParaRPr lang="en-US" sz="2400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828800" y="1371600"/>
          <a:ext cx="5430838" cy="4470400"/>
        </p:xfrm>
        <a:graphic>
          <a:graphicData uri="http://schemas.openxmlformats.org/presentationml/2006/ole">
            <p:oleObj spid="_x0000_s8196" name="CS ChemDraw Drawing" r:id="rId3" imgW="12703812" imgH="10455613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50116"/>
            <a:ext cx="7143750" cy="690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486</Words>
  <Application>Microsoft Office PowerPoint</Application>
  <PresentationFormat>On-screen Show (4:3)</PresentationFormat>
  <Paragraphs>37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00005862</dc:creator>
  <cp:lastModifiedBy>00005862</cp:lastModifiedBy>
  <cp:revision>79</cp:revision>
  <dcterms:created xsi:type="dcterms:W3CDTF">2010-09-17T01:39:45Z</dcterms:created>
  <dcterms:modified xsi:type="dcterms:W3CDTF">2010-09-20T01:03:30Z</dcterms:modified>
</cp:coreProperties>
</file>