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6" r:id="rId6"/>
    <p:sldId id="265" r:id="rId7"/>
    <p:sldId id="259" r:id="rId8"/>
    <p:sldId id="260" r:id="rId9"/>
    <p:sldId id="261" r:id="rId10"/>
    <p:sldId id="262" r:id="rId11"/>
    <p:sldId id="263" r:id="rId12"/>
    <p:sldId id="267" r:id="rId13"/>
    <p:sldId id="268" r:id="rId14"/>
    <p:sldId id="269" r:id="rId15"/>
    <p:sldId id="299" r:id="rId16"/>
    <p:sldId id="300" r:id="rId17"/>
    <p:sldId id="301" r:id="rId18"/>
    <p:sldId id="302" r:id="rId19"/>
    <p:sldId id="270" r:id="rId20"/>
    <p:sldId id="279" r:id="rId21"/>
    <p:sldId id="280" r:id="rId22"/>
    <p:sldId id="283" r:id="rId23"/>
    <p:sldId id="271" r:id="rId24"/>
    <p:sldId id="285" r:id="rId25"/>
    <p:sldId id="272" r:id="rId26"/>
    <p:sldId id="273" r:id="rId27"/>
    <p:sldId id="274" r:id="rId28"/>
    <p:sldId id="275" r:id="rId29"/>
    <p:sldId id="276" r:id="rId30"/>
    <p:sldId id="308" r:id="rId31"/>
    <p:sldId id="277" r:id="rId32"/>
    <p:sldId id="278" r:id="rId33"/>
    <p:sldId id="281" r:id="rId34"/>
    <p:sldId id="282" r:id="rId35"/>
    <p:sldId id="284" r:id="rId36"/>
    <p:sldId id="286" r:id="rId37"/>
    <p:sldId id="307" r:id="rId38"/>
    <p:sldId id="303" r:id="rId39"/>
    <p:sldId id="315" r:id="rId40"/>
    <p:sldId id="316" r:id="rId41"/>
    <p:sldId id="287" r:id="rId42"/>
    <p:sldId id="288" r:id="rId43"/>
    <p:sldId id="289" r:id="rId44"/>
    <p:sldId id="290" r:id="rId45"/>
    <p:sldId id="295" r:id="rId46"/>
    <p:sldId id="294" r:id="rId47"/>
    <p:sldId id="291" r:id="rId48"/>
    <p:sldId id="292" r:id="rId49"/>
    <p:sldId id="293" r:id="rId50"/>
    <p:sldId id="304" r:id="rId51"/>
    <p:sldId id="305" r:id="rId52"/>
    <p:sldId id="306" r:id="rId53"/>
    <p:sldId id="296" r:id="rId54"/>
    <p:sldId id="297" r:id="rId55"/>
    <p:sldId id="298" r:id="rId56"/>
    <p:sldId id="309" r:id="rId57"/>
    <p:sldId id="310" r:id="rId58"/>
    <p:sldId id="311" r:id="rId59"/>
    <p:sldId id="312" r:id="rId60"/>
    <p:sldId id="313" r:id="rId61"/>
    <p:sldId id="31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196" y="-13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BF40A-B4C2-4A29-A46D-5FC90C6ED778}"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BF40A-B4C2-4A29-A46D-5FC90C6ED778}"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BF40A-B4C2-4A29-A46D-5FC90C6ED778}"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BF40A-B4C2-4A29-A46D-5FC90C6ED778}"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BF40A-B4C2-4A29-A46D-5FC90C6ED778}"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BF40A-B4C2-4A29-A46D-5FC90C6ED778}"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BF40A-B4C2-4A29-A46D-5FC90C6ED778}" type="datetimeFigureOut">
              <a:rPr lang="en-US" smtClean="0"/>
              <a:pPr/>
              <a:t>8/31/2010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BF40A-B4C2-4A29-A46D-5FC90C6ED778}" type="datetimeFigureOut">
              <a:rPr lang="en-US" smtClean="0"/>
              <a:pPr/>
              <a:t>8/31/2010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BF40A-B4C2-4A29-A46D-5FC90C6ED778}" type="datetimeFigureOut">
              <a:rPr lang="en-US" smtClean="0"/>
              <a:pPr/>
              <a:t>8/31/2010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BF40A-B4C2-4A29-A46D-5FC90C6ED778}"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BF40A-B4C2-4A29-A46D-5FC90C6ED778}"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2121-F875-412A-9FB5-F276B967BE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BF40A-B4C2-4A29-A46D-5FC90C6ED778}" type="datetimeFigureOut">
              <a:rPr lang="en-US" smtClean="0"/>
              <a:pPr/>
              <a:t>8/31/2010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2121-F875-412A-9FB5-F276B967BE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hyperlink" Target="http://www.chemtube3d.com/orbitalshybrid.htm" TargetMode="External"/><Relationship Id="rId5" Type="http://schemas.openxmlformats.org/officeDocument/2006/relationships/oleObject" Target="../embeddings/oleObject12.bin"/><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8" Type="http://schemas.openxmlformats.org/officeDocument/2006/relationships/hyperlink" Target="http://www.chemtube3d.com/orbitalsacetylene.htm" TargetMode="External"/><Relationship Id="rId3" Type="http://schemas.openxmlformats.org/officeDocument/2006/relationships/image" Target="../media/image45.png"/><Relationship Id="rId7" Type="http://schemas.openxmlformats.org/officeDocument/2006/relationships/hyperlink" Target="http://www.chemtube3d.com/orbitalsethene.htm"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17.bin"/><Relationship Id="rId4" Type="http://schemas.openxmlformats.org/officeDocument/2006/relationships/hyperlink" Target="http://www.google.com/imgres?imgurl=http://osxs.ch.liv.ac.uk/~ng/external/model/ltf/allene.gif&amp;imgrefurl=http://osxs.ch.liv.ac.uk/~ng/external/orbitalsallene.htm&amp;usg=__gef6b7-jlqytiRbq0HCd61hVi3U=&amp;h=372&amp;w=324&amp;sz=14&amp;hl=en&amp;start=0&amp;zoom=1&amp;tbnid=Nd1cg4xdfhiaG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hemtube3d.com/orbitalsbenzene.htm"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vans.harvard.edu/pdf/evans_pKa_table.pdf" TargetMode="External"/><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hyperlink" Target="http://www.chem.wisc.edu/areas/reich/pkatabl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hyperlink" Target="http://www.powerlabs.org/chemlabs/hydrofluo.htm"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29.bin"/><Relationship Id="rId4" Type="http://schemas.openxmlformats.org/officeDocument/2006/relationships/image" Target="../media/image67.jpeg"/></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82.gif"/><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hyperlink" Target="http://www.chemtube3d.com/orbitals-p.htm"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7467600" cy="646331"/>
          </a:xfrm>
          <a:prstGeom prst="rect">
            <a:avLst/>
          </a:prstGeom>
          <a:noFill/>
        </p:spPr>
        <p:txBody>
          <a:bodyPr wrap="square" rtlCol="0">
            <a:spAutoFit/>
          </a:bodyPr>
          <a:lstStyle/>
          <a:p>
            <a:pPr algn="ctr"/>
            <a:r>
              <a:rPr lang="en-US" sz="3600" b="1" dirty="0" smtClean="0"/>
              <a:t>Fundamental Concepts</a:t>
            </a:r>
            <a:endParaRPr lang="en-US" sz="3600" b="1" dirty="0"/>
          </a:p>
        </p:txBody>
      </p:sp>
      <p:sp>
        <p:nvSpPr>
          <p:cNvPr id="5" name="TextBox 4"/>
          <p:cNvSpPr txBox="1"/>
          <p:nvPr/>
        </p:nvSpPr>
        <p:spPr>
          <a:xfrm>
            <a:off x="457200" y="1676400"/>
            <a:ext cx="7772400" cy="2246769"/>
          </a:xfrm>
          <a:prstGeom prst="rect">
            <a:avLst/>
          </a:prstGeom>
          <a:noFill/>
        </p:spPr>
        <p:txBody>
          <a:bodyPr wrap="square" rtlCol="0">
            <a:spAutoFit/>
          </a:bodyPr>
          <a:lstStyle/>
          <a:p>
            <a:pPr marL="342900" indent="-342900">
              <a:buFont typeface="+mj-lt"/>
              <a:buAutoNum type="arabicPeriod"/>
            </a:pPr>
            <a:r>
              <a:rPr lang="en-US" sz="2800" dirty="0" smtClean="0"/>
              <a:t>Reactions involve the breaking and formation of bonds</a:t>
            </a:r>
          </a:p>
          <a:p>
            <a:pPr marL="342900" indent="-342900">
              <a:buFont typeface="+mj-lt"/>
              <a:buAutoNum type="arabicPeriod"/>
            </a:pPr>
            <a:r>
              <a:rPr lang="en-US" sz="2800" dirty="0" smtClean="0"/>
              <a:t>Bonds are comprised of electrons</a:t>
            </a:r>
          </a:p>
          <a:p>
            <a:pPr marL="342900" indent="-342900">
              <a:buFont typeface="+mj-lt"/>
              <a:buAutoNum type="arabicPeriod"/>
            </a:pPr>
            <a:r>
              <a:rPr lang="en-US" sz="2800" dirty="0" smtClean="0"/>
              <a:t>So, to understand chemical reactivity, we must know where the electrons are.</a:t>
            </a:r>
            <a:endParaRPr lang="en-US" sz="2800" dirty="0"/>
          </a:p>
        </p:txBody>
      </p:sp>
      <p:pic>
        <p:nvPicPr>
          <p:cNvPr id="6" name="Picture 5" descr="searching_man.jpg"/>
          <p:cNvPicPr>
            <a:picLocks noChangeAspect="1"/>
          </p:cNvPicPr>
          <p:nvPr/>
        </p:nvPicPr>
        <p:blipFill>
          <a:blip r:embed="rId2" cstate="print"/>
          <a:stretch>
            <a:fillRect/>
          </a:stretch>
        </p:blipFill>
        <p:spPr>
          <a:xfrm>
            <a:off x="6477000" y="4086378"/>
            <a:ext cx="2462784" cy="27716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3733800"/>
            <a:ext cx="9144000" cy="2499905"/>
          </a:xfrm>
          <a:prstGeom prst="rect">
            <a:avLst/>
          </a:prstGeom>
          <a:noFill/>
          <a:ln w="9525">
            <a:noFill/>
            <a:miter lim="800000"/>
            <a:headEnd/>
            <a:tailEnd/>
          </a:ln>
        </p:spPr>
      </p:pic>
      <p:sp>
        <p:nvSpPr>
          <p:cNvPr id="3" name="TextBox 2"/>
          <p:cNvSpPr txBox="1"/>
          <p:nvPr/>
        </p:nvSpPr>
        <p:spPr>
          <a:xfrm>
            <a:off x="228600" y="762000"/>
            <a:ext cx="8610600" cy="1200329"/>
          </a:xfrm>
          <a:prstGeom prst="rect">
            <a:avLst/>
          </a:prstGeom>
          <a:noFill/>
        </p:spPr>
        <p:txBody>
          <a:bodyPr wrap="square" rtlCol="0">
            <a:spAutoFit/>
          </a:bodyPr>
          <a:lstStyle/>
          <a:p>
            <a:r>
              <a:rPr lang="en-US" sz="2400" dirty="0" smtClean="0"/>
              <a:t>In this publication, Lewis began using elemental representations having four sides with paired dots to represent electron pairs, which have since become known as ‘Lewis Structures’.</a:t>
            </a:r>
            <a:endParaRPr lang="en-US" sz="2400" dirty="0"/>
          </a:p>
        </p:txBody>
      </p:sp>
      <p:sp>
        <p:nvSpPr>
          <p:cNvPr id="4" name="TextBox 3"/>
          <p:cNvSpPr txBox="1"/>
          <p:nvPr/>
        </p:nvSpPr>
        <p:spPr>
          <a:xfrm>
            <a:off x="1981200" y="3048000"/>
            <a:ext cx="3429000" cy="369332"/>
          </a:xfrm>
          <a:prstGeom prst="rect">
            <a:avLst/>
          </a:prstGeom>
          <a:noFill/>
        </p:spPr>
        <p:txBody>
          <a:bodyPr wrap="square" rtlCol="0">
            <a:spAutoFit/>
          </a:bodyPr>
          <a:lstStyle/>
          <a:p>
            <a:r>
              <a:rPr lang="en-US" i="1" dirty="0" smtClean="0"/>
              <a:t>J. Am. Chem. Soc. </a:t>
            </a:r>
            <a:r>
              <a:rPr lang="en-US" b="1" dirty="0" smtClean="0"/>
              <a:t>1916</a:t>
            </a:r>
            <a:r>
              <a:rPr lang="en-US" dirty="0" smtClean="0"/>
              <a:t>, </a:t>
            </a:r>
            <a:r>
              <a:rPr lang="en-US" i="1" dirty="0" smtClean="0"/>
              <a:t>38</a:t>
            </a:r>
            <a:r>
              <a:rPr lang="en-US" dirty="0" smtClean="0"/>
              <a:t>, 762.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3429000" y="2209800"/>
          <a:ext cx="4163403" cy="4454525"/>
        </p:xfrm>
        <a:graphic>
          <a:graphicData uri="http://schemas.openxmlformats.org/presentationml/2006/ole">
            <p:oleObj spid="_x0000_s21506" name="CS ChemDraw Drawing" r:id="rId3" imgW="3768625" imgH="4032115" progId="ChemDraw.Document.6.0">
              <p:embed/>
            </p:oleObj>
          </a:graphicData>
        </a:graphic>
      </p:graphicFrame>
      <p:sp>
        <p:nvSpPr>
          <p:cNvPr id="3" name="TextBox 2"/>
          <p:cNvSpPr txBox="1"/>
          <p:nvPr/>
        </p:nvSpPr>
        <p:spPr>
          <a:xfrm>
            <a:off x="1295400" y="1524000"/>
            <a:ext cx="5527411" cy="369332"/>
          </a:xfrm>
          <a:prstGeom prst="rect">
            <a:avLst/>
          </a:prstGeom>
          <a:noFill/>
        </p:spPr>
        <p:txBody>
          <a:bodyPr wrap="none" rtlCol="0">
            <a:spAutoFit/>
          </a:bodyPr>
          <a:lstStyle/>
          <a:p>
            <a:r>
              <a:rPr lang="en-US" dirty="0" smtClean="0"/>
              <a:t>Third element in second row, has three valence electrons</a:t>
            </a:r>
            <a:endParaRPr lang="en-US" dirty="0"/>
          </a:p>
        </p:txBody>
      </p:sp>
      <p:cxnSp>
        <p:nvCxnSpPr>
          <p:cNvPr id="5" name="Straight Arrow Connector 4"/>
          <p:cNvCxnSpPr/>
          <p:nvPr/>
        </p:nvCxnSpPr>
        <p:spPr>
          <a:xfrm rot="5400000">
            <a:off x="4076700" y="19431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2819400"/>
            <a:ext cx="1371600" cy="1200329"/>
          </a:xfrm>
          <a:prstGeom prst="rect">
            <a:avLst/>
          </a:prstGeom>
          <a:noFill/>
        </p:spPr>
        <p:txBody>
          <a:bodyPr wrap="square" rtlCol="0">
            <a:spAutoFit/>
          </a:bodyPr>
          <a:lstStyle/>
          <a:p>
            <a:r>
              <a:rPr lang="en-US" dirty="0" smtClean="0"/>
              <a:t>Fourth element has four valence e-.</a:t>
            </a:r>
            <a:endParaRPr lang="en-US" dirty="0"/>
          </a:p>
        </p:txBody>
      </p:sp>
      <p:cxnSp>
        <p:nvCxnSpPr>
          <p:cNvPr id="8" name="Straight Arrow Connector 7"/>
          <p:cNvCxnSpPr/>
          <p:nvPr/>
        </p:nvCxnSpPr>
        <p:spPr>
          <a:xfrm>
            <a:off x="2819400" y="34290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152400"/>
            <a:ext cx="7924800" cy="1200329"/>
          </a:xfrm>
          <a:prstGeom prst="rect">
            <a:avLst/>
          </a:prstGeom>
          <a:noFill/>
        </p:spPr>
        <p:txBody>
          <a:bodyPr wrap="square" rtlCol="0">
            <a:spAutoFit/>
          </a:bodyPr>
          <a:lstStyle/>
          <a:p>
            <a:r>
              <a:rPr lang="en-US" sz="2400" dirty="0" smtClean="0"/>
              <a:t>Note that each element below has zero charge, since it has exactly the correct number of valence electrons to balance its position in the periodic table.</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057400" y="2438400"/>
          <a:ext cx="4924425" cy="4249738"/>
        </p:xfrm>
        <a:graphic>
          <a:graphicData uri="http://schemas.openxmlformats.org/presentationml/2006/ole">
            <p:oleObj spid="_x0000_s22530" name="CS ChemDraw Drawing" r:id="rId3" imgW="4923713" imgH="4250177" progId="ChemDraw.Document.6.0">
              <p:embed/>
            </p:oleObj>
          </a:graphicData>
        </a:graphic>
      </p:graphicFrame>
      <p:sp>
        <p:nvSpPr>
          <p:cNvPr id="5" name="TextBox 4"/>
          <p:cNvSpPr txBox="1"/>
          <p:nvPr/>
        </p:nvSpPr>
        <p:spPr>
          <a:xfrm>
            <a:off x="152400" y="0"/>
            <a:ext cx="8991600" cy="1938992"/>
          </a:xfrm>
          <a:prstGeom prst="rect">
            <a:avLst/>
          </a:prstGeom>
          <a:noFill/>
        </p:spPr>
        <p:txBody>
          <a:bodyPr wrap="square" rtlCol="0">
            <a:spAutoFit/>
          </a:bodyPr>
          <a:lstStyle/>
          <a:p>
            <a:r>
              <a:rPr lang="en-US" sz="2400" dirty="0" smtClean="0"/>
              <a:t>Note, however, that each of the elements, with the exception of boron, has achieved a noble gas configuration by sharing electrons.  (Notice that, by octet rule counting, the shared pairs are counted twice, as belonging to both of the sharing nuclei, thus helping them to fulfill their respective </a:t>
            </a:r>
            <a:r>
              <a:rPr lang="en-US" sz="2400" dirty="0" err="1" smtClean="0"/>
              <a:t>valency</a:t>
            </a:r>
            <a:r>
              <a:rPr lang="en-US" sz="2400" dirty="0" smtClean="0"/>
              <a:t> requirements)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7924800" cy="830997"/>
          </a:xfrm>
          <a:prstGeom prst="rect">
            <a:avLst/>
          </a:prstGeom>
          <a:noFill/>
        </p:spPr>
        <p:txBody>
          <a:bodyPr wrap="square" rtlCol="0">
            <a:spAutoFit/>
          </a:bodyPr>
          <a:lstStyle/>
          <a:p>
            <a:r>
              <a:rPr lang="en-US" sz="2400" dirty="0" smtClean="0"/>
              <a:t>The lack of a complete octet results in enhanced reactivity toward electron rich functionality as shown below.</a:t>
            </a:r>
            <a:endParaRPr lang="en-US" sz="2400" dirty="0"/>
          </a:p>
        </p:txBody>
      </p:sp>
      <p:pic>
        <p:nvPicPr>
          <p:cNvPr id="23555" name="Picture 3"/>
          <p:cNvPicPr>
            <a:picLocks noChangeAspect="1" noChangeArrowheads="1"/>
          </p:cNvPicPr>
          <p:nvPr/>
        </p:nvPicPr>
        <p:blipFill>
          <a:blip r:embed="rId3" cstate="print"/>
          <a:srcRect/>
          <a:stretch>
            <a:fillRect/>
          </a:stretch>
        </p:blipFill>
        <p:spPr bwMode="auto">
          <a:xfrm>
            <a:off x="1371600" y="3200400"/>
            <a:ext cx="5257800" cy="3577644"/>
          </a:xfrm>
          <a:prstGeom prst="rect">
            <a:avLst/>
          </a:prstGeom>
          <a:noFill/>
          <a:ln w="9525">
            <a:noFill/>
            <a:miter lim="800000"/>
            <a:headEnd/>
            <a:tailEnd/>
          </a:ln>
        </p:spPr>
      </p:pic>
      <p:graphicFrame>
        <p:nvGraphicFramePr>
          <p:cNvPr id="23556" name="Object 4"/>
          <p:cNvGraphicFramePr>
            <a:graphicFrameLocks noChangeAspect="1"/>
          </p:cNvGraphicFramePr>
          <p:nvPr/>
        </p:nvGraphicFramePr>
        <p:xfrm>
          <a:off x="1676400" y="1295400"/>
          <a:ext cx="5775325" cy="1482725"/>
        </p:xfrm>
        <a:graphic>
          <a:graphicData uri="http://schemas.openxmlformats.org/presentationml/2006/ole">
            <p:oleObj spid="_x0000_s23556" name="CS ChemDraw Drawing" r:id="rId4" imgW="5775712" imgH="1482387" progId="ChemDraw.Document.6.0">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305800" cy="1200329"/>
          </a:xfrm>
          <a:prstGeom prst="rect">
            <a:avLst/>
          </a:prstGeom>
          <a:noFill/>
        </p:spPr>
        <p:txBody>
          <a:bodyPr wrap="square" rtlCol="0">
            <a:spAutoFit/>
          </a:bodyPr>
          <a:lstStyle/>
          <a:p>
            <a:r>
              <a:rPr lang="en-US" sz="2400" dirty="0" smtClean="0"/>
              <a:t>When drawing structures, it is important to properly assign charge, know where the lone pairs of electrons are, which atoms are lacking a full octet, and to understand the abbreviations used.</a:t>
            </a:r>
            <a:endParaRPr lang="en-US" sz="2400" dirty="0"/>
          </a:p>
        </p:txBody>
      </p:sp>
      <p:graphicFrame>
        <p:nvGraphicFramePr>
          <p:cNvPr id="24582" name="Object 6"/>
          <p:cNvGraphicFramePr>
            <a:graphicFrameLocks noChangeAspect="1"/>
          </p:cNvGraphicFramePr>
          <p:nvPr/>
        </p:nvGraphicFramePr>
        <p:xfrm>
          <a:off x="762000" y="1600199"/>
          <a:ext cx="7391400" cy="4952103"/>
        </p:xfrm>
        <a:graphic>
          <a:graphicData uri="http://schemas.openxmlformats.org/presentationml/2006/ole">
            <p:oleObj spid="_x0000_s24582" name="CS ChemDraw Drawing" r:id="rId3" imgW="16958676" imgH="11361096" progId="ChemDraw.Document.6.0">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1200329"/>
          </a:xfrm>
          <a:prstGeom prst="rect">
            <a:avLst/>
          </a:prstGeom>
          <a:noFill/>
        </p:spPr>
        <p:txBody>
          <a:bodyPr wrap="square" rtlCol="0">
            <a:spAutoFit/>
          </a:bodyPr>
          <a:lstStyle/>
          <a:p>
            <a:r>
              <a:rPr lang="en-US" dirty="0" smtClean="0"/>
              <a:t>When you draw a structure, make sure that you assign the proper charge to the element, and that you know how many valence electrons the element possesses.  Recall before, to balance the charge we paired the proper element with the proper number of electrons:</a:t>
            </a:r>
          </a:p>
        </p:txBody>
      </p:sp>
      <p:graphicFrame>
        <p:nvGraphicFramePr>
          <p:cNvPr id="3" name="Object 2"/>
          <p:cNvGraphicFramePr>
            <a:graphicFrameLocks noChangeAspect="1"/>
          </p:cNvGraphicFramePr>
          <p:nvPr/>
        </p:nvGraphicFramePr>
        <p:xfrm>
          <a:off x="3429000" y="2209800"/>
          <a:ext cx="4163403" cy="4454525"/>
        </p:xfrm>
        <a:graphic>
          <a:graphicData uri="http://schemas.openxmlformats.org/presentationml/2006/ole">
            <p:oleObj spid="_x0000_s60418" name="CS ChemDraw Drawing" r:id="rId3" imgW="3768625" imgH="4032115" progId="ChemDraw.Document.6.0">
              <p:embed/>
            </p:oleObj>
          </a:graphicData>
        </a:graphic>
      </p:graphicFrame>
      <p:sp>
        <p:nvSpPr>
          <p:cNvPr id="4" name="TextBox 3"/>
          <p:cNvSpPr txBox="1"/>
          <p:nvPr/>
        </p:nvSpPr>
        <p:spPr>
          <a:xfrm>
            <a:off x="1295400" y="1524000"/>
            <a:ext cx="5527411" cy="369332"/>
          </a:xfrm>
          <a:prstGeom prst="rect">
            <a:avLst/>
          </a:prstGeom>
          <a:noFill/>
        </p:spPr>
        <p:txBody>
          <a:bodyPr wrap="none" rtlCol="0">
            <a:spAutoFit/>
          </a:bodyPr>
          <a:lstStyle/>
          <a:p>
            <a:r>
              <a:rPr lang="en-US" dirty="0" smtClean="0"/>
              <a:t>Third element in second row, has three valence electrons</a:t>
            </a:r>
            <a:endParaRPr lang="en-US" dirty="0"/>
          </a:p>
        </p:txBody>
      </p:sp>
      <p:sp>
        <p:nvSpPr>
          <p:cNvPr id="5" name="TextBox 4"/>
          <p:cNvSpPr txBox="1"/>
          <p:nvPr/>
        </p:nvSpPr>
        <p:spPr>
          <a:xfrm>
            <a:off x="1295400" y="2819400"/>
            <a:ext cx="1371600" cy="1200329"/>
          </a:xfrm>
          <a:prstGeom prst="rect">
            <a:avLst/>
          </a:prstGeom>
          <a:noFill/>
        </p:spPr>
        <p:txBody>
          <a:bodyPr wrap="square" rtlCol="0">
            <a:spAutoFit/>
          </a:bodyPr>
          <a:lstStyle/>
          <a:p>
            <a:r>
              <a:rPr lang="en-US" dirty="0" smtClean="0"/>
              <a:t>Fourth element has four valence e-.</a:t>
            </a:r>
            <a:endParaRPr lang="en-US" dirty="0"/>
          </a:p>
        </p:txBody>
      </p:sp>
      <p:cxnSp>
        <p:nvCxnSpPr>
          <p:cNvPr id="6" name="Straight Arrow Connector 5"/>
          <p:cNvCxnSpPr/>
          <p:nvPr/>
        </p:nvCxnSpPr>
        <p:spPr>
          <a:xfrm>
            <a:off x="2819400" y="34290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001000" cy="646331"/>
          </a:xfrm>
          <a:prstGeom prst="rect">
            <a:avLst/>
          </a:prstGeom>
          <a:noFill/>
        </p:spPr>
        <p:txBody>
          <a:bodyPr wrap="square" rtlCol="0">
            <a:spAutoFit/>
          </a:bodyPr>
          <a:lstStyle/>
          <a:p>
            <a:r>
              <a:rPr lang="en-US" dirty="0" smtClean="0"/>
              <a:t>Thus, when you see a molecule, how can you assign proper charge?  How can you count the electrons for each element?</a:t>
            </a:r>
            <a:endParaRPr lang="en-US" dirty="0"/>
          </a:p>
        </p:txBody>
      </p:sp>
      <p:graphicFrame>
        <p:nvGraphicFramePr>
          <p:cNvPr id="3" name="Object 2"/>
          <p:cNvGraphicFramePr>
            <a:graphicFrameLocks noChangeAspect="1"/>
          </p:cNvGraphicFramePr>
          <p:nvPr/>
        </p:nvGraphicFramePr>
        <p:xfrm>
          <a:off x="3429000" y="1752600"/>
          <a:ext cx="4163403" cy="4454525"/>
        </p:xfrm>
        <a:graphic>
          <a:graphicData uri="http://schemas.openxmlformats.org/presentationml/2006/ole">
            <p:oleObj spid="_x0000_s61442" name="CS ChemDraw Drawing" r:id="rId3" imgW="3768625" imgH="4032115" progId="ChemDraw.Document.6.0">
              <p:embed/>
            </p:oleObj>
          </a:graphicData>
        </a:graphic>
      </p:graphicFrame>
      <p:sp>
        <p:nvSpPr>
          <p:cNvPr id="4" name="TextBox 3"/>
          <p:cNvSpPr txBox="1"/>
          <p:nvPr/>
        </p:nvSpPr>
        <p:spPr>
          <a:xfrm>
            <a:off x="1295400" y="1066800"/>
            <a:ext cx="5527411" cy="369332"/>
          </a:xfrm>
          <a:prstGeom prst="rect">
            <a:avLst/>
          </a:prstGeom>
          <a:noFill/>
        </p:spPr>
        <p:txBody>
          <a:bodyPr wrap="none" rtlCol="0">
            <a:spAutoFit/>
          </a:bodyPr>
          <a:lstStyle/>
          <a:p>
            <a:r>
              <a:rPr lang="en-US" dirty="0" smtClean="0"/>
              <a:t>Third element in second row, has three valence electrons</a:t>
            </a:r>
            <a:endParaRPr lang="en-US" dirty="0"/>
          </a:p>
        </p:txBody>
      </p:sp>
      <p:sp>
        <p:nvSpPr>
          <p:cNvPr id="5" name="TextBox 4"/>
          <p:cNvSpPr txBox="1"/>
          <p:nvPr/>
        </p:nvSpPr>
        <p:spPr>
          <a:xfrm>
            <a:off x="1295400" y="2362200"/>
            <a:ext cx="1371600" cy="1200329"/>
          </a:xfrm>
          <a:prstGeom prst="rect">
            <a:avLst/>
          </a:prstGeom>
          <a:noFill/>
        </p:spPr>
        <p:txBody>
          <a:bodyPr wrap="square" rtlCol="0">
            <a:spAutoFit/>
          </a:bodyPr>
          <a:lstStyle/>
          <a:p>
            <a:r>
              <a:rPr lang="en-US" dirty="0" smtClean="0"/>
              <a:t>Fourth element has four valence e-.</a:t>
            </a:r>
            <a:endParaRPr lang="en-US" dirty="0"/>
          </a:p>
        </p:txBody>
      </p:sp>
      <p:cxnSp>
        <p:nvCxnSpPr>
          <p:cNvPr id="6" name="Straight Arrow Connector 5"/>
          <p:cNvCxnSpPr/>
          <p:nvPr/>
        </p:nvCxnSpPr>
        <p:spPr>
          <a:xfrm>
            <a:off x="2819400" y="29718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8" name="Object 4"/>
          <p:cNvGraphicFramePr>
            <a:graphicFrameLocks noChangeAspect="1"/>
          </p:cNvGraphicFramePr>
          <p:nvPr/>
        </p:nvGraphicFramePr>
        <p:xfrm>
          <a:off x="914400" y="1371600"/>
          <a:ext cx="6997700" cy="5210125"/>
        </p:xfrm>
        <a:graphic>
          <a:graphicData uri="http://schemas.openxmlformats.org/presentationml/2006/ole">
            <p:oleObj spid="_x0000_s62468" name="CS ChemDraw Drawing" r:id="rId3" imgW="8663434" imgH="6450789" progId="ChemDraw.Document.6.0">
              <p:embed/>
            </p:oleObj>
          </a:graphicData>
        </a:graphic>
      </p:graphicFrame>
      <p:sp>
        <p:nvSpPr>
          <p:cNvPr id="8" name="TextBox 7"/>
          <p:cNvSpPr txBox="1"/>
          <p:nvPr/>
        </p:nvSpPr>
        <p:spPr>
          <a:xfrm>
            <a:off x="381000" y="685800"/>
            <a:ext cx="8382000" cy="461665"/>
          </a:xfrm>
          <a:prstGeom prst="rect">
            <a:avLst/>
          </a:prstGeom>
          <a:noFill/>
        </p:spPr>
        <p:txBody>
          <a:bodyPr wrap="square" rtlCol="0">
            <a:spAutoFit/>
          </a:bodyPr>
          <a:lstStyle/>
          <a:p>
            <a:r>
              <a:rPr lang="en-US" sz="2400" dirty="0" smtClean="0"/>
              <a:t>Reversing the previous process, break the bonds </a:t>
            </a:r>
            <a:r>
              <a:rPr lang="en-US" sz="2400" dirty="0" err="1" smtClean="0"/>
              <a:t>homolytically</a:t>
            </a:r>
            <a:r>
              <a:rPr lang="en-US" sz="2400" dirty="0" smtClean="0"/>
              <a:t>:</a:t>
            </a:r>
            <a:endParaRPr lang="en-US" sz="2400" dirty="0"/>
          </a:p>
        </p:txBody>
      </p:sp>
      <p:sp>
        <p:nvSpPr>
          <p:cNvPr id="4" name="TextBox 3"/>
          <p:cNvSpPr txBox="1"/>
          <p:nvPr/>
        </p:nvSpPr>
        <p:spPr>
          <a:xfrm>
            <a:off x="1295400" y="0"/>
            <a:ext cx="6553200" cy="523220"/>
          </a:xfrm>
          <a:prstGeom prst="rect">
            <a:avLst/>
          </a:prstGeom>
          <a:noFill/>
        </p:spPr>
        <p:txBody>
          <a:bodyPr wrap="square" rtlCol="0">
            <a:spAutoFit/>
          </a:bodyPr>
          <a:lstStyle/>
          <a:p>
            <a:pPr algn="ctr"/>
            <a:r>
              <a:rPr lang="en-US" sz="2800" b="1" dirty="0" smtClean="0"/>
              <a:t>Counting Electrons to Assign Charge</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153400" cy="369332"/>
          </a:xfrm>
          <a:prstGeom prst="rect">
            <a:avLst/>
          </a:prstGeom>
          <a:noFill/>
        </p:spPr>
        <p:txBody>
          <a:bodyPr wrap="square" rtlCol="0">
            <a:spAutoFit/>
          </a:bodyPr>
          <a:lstStyle/>
          <a:p>
            <a:r>
              <a:rPr lang="en-US" dirty="0" smtClean="0"/>
              <a:t>Example:  </a:t>
            </a:r>
            <a:r>
              <a:rPr lang="en-US" dirty="0" smtClean="0"/>
              <a:t>Assigning Charge </a:t>
            </a:r>
            <a:r>
              <a:rPr lang="en-US" dirty="0" smtClean="0"/>
              <a:t>states of nitrogen:</a:t>
            </a:r>
            <a:endParaRPr lang="en-US" dirty="0"/>
          </a:p>
        </p:txBody>
      </p:sp>
      <p:graphicFrame>
        <p:nvGraphicFramePr>
          <p:cNvPr id="63492" name="Object 4"/>
          <p:cNvGraphicFramePr>
            <a:graphicFrameLocks noChangeAspect="1"/>
          </p:cNvGraphicFramePr>
          <p:nvPr/>
        </p:nvGraphicFramePr>
        <p:xfrm>
          <a:off x="990600" y="990600"/>
          <a:ext cx="6705600" cy="5342776"/>
        </p:xfrm>
        <a:graphic>
          <a:graphicData uri="http://schemas.openxmlformats.org/presentationml/2006/ole">
            <p:oleObj spid="_x0000_s63492" name="CS ChemDraw Drawing" r:id="rId3" imgW="9285280" imgH="7397074" progId="ChemDraw.Document.6.0">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1"/>
            <a:ext cx="5334000" cy="646331"/>
          </a:xfrm>
          <a:prstGeom prst="rect">
            <a:avLst/>
          </a:prstGeom>
          <a:noFill/>
        </p:spPr>
        <p:txBody>
          <a:bodyPr wrap="square" rtlCol="0">
            <a:spAutoFit/>
          </a:bodyPr>
          <a:lstStyle/>
          <a:p>
            <a:pPr algn="ctr"/>
            <a:r>
              <a:rPr lang="en-US" sz="3600" dirty="0" smtClean="0"/>
              <a:t>Hybridization</a:t>
            </a:r>
            <a:endParaRPr lang="en-US" sz="3600" dirty="0"/>
          </a:p>
        </p:txBody>
      </p:sp>
      <p:sp>
        <p:nvSpPr>
          <p:cNvPr id="3" name="TextBox 2"/>
          <p:cNvSpPr txBox="1"/>
          <p:nvPr/>
        </p:nvSpPr>
        <p:spPr>
          <a:xfrm>
            <a:off x="609600" y="3810000"/>
            <a:ext cx="7543800" cy="923330"/>
          </a:xfrm>
          <a:prstGeom prst="rect">
            <a:avLst/>
          </a:prstGeom>
          <a:noFill/>
        </p:spPr>
        <p:txBody>
          <a:bodyPr wrap="square" rtlCol="0">
            <a:spAutoFit/>
          </a:bodyPr>
          <a:lstStyle/>
          <a:p>
            <a:r>
              <a:rPr lang="en-US" dirty="0" smtClean="0"/>
              <a:t>In order to attain maximum stability, the elements employ hybridized states of the second row </a:t>
            </a:r>
            <a:r>
              <a:rPr lang="en-US" dirty="0" err="1" smtClean="0"/>
              <a:t>orbitals</a:t>
            </a:r>
            <a:r>
              <a:rPr lang="en-US" dirty="0" smtClean="0"/>
              <a:t>.  Thus, instead of using one s orbital and three p </a:t>
            </a:r>
            <a:r>
              <a:rPr lang="en-US" dirty="0" err="1" smtClean="0"/>
              <a:t>orbitals</a:t>
            </a:r>
            <a:r>
              <a:rPr lang="en-US" dirty="0" smtClean="0"/>
              <a:t>, they will employ either:</a:t>
            </a:r>
            <a:endParaRPr lang="en-US" dirty="0"/>
          </a:p>
        </p:txBody>
      </p:sp>
      <p:graphicFrame>
        <p:nvGraphicFramePr>
          <p:cNvPr id="25602" name="Object 2"/>
          <p:cNvGraphicFramePr>
            <a:graphicFrameLocks noChangeAspect="1"/>
          </p:cNvGraphicFramePr>
          <p:nvPr/>
        </p:nvGraphicFramePr>
        <p:xfrm>
          <a:off x="1066800" y="5029200"/>
          <a:ext cx="6037301" cy="1143000"/>
        </p:xfrm>
        <a:graphic>
          <a:graphicData uri="http://schemas.openxmlformats.org/presentationml/2006/ole">
            <p:oleObj spid="_x0000_s25602" name="CS ChemDraw Drawing" r:id="rId3" imgW="10327723" imgH="1954719" progId="ChemDraw.Document.6.0">
              <p:embed/>
            </p:oleObj>
          </a:graphicData>
        </a:graphic>
      </p:graphicFrame>
      <p:pic>
        <p:nvPicPr>
          <p:cNvPr id="5" name="Picture 4" descr="hybrid.jpg"/>
          <p:cNvPicPr>
            <a:picLocks noChangeAspect="1"/>
          </p:cNvPicPr>
          <p:nvPr/>
        </p:nvPicPr>
        <p:blipFill>
          <a:blip r:embed="rId4" cstate="print"/>
          <a:stretch>
            <a:fillRect/>
          </a:stretch>
        </p:blipFill>
        <p:spPr>
          <a:xfrm>
            <a:off x="5334000" y="0"/>
            <a:ext cx="3810000" cy="3657600"/>
          </a:xfrm>
          <a:prstGeom prst="rect">
            <a:avLst/>
          </a:prstGeom>
        </p:spPr>
      </p:pic>
      <p:pic>
        <p:nvPicPr>
          <p:cNvPr id="6" name="Picture 5" descr="sp3.jpg"/>
          <p:cNvPicPr>
            <a:picLocks noChangeAspect="1"/>
          </p:cNvPicPr>
          <p:nvPr/>
        </p:nvPicPr>
        <p:blipFill>
          <a:blip r:embed="rId5" cstate="print"/>
          <a:stretch>
            <a:fillRect/>
          </a:stretch>
        </p:blipFill>
        <p:spPr>
          <a:xfrm>
            <a:off x="990600" y="1447800"/>
            <a:ext cx="2466975" cy="1847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iodic-orbitals.gif"/>
          <p:cNvPicPr>
            <a:picLocks noChangeAspect="1"/>
          </p:cNvPicPr>
          <p:nvPr/>
        </p:nvPicPr>
        <p:blipFill>
          <a:blip r:embed="rId2" cstate="print"/>
          <a:stretch>
            <a:fillRect/>
          </a:stretch>
        </p:blipFill>
        <p:spPr>
          <a:xfrm>
            <a:off x="4465053" y="2286000"/>
            <a:ext cx="4678947" cy="2667000"/>
          </a:xfrm>
          <a:prstGeom prst="rect">
            <a:avLst/>
          </a:prstGeom>
        </p:spPr>
      </p:pic>
      <p:pic>
        <p:nvPicPr>
          <p:cNvPr id="4" name="Picture 3" descr="periodic_table.gif"/>
          <p:cNvPicPr>
            <a:picLocks noChangeAspect="1"/>
          </p:cNvPicPr>
          <p:nvPr/>
        </p:nvPicPr>
        <p:blipFill>
          <a:blip r:embed="rId3" cstate="print"/>
          <a:stretch>
            <a:fillRect/>
          </a:stretch>
        </p:blipFill>
        <p:spPr>
          <a:xfrm>
            <a:off x="228600" y="2362200"/>
            <a:ext cx="3959225" cy="3276600"/>
          </a:xfrm>
          <a:prstGeom prst="rect">
            <a:avLst/>
          </a:prstGeom>
        </p:spPr>
      </p:pic>
      <p:sp>
        <p:nvSpPr>
          <p:cNvPr id="5" name="TextBox 4"/>
          <p:cNvSpPr txBox="1"/>
          <p:nvPr/>
        </p:nvSpPr>
        <p:spPr>
          <a:xfrm>
            <a:off x="457200" y="381000"/>
            <a:ext cx="8305800" cy="1569660"/>
          </a:xfrm>
          <a:prstGeom prst="rect">
            <a:avLst/>
          </a:prstGeom>
          <a:noFill/>
        </p:spPr>
        <p:txBody>
          <a:bodyPr wrap="square" rtlCol="0">
            <a:spAutoFit/>
          </a:bodyPr>
          <a:lstStyle/>
          <a:p>
            <a:r>
              <a:rPr lang="en-US" sz="2400" dirty="0" smtClean="0"/>
              <a:t>In the elemental state, each element is assumed to possess an equal number of protons and electrons.  Thus, as we progress across each row, we add one proton to the nucleus and one electron to the valence shell to maintain charge neutrality.</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371600" y="3429000"/>
            <a:ext cx="6199188" cy="3143250"/>
          </a:xfrm>
          <a:prstGeom prst="rect">
            <a:avLst/>
          </a:prstGeom>
          <a:noFill/>
          <a:ln w="9525">
            <a:noFill/>
            <a:miter lim="800000"/>
            <a:headEnd/>
            <a:tailEnd/>
          </a:ln>
        </p:spPr>
      </p:pic>
      <p:sp>
        <p:nvSpPr>
          <p:cNvPr id="3" name="TextBox 2"/>
          <p:cNvSpPr txBox="1"/>
          <p:nvPr/>
        </p:nvSpPr>
        <p:spPr>
          <a:xfrm>
            <a:off x="1828800" y="3124200"/>
            <a:ext cx="5562600" cy="369332"/>
          </a:xfrm>
          <a:prstGeom prst="rect">
            <a:avLst/>
          </a:prstGeom>
          <a:noFill/>
        </p:spPr>
        <p:txBody>
          <a:bodyPr wrap="square" rtlCol="0">
            <a:spAutoFit/>
          </a:bodyPr>
          <a:lstStyle/>
          <a:p>
            <a:r>
              <a:rPr lang="en-US" i="1" dirty="0" smtClean="0"/>
              <a:t>J. Am. Chem. Soc. </a:t>
            </a:r>
            <a:r>
              <a:rPr lang="en-US" b="1" dirty="0" smtClean="0"/>
              <a:t>1931</a:t>
            </a:r>
            <a:r>
              <a:rPr lang="en-US" dirty="0" smtClean="0"/>
              <a:t>, </a:t>
            </a:r>
            <a:r>
              <a:rPr lang="en-US" i="1" dirty="0" smtClean="0"/>
              <a:t>53</a:t>
            </a:r>
            <a:r>
              <a:rPr lang="en-US" dirty="0" smtClean="0"/>
              <a:t>, 1367.</a:t>
            </a:r>
            <a:endParaRPr lang="en-US" dirty="0"/>
          </a:p>
        </p:txBody>
      </p:sp>
      <p:pic>
        <p:nvPicPr>
          <p:cNvPr id="4" name="Picture 3" descr="pau0-018.jpg"/>
          <p:cNvPicPr>
            <a:picLocks noChangeAspect="1"/>
          </p:cNvPicPr>
          <p:nvPr/>
        </p:nvPicPr>
        <p:blipFill>
          <a:blip r:embed="rId3" cstate="print"/>
          <a:stretch>
            <a:fillRect/>
          </a:stretch>
        </p:blipFill>
        <p:spPr>
          <a:xfrm>
            <a:off x="0" y="0"/>
            <a:ext cx="2475929" cy="3124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1143000"/>
            <a:ext cx="9144000" cy="5525631"/>
          </a:xfrm>
          <a:prstGeom prst="rect">
            <a:avLst/>
          </a:prstGeom>
          <a:noFill/>
          <a:ln w="9525">
            <a:noFill/>
            <a:miter lim="800000"/>
            <a:headEnd/>
            <a:tailEnd/>
          </a:ln>
        </p:spPr>
      </p:pic>
      <p:sp>
        <p:nvSpPr>
          <p:cNvPr id="3" name="Rectangle 2"/>
          <p:cNvSpPr/>
          <p:nvPr/>
        </p:nvSpPr>
        <p:spPr>
          <a:xfrm>
            <a:off x="4267200" y="609600"/>
            <a:ext cx="3314882" cy="369332"/>
          </a:xfrm>
          <a:prstGeom prst="rect">
            <a:avLst/>
          </a:prstGeom>
        </p:spPr>
        <p:txBody>
          <a:bodyPr wrap="none">
            <a:spAutoFit/>
          </a:bodyPr>
          <a:lstStyle/>
          <a:p>
            <a:r>
              <a:rPr lang="en-US" i="1" dirty="0" smtClean="0"/>
              <a:t>J. Am. Chem. Soc. </a:t>
            </a:r>
            <a:r>
              <a:rPr lang="en-US" b="1" dirty="0" smtClean="0"/>
              <a:t>1931</a:t>
            </a:r>
            <a:r>
              <a:rPr lang="en-US" dirty="0" smtClean="0"/>
              <a:t>, </a:t>
            </a:r>
            <a:r>
              <a:rPr lang="en-US" i="1" dirty="0" smtClean="0"/>
              <a:t>53</a:t>
            </a:r>
            <a:r>
              <a:rPr lang="en-US" dirty="0" smtClean="0"/>
              <a:t>, 1367.</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676400" y="228600"/>
            <a:ext cx="6248400" cy="64328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eshirt.jpg"/>
          <p:cNvPicPr>
            <a:picLocks noChangeAspect="1"/>
          </p:cNvPicPr>
          <p:nvPr/>
        </p:nvPicPr>
        <p:blipFill>
          <a:blip r:embed="rId3" cstate="print"/>
          <a:stretch>
            <a:fillRect/>
          </a:stretch>
        </p:blipFill>
        <p:spPr>
          <a:xfrm>
            <a:off x="6019800" y="152400"/>
            <a:ext cx="2971800" cy="2971800"/>
          </a:xfrm>
          <a:prstGeom prst="rect">
            <a:avLst/>
          </a:prstGeom>
        </p:spPr>
      </p:pic>
      <p:pic>
        <p:nvPicPr>
          <p:cNvPr id="3" name="Picture 2" descr="sp3Green.jpg"/>
          <p:cNvPicPr>
            <a:picLocks noChangeAspect="1"/>
          </p:cNvPicPr>
          <p:nvPr/>
        </p:nvPicPr>
        <p:blipFill>
          <a:blip r:embed="rId4" cstate="print"/>
          <a:stretch>
            <a:fillRect/>
          </a:stretch>
        </p:blipFill>
        <p:spPr>
          <a:xfrm>
            <a:off x="1600200" y="1981200"/>
            <a:ext cx="2483581" cy="2209800"/>
          </a:xfrm>
          <a:prstGeom prst="rect">
            <a:avLst/>
          </a:prstGeom>
        </p:spPr>
      </p:pic>
      <p:graphicFrame>
        <p:nvGraphicFramePr>
          <p:cNvPr id="26626" name="Object 2"/>
          <p:cNvGraphicFramePr>
            <a:graphicFrameLocks noChangeAspect="1"/>
          </p:cNvGraphicFramePr>
          <p:nvPr/>
        </p:nvGraphicFramePr>
        <p:xfrm>
          <a:off x="228600" y="5486400"/>
          <a:ext cx="8585200" cy="350837"/>
        </p:xfrm>
        <a:graphic>
          <a:graphicData uri="http://schemas.openxmlformats.org/presentationml/2006/ole">
            <p:oleObj spid="_x0000_s26626" name="CS ChemDraw Drawing" r:id="rId5" imgW="8585635" imgH="351547" progId="ChemDraw.Document.6.0">
              <p:embed/>
            </p:oleObj>
          </a:graphicData>
        </a:graphic>
      </p:graphicFrame>
      <p:sp>
        <p:nvSpPr>
          <p:cNvPr id="5" name="TextBox 4"/>
          <p:cNvSpPr txBox="1"/>
          <p:nvPr/>
        </p:nvSpPr>
        <p:spPr>
          <a:xfrm>
            <a:off x="838200" y="1066800"/>
            <a:ext cx="2590800" cy="523220"/>
          </a:xfrm>
          <a:prstGeom prst="rect">
            <a:avLst/>
          </a:prstGeom>
          <a:noFill/>
        </p:spPr>
        <p:txBody>
          <a:bodyPr wrap="square" rtlCol="0">
            <a:spAutoFit/>
          </a:bodyPr>
          <a:lstStyle/>
          <a:p>
            <a:r>
              <a:rPr lang="en-US" sz="2800" dirty="0" smtClean="0">
                <a:hlinkClick r:id="rId6"/>
              </a:rPr>
              <a:t>Link</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1938992"/>
          </a:xfrm>
          <a:prstGeom prst="rect">
            <a:avLst/>
          </a:prstGeom>
          <a:noFill/>
        </p:spPr>
        <p:txBody>
          <a:bodyPr wrap="square" rtlCol="0">
            <a:spAutoFit/>
          </a:bodyPr>
          <a:lstStyle/>
          <a:p>
            <a:r>
              <a:rPr lang="en-US" sz="2400" dirty="0" smtClean="0"/>
              <a:t>The sp</a:t>
            </a:r>
            <a:r>
              <a:rPr lang="en-US" sz="2400" baseline="30000" dirty="0" smtClean="0"/>
              <a:t>3</a:t>
            </a:r>
            <a:r>
              <a:rPr lang="en-US" sz="2400" dirty="0" smtClean="0"/>
              <a:t> hybridization state is the preferred state for </a:t>
            </a:r>
            <a:r>
              <a:rPr lang="en-US" sz="2400" dirty="0" err="1" smtClean="0"/>
              <a:t>heteroatoms</a:t>
            </a:r>
            <a:r>
              <a:rPr lang="en-US" sz="2400" dirty="0" smtClean="0"/>
              <a:t>, such as nitrogen and oxygen, in functionality such as amines, ethers, and alcohols.  (Note however that nitrogen will adapt the sp2 hybridization state when next to a carbonyl, in the case of a </a:t>
            </a:r>
            <a:r>
              <a:rPr lang="en-US" sz="2400" dirty="0" err="1" smtClean="0"/>
              <a:t>carboxamide</a:t>
            </a:r>
            <a:r>
              <a:rPr lang="en-US" sz="2400" dirty="0" smtClean="0"/>
              <a:t>, for example, as shown later).</a:t>
            </a:r>
            <a:endParaRPr lang="en-US" sz="2400" dirty="0"/>
          </a:p>
        </p:txBody>
      </p:sp>
      <p:pic>
        <p:nvPicPr>
          <p:cNvPr id="3" name="Picture 2" descr="Ammonia_lone_electron_pair_svg.png"/>
          <p:cNvPicPr>
            <a:picLocks noChangeAspect="1"/>
          </p:cNvPicPr>
          <p:nvPr/>
        </p:nvPicPr>
        <p:blipFill>
          <a:blip r:embed="rId2" cstate="print"/>
          <a:stretch>
            <a:fillRect/>
          </a:stretch>
        </p:blipFill>
        <p:spPr>
          <a:xfrm>
            <a:off x="685800" y="3200400"/>
            <a:ext cx="2336074" cy="2209800"/>
          </a:xfrm>
          <a:prstGeom prst="rect">
            <a:avLst/>
          </a:prstGeom>
        </p:spPr>
      </p:pic>
      <p:pic>
        <p:nvPicPr>
          <p:cNvPr id="4" name="Picture 3" descr="H2O.bmp"/>
          <p:cNvPicPr>
            <a:picLocks noChangeAspect="1"/>
          </p:cNvPicPr>
          <p:nvPr/>
        </p:nvPicPr>
        <p:blipFill>
          <a:blip r:embed="rId3" cstate="print"/>
          <a:stretch>
            <a:fillRect/>
          </a:stretch>
        </p:blipFill>
        <p:spPr>
          <a:xfrm>
            <a:off x="4191000" y="3048000"/>
            <a:ext cx="3962400" cy="27443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228600" y="5334000"/>
          <a:ext cx="8686800" cy="296347"/>
        </p:xfrm>
        <a:graphic>
          <a:graphicData uri="http://schemas.openxmlformats.org/presentationml/2006/ole">
            <p:oleObj spid="_x0000_s27650" name="CS ChemDraw Drawing" r:id="rId3" imgW="10250194" imgH="351547" progId="ChemDraw.Document.6.0">
              <p:embed/>
            </p:oleObj>
          </a:graphicData>
        </a:graphic>
      </p:graphicFrame>
      <p:pic>
        <p:nvPicPr>
          <p:cNvPr id="3" name="Picture 2" descr="sp2.bmp"/>
          <p:cNvPicPr>
            <a:picLocks noChangeAspect="1"/>
          </p:cNvPicPr>
          <p:nvPr/>
        </p:nvPicPr>
        <p:blipFill>
          <a:blip r:embed="rId4" cstate="print"/>
          <a:stretch>
            <a:fillRect/>
          </a:stretch>
        </p:blipFill>
        <p:spPr>
          <a:xfrm>
            <a:off x="2743200" y="1828800"/>
            <a:ext cx="3759200" cy="2819400"/>
          </a:xfrm>
          <a:prstGeom prst="rect">
            <a:avLst/>
          </a:prstGeom>
        </p:spPr>
      </p:pic>
      <p:sp>
        <p:nvSpPr>
          <p:cNvPr id="4" name="TextBox 3"/>
          <p:cNvSpPr txBox="1"/>
          <p:nvPr/>
        </p:nvSpPr>
        <p:spPr>
          <a:xfrm>
            <a:off x="2209800" y="685800"/>
            <a:ext cx="4495800" cy="646331"/>
          </a:xfrm>
          <a:prstGeom prst="rect">
            <a:avLst/>
          </a:prstGeom>
          <a:noFill/>
        </p:spPr>
        <p:txBody>
          <a:bodyPr wrap="square" rtlCol="0">
            <a:spAutoFit/>
          </a:bodyPr>
          <a:lstStyle/>
          <a:p>
            <a:pPr algn="ctr"/>
            <a:r>
              <a:rPr lang="en-US" sz="3600" dirty="0" smtClean="0"/>
              <a:t>sp</a:t>
            </a:r>
            <a:r>
              <a:rPr lang="en-US" sz="3600" baseline="30000" dirty="0" smtClean="0"/>
              <a:t>2</a:t>
            </a:r>
            <a:r>
              <a:rPr lang="en-US" sz="3600" dirty="0" smtClean="0"/>
              <a:t> Hybridization</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etylene.jpg"/>
          <p:cNvPicPr>
            <a:picLocks noChangeAspect="1"/>
          </p:cNvPicPr>
          <p:nvPr/>
        </p:nvPicPr>
        <p:blipFill>
          <a:blip r:embed="rId3" cstate="print"/>
          <a:stretch>
            <a:fillRect/>
          </a:stretch>
        </p:blipFill>
        <p:spPr>
          <a:xfrm>
            <a:off x="2438400" y="1752600"/>
            <a:ext cx="4457700" cy="2914650"/>
          </a:xfrm>
          <a:prstGeom prst="rect">
            <a:avLst/>
          </a:prstGeom>
        </p:spPr>
      </p:pic>
      <p:graphicFrame>
        <p:nvGraphicFramePr>
          <p:cNvPr id="28674" name="Object 2"/>
          <p:cNvGraphicFramePr>
            <a:graphicFrameLocks noChangeAspect="1"/>
          </p:cNvGraphicFramePr>
          <p:nvPr/>
        </p:nvGraphicFramePr>
        <p:xfrm>
          <a:off x="381000" y="5410200"/>
          <a:ext cx="8440615" cy="228600"/>
        </p:xfrm>
        <a:graphic>
          <a:graphicData uri="http://schemas.openxmlformats.org/presentationml/2006/ole">
            <p:oleObj spid="_x0000_s28674" name="CS ChemDraw Drawing" r:id="rId4" imgW="10327723" imgH="281562" progId="ChemDraw.Document.6.0">
              <p:embed/>
            </p:oleObj>
          </a:graphicData>
        </a:graphic>
      </p:graphicFrame>
      <p:sp>
        <p:nvSpPr>
          <p:cNvPr id="4" name="TextBox 3"/>
          <p:cNvSpPr txBox="1"/>
          <p:nvPr/>
        </p:nvSpPr>
        <p:spPr>
          <a:xfrm>
            <a:off x="1828800" y="685800"/>
            <a:ext cx="6096000" cy="523220"/>
          </a:xfrm>
          <a:prstGeom prst="rect">
            <a:avLst/>
          </a:prstGeom>
          <a:noFill/>
        </p:spPr>
        <p:txBody>
          <a:bodyPr wrap="square" rtlCol="0">
            <a:spAutoFit/>
          </a:bodyPr>
          <a:lstStyle/>
          <a:p>
            <a:r>
              <a:rPr lang="en-US" sz="2800" dirty="0" smtClean="0"/>
              <a:t>sp Hybridization (see </a:t>
            </a:r>
            <a:r>
              <a:rPr lang="en-US" sz="2800" dirty="0" err="1" smtClean="0"/>
              <a:t>ethyne</a:t>
            </a:r>
            <a:r>
              <a:rPr lang="en-US" sz="2800" dirty="0" smtClean="0"/>
              <a:t> below)</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1384995"/>
          </a:xfrm>
          <a:prstGeom prst="rect">
            <a:avLst/>
          </a:prstGeom>
          <a:noFill/>
        </p:spPr>
        <p:txBody>
          <a:bodyPr wrap="square" rtlCol="0">
            <a:spAutoFit/>
          </a:bodyPr>
          <a:lstStyle/>
          <a:p>
            <a:pPr algn="ctr"/>
            <a:r>
              <a:rPr lang="en-US" sz="2800" dirty="0" smtClean="0"/>
              <a:t>The elements must utilize p </a:t>
            </a:r>
            <a:r>
              <a:rPr lang="en-US" sz="2800" dirty="0" err="1" smtClean="0"/>
              <a:t>orbitals</a:t>
            </a:r>
            <a:r>
              <a:rPr lang="en-US" sz="2800" dirty="0" smtClean="0"/>
              <a:t> to form multiple bonds (note that the p </a:t>
            </a:r>
            <a:r>
              <a:rPr lang="en-US" sz="2800" dirty="0" err="1" smtClean="0"/>
              <a:t>orbitals</a:t>
            </a:r>
            <a:r>
              <a:rPr lang="en-US" sz="2800" dirty="0" smtClean="0"/>
              <a:t> must be </a:t>
            </a:r>
          </a:p>
          <a:p>
            <a:pPr algn="ctr"/>
            <a:r>
              <a:rPr lang="en-US" sz="2800" dirty="0" smtClean="0"/>
              <a:t>parallel to one another)</a:t>
            </a:r>
            <a:endParaRPr lang="en-US" sz="2800" dirty="0"/>
          </a:p>
        </p:txBody>
      </p:sp>
      <p:pic>
        <p:nvPicPr>
          <p:cNvPr id="3" name="Picture 2" descr="Ethylene.png"/>
          <p:cNvPicPr>
            <a:picLocks noChangeAspect="1"/>
          </p:cNvPicPr>
          <p:nvPr/>
        </p:nvPicPr>
        <p:blipFill>
          <a:blip r:embed="rId3" cstate="print"/>
          <a:stretch>
            <a:fillRect/>
          </a:stretch>
        </p:blipFill>
        <p:spPr>
          <a:xfrm>
            <a:off x="228600" y="2209800"/>
            <a:ext cx="4389120" cy="2743200"/>
          </a:xfrm>
          <a:prstGeom prst="rect">
            <a:avLst/>
          </a:prstGeom>
        </p:spPr>
      </p:pic>
      <p:pic>
        <p:nvPicPr>
          <p:cNvPr id="4" name="Picture 3" descr="Acetylene2.jpg"/>
          <p:cNvPicPr>
            <a:picLocks noChangeAspect="1"/>
          </p:cNvPicPr>
          <p:nvPr/>
        </p:nvPicPr>
        <p:blipFill>
          <a:blip r:embed="rId4" cstate="print"/>
          <a:stretch>
            <a:fillRect/>
          </a:stretch>
        </p:blipFill>
        <p:spPr>
          <a:xfrm>
            <a:off x="4495800" y="2743200"/>
            <a:ext cx="3662313" cy="2743200"/>
          </a:xfrm>
          <a:prstGeom prst="rect">
            <a:avLst/>
          </a:prstGeom>
        </p:spPr>
      </p:pic>
      <p:graphicFrame>
        <p:nvGraphicFramePr>
          <p:cNvPr id="29698" name="Object 2"/>
          <p:cNvGraphicFramePr>
            <a:graphicFrameLocks noChangeAspect="1"/>
          </p:cNvGraphicFramePr>
          <p:nvPr/>
        </p:nvGraphicFramePr>
        <p:xfrm>
          <a:off x="1295400" y="5257800"/>
          <a:ext cx="1295241" cy="1143000"/>
        </p:xfrm>
        <a:graphic>
          <a:graphicData uri="http://schemas.openxmlformats.org/presentationml/2006/ole">
            <p:oleObj spid="_x0000_s29698" name="CS ChemDraw Drawing" r:id="rId5" imgW="1729391" imgH="1525351" progId="ChemDraw.Document.6.0">
              <p:embed/>
            </p:oleObj>
          </a:graphicData>
        </a:graphic>
      </p:graphicFrame>
      <p:graphicFrame>
        <p:nvGraphicFramePr>
          <p:cNvPr id="29699" name="Object 3"/>
          <p:cNvGraphicFramePr>
            <a:graphicFrameLocks noChangeAspect="1"/>
          </p:cNvGraphicFramePr>
          <p:nvPr/>
        </p:nvGraphicFramePr>
        <p:xfrm>
          <a:off x="5410200" y="5867400"/>
          <a:ext cx="2073275" cy="212725"/>
        </p:xfrm>
        <a:graphic>
          <a:graphicData uri="http://schemas.openxmlformats.org/presentationml/2006/ole">
            <p:oleObj spid="_x0000_s29699" name="CS ChemDraw Drawing" r:id="rId6" imgW="2073811" imgH="212928" progId="ChemDraw.Document.6.0">
              <p:embed/>
            </p:oleObj>
          </a:graphicData>
        </a:graphic>
      </p:graphicFrame>
      <p:sp>
        <p:nvSpPr>
          <p:cNvPr id="8" name="TextBox 7"/>
          <p:cNvSpPr txBox="1"/>
          <p:nvPr/>
        </p:nvSpPr>
        <p:spPr>
          <a:xfrm>
            <a:off x="914400" y="1676400"/>
            <a:ext cx="1905000" cy="523220"/>
          </a:xfrm>
          <a:prstGeom prst="rect">
            <a:avLst/>
          </a:prstGeom>
          <a:noFill/>
        </p:spPr>
        <p:txBody>
          <a:bodyPr wrap="square" rtlCol="0">
            <a:spAutoFit/>
          </a:bodyPr>
          <a:lstStyle/>
          <a:p>
            <a:r>
              <a:rPr lang="en-US" sz="2800" dirty="0" smtClean="0">
                <a:hlinkClick r:id="rId7"/>
              </a:rPr>
              <a:t>Link</a:t>
            </a:r>
            <a:endParaRPr lang="en-US" sz="2800" dirty="0"/>
          </a:p>
        </p:txBody>
      </p:sp>
      <p:sp>
        <p:nvSpPr>
          <p:cNvPr id="9" name="TextBox 8"/>
          <p:cNvSpPr txBox="1"/>
          <p:nvPr/>
        </p:nvSpPr>
        <p:spPr>
          <a:xfrm>
            <a:off x="5943600" y="1828800"/>
            <a:ext cx="2209800" cy="523220"/>
          </a:xfrm>
          <a:prstGeom prst="rect">
            <a:avLst/>
          </a:prstGeom>
          <a:noFill/>
        </p:spPr>
        <p:txBody>
          <a:bodyPr wrap="square" rtlCol="0">
            <a:spAutoFit/>
          </a:bodyPr>
          <a:lstStyle/>
          <a:p>
            <a:r>
              <a:rPr lang="en-US" sz="2800" dirty="0" smtClean="0">
                <a:hlinkClick r:id="rId8"/>
              </a:rPr>
              <a:t>Link</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153400" cy="1477328"/>
          </a:xfrm>
          <a:prstGeom prst="rect">
            <a:avLst/>
          </a:prstGeom>
          <a:noFill/>
        </p:spPr>
        <p:txBody>
          <a:bodyPr wrap="square" rtlCol="0">
            <a:spAutoFit/>
          </a:bodyPr>
          <a:lstStyle/>
          <a:p>
            <a:r>
              <a:rPr lang="en-US" dirty="0" smtClean="0"/>
              <a:t>The molecule 1,2-propadiene (</a:t>
            </a:r>
            <a:r>
              <a:rPr lang="en-US" dirty="0" err="1" smtClean="0"/>
              <a:t>allene</a:t>
            </a:r>
            <a:r>
              <a:rPr lang="en-US" dirty="0" smtClean="0"/>
              <a:t>) is an interesting example of hybridization.  The central carbon is sp hybridized, while the terminal carbons are sp2 hybridized.  The sp2 </a:t>
            </a:r>
            <a:r>
              <a:rPr lang="en-US" dirty="0" err="1" smtClean="0"/>
              <a:t>orbitals</a:t>
            </a:r>
            <a:r>
              <a:rPr lang="en-US" dirty="0" smtClean="0"/>
              <a:t> of the terminal carbons are orthogonal to one another due to the fact that the central carbon must utilized a different p orbital to make the two respective double bonds.</a:t>
            </a:r>
            <a:endParaRPr lang="en-US" dirty="0"/>
          </a:p>
        </p:txBody>
      </p:sp>
      <p:pic>
        <p:nvPicPr>
          <p:cNvPr id="3" name="Picture 2" descr="allene.gif"/>
          <p:cNvPicPr>
            <a:picLocks noChangeAspect="1"/>
          </p:cNvPicPr>
          <p:nvPr/>
        </p:nvPicPr>
        <p:blipFill>
          <a:blip r:embed="rId3" cstate="print"/>
          <a:stretch>
            <a:fillRect/>
          </a:stretch>
        </p:blipFill>
        <p:spPr>
          <a:xfrm>
            <a:off x="3962400" y="1905000"/>
            <a:ext cx="4038600" cy="4636911"/>
          </a:xfrm>
          <a:prstGeom prst="rect">
            <a:avLst/>
          </a:prstGeom>
        </p:spPr>
      </p:pic>
      <p:sp>
        <p:nvSpPr>
          <p:cNvPr id="4" name="TextBox 3"/>
          <p:cNvSpPr txBox="1"/>
          <p:nvPr/>
        </p:nvSpPr>
        <p:spPr>
          <a:xfrm>
            <a:off x="533400" y="3429000"/>
            <a:ext cx="1752600" cy="523220"/>
          </a:xfrm>
          <a:prstGeom prst="rect">
            <a:avLst/>
          </a:prstGeom>
          <a:noFill/>
        </p:spPr>
        <p:txBody>
          <a:bodyPr wrap="square" rtlCol="0">
            <a:spAutoFit/>
          </a:bodyPr>
          <a:lstStyle/>
          <a:p>
            <a:r>
              <a:rPr lang="en-US" sz="2800" dirty="0" smtClean="0">
                <a:hlinkClick r:id="rId4"/>
              </a:rPr>
              <a:t>Link</a:t>
            </a:r>
            <a:endParaRPr lang="en-US" sz="2800" dirty="0"/>
          </a:p>
        </p:txBody>
      </p:sp>
      <p:graphicFrame>
        <p:nvGraphicFramePr>
          <p:cNvPr id="32770" name="Object 2"/>
          <p:cNvGraphicFramePr>
            <a:graphicFrameLocks noChangeAspect="1"/>
          </p:cNvGraphicFramePr>
          <p:nvPr/>
        </p:nvGraphicFramePr>
        <p:xfrm>
          <a:off x="685800" y="5181600"/>
          <a:ext cx="2100263" cy="257175"/>
        </p:xfrm>
        <a:graphic>
          <a:graphicData uri="http://schemas.openxmlformats.org/presentationml/2006/ole">
            <p:oleObj spid="_x0000_s32770" name="CS ChemDraw Drawing" r:id="rId5" imgW="2099743" imgH="257243" progId="ChemDraw.Document.6.0">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391400" cy="1815882"/>
          </a:xfrm>
          <a:prstGeom prst="rect">
            <a:avLst/>
          </a:prstGeom>
          <a:noFill/>
        </p:spPr>
        <p:txBody>
          <a:bodyPr wrap="square" rtlCol="0">
            <a:spAutoFit/>
          </a:bodyPr>
          <a:lstStyle/>
          <a:p>
            <a:r>
              <a:rPr lang="en-US" sz="2800" dirty="0" smtClean="0"/>
              <a:t>Molecules can utilized a continuous (unbroken) array of parallel p </a:t>
            </a:r>
            <a:r>
              <a:rPr lang="en-US" sz="2800" dirty="0" err="1" smtClean="0"/>
              <a:t>orbitals</a:t>
            </a:r>
            <a:r>
              <a:rPr lang="en-US" sz="2800" dirty="0" smtClean="0"/>
              <a:t> (on adjacent atoms) to extensively delocalize electrons in a phenomenon called resonance.</a:t>
            </a:r>
            <a:endParaRPr lang="en-US" sz="2800" dirty="0"/>
          </a:p>
        </p:txBody>
      </p:sp>
      <p:pic>
        <p:nvPicPr>
          <p:cNvPr id="3" name="Picture 2" descr="Benzene.png"/>
          <p:cNvPicPr>
            <a:picLocks noChangeAspect="1"/>
          </p:cNvPicPr>
          <p:nvPr/>
        </p:nvPicPr>
        <p:blipFill>
          <a:blip r:embed="rId2" cstate="print"/>
          <a:stretch>
            <a:fillRect/>
          </a:stretch>
        </p:blipFill>
        <p:spPr>
          <a:xfrm>
            <a:off x="3048000" y="3200400"/>
            <a:ext cx="5334000" cy="2914136"/>
          </a:xfrm>
          <a:prstGeom prst="rect">
            <a:avLst/>
          </a:prstGeom>
        </p:spPr>
      </p:pic>
      <p:sp>
        <p:nvSpPr>
          <p:cNvPr id="5" name="TextBox 4"/>
          <p:cNvSpPr txBox="1"/>
          <p:nvPr/>
        </p:nvSpPr>
        <p:spPr>
          <a:xfrm>
            <a:off x="838200" y="3505200"/>
            <a:ext cx="2057400" cy="523220"/>
          </a:xfrm>
          <a:prstGeom prst="rect">
            <a:avLst/>
          </a:prstGeom>
          <a:noFill/>
        </p:spPr>
        <p:txBody>
          <a:bodyPr wrap="square" rtlCol="0">
            <a:spAutoFit/>
          </a:bodyPr>
          <a:lstStyle/>
          <a:p>
            <a:r>
              <a:rPr lang="en-US" sz="2800" dirty="0" smtClean="0">
                <a:hlinkClick r:id="rId3"/>
              </a:rPr>
              <a:t>Link</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Orbital.gif"/>
          <p:cNvPicPr>
            <a:picLocks noChangeAspect="1"/>
          </p:cNvPicPr>
          <p:nvPr/>
        </p:nvPicPr>
        <p:blipFill>
          <a:blip r:embed="rId2" cstate="print"/>
          <a:stretch>
            <a:fillRect/>
          </a:stretch>
        </p:blipFill>
        <p:spPr>
          <a:xfrm>
            <a:off x="1447800" y="4114800"/>
            <a:ext cx="3600450" cy="2343150"/>
          </a:xfrm>
          <a:prstGeom prst="rect">
            <a:avLst/>
          </a:prstGeom>
        </p:spPr>
      </p:pic>
      <p:sp>
        <p:nvSpPr>
          <p:cNvPr id="4" name="TextBox 3"/>
          <p:cNvSpPr txBox="1"/>
          <p:nvPr/>
        </p:nvSpPr>
        <p:spPr>
          <a:xfrm>
            <a:off x="152400" y="3200400"/>
            <a:ext cx="7924800" cy="461665"/>
          </a:xfrm>
          <a:prstGeom prst="rect">
            <a:avLst/>
          </a:prstGeom>
          <a:noFill/>
        </p:spPr>
        <p:txBody>
          <a:bodyPr wrap="square" rtlCol="0">
            <a:spAutoFit/>
          </a:bodyPr>
          <a:lstStyle/>
          <a:p>
            <a:r>
              <a:rPr lang="en-US" sz="2400" dirty="0" smtClean="0"/>
              <a:t>Elements in the first horizontal row have only the 1s orbital</a:t>
            </a:r>
            <a:endParaRPr lang="en-US" sz="2400" dirty="0"/>
          </a:p>
        </p:txBody>
      </p:sp>
      <p:sp>
        <p:nvSpPr>
          <p:cNvPr id="5" name="TextBox 4"/>
          <p:cNvSpPr txBox="1"/>
          <p:nvPr/>
        </p:nvSpPr>
        <p:spPr>
          <a:xfrm>
            <a:off x="304800" y="381000"/>
            <a:ext cx="5791200" cy="523220"/>
          </a:xfrm>
          <a:prstGeom prst="rect">
            <a:avLst/>
          </a:prstGeom>
          <a:noFill/>
        </p:spPr>
        <p:txBody>
          <a:bodyPr wrap="square" rtlCol="0">
            <a:spAutoFit/>
          </a:bodyPr>
          <a:lstStyle/>
          <a:p>
            <a:pPr algn="ctr"/>
            <a:r>
              <a:rPr lang="en-US" sz="2800" dirty="0" smtClean="0"/>
              <a:t>Where do the electrons go?</a:t>
            </a:r>
            <a:endParaRPr lang="en-US" sz="2800" dirty="0"/>
          </a:p>
        </p:txBody>
      </p:sp>
      <p:pic>
        <p:nvPicPr>
          <p:cNvPr id="6" name="Picture 5" descr="LookingUnderBed.jpg"/>
          <p:cNvPicPr>
            <a:picLocks noChangeAspect="1"/>
          </p:cNvPicPr>
          <p:nvPr/>
        </p:nvPicPr>
        <p:blipFill>
          <a:blip r:embed="rId3" cstate="print"/>
          <a:stretch>
            <a:fillRect/>
          </a:stretch>
        </p:blipFill>
        <p:spPr>
          <a:xfrm>
            <a:off x="5791200" y="0"/>
            <a:ext cx="2771775" cy="3048000"/>
          </a:xfrm>
          <a:prstGeom prst="rect">
            <a:avLst/>
          </a:prstGeom>
        </p:spPr>
      </p:pic>
      <p:pic>
        <p:nvPicPr>
          <p:cNvPr id="7" name="Picture 6" descr="basketball-iq.jpg"/>
          <p:cNvPicPr>
            <a:picLocks noChangeAspect="1"/>
          </p:cNvPicPr>
          <p:nvPr/>
        </p:nvPicPr>
        <p:blipFill>
          <a:blip r:embed="rId4" cstate="print"/>
          <a:stretch>
            <a:fillRect/>
          </a:stretch>
        </p:blipFill>
        <p:spPr>
          <a:xfrm>
            <a:off x="6248400" y="4648200"/>
            <a:ext cx="1371600" cy="1371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077200" cy="2677656"/>
          </a:xfrm>
          <a:prstGeom prst="rect">
            <a:avLst/>
          </a:prstGeom>
          <a:noFill/>
        </p:spPr>
        <p:txBody>
          <a:bodyPr wrap="square" rtlCol="0">
            <a:spAutoFit/>
          </a:bodyPr>
          <a:lstStyle/>
          <a:p>
            <a:r>
              <a:rPr lang="en-US" sz="2800" u="sng" dirty="0" smtClean="0"/>
              <a:t>Resonance Stabilization: </a:t>
            </a:r>
            <a:r>
              <a:rPr lang="en-US" sz="2800" dirty="0" smtClean="0"/>
              <a:t>Electrons, including lone pairs, and unpaired single electrons (radicals), as well as positive charge, all benefit from being delocalized over more than one atom.  Such delocalization can occur through an </a:t>
            </a:r>
            <a:r>
              <a:rPr lang="en-US" sz="2800" u="sng" dirty="0" smtClean="0"/>
              <a:t>unbroken</a:t>
            </a:r>
            <a:r>
              <a:rPr lang="en-US" sz="2800" dirty="0" smtClean="0"/>
              <a:t> system of </a:t>
            </a:r>
            <a:r>
              <a:rPr lang="en-US" sz="2800" u="sng" dirty="0" smtClean="0"/>
              <a:t>parallel</a:t>
            </a:r>
            <a:r>
              <a:rPr lang="en-US" sz="2800" dirty="0" smtClean="0"/>
              <a:t> p </a:t>
            </a:r>
            <a:r>
              <a:rPr lang="en-US" sz="2800" dirty="0" err="1" smtClean="0"/>
              <a:t>orbitals</a:t>
            </a:r>
            <a:r>
              <a:rPr lang="en-US" sz="2800" dirty="0" smtClean="0"/>
              <a:t>.</a:t>
            </a:r>
            <a:endParaRPr lang="en-US" sz="2800" dirty="0"/>
          </a:p>
        </p:txBody>
      </p:sp>
      <p:pic>
        <p:nvPicPr>
          <p:cNvPr id="3" name="Picture 2" descr="ParallelPorbitals.gif"/>
          <p:cNvPicPr>
            <a:picLocks noChangeAspect="1"/>
          </p:cNvPicPr>
          <p:nvPr/>
        </p:nvPicPr>
        <p:blipFill>
          <a:blip r:embed="rId2" cstate="print"/>
          <a:stretch>
            <a:fillRect/>
          </a:stretch>
        </p:blipFill>
        <p:spPr>
          <a:xfrm>
            <a:off x="1828800" y="4267200"/>
            <a:ext cx="6174441" cy="1447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onance.png"/>
          <p:cNvPicPr>
            <a:picLocks noChangeAspect="1"/>
          </p:cNvPicPr>
          <p:nvPr/>
        </p:nvPicPr>
        <p:blipFill>
          <a:blip r:embed="rId2" cstate="print"/>
          <a:stretch>
            <a:fillRect/>
          </a:stretch>
        </p:blipFill>
        <p:spPr>
          <a:xfrm>
            <a:off x="2133600" y="1981200"/>
            <a:ext cx="5239482" cy="2972215"/>
          </a:xfrm>
          <a:prstGeom prst="rect">
            <a:avLst/>
          </a:prstGeom>
        </p:spPr>
      </p:pic>
      <p:sp>
        <p:nvSpPr>
          <p:cNvPr id="3" name="TextBox 2"/>
          <p:cNvSpPr txBox="1"/>
          <p:nvPr/>
        </p:nvSpPr>
        <p:spPr>
          <a:xfrm>
            <a:off x="1143000" y="838200"/>
            <a:ext cx="6934200" cy="646331"/>
          </a:xfrm>
          <a:prstGeom prst="rect">
            <a:avLst/>
          </a:prstGeom>
          <a:noFill/>
        </p:spPr>
        <p:txBody>
          <a:bodyPr wrap="square" rtlCol="0">
            <a:spAutoFit/>
          </a:bodyPr>
          <a:lstStyle/>
          <a:p>
            <a:r>
              <a:rPr lang="en-US" dirty="0" smtClean="0"/>
              <a:t>Resonance through adjacent p </a:t>
            </a:r>
            <a:r>
              <a:rPr lang="en-US" dirty="0" err="1" smtClean="0"/>
              <a:t>orbitals</a:t>
            </a:r>
            <a:r>
              <a:rPr lang="en-US" dirty="0" smtClean="0"/>
              <a:t> is used to delocalize charge, positive or negative, or an unpaired electron, as in the case of a radical.</a:t>
            </a:r>
            <a:endParaRPr lang="en-US" dirty="0"/>
          </a:p>
        </p:txBody>
      </p:sp>
      <p:sp>
        <p:nvSpPr>
          <p:cNvPr id="4" name="TextBox 3"/>
          <p:cNvSpPr txBox="1"/>
          <p:nvPr/>
        </p:nvSpPr>
        <p:spPr>
          <a:xfrm>
            <a:off x="533400" y="4876800"/>
            <a:ext cx="7696200" cy="1477328"/>
          </a:xfrm>
          <a:prstGeom prst="rect">
            <a:avLst/>
          </a:prstGeom>
          <a:noFill/>
        </p:spPr>
        <p:txBody>
          <a:bodyPr wrap="square" rtlCol="0">
            <a:spAutoFit/>
          </a:bodyPr>
          <a:lstStyle/>
          <a:p>
            <a:r>
              <a:rPr lang="en-US" dirty="0" smtClean="0"/>
              <a:t>We use a double headed arrow, to designate that the pictures do NOT represent an equilibrium, but, instead, are two pictures of the same entity, thus indicating that the real depiction is somewhere in between the two pictures.  Note that resonance structures always involve ONLY the ‘movement’ of electrons, never of  nuclei.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onance-delocalization.gif"/>
          <p:cNvPicPr>
            <a:picLocks noChangeAspect="1"/>
          </p:cNvPicPr>
          <p:nvPr/>
        </p:nvPicPr>
        <p:blipFill>
          <a:blip r:embed="rId2" cstate="print"/>
          <a:stretch>
            <a:fillRect/>
          </a:stretch>
        </p:blipFill>
        <p:spPr>
          <a:xfrm>
            <a:off x="2328862" y="1428750"/>
            <a:ext cx="4486275" cy="4000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onance1ans.gif"/>
          <p:cNvPicPr>
            <a:picLocks noChangeAspect="1"/>
          </p:cNvPicPr>
          <p:nvPr/>
        </p:nvPicPr>
        <p:blipFill>
          <a:blip r:embed="rId2" cstate="print"/>
          <a:srcRect t="2464"/>
          <a:stretch>
            <a:fillRect/>
          </a:stretch>
        </p:blipFill>
        <p:spPr>
          <a:xfrm>
            <a:off x="2143125" y="914400"/>
            <a:ext cx="4395795" cy="5800725"/>
          </a:xfrm>
          <a:prstGeom prst="rect">
            <a:avLst/>
          </a:prstGeom>
        </p:spPr>
      </p:pic>
      <p:sp>
        <p:nvSpPr>
          <p:cNvPr id="3" name="TextBox 2"/>
          <p:cNvSpPr txBox="1"/>
          <p:nvPr/>
        </p:nvSpPr>
        <p:spPr>
          <a:xfrm>
            <a:off x="533400" y="152400"/>
            <a:ext cx="8001000" cy="646331"/>
          </a:xfrm>
          <a:prstGeom prst="rect">
            <a:avLst/>
          </a:prstGeom>
          <a:noFill/>
        </p:spPr>
        <p:txBody>
          <a:bodyPr wrap="square" rtlCol="0">
            <a:spAutoFit/>
          </a:bodyPr>
          <a:lstStyle/>
          <a:p>
            <a:r>
              <a:rPr lang="en-US" dirty="0" smtClean="0"/>
              <a:t>In these examples adjacent pi electrons (C=C) provides stabilization of the anionic charge.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ylsystem1.gif"/>
          <p:cNvPicPr>
            <a:picLocks noChangeAspect="1"/>
          </p:cNvPicPr>
          <p:nvPr/>
        </p:nvPicPr>
        <p:blipFill>
          <a:blip r:embed="rId2" cstate="print"/>
          <a:stretch>
            <a:fillRect/>
          </a:stretch>
        </p:blipFill>
        <p:spPr>
          <a:xfrm>
            <a:off x="2286000" y="2209800"/>
            <a:ext cx="4800600" cy="4401528"/>
          </a:xfrm>
          <a:prstGeom prst="rect">
            <a:avLst/>
          </a:prstGeom>
        </p:spPr>
      </p:pic>
      <p:sp>
        <p:nvSpPr>
          <p:cNvPr id="3" name="TextBox 2"/>
          <p:cNvSpPr txBox="1"/>
          <p:nvPr/>
        </p:nvSpPr>
        <p:spPr>
          <a:xfrm>
            <a:off x="457200" y="152400"/>
            <a:ext cx="8305800" cy="1200329"/>
          </a:xfrm>
          <a:prstGeom prst="rect">
            <a:avLst/>
          </a:prstGeom>
          <a:noFill/>
        </p:spPr>
        <p:txBody>
          <a:bodyPr wrap="square" rtlCol="0">
            <a:spAutoFit/>
          </a:bodyPr>
          <a:lstStyle/>
          <a:p>
            <a:r>
              <a:rPr lang="en-US" sz="2400" dirty="0" smtClean="0"/>
              <a:t>Notice that all the participating atoms must possess a p orbital (which must be oriented </a:t>
            </a:r>
            <a:r>
              <a:rPr lang="en-US" sz="2400" u="sng" dirty="0" smtClean="0"/>
              <a:t>parallel</a:t>
            </a:r>
            <a:r>
              <a:rPr lang="en-US" sz="2400" dirty="0" smtClean="0"/>
              <a:t> to other participating p </a:t>
            </a:r>
            <a:r>
              <a:rPr lang="en-US" sz="2400" dirty="0" err="1" smtClean="0"/>
              <a:t>orbitals</a:t>
            </a:r>
            <a:r>
              <a:rPr lang="en-US" sz="2400" dirty="0" smtClean="0"/>
              <a:t>).  Thus none of the atoms can be sp</a:t>
            </a:r>
            <a:r>
              <a:rPr lang="en-US" sz="2400" baseline="30000" dirty="0" smtClean="0"/>
              <a:t>3</a:t>
            </a:r>
            <a:r>
              <a:rPr lang="en-US" sz="2400" dirty="0" smtClean="0"/>
              <a:t> hybridized.</a:t>
            </a:r>
            <a:endParaRPr lang="en-US" sz="2400" dirty="0"/>
          </a:p>
        </p:txBody>
      </p:sp>
      <p:sp>
        <p:nvSpPr>
          <p:cNvPr id="4" name="TextBox 3"/>
          <p:cNvSpPr txBox="1"/>
          <p:nvPr/>
        </p:nvSpPr>
        <p:spPr>
          <a:xfrm>
            <a:off x="2895600" y="1447800"/>
            <a:ext cx="3048000" cy="523220"/>
          </a:xfrm>
          <a:prstGeom prst="rect">
            <a:avLst/>
          </a:prstGeom>
          <a:noFill/>
        </p:spPr>
        <p:txBody>
          <a:bodyPr wrap="square" rtlCol="0">
            <a:spAutoFit/>
          </a:bodyPr>
          <a:lstStyle/>
          <a:p>
            <a:pPr algn="ctr"/>
            <a:r>
              <a:rPr lang="en-US" sz="2800" dirty="0" smtClean="0"/>
              <a:t>The </a:t>
            </a:r>
            <a:r>
              <a:rPr lang="en-US" sz="2800" dirty="0" err="1" smtClean="0"/>
              <a:t>Allyl</a:t>
            </a:r>
            <a:r>
              <a:rPr lang="en-US" sz="2800" dirty="0" smtClean="0"/>
              <a:t> Radical</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323439"/>
          </a:xfrm>
          <a:prstGeom prst="rect">
            <a:avLst/>
          </a:prstGeom>
          <a:noFill/>
        </p:spPr>
        <p:txBody>
          <a:bodyPr wrap="square" rtlCol="0">
            <a:spAutoFit/>
          </a:bodyPr>
          <a:lstStyle/>
          <a:p>
            <a:r>
              <a:rPr lang="en-US" sz="2000" dirty="0" smtClean="0"/>
              <a:t>As the traditional resonance forms suggest, the majority of the electron deficiency (for an ally </a:t>
            </a:r>
            <a:r>
              <a:rPr lang="en-US" sz="2000" dirty="0" err="1" smtClean="0"/>
              <a:t>cation</a:t>
            </a:r>
            <a:r>
              <a:rPr lang="en-US" sz="2000" dirty="0" smtClean="0"/>
              <a:t>, for example) lies at the two terminal carbons, and not at the central carbon.  This is demonstrated by the reactivity of such systems.</a:t>
            </a:r>
            <a:endParaRPr lang="en-US" sz="2000" dirty="0"/>
          </a:p>
        </p:txBody>
      </p:sp>
      <p:graphicFrame>
        <p:nvGraphicFramePr>
          <p:cNvPr id="39938" name="Object 2"/>
          <p:cNvGraphicFramePr>
            <a:graphicFrameLocks noChangeAspect="1"/>
          </p:cNvGraphicFramePr>
          <p:nvPr/>
        </p:nvGraphicFramePr>
        <p:xfrm>
          <a:off x="2209800" y="3276600"/>
          <a:ext cx="4722813" cy="3082925"/>
        </p:xfrm>
        <a:graphic>
          <a:graphicData uri="http://schemas.openxmlformats.org/presentationml/2006/ole">
            <p:oleObj spid="_x0000_s39938" name="CS ChemDraw Drawing" r:id="rId3" imgW="4722464" imgH="3082857" progId="ChemDraw.Document.6.0">
              <p:embed/>
            </p:oleObj>
          </a:graphicData>
        </a:graphic>
      </p:graphicFrame>
      <p:sp>
        <p:nvSpPr>
          <p:cNvPr id="4" name="TextBox 3"/>
          <p:cNvSpPr txBox="1"/>
          <p:nvPr/>
        </p:nvSpPr>
        <p:spPr>
          <a:xfrm>
            <a:off x="2286000" y="2209800"/>
            <a:ext cx="4724400" cy="584775"/>
          </a:xfrm>
          <a:prstGeom prst="rect">
            <a:avLst/>
          </a:prstGeom>
          <a:noFill/>
        </p:spPr>
        <p:txBody>
          <a:bodyPr wrap="square" rtlCol="0">
            <a:spAutoFit/>
          </a:bodyPr>
          <a:lstStyle/>
          <a:p>
            <a:pPr algn="ctr"/>
            <a:r>
              <a:rPr lang="en-US" sz="3200" dirty="0" smtClean="0"/>
              <a:t>The </a:t>
            </a:r>
            <a:r>
              <a:rPr lang="en-US" sz="3200" dirty="0" err="1" smtClean="0"/>
              <a:t>Allyl</a:t>
            </a:r>
            <a:r>
              <a:rPr lang="en-US" sz="3200" dirty="0" smtClean="0"/>
              <a:t> </a:t>
            </a:r>
            <a:r>
              <a:rPr lang="en-US" sz="3200" dirty="0" err="1" smtClean="0"/>
              <a:t>Cation</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1938992"/>
          </a:xfrm>
          <a:prstGeom prst="rect">
            <a:avLst/>
          </a:prstGeom>
          <a:noFill/>
        </p:spPr>
        <p:txBody>
          <a:bodyPr wrap="square" rtlCol="0">
            <a:spAutoFit/>
          </a:bodyPr>
          <a:lstStyle/>
          <a:p>
            <a:r>
              <a:rPr lang="en-US" sz="2400" dirty="0" smtClean="0"/>
              <a:t>For </a:t>
            </a:r>
            <a:r>
              <a:rPr lang="en-US" sz="2400" dirty="0" err="1" smtClean="0"/>
              <a:t>heteroatoms</a:t>
            </a:r>
            <a:r>
              <a:rPr lang="en-US" sz="2400" dirty="0" smtClean="0"/>
              <a:t>, the ability to engage in a resonance interaction overrides their normal </a:t>
            </a:r>
            <a:r>
              <a:rPr lang="en-US" sz="2400" dirty="0" err="1" smtClean="0"/>
              <a:t>tendence</a:t>
            </a:r>
            <a:r>
              <a:rPr lang="en-US" sz="2400" dirty="0" smtClean="0"/>
              <a:t> toward sp</a:t>
            </a:r>
            <a:r>
              <a:rPr lang="en-US" sz="2400" baseline="30000" dirty="0" smtClean="0"/>
              <a:t>3</a:t>
            </a:r>
            <a:r>
              <a:rPr lang="en-US" sz="2400" dirty="0" smtClean="0"/>
              <a:t> </a:t>
            </a:r>
            <a:r>
              <a:rPr lang="en-US" sz="2400" dirty="0" err="1" smtClean="0"/>
              <a:t>hyrbidization</a:t>
            </a:r>
            <a:r>
              <a:rPr lang="en-US" sz="2400" dirty="0" smtClean="0"/>
              <a:t>, resulting in their adopting an sp</a:t>
            </a:r>
            <a:r>
              <a:rPr lang="en-US" sz="2400" baseline="30000" dirty="0" smtClean="0"/>
              <a:t>2</a:t>
            </a:r>
            <a:r>
              <a:rPr lang="en-US" sz="2400" dirty="0" smtClean="0"/>
              <a:t> hybridized state, so that they will have a p orbital to interact with adjacent p </a:t>
            </a:r>
            <a:r>
              <a:rPr lang="en-US" sz="2400" dirty="0" err="1" smtClean="0"/>
              <a:t>orbitals</a:t>
            </a:r>
            <a:r>
              <a:rPr lang="en-US" sz="2400" dirty="0" smtClean="0"/>
              <a:t>.</a:t>
            </a:r>
            <a:endParaRPr lang="en-US" sz="2400" dirty="0"/>
          </a:p>
        </p:txBody>
      </p:sp>
      <p:pic>
        <p:nvPicPr>
          <p:cNvPr id="3" name="Picture 2" descr="amide2.gif"/>
          <p:cNvPicPr>
            <a:picLocks noChangeAspect="1"/>
          </p:cNvPicPr>
          <p:nvPr/>
        </p:nvPicPr>
        <p:blipFill>
          <a:blip r:embed="rId2" cstate="print"/>
          <a:stretch>
            <a:fillRect/>
          </a:stretch>
        </p:blipFill>
        <p:spPr>
          <a:xfrm>
            <a:off x="1066800" y="3276600"/>
            <a:ext cx="2943225" cy="971550"/>
          </a:xfrm>
          <a:prstGeom prst="rect">
            <a:avLst/>
          </a:prstGeom>
        </p:spPr>
      </p:pic>
      <p:pic>
        <p:nvPicPr>
          <p:cNvPr id="4" name="Picture 3" descr="Formamide-MO-3D-balls.png"/>
          <p:cNvPicPr>
            <a:picLocks noChangeAspect="1"/>
          </p:cNvPicPr>
          <p:nvPr/>
        </p:nvPicPr>
        <p:blipFill>
          <a:blip r:embed="rId3" cstate="print"/>
          <a:stretch>
            <a:fillRect/>
          </a:stretch>
        </p:blipFill>
        <p:spPr>
          <a:xfrm>
            <a:off x="5867400" y="2667000"/>
            <a:ext cx="1905000" cy="2114550"/>
          </a:xfrm>
          <a:prstGeom prst="rect">
            <a:avLst/>
          </a:prstGeom>
        </p:spPr>
      </p:pic>
      <p:pic>
        <p:nvPicPr>
          <p:cNvPr id="5" name="Picture 4" descr="amides_1.gif"/>
          <p:cNvPicPr>
            <a:picLocks noChangeAspect="1"/>
          </p:cNvPicPr>
          <p:nvPr/>
        </p:nvPicPr>
        <p:blipFill>
          <a:blip r:embed="rId4" cstate="print"/>
          <a:stretch>
            <a:fillRect/>
          </a:stretch>
        </p:blipFill>
        <p:spPr>
          <a:xfrm>
            <a:off x="3810000" y="4876800"/>
            <a:ext cx="1676400" cy="14249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772400" cy="1323439"/>
          </a:xfrm>
          <a:prstGeom prst="rect">
            <a:avLst/>
          </a:prstGeom>
          <a:noFill/>
        </p:spPr>
        <p:txBody>
          <a:bodyPr wrap="square" rtlCol="0">
            <a:spAutoFit/>
          </a:bodyPr>
          <a:lstStyle/>
          <a:p>
            <a:r>
              <a:rPr lang="en-US" sz="2000" dirty="0" smtClean="0"/>
              <a:t>In the following example, resonance stabilization of an intermediate </a:t>
            </a:r>
            <a:r>
              <a:rPr lang="en-US" sz="2000" dirty="0" err="1" smtClean="0"/>
              <a:t>carbocation</a:t>
            </a:r>
            <a:r>
              <a:rPr lang="en-US" sz="2000" dirty="0" smtClean="0"/>
              <a:t> was provided by the lone pair of electrons on the adjacent oxygen.  This heteroatom must, therefore, become sp</a:t>
            </a:r>
            <a:r>
              <a:rPr lang="en-US" sz="2000" baseline="30000" dirty="0" smtClean="0"/>
              <a:t>2</a:t>
            </a:r>
            <a:r>
              <a:rPr lang="en-US" sz="2000" dirty="0" smtClean="0"/>
              <a:t> hybridized, having the lone pair in a p orbital.</a:t>
            </a:r>
            <a:endParaRPr lang="en-US" sz="2000" dirty="0"/>
          </a:p>
        </p:txBody>
      </p:sp>
      <p:graphicFrame>
        <p:nvGraphicFramePr>
          <p:cNvPr id="91139" name="Object 3"/>
          <p:cNvGraphicFramePr>
            <a:graphicFrameLocks noChangeAspect="1"/>
          </p:cNvGraphicFramePr>
          <p:nvPr/>
        </p:nvGraphicFramePr>
        <p:xfrm>
          <a:off x="609599" y="2438400"/>
          <a:ext cx="7814997" cy="3276600"/>
        </p:xfrm>
        <a:graphic>
          <a:graphicData uri="http://schemas.openxmlformats.org/presentationml/2006/ole">
            <p:oleObj spid="_x0000_s91139" name="CS ChemDraw Drawing" r:id="rId3" imgW="13787315" imgH="5780391" progId="ChemDraw.Document.6.0">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369332"/>
          </a:xfrm>
          <a:prstGeom prst="rect">
            <a:avLst/>
          </a:prstGeom>
          <a:noFill/>
        </p:spPr>
        <p:txBody>
          <a:bodyPr wrap="square" rtlCol="0">
            <a:spAutoFit/>
          </a:bodyPr>
          <a:lstStyle/>
          <a:p>
            <a:r>
              <a:rPr lang="en-US" dirty="0" smtClean="0"/>
              <a:t>The ability to engage in resonance has chemical and structural consequences: </a:t>
            </a:r>
            <a:endParaRPr lang="en-US" dirty="0"/>
          </a:p>
        </p:txBody>
      </p:sp>
      <p:graphicFrame>
        <p:nvGraphicFramePr>
          <p:cNvPr id="64514" name="Object 2"/>
          <p:cNvGraphicFramePr>
            <a:graphicFrameLocks noChangeAspect="1"/>
          </p:cNvGraphicFramePr>
          <p:nvPr/>
        </p:nvGraphicFramePr>
        <p:xfrm>
          <a:off x="1271588" y="1436688"/>
          <a:ext cx="6600825" cy="3984625"/>
        </p:xfrm>
        <a:graphic>
          <a:graphicData uri="http://schemas.openxmlformats.org/presentationml/2006/ole">
            <p:oleObj spid="_x0000_s64514" name="CS ChemDraw Drawing" r:id="rId3" imgW="6600158" imgH="3984828" progId="ChemDraw.Document.6.0">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0"/>
            <a:ext cx="5562600" cy="646331"/>
          </a:xfrm>
          <a:prstGeom prst="rect">
            <a:avLst/>
          </a:prstGeom>
          <a:noFill/>
        </p:spPr>
        <p:txBody>
          <a:bodyPr wrap="square" rtlCol="0">
            <a:spAutoFit/>
          </a:bodyPr>
          <a:lstStyle/>
          <a:p>
            <a:pPr algn="ctr"/>
            <a:r>
              <a:rPr lang="en-US" sz="3600" dirty="0" err="1" smtClean="0"/>
              <a:t>Hyperconjugation</a:t>
            </a:r>
            <a:endParaRPr lang="en-US" sz="3600" dirty="0"/>
          </a:p>
        </p:txBody>
      </p:sp>
      <p:sp>
        <p:nvSpPr>
          <p:cNvPr id="4" name="TextBox 3"/>
          <p:cNvSpPr txBox="1"/>
          <p:nvPr/>
        </p:nvSpPr>
        <p:spPr>
          <a:xfrm>
            <a:off x="228600" y="838200"/>
            <a:ext cx="8686800" cy="1200329"/>
          </a:xfrm>
          <a:prstGeom prst="rect">
            <a:avLst/>
          </a:prstGeom>
          <a:noFill/>
        </p:spPr>
        <p:txBody>
          <a:bodyPr wrap="square" rtlCol="0">
            <a:spAutoFit/>
          </a:bodyPr>
          <a:lstStyle/>
          <a:p>
            <a:r>
              <a:rPr lang="en-US" dirty="0" smtClean="0"/>
              <a:t>In some cases, such as that of a </a:t>
            </a:r>
            <a:r>
              <a:rPr lang="en-US" dirty="0" err="1" smtClean="0"/>
              <a:t>carbocation</a:t>
            </a:r>
            <a:r>
              <a:rPr lang="en-US" dirty="0" smtClean="0"/>
              <a:t>, it is believed that even adjacent s bonds can align themselves partially parallel to the empty p orbital and delocalize their electrons, leading to enhanced stability.  This explains the fact that tertiary </a:t>
            </a:r>
            <a:r>
              <a:rPr lang="en-US" dirty="0" err="1" smtClean="0"/>
              <a:t>carbocations</a:t>
            </a:r>
            <a:r>
              <a:rPr lang="en-US" dirty="0" smtClean="0"/>
              <a:t> are more stable than secondary, which are more stable than primary.</a:t>
            </a:r>
            <a:endParaRPr lang="en-US" dirty="0"/>
          </a:p>
        </p:txBody>
      </p:sp>
      <p:graphicFrame>
        <p:nvGraphicFramePr>
          <p:cNvPr id="114691" name="Object 3"/>
          <p:cNvGraphicFramePr>
            <a:graphicFrameLocks noChangeAspect="1"/>
          </p:cNvGraphicFramePr>
          <p:nvPr/>
        </p:nvGraphicFramePr>
        <p:xfrm>
          <a:off x="533400" y="2667000"/>
          <a:ext cx="8451850" cy="2379663"/>
        </p:xfrm>
        <a:graphic>
          <a:graphicData uri="http://schemas.openxmlformats.org/presentationml/2006/ole">
            <p:oleObj spid="_x0000_s114691" name="CS ChemDraw Drawing" r:id="rId3" imgW="8451649" imgH="2380034" progId="ChemDraw.Document.6.0">
              <p:embed/>
            </p:oleObj>
          </a:graphicData>
        </a:graphic>
      </p:graphicFrame>
      <p:sp>
        <p:nvSpPr>
          <p:cNvPr id="6" name="Left Arrow 5"/>
          <p:cNvSpPr/>
          <p:nvPr/>
        </p:nvSpPr>
        <p:spPr>
          <a:xfrm>
            <a:off x="1752600" y="5410200"/>
            <a:ext cx="5943600" cy="12192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5791200"/>
            <a:ext cx="4495800" cy="461665"/>
          </a:xfrm>
          <a:prstGeom prst="rect">
            <a:avLst/>
          </a:prstGeom>
          <a:noFill/>
        </p:spPr>
        <p:txBody>
          <a:bodyPr wrap="square" rtlCol="0">
            <a:spAutoFit/>
          </a:bodyPr>
          <a:lstStyle/>
          <a:p>
            <a:r>
              <a:rPr lang="en-US" sz="2400" dirty="0" smtClean="0"/>
              <a:t>Increasing </a:t>
            </a:r>
            <a:r>
              <a:rPr lang="en-US" sz="2400" dirty="0" err="1" smtClean="0"/>
              <a:t>Carbocation</a:t>
            </a:r>
            <a:r>
              <a:rPr lang="en-US" sz="2400" dirty="0" smtClean="0"/>
              <a:t> Stability</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alent_bond_hydrogen_svg.png"/>
          <p:cNvPicPr>
            <a:picLocks noChangeAspect="1"/>
          </p:cNvPicPr>
          <p:nvPr/>
        </p:nvPicPr>
        <p:blipFill>
          <a:blip r:embed="rId3" cstate="print"/>
          <a:stretch>
            <a:fillRect/>
          </a:stretch>
        </p:blipFill>
        <p:spPr>
          <a:xfrm>
            <a:off x="1600200" y="3429000"/>
            <a:ext cx="5638800" cy="2416629"/>
          </a:xfrm>
          <a:prstGeom prst="rect">
            <a:avLst/>
          </a:prstGeom>
        </p:spPr>
      </p:pic>
      <p:sp>
        <p:nvSpPr>
          <p:cNvPr id="4" name="TextBox 3"/>
          <p:cNvSpPr txBox="1"/>
          <p:nvPr/>
        </p:nvSpPr>
        <p:spPr>
          <a:xfrm>
            <a:off x="1524000" y="5943600"/>
            <a:ext cx="6096000" cy="646331"/>
          </a:xfrm>
          <a:prstGeom prst="rect">
            <a:avLst/>
          </a:prstGeom>
          <a:noFill/>
        </p:spPr>
        <p:txBody>
          <a:bodyPr wrap="square" rtlCol="0">
            <a:spAutoFit/>
          </a:bodyPr>
          <a:lstStyle/>
          <a:p>
            <a:r>
              <a:rPr lang="en-US" dirty="0" smtClean="0"/>
              <a:t>s </a:t>
            </a:r>
            <a:r>
              <a:rPr lang="en-US" dirty="0" err="1" smtClean="0"/>
              <a:t>orbitals</a:t>
            </a:r>
            <a:r>
              <a:rPr lang="en-US" dirty="0" smtClean="0"/>
              <a:t> are spherically symmetric</a:t>
            </a:r>
          </a:p>
          <a:p>
            <a:r>
              <a:rPr lang="en-US" dirty="0" smtClean="0"/>
              <a:t>The electrons in s </a:t>
            </a:r>
            <a:r>
              <a:rPr lang="en-US" dirty="0" err="1" smtClean="0"/>
              <a:t>orbitals</a:t>
            </a:r>
            <a:r>
              <a:rPr lang="en-US" dirty="0" smtClean="0"/>
              <a:t> lie close to the nucleus</a:t>
            </a:r>
          </a:p>
        </p:txBody>
      </p:sp>
      <p:sp>
        <p:nvSpPr>
          <p:cNvPr id="6" name="TextBox 5"/>
          <p:cNvSpPr txBox="1"/>
          <p:nvPr/>
        </p:nvSpPr>
        <p:spPr>
          <a:xfrm>
            <a:off x="609600" y="1600200"/>
            <a:ext cx="1767856" cy="369332"/>
          </a:xfrm>
          <a:prstGeom prst="rect">
            <a:avLst/>
          </a:prstGeom>
          <a:noFill/>
        </p:spPr>
        <p:txBody>
          <a:bodyPr wrap="none" rtlCol="0">
            <a:spAutoFit/>
          </a:bodyPr>
          <a:lstStyle/>
          <a:p>
            <a:r>
              <a:rPr lang="en-US" dirty="0" smtClean="0"/>
              <a:t>hydrogen radical</a:t>
            </a:r>
            <a:endParaRPr lang="en-US" dirty="0"/>
          </a:p>
        </p:txBody>
      </p:sp>
      <p:cxnSp>
        <p:nvCxnSpPr>
          <p:cNvPr id="8" name="Straight Arrow Connector 7"/>
          <p:cNvCxnSpPr/>
          <p:nvPr/>
        </p:nvCxnSpPr>
        <p:spPr>
          <a:xfrm>
            <a:off x="2438400" y="1905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4200" y="2971800"/>
            <a:ext cx="1737848" cy="369332"/>
          </a:xfrm>
          <a:prstGeom prst="rect">
            <a:avLst/>
          </a:prstGeom>
          <a:noFill/>
        </p:spPr>
        <p:txBody>
          <a:bodyPr wrap="none" rtlCol="0">
            <a:spAutoFit/>
          </a:bodyPr>
          <a:lstStyle/>
          <a:p>
            <a:r>
              <a:rPr lang="en-US" dirty="0" smtClean="0"/>
              <a:t>Covalent </a:t>
            </a:r>
            <a:r>
              <a:rPr lang="en-US" dirty="0" smtClean="0">
                <a:latin typeface="Symbol" pitchFamily="18" charset="2"/>
              </a:rPr>
              <a:t>s</a:t>
            </a:r>
            <a:r>
              <a:rPr lang="en-US" dirty="0" smtClean="0"/>
              <a:t> bond</a:t>
            </a:r>
            <a:endParaRPr lang="en-US" dirty="0"/>
          </a:p>
        </p:txBody>
      </p:sp>
      <p:cxnSp>
        <p:nvCxnSpPr>
          <p:cNvPr id="11" name="Straight Arrow Connector 10"/>
          <p:cNvCxnSpPr/>
          <p:nvPr/>
        </p:nvCxnSpPr>
        <p:spPr>
          <a:xfrm rot="16200000" flipV="1">
            <a:off x="6438900" y="26289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51" name="Object 3"/>
          <p:cNvGraphicFramePr>
            <a:graphicFrameLocks noChangeAspect="1"/>
          </p:cNvGraphicFramePr>
          <p:nvPr/>
        </p:nvGraphicFramePr>
        <p:xfrm>
          <a:off x="3048000" y="2133600"/>
          <a:ext cx="3839544" cy="304800"/>
        </p:xfrm>
        <a:graphic>
          <a:graphicData uri="http://schemas.openxmlformats.org/presentationml/2006/ole">
            <p:oleObj spid="_x0000_s2051" name="CS ChemDraw Drawing" r:id="rId4" imgW="2579770" imgH="205362" progId="ChemDraw.Document.6.0">
              <p:embed/>
            </p:oleObj>
          </a:graphicData>
        </a:graphic>
      </p:graphicFrame>
      <p:sp>
        <p:nvSpPr>
          <p:cNvPr id="10" name="TextBox 9"/>
          <p:cNvSpPr txBox="1"/>
          <p:nvPr/>
        </p:nvSpPr>
        <p:spPr>
          <a:xfrm>
            <a:off x="457200" y="304800"/>
            <a:ext cx="8382000" cy="1231106"/>
          </a:xfrm>
          <a:prstGeom prst="rect">
            <a:avLst/>
          </a:prstGeom>
          <a:noFill/>
        </p:spPr>
        <p:txBody>
          <a:bodyPr wrap="square" rtlCol="0">
            <a:spAutoFit/>
          </a:bodyPr>
          <a:lstStyle/>
          <a:p>
            <a:r>
              <a:rPr lang="en-US" sz="2800" dirty="0" smtClean="0"/>
              <a:t>In stable molecules, electrons from individual elements are shared to form covalent bonds as shown</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19400" y="2057400"/>
            <a:ext cx="4041742" cy="3733800"/>
          </a:xfrm>
          <a:prstGeom prst="rect">
            <a:avLst/>
          </a:prstGeom>
          <a:noFill/>
          <a:ln w="9525">
            <a:noFill/>
            <a:miter lim="800000"/>
            <a:headEnd/>
            <a:tailEnd/>
          </a:ln>
        </p:spPr>
      </p:pic>
      <p:sp>
        <p:nvSpPr>
          <p:cNvPr id="3" name="TextBox 2"/>
          <p:cNvSpPr txBox="1"/>
          <p:nvPr/>
        </p:nvSpPr>
        <p:spPr>
          <a:xfrm>
            <a:off x="2057400" y="609600"/>
            <a:ext cx="5334000" cy="707886"/>
          </a:xfrm>
          <a:prstGeom prst="rect">
            <a:avLst/>
          </a:prstGeom>
          <a:noFill/>
        </p:spPr>
        <p:txBody>
          <a:bodyPr wrap="square" rtlCol="0">
            <a:spAutoFit/>
          </a:bodyPr>
          <a:lstStyle/>
          <a:p>
            <a:pPr algn="ctr"/>
            <a:r>
              <a:rPr lang="en-US" sz="4000" dirty="0" err="1" smtClean="0"/>
              <a:t>Hyperconjugation</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6934200" cy="646331"/>
          </a:xfrm>
          <a:prstGeom prst="rect">
            <a:avLst/>
          </a:prstGeom>
          <a:noFill/>
        </p:spPr>
        <p:txBody>
          <a:bodyPr wrap="square" rtlCol="0">
            <a:spAutoFit/>
          </a:bodyPr>
          <a:lstStyle/>
          <a:p>
            <a:pPr algn="ctr"/>
            <a:r>
              <a:rPr lang="en-US" sz="3600" dirty="0" smtClean="0"/>
              <a:t>Acids and Bases</a:t>
            </a:r>
            <a:endParaRPr lang="en-US" sz="3600" dirty="0"/>
          </a:p>
        </p:txBody>
      </p:sp>
      <p:sp>
        <p:nvSpPr>
          <p:cNvPr id="3" name="TextBox 2"/>
          <p:cNvSpPr txBox="1"/>
          <p:nvPr/>
        </p:nvSpPr>
        <p:spPr>
          <a:xfrm>
            <a:off x="533400" y="1143000"/>
            <a:ext cx="7772400" cy="1938992"/>
          </a:xfrm>
          <a:prstGeom prst="rect">
            <a:avLst/>
          </a:prstGeom>
          <a:noFill/>
        </p:spPr>
        <p:txBody>
          <a:bodyPr wrap="square" rtlCol="0">
            <a:spAutoFit/>
          </a:bodyPr>
          <a:lstStyle/>
          <a:p>
            <a:r>
              <a:rPr lang="en-US" sz="2400" dirty="0" smtClean="0"/>
              <a:t>Proton transfer, due to a proton transfer between a </a:t>
            </a:r>
            <a:r>
              <a:rPr lang="en-US" sz="2400" dirty="0" err="1" smtClean="0"/>
              <a:t>bronsted</a:t>
            </a:r>
            <a:r>
              <a:rPr lang="en-US" sz="2400" dirty="0" smtClean="0"/>
              <a:t> acid and a </a:t>
            </a:r>
            <a:r>
              <a:rPr lang="en-US" sz="2400" dirty="0" err="1" smtClean="0"/>
              <a:t>Bronsted</a:t>
            </a:r>
            <a:r>
              <a:rPr lang="en-US" sz="2400" dirty="0" smtClean="0"/>
              <a:t> base, is usually the kinetically fastest reaction in solution.  Thus it is important to understand which types of functionality serve as proton donors and which will serve as proton acceptors.</a:t>
            </a:r>
            <a:endParaRPr lang="en-US" sz="2400" dirty="0"/>
          </a:p>
        </p:txBody>
      </p:sp>
      <p:graphicFrame>
        <p:nvGraphicFramePr>
          <p:cNvPr id="40962" name="Object 2"/>
          <p:cNvGraphicFramePr>
            <a:graphicFrameLocks noChangeAspect="1"/>
          </p:cNvGraphicFramePr>
          <p:nvPr/>
        </p:nvGraphicFramePr>
        <p:xfrm>
          <a:off x="1905000" y="3429000"/>
          <a:ext cx="5105400" cy="352425"/>
        </p:xfrm>
        <a:graphic>
          <a:graphicData uri="http://schemas.openxmlformats.org/presentationml/2006/ole">
            <p:oleObj spid="_x0000_s40962" name="CS ChemDraw Drawing" r:id="rId3" imgW="5104972" imgH="353168" progId="ChemDraw.Document.6.0">
              <p:embed/>
            </p:oleObj>
          </a:graphicData>
        </a:graphic>
      </p:graphicFrame>
      <p:graphicFrame>
        <p:nvGraphicFramePr>
          <p:cNvPr id="40963" name="Object 3"/>
          <p:cNvGraphicFramePr>
            <a:graphicFrameLocks noChangeAspect="1"/>
          </p:cNvGraphicFramePr>
          <p:nvPr/>
        </p:nvGraphicFramePr>
        <p:xfrm>
          <a:off x="3200400" y="4419600"/>
          <a:ext cx="2262187" cy="622300"/>
        </p:xfrm>
        <a:graphic>
          <a:graphicData uri="http://schemas.openxmlformats.org/presentationml/2006/ole">
            <p:oleObj spid="_x0000_s40963" name="CS ChemDraw Drawing" r:id="rId4" imgW="2262634" imgH="622840" progId="ChemDraw.Document.6.0">
              <p:embed/>
            </p:oleObj>
          </a:graphicData>
        </a:graphic>
      </p:graphicFrame>
      <p:sp>
        <p:nvSpPr>
          <p:cNvPr id="9" name="TextBox 8"/>
          <p:cNvSpPr txBox="1"/>
          <p:nvPr/>
        </p:nvSpPr>
        <p:spPr>
          <a:xfrm>
            <a:off x="3276600" y="5562600"/>
            <a:ext cx="2362200" cy="461665"/>
          </a:xfrm>
          <a:prstGeom prst="rect">
            <a:avLst/>
          </a:prstGeom>
          <a:noFill/>
        </p:spPr>
        <p:txBody>
          <a:bodyPr wrap="square" rtlCol="0">
            <a:spAutoFit/>
          </a:bodyPr>
          <a:lstStyle/>
          <a:p>
            <a:r>
              <a:rPr lang="en-US" sz="2400" dirty="0" err="1" smtClean="0"/>
              <a:t>pK</a:t>
            </a:r>
            <a:r>
              <a:rPr lang="en-US" sz="2400" baseline="-25000" dirty="0" err="1" smtClean="0"/>
              <a:t>a</a:t>
            </a:r>
            <a:r>
              <a:rPr lang="en-US" sz="2400" dirty="0" smtClean="0"/>
              <a:t>  =   -log</a:t>
            </a:r>
            <a:r>
              <a:rPr lang="en-US" sz="2400" baseline="-25000" dirty="0" smtClean="0"/>
              <a:t>10</a:t>
            </a:r>
            <a:r>
              <a:rPr lang="en-US" sz="2400" dirty="0" smtClean="0"/>
              <a:t>K</a:t>
            </a:r>
            <a:r>
              <a:rPr lang="en-US" sz="2400" baseline="-25000" dirty="0" smtClean="0"/>
              <a:t>a</a:t>
            </a:r>
            <a:endParaRPr lang="en-US" sz="2400" baseline="-25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924800" cy="830997"/>
          </a:xfrm>
          <a:prstGeom prst="rect">
            <a:avLst/>
          </a:prstGeom>
          <a:noFill/>
        </p:spPr>
        <p:txBody>
          <a:bodyPr wrap="square" rtlCol="0">
            <a:spAutoFit/>
          </a:bodyPr>
          <a:lstStyle/>
          <a:p>
            <a:r>
              <a:rPr lang="en-US" sz="2400" dirty="0" smtClean="0"/>
              <a:t>From a qualitative standpoint, a useful equation to remember is the Henderson </a:t>
            </a:r>
            <a:r>
              <a:rPr lang="en-US" sz="2400" dirty="0" err="1" smtClean="0"/>
              <a:t>Hasselbalch</a:t>
            </a:r>
            <a:r>
              <a:rPr lang="en-US" sz="2400" dirty="0" smtClean="0"/>
              <a:t> form shown below.</a:t>
            </a:r>
            <a:endParaRPr lang="en-US" sz="2400" dirty="0"/>
          </a:p>
        </p:txBody>
      </p:sp>
      <p:pic>
        <p:nvPicPr>
          <p:cNvPr id="41986" name="Picture 2"/>
          <p:cNvPicPr>
            <a:picLocks noChangeAspect="1" noChangeArrowheads="1"/>
          </p:cNvPicPr>
          <p:nvPr/>
        </p:nvPicPr>
        <p:blipFill>
          <a:blip r:embed="rId2" cstate="print"/>
          <a:srcRect/>
          <a:stretch>
            <a:fillRect/>
          </a:stretch>
        </p:blipFill>
        <p:spPr bwMode="auto">
          <a:xfrm>
            <a:off x="3276600" y="1981200"/>
            <a:ext cx="3045460" cy="838200"/>
          </a:xfrm>
          <a:prstGeom prst="rect">
            <a:avLst/>
          </a:prstGeom>
          <a:noFill/>
          <a:ln w="9525">
            <a:noFill/>
            <a:miter lim="800000"/>
            <a:headEnd/>
            <a:tailEnd/>
          </a:ln>
        </p:spPr>
      </p:pic>
      <p:sp>
        <p:nvSpPr>
          <p:cNvPr id="4" name="TextBox 3"/>
          <p:cNvSpPr txBox="1"/>
          <p:nvPr/>
        </p:nvSpPr>
        <p:spPr>
          <a:xfrm>
            <a:off x="1066800" y="3581400"/>
            <a:ext cx="7162800" cy="738664"/>
          </a:xfrm>
          <a:prstGeom prst="rect">
            <a:avLst/>
          </a:prstGeom>
          <a:noFill/>
        </p:spPr>
        <p:txBody>
          <a:bodyPr wrap="square" rtlCol="0">
            <a:spAutoFit/>
          </a:bodyPr>
          <a:lstStyle/>
          <a:p>
            <a:r>
              <a:rPr lang="en-US" sz="2400" dirty="0" smtClean="0"/>
              <a:t>When [A-]  =  [HA],</a:t>
            </a:r>
          </a:p>
          <a:p>
            <a:endParaRPr lang="en-US" dirty="0"/>
          </a:p>
        </p:txBody>
      </p:sp>
      <p:sp>
        <p:nvSpPr>
          <p:cNvPr id="5" name="TextBox 4"/>
          <p:cNvSpPr txBox="1"/>
          <p:nvPr/>
        </p:nvSpPr>
        <p:spPr>
          <a:xfrm>
            <a:off x="3581400" y="4419601"/>
            <a:ext cx="1981200" cy="457200"/>
          </a:xfrm>
          <a:prstGeom prst="rect">
            <a:avLst/>
          </a:prstGeom>
          <a:noFill/>
        </p:spPr>
        <p:txBody>
          <a:bodyPr wrap="square" rtlCol="0">
            <a:spAutoFit/>
          </a:bodyPr>
          <a:lstStyle/>
          <a:p>
            <a:r>
              <a:rPr lang="en-US" sz="2400" dirty="0" smtClean="0"/>
              <a:t>pH  =  </a:t>
            </a:r>
            <a:r>
              <a:rPr lang="en-US" sz="2400" dirty="0" err="1" smtClean="0"/>
              <a:t>pK</a:t>
            </a:r>
            <a:r>
              <a:rPr lang="en-US" sz="2400" baseline="-25000" dirty="0" err="1" smtClean="0"/>
              <a:t>a</a:t>
            </a:r>
            <a:endParaRPr lang="en-US" sz="2400" baseline="-25000" dirty="0"/>
          </a:p>
        </p:txBody>
      </p:sp>
      <p:sp>
        <p:nvSpPr>
          <p:cNvPr id="6" name="TextBox 5"/>
          <p:cNvSpPr txBox="1"/>
          <p:nvPr/>
        </p:nvSpPr>
        <p:spPr>
          <a:xfrm>
            <a:off x="762000" y="5638800"/>
            <a:ext cx="7696200" cy="830997"/>
          </a:xfrm>
          <a:prstGeom prst="rect">
            <a:avLst/>
          </a:prstGeom>
          <a:noFill/>
        </p:spPr>
        <p:txBody>
          <a:bodyPr wrap="square" rtlCol="0">
            <a:spAutoFit/>
          </a:bodyPr>
          <a:lstStyle/>
          <a:p>
            <a:r>
              <a:rPr lang="en-US" sz="2400" dirty="0" smtClean="0"/>
              <a:t>Thus the </a:t>
            </a:r>
            <a:r>
              <a:rPr lang="en-US" sz="2400" dirty="0" err="1" smtClean="0"/>
              <a:t>pK</a:t>
            </a:r>
            <a:r>
              <a:rPr lang="en-US" sz="2400" baseline="-25000" dirty="0" err="1" smtClean="0"/>
              <a:t>a</a:t>
            </a:r>
            <a:r>
              <a:rPr lang="en-US" sz="2400" dirty="0" smtClean="0"/>
              <a:t>  equals the pH  required to </a:t>
            </a:r>
            <a:r>
              <a:rPr lang="en-US" sz="2400" dirty="0" err="1" smtClean="0"/>
              <a:t>deprotonate</a:t>
            </a:r>
            <a:r>
              <a:rPr lang="en-US" sz="2400" dirty="0" smtClean="0"/>
              <a:t> exactly half of the acid in solution.</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362200" y="9525"/>
            <a:ext cx="4419600" cy="6837363"/>
          </a:xfrm>
          <a:prstGeom prst="rect">
            <a:avLst/>
          </a:prstGeom>
          <a:noFill/>
          <a:ln w="9525">
            <a:noFill/>
            <a:miter lim="800000"/>
            <a:headEnd/>
            <a:tailEnd/>
          </a:ln>
        </p:spPr>
      </p:pic>
      <p:sp>
        <p:nvSpPr>
          <p:cNvPr id="3" name="TextBox 2"/>
          <p:cNvSpPr txBox="1"/>
          <p:nvPr/>
        </p:nvSpPr>
        <p:spPr>
          <a:xfrm>
            <a:off x="457200" y="1066800"/>
            <a:ext cx="1828800" cy="1384995"/>
          </a:xfrm>
          <a:prstGeom prst="rect">
            <a:avLst/>
          </a:prstGeom>
          <a:noFill/>
        </p:spPr>
        <p:txBody>
          <a:bodyPr wrap="square" rtlCol="0">
            <a:spAutoFit/>
          </a:bodyPr>
          <a:lstStyle/>
          <a:p>
            <a:r>
              <a:rPr lang="en-US" sz="2800" dirty="0" smtClean="0">
                <a:hlinkClick r:id="rId3"/>
              </a:rPr>
              <a:t>Link</a:t>
            </a:r>
            <a:endParaRPr lang="en-US" sz="2800" dirty="0" smtClean="0"/>
          </a:p>
          <a:p>
            <a:endParaRPr lang="en-US" sz="2800" dirty="0" smtClean="0"/>
          </a:p>
          <a:p>
            <a:r>
              <a:rPr lang="en-US" sz="2800" dirty="0" smtClean="0">
                <a:hlinkClick r:id="rId4"/>
              </a:rPr>
              <a:t>Link</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133600"/>
            <a:ext cx="6781800" cy="523220"/>
          </a:xfrm>
          <a:prstGeom prst="rect">
            <a:avLst/>
          </a:prstGeom>
          <a:noFill/>
        </p:spPr>
        <p:txBody>
          <a:bodyPr wrap="square" rtlCol="0">
            <a:spAutoFit/>
          </a:bodyPr>
          <a:lstStyle/>
          <a:p>
            <a:pPr algn="ctr"/>
            <a:r>
              <a:rPr lang="en-US" sz="2800" dirty="0" smtClean="0"/>
              <a:t>C        &lt;        N           &lt;          O      &lt;     F           </a:t>
            </a:r>
            <a:endParaRPr lang="en-US" sz="2800" dirty="0"/>
          </a:p>
        </p:txBody>
      </p:sp>
      <p:sp>
        <p:nvSpPr>
          <p:cNvPr id="3" name="TextBox 2"/>
          <p:cNvSpPr txBox="1"/>
          <p:nvPr/>
        </p:nvSpPr>
        <p:spPr>
          <a:xfrm>
            <a:off x="685800" y="533400"/>
            <a:ext cx="8001000" cy="1015663"/>
          </a:xfrm>
          <a:prstGeom prst="rect">
            <a:avLst/>
          </a:prstGeom>
          <a:noFill/>
        </p:spPr>
        <p:txBody>
          <a:bodyPr wrap="square" rtlCol="0">
            <a:spAutoFit/>
          </a:bodyPr>
          <a:lstStyle/>
          <a:p>
            <a:r>
              <a:rPr lang="en-US" sz="2000" dirty="0" smtClean="0"/>
              <a:t>To a first approximation, acidity is related to the inherent </a:t>
            </a:r>
            <a:r>
              <a:rPr lang="en-US" sz="2000" dirty="0" err="1" smtClean="0"/>
              <a:t>electronegativity</a:t>
            </a:r>
            <a:r>
              <a:rPr lang="en-US" sz="2000" dirty="0" smtClean="0"/>
              <a:t> of the various elements (A).  The more electronegative the element, the more acidic is H-A.</a:t>
            </a:r>
            <a:endParaRPr lang="en-US" sz="2000" dirty="0"/>
          </a:p>
        </p:txBody>
      </p:sp>
      <p:sp>
        <p:nvSpPr>
          <p:cNvPr id="5" name="Right Arrow 4"/>
          <p:cNvSpPr/>
          <p:nvPr/>
        </p:nvSpPr>
        <p:spPr>
          <a:xfrm>
            <a:off x="1752600" y="2667000"/>
            <a:ext cx="6172200" cy="685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19400" y="2819400"/>
            <a:ext cx="3657600" cy="369332"/>
          </a:xfrm>
          <a:prstGeom prst="rect">
            <a:avLst/>
          </a:prstGeom>
          <a:noFill/>
        </p:spPr>
        <p:txBody>
          <a:bodyPr wrap="square" rtlCol="0">
            <a:spAutoFit/>
          </a:bodyPr>
          <a:lstStyle/>
          <a:p>
            <a:pPr algn="ctr"/>
            <a:r>
              <a:rPr lang="en-US" dirty="0" smtClean="0"/>
              <a:t>Increasing </a:t>
            </a:r>
            <a:r>
              <a:rPr lang="en-US" dirty="0" err="1" smtClean="0"/>
              <a:t>electronegativity</a:t>
            </a:r>
            <a:endParaRPr lang="en-US" dirty="0"/>
          </a:p>
        </p:txBody>
      </p:sp>
      <p:pic>
        <p:nvPicPr>
          <p:cNvPr id="13" name="Picture 12" descr="Periodic_Table_Periodic.gif"/>
          <p:cNvPicPr>
            <a:picLocks noChangeAspect="1"/>
          </p:cNvPicPr>
          <p:nvPr/>
        </p:nvPicPr>
        <p:blipFill>
          <a:blip r:embed="rId2" cstate="print"/>
          <a:srcRect b="72626"/>
          <a:stretch>
            <a:fillRect/>
          </a:stretch>
        </p:blipFill>
        <p:spPr>
          <a:xfrm>
            <a:off x="990600" y="4114800"/>
            <a:ext cx="7191375" cy="129063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uling-scale.jpg"/>
          <p:cNvPicPr>
            <a:picLocks noChangeAspect="1"/>
          </p:cNvPicPr>
          <p:nvPr/>
        </p:nvPicPr>
        <p:blipFill>
          <a:blip r:embed="rId2" cstate="print"/>
          <a:stretch>
            <a:fillRect/>
          </a:stretch>
        </p:blipFill>
        <p:spPr>
          <a:xfrm>
            <a:off x="0" y="1219200"/>
            <a:ext cx="9262832" cy="4800600"/>
          </a:xfrm>
          <a:prstGeom prst="rect">
            <a:avLst/>
          </a:prstGeom>
        </p:spPr>
      </p:pic>
      <p:sp>
        <p:nvSpPr>
          <p:cNvPr id="4" name="TextBox 3"/>
          <p:cNvSpPr txBox="1"/>
          <p:nvPr/>
        </p:nvSpPr>
        <p:spPr>
          <a:xfrm>
            <a:off x="685800" y="228600"/>
            <a:ext cx="7924800" cy="523220"/>
          </a:xfrm>
          <a:prstGeom prst="rect">
            <a:avLst/>
          </a:prstGeom>
          <a:noFill/>
        </p:spPr>
        <p:txBody>
          <a:bodyPr wrap="square" rtlCol="0">
            <a:spAutoFit/>
          </a:bodyPr>
          <a:lstStyle/>
          <a:p>
            <a:pPr algn="ctr"/>
            <a:r>
              <a:rPr lang="en-US" sz="2800" dirty="0" smtClean="0"/>
              <a:t>Pauling Scale of </a:t>
            </a:r>
            <a:r>
              <a:rPr lang="en-US" sz="2800" dirty="0" err="1" smtClean="0"/>
              <a:t>Electronegativity</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gtrend.jpg"/>
          <p:cNvPicPr>
            <a:picLocks noChangeAspect="1"/>
          </p:cNvPicPr>
          <p:nvPr/>
        </p:nvPicPr>
        <p:blipFill>
          <a:blip r:embed="rId2" cstate="print"/>
          <a:stretch>
            <a:fillRect/>
          </a:stretch>
        </p:blipFill>
        <p:spPr>
          <a:xfrm>
            <a:off x="0" y="0"/>
            <a:ext cx="9144000" cy="691375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267200"/>
            <a:ext cx="7772400" cy="523220"/>
          </a:xfrm>
          <a:prstGeom prst="rect">
            <a:avLst/>
          </a:prstGeom>
          <a:noFill/>
        </p:spPr>
        <p:txBody>
          <a:bodyPr wrap="square" rtlCol="0">
            <a:spAutoFit/>
          </a:bodyPr>
          <a:lstStyle/>
          <a:p>
            <a:pPr algn="ctr"/>
            <a:r>
              <a:rPr lang="en-US" sz="2800" dirty="0" smtClean="0"/>
              <a:t>CH</a:t>
            </a:r>
            <a:r>
              <a:rPr lang="en-US" sz="2800" baseline="-25000" dirty="0" smtClean="0"/>
              <a:t>3</a:t>
            </a:r>
            <a:r>
              <a:rPr lang="en-US" sz="2800" baseline="30000" dirty="0" smtClean="0"/>
              <a:t>- </a:t>
            </a:r>
            <a:r>
              <a:rPr lang="en-US" sz="2800" dirty="0" smtClean="0"/>
              <a:t>       &lt;        NH</a:t>
            </a:r>
            <a:r>
              <a:rPr lang="en-US" sz="2800" baseline="-25000" dirty="0" smtClean="0"/>
              <a:t>2</a:t>
            </a:r>
            <a:r>
              <a:rPr lang="en-US" sz="2800" baseline="30000" dirty="0" smtClean="0"/>
              <a:t>-</a:t>
            </a:r>
            <a:r>
              <a:rPr lang="en-US" sz="2800" dirty="0" smtClean="0"/>
              <a:t>           &lt;          HO</a:t>
            </a:r>
            <a:r>
              <a:rPr lang="en-US" sz="2800" baseline="30000" dirty="0" smtClean="0"/>
              <a:t>-</a:t>
            </a:r>
            <a:r>
              <a:rPr lang="en-US" sz="2800" dirty="0" smtClean="0"/>
              <a:t>      &lt;       F</a:t>
            </a:r>
            <a:r>
              <a:rPr lang="en-US" sz="2800" baseline="30000" dirty="0" smtClean="0"/>
              <a:t>- </a:t>
            </a:r>
            <a:r>
              <a:rPr lang="en-US" sz="2800" dirty="0" smtClean="0"/>
              <a:t>          </a:t>
            </a:r>
            <a:endParaRPr lang="en-US" sz="2800" dirty="0"/>
          </a:p>
        </p:txBody>
      </p:sp>
      <p:sp>
        <p:nvSpPr>
          <p:cNvPr id="5" name="TextBox 4"/>
          <p:cNvSpPr txBox="1"/>
          <p:nvPr/>
        </p:nvSpPr>
        <p:spPr>
          <a:xfrm>
            <a:off x="1981200" y="5410200"/>
            <a:ext cx="3632726" cy="369332"/>
          </a:xfrm>
          <a:prstGeom prst="rect">
            <a:avLst/>
          </a:prstGeom>
          <a:noFill/>
        </p:spPr>
        <p:txBody>
          <a:bodyPr wrap="none" rtlCol="0">
            <a:spAutoFit/>
          </a:bodyPr>
          <a:lstStyle/>
          <a:p>
            <a:r>
              <a:rPr lang="en-US" dirty="0" smtClean="0"/>
              <a:t>Increasing stability of conjugate base</a:t>
            </a:r>
            <a:endParaRPr lang="en-US" dirty="0"/>
          </a:p>
        </p:txBody>
      </p:sp>
      <p:sp>
        <p:nvSpPr>
          <p:cNvPr id="6" name="TextBox 5"/>
          <p:cNvSpPr txBox="1"/>
          <p:nvPr/>
        </p:nvSpPr>
        <p:spPr>
          <a:xfrm>
            <a:off x="1219200" y="2819400"/>
            <a:ext cx="7620000" cy="830997"/>
          </a:xfrm>
          <a:prstGeom prst="rect">
            <a:avLst/>
          </a:prstGeom>
          <a:noFill/>
        </p:spPr>
        <p:txBody>
          <a:bodyPr wrap="square" rtlCol="0">
            <a:spAutoFit/>
          </a:bodyPr>
          <a:lstStyle/>
          <a:p>
            <a:r>
              <a:rPr lang="en-US" sz="2400" dirty="0" smtClean="0"/>
              <a:t>Logically, the stability of the conjugate base is inversely related to </a:t>
            </a:r>
            <a:r>
              <a:rPr lang="en-US" sz="2400" dirty="0" err="1" smtClean="0"/>
              <a:t>electronegativity</a:t>
            </a:r>
            <a:r>
              <a:rPr lang="en-US" sz="2400" dirty="0" smtClean="0"/>
              <a:t>.</a:t>
            </a:r>
            <a:endParaRPr lang="en-US" sz="2400" dirty="0"/>
          </a:p>
        </p:txBody>
      </p:sp>
      <p:sp>
        <p:nvSpPr>
          <p:cNvPr id="7" name="TextBox 6"/>
          <p:cNvSpPr txBox="1"/>
          <p:nvPr/>
        </p:nvSpPr>
        <p:spPr>
          <a:xfrm>
            <a:off x="1295400" y="914400"/>
            <a:ext cx="6781800" cy="523220"/>
          </a:xfrm>
          <a:prstGeom prst="rect">
            <a:avLst/>
          </a:prstGeom>
          <a:noFill/>
        </p:spPr>
        <p:txBody>
          <a:bodyPr wrap="square" rtlCol="0">
            <a:spAutoFit/>
          </a:bodyPr>
          <a:lstStyle/>
          <a:p>
            <a:pPr algn="ctr"/>
            <a:r>
              <a:rPr lang="en-US" sz="2800" dirty="0" smtClean="0"/>
              <a:t>C        &lt;        N           &lt;          O      &lt;     F           </a:t>
            </a:r>
            <a:endParaRPr lang="en-US" sz="2800" dirty="0"/>
          </a:p>
        </p:txBody>
      </p:sp>
      <p:sp>
        <p:nvSpPr>
          <p:cNvPr id="8" name="Right Arrow 7"/>
          <p:cNvSpPr/>
          <p:nvPr/>
        </p:nvSpPr>
        <p:spPr>
          <a:xfrm>
            <a:off x="1752600" y="1447800"/>
            <a:ext cx="6172200" cy="685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819400" y="1600200"/>
            <a:ext cx="3657600" cy="369332"/>
          </a:xfrm>
          <a:prstGeom prst="rect">
            <a:avLst/>
          </a:prstGeom>
          <a:noFill/>
        </p:spPr>
        <p:txBody>
          <a:bodyPr wrap="square" rtlCol="0">
            <a:spAutoFit/>
          </a:bodyPr>
          <a:lstStyle/>
          <a:p>
            <a:pPr algn="ctr"/>
            <a:r>
              <a:rPr lang="en-US" dirty="0" smtClean="0"/>
              <a:t>Increasing </a:t>
            </a:r>
            <a:r>
              <a:rPr lang="en-US" dirty="0" err="1" smtClean="0"/>
              <a:t>electronegativity</a:t>
            </a:r>
            <a:endParaRPr lang="en-US" dirty="0"/>
          </a:p>
        </p:txBody>
      </p:sp>
      <p:sp>
        <p:nvSpPr>
          <p:cNvPr id="10" name="Right Arrow 9"/>
          <p:cNvSpPr/>
          <p:nvPr/>
        </p:nvSpPr>
        <p:spPr>
          <a:xfrm>
            <a:off x="1066800" y="5181600"/>
            <a:ext cx="70104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7772400" cy="523220"/>
          </a:xfrm>
          <a:prstGeom prst="rect">
            <a:avLst/>
          </a:prstGeom>
          <a:noFill/>
        </p:spPr>
        <p:txBody>
          <a:bodyPr wrap="square" rtlCol="0">
            <a:spAutoFit/>
          </a:bodyPr>
          <a:lstStyle/>
          <a:p>
            <a:pPr algn="ctr"/>
            <a:r>
              <a:rPr lang="en-US" sz="2800" dirty="0" smtClean="0"/>
              <a:t>CH</a:t>
            </a:r>
            <a:r>
              <a:rPr lang="en-US" sz="2800" baseline="-25000" dirty="0" smtClean="0"/>
              <a:t>4</a:t>
            </a:r>
            <a:r>
              <a:rPr lang="en-US" sz="2800" baseline="30000" dirty="0" smtClean="0"/>
              <a:t> </a:t>
            </a:r>
            <a:r>
              <a:rPr lang="en-US" sz="2800" dirty="0" smtClean="0"/>
              <a:t>       &lt;        NH</a:t>
            </a:r>
            <a:r>
              <a:rPr lang="en-US" sz="2800" baseline="-25000" dirty="0" smtClean="0"/>
              <a:t>3</a:t>
            </a:r>
            <a:r>
              <a:rPr lang="en-US" sz="2800" dirty="0" smtClean="0"/>
              <a:t>           &lt;          HOH      &lt;       HF</a:t>
            </a:r>
            <a:r>
              <a:rPr lang="en-US" sz="2800" baseline="30000" dirty="0" smtClean="0"/>
              <a:t> </a:t>
            </a:r>
            <a:r>
              <a:rPr lang="en-US" sz="2800" dirty="0" smtClean="0"/>
              <a:t>          </a:t>
            </a:r>
            <a:endParaRPr lang="en-US" sz="2800" dirty="0"/>
          </a:p>
        </p:txBody>
      </p:sp>
      <p:sp>
        <p:nvSpPr>
          <p:cNvPr id="3" name="Right Arrow 2"/>
          <p:cNvSpPr/>
          <p:nvPr/>
        </p:nvSpPr>
        <p:spPr>
          <a:xfrm>
            <a:off x="1219200" y="2209800"/>
            <a:ext cx="70104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0" y="2438400"/>
            <a:ext cx="3657600" cy="461665"/>
          </a:xfrm>
          <a:prstGeom prst="rect">
            <a:avLst/>
          </a:prstGeom>
          <a:noFill/>
        </p:spPr>
        <p:txBody>
          <a:bodyPr wrap="square" rtlCol="0">
            <a:spAutoFit/>
          </a:bodyPr>
          <a:lstStyle/>
          <a:p>
            <a:r>
              <a:rPr lang="en-US" sz="2400" dirty="0" smtClean="0"/>
              <a:t>Increasing acidity</a:t>
            </a:r>
            <a:endParaRPr lang="en-US" sz="2400" dirty="0"/>
          </a:p>
        </p:txBody>
      </p:sp>
      <p:sp>
        <p:nvSpPr>
          <p:cNvPr id="5" name="TextBox 4"/>
          <p:cNvSpPr txBox="1"/>
          <p:nvPr/>
        </p:nvSpPr>
        <p:spPr>
          <a:xfrm>
            <a:off x="457200" y="762000"/>
            <a:ext cx="8001000" cy="461665"/>
          </a:xfrm>
          <a:prstGeom prst="rect">
            <a:avLst/>
          </a:prstGeom>
          <a:noFill/>
        </p:spPr>
        <p:txBody>
          <a:bodyPr wrap="square" rtlCol="0">
            <a:spAutoFit/>
          </a:bodyPr>
          <a:lstStyle/>
          <a:p>
            <a:r>
              <a:rPr lang="en-US" sz="2400" dirty="0" err="1" smtClean="0"/>
              <a:t>pKa</a:t>
            </a:r>
            <a:r>
              <a:rPr lang="en-US" sz="2400" dirty="0" smtClean="0"/>
              <a:t>   =     48                      38                                 16                        3</a:t>
            </a:r>
            <a:endParaRPr lang="en-US" sz="2400" dirty="0"/>
          </a:p>
        </p:txBody>
      </p:sp>
      <p:sp>
        <p:nvSpPr>
          <p:cNvPr id="6" name="TextBox 5"/>
          <p:cNvSpPr txBox="1"/>
          <p:nvPr/>
        </p:nvSpPr>
        <p:spPr>
          <a:xfrm>
            <a:off x="762000" y="4343400"/>
            <a:ext cx="7772400" cy="523220"/>
          </a:xfrm>
          <a:prstGeom prst="rect">
            <a:avLst/>
          </a:prstGeom>
          <a:noFill/>
        </p:spPr>
        <p:txBody>
          <a:bodyPr wrap="square" rtlCol="0">
            <a:spAutoFit/>
          </a:bodyPr>
          <a:lstStyle/>
          <a:p>
            <a:pPr algn="ctr"/>
            <a:r>
              <a:rPr lang="en-US" sz="2800" dirty="0" smtClean="0"/>
              <a:t>CH</a:t>
            </a:r>
            <a:r>
              <a:rPr lang="en-US" sz="2800" baseline="-25000" dirty="0" smtClean="0"/>
              <a:t>3</a:t>
            </a:r>
            <a:r>
              <a:rPr lang="en-US" sz="2800" baseline="30000" dirty="0" smtClean="0"/>
              <a:t>- </a:t>
            </a:r>
            <a:r>
              <a:rPr lang="en-US" sz="2800" dirty="0" smtClean="0"/>
              <a:t>       &gt;        NH</a:t>
            </a:r>
            <a:r>
              <a:rPr lang="en-US" sz="2800" baseline="-25000" dirty="0" smtClean="0"/>
              <a:t>2</a:t>
            </a:r>
            <a:r>
              <a:rPr lang="en-US" sz="2800" baseline="30000" dirty="0" smtClean="0"/>
              <a:t>-</a:t>
            </a:r>
            <a:r>
              <a:rPr lang="en-US" sz="2800" dirty="0" smtClean="0"/>
              <a:t>           &gt;          HO</a:t>
            </a:r>
            <a:r>
              <a:rPr lang="en-US" sz="2800" baseline="30000" dirty="0" smtClean="0"/>
              <a:t>-</a:t>
            </a:r>
            <a:r>
              <a:rPr lang="en-US" sz="2800" dirty="0" smtClean="0"/>
              <a:t>      &gt;       F</a:t>
            </a:r>
            <a:r>
              <a:rPr lang="en-US" sz="2800" baseline="30000" dirty="0" smtClean="0"/>
              <a:t>- </a:t>
            </a:r>
            <a:r>
              <a:rPr lang="en-US" sz="2800" dirty="0" smtClean="0"/>
              <a:t>          </a:t>
            </a:r>
            <a:endParaRPr lang="en-US" sz="2800" dirty="0"/>
          </a:p>
        </p:txBody>
      </p:sp>
      <p:sp>
        <p:nvSpPr>
          <p:cNvPr id="7" name="Left Arrow 6"/>
          <p:cNvSpPr/>
          <p:nvPr/>
        </p:nvSpPr>
        <p:spPr>
          <a:xfrm>
            <a:off x="762000" y="5181600"/>
            <a:ext cx="7010400" cy="8382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33600" y="5334000"/>
            <a:ext cx="3657600" cy="461665"/>
          </a:xfrm>
          <a:prstGeom prst="rect">
            <a:avLst/>
          </a:prstGeom>
          <a:noFill/>
        </p:spPr>
        <p:txBody>
          <a:bodyPr wrap="square" rtlCol="0">
            <a:spAutoFit/>
          </a:bodyPr>
          <a:lstStyle/>
          <a:p>
            <a:r>
              <a:rPr lang="en-US" sz="2400" dirty="0" smtClean="0"/>
              <a:t>Increasing </a:t>
            </a:r>
            <a:r>
              <a:rPr lang="en-US" sz="2400" dirty="0" err="1" smtClean="0"/>
              <a:t>basicity</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609600" y="1905000"/>
          <a:ext cx="8018675" cy="381000"/>
        </p:xfrm>
        <a:graphic>
          <a:graphicData uri="http://schemas.openxmlformats.org/presentationml/2006/ole">
            <p:oleObj spid="_x0000_s44034" name="CS ChemDraw Drawing" r:id="rId3" imgW="6481029" imgH="307502" progId="ChemDraw.Document.6.0">
              <p:embed/>
            </p:oleObj>
          </a:graphicData>
        </a:graphic>
      </p:graphicFrame>
      <p:sp>
        <p:nvSpPr>
          <p:cNvPr id="3" name="TextBox 2"/>
          <p:cNvSpPr txBox="1"/>
          <p:nvPr/>
        </p:nvSpPr>
        <p:spPr>
          <a:xfrm>
            <a:off x="457200" y="228600"/>
            <a:ext cx="8229600" cy="1569660"/>
          </a:xfrm>
          <a:prstGeom prst="rect">
            <a:avLst/>
          </a:prstGeom>
          <a:noFill/>
        </p:spPr>
        <p:txBody>
          <a:bodyPr wrap="square" rtlCol="0">
            <a:spAutoFit/>
          </a:bodyPr>
          <a:lstStyle/>
          <a:p>
            <a:r>
              <a:rPr lang="en-US" sz="2400" dirty="0" err="1" smtClean="0"/>
              <a:t>Alkyllithium</a:t>
            </a:r>
            <a:r>
              <a:rPr lang="en-US" sz="2400" dirty="0" smtClean="0"/>
              <a:t> reagents are extremely basic, and need to be handled with care. (</a:t>
            </a:r>
            <a:r>
              <a:rPr lang="en-US" sz="2400" dirty="0" err="1" smtClean="0"/>
              <a:t>pKa</a:t>
            </a:r>
            <a:r>
              <a:rPr lang="en-US" sz="2400" dirty="0" smtClean="0"/>
              <a:t>  methane  =  48).  The amount of heat generated on their reaction with water, or with alcohols is enough to cause them to ignite.</a:t>
            </a:r>
            <a:endParaRPr lang="en-US" sz="2400" dirty="0"/>
          </a:p>
        </p:txBody>
      </p:sp>
      <p:pic>
        <p:nvPicPr>
          <p:cNvPr id="44035" name="Picture 3"/>
          <p:cNvPicPr>
            <a:picLocks noChangeAspect="1" noChangeArrowheads="1"/>
          </p:cNvPicPr>
          <p:nvPr/>
        </p:nvPicPr>
        <p:blipFill>
          <a:blip r:embed="rId4" cstate="print"/>
          <a:srcRect/>
          <a:stretch>
            <a:fillRect/>
          </a:stretch>
        </p:blipFill>
        <p:spPr bwMode="auto">
          <a:xfrm>
            <a:off x="5334000" y="2895600"/>
            <a:ext cx="3523005" cy="3962400"/>
          </a:xfrm>
          <a:prstGeom prst="rect">
            <a:avLst/>
          </a:prstGeom>
          <a:noFill/>
          <a:ln w="9525">
            <a:noFill/>
            <a:miter lim="800000"/>
            <a:headEnd/>
            <a:tailEnd/>
          </a:ln>
        </p:spPr>
      </p:pic>
      <p:sp>
        <p:nvSpPr>
          <p:cNvPr id="5" name="TextBox 4"/>
          <p:cNvSpPr txBox="1"/>
          <p:nvPr/>
        </p:nvSpPr>
        <p:spPr>
          <a:xfrm>
            <a:off x="381000" y="3581400"/>
            <a:ext cx="4267200" cy="1569660"/>
          </a:xfrm>
          <a:prstGeom prst="rect">
            <a:avLst/>
          </a:prstGeom>
          <a:noFill/>
        </p:spPr>
        <p:txBody>
          <a:bodyPr wrap="square" rtlCol="0">
            <a:spAutoFit/>
          </a:bodyPr>
          <a:lstStyle/>
          <a:p>
            <a:r>
              <a:rPr lang="en-US" sz="2400" dirty="0" smtClean="0"/>
              <a:t>Some </a:t>
            </a:r>
            <a:r>
              <a:rPr lang="en-US" sz="2400" dirty="0" err="1" smtClean="0"/>
              <a:t>alkyllithium</a:t>
            </a:r>
            <a:r>
              <a:rPr lang="en-US" sz="2400" dirty="0" smtClean="0"/>
              <a:t> reagents, like </a:t>
            </a:r>
            <a:r>
              <a:rPr lang="en-US" sz="2400" dirty="0" err="1" smtClean="0"/>
              <a:t>tert-butyllithium</a:t>
            </a:r>
            <a:r>
              <a:rPr lang="en-US" sz="2400" dirty="0" smtClean="0"/>
              <a:t> are </a:t>
            </a:r>
            <a:r>
              <a:rPr lang="en-US" sz="2400" dirty="0" err="1" smtClean="0"/>
              <a:t>pyrophoric</a:t>
            </a:r>
            <a:r>
              <a:rPr lang="en-US" sz="2400" dirty="0" smtClean="0"/>
              <a:t> (ignite spontaneously  on contact with air).</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77200" cy="1384995"/>
          </a:xfrm>
          <a:prstGeom prst="rect">
            <a:avLst/>
          </a:prstGeom>
        </p:spPr>
        <p:txBody>
          <a:bodyPr wrap="square">
            <a:spAutoFit/>
          </a:bodyPr>
          <a:lstStyle/>
          <a:p>
            <a:r>
              <a:rPr lang="en-US" sz="2800" dirty="0" smtClean="0"/>
              <a:t>This sharing occurs to produce a more stable state, where, through the sharing of electrons, each element effectively completely fills its valence shell.</a:t>
            </a:r>
            <a:endParaRPr lang="en-US" sz="2800" dirty="0"/>
          </a:p>
        </p:txBody>
      </p:sp>
      <p:graphicFrame>
        <p:nvGraphicFramePr>
          <p:cNvPr id="19458" name="Object 2"/>
          <p:cNvGraphicFramePr>
            <a:graphicFrameLocks noChangeAspect="1"/>
          </p:cNvGraphicFramePr>
          <p:nvPr/>
        </p:nvGraphicFramePr>
        <p:xfrm>
          <a:off x="1981200" y="1828800"/>
          <a:ext cx="5037333" cy="1600200"/>
        </p:xfrm>
        <a:graphic>
          <a:graphicData uri="http://schemas.openxmlformats.org/presentationml/2006/ole">
            <p:oleObj spid="_x0000_s19458" name="CS ChemDraw Drawing" r:id="rId3" imgW="2668103" imgH="847117" progId="ChemDraw.Document.6.0">
              <p:embed/>
            </p:oleObj>
          </a:graphicData>
        </a:graphic>
      </p:graphicFrame>
      <p:sp>
        <p:nvSpPr>
          <p:cNvPr id="4" name="TextBox 3"/>
          <p:cNvSpPr txBox="1"/>
          <p:nvPr/>
        </p:nvSpPr>
        <p:spPr>
          <a:xfrm>
            <a:off x="589756" y="4038600"/>
            <a:ext cx="2173287" cy="369332"/>
          </a:xfrm>
          <a:prstGeom prst="rect">
            <a:avLst/>
          </a:prstGeom>
          <a:noFill/>
        </p:spPr>
        <p:txBody>
          <a:bodyPr wrap="none" rtlCol="0">
            <a:spAutoFit/>
          </a:bodyPr>
          <a:lstStyle/>
          <a:p>
            <a:r>
              <a:rPr lang="en-US" dirty="0" smtClean="0"/>
              <a:t>One valence electron</a:t>
            </a:r>
            <a:endParaRPr lang="en-US" dirty="0"/>
          </a:p>
        </p:txBody>
      </p:sp>
      <p:cxnSp>
        <p:nvCxnSpPr>
          <p:cNvPr id="6" name="Straight Arrow Connector 5"/>
          <p:cNvCxnSpPr>
            <a:stCxn id="4" idx="0"/>
          </p:cNvCxnSpPr>
          <p:nvPr/>
        </p:nvCxnSpPr>
        <p:spPr>
          <a:xfrm rot="5400000" flipH="1" flipV="1">
            <a:off x="1628378" y="3553222"/>
            <a:ext cx="533400" cy="437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5756" y="4038600"/>
            <a:ext cx="2173287" cy="369332"/>
          </a:xfrm>
          <a:prstGeom prst="rect">
            <a:avLst/>
          </a:prstGeom>
          <a:noFill/>
        </p:spPr>
        <p:txBody>
          <a:bodyPr wrap="none" rtlCol="0">
            <a:spAutoFit/>
          </a:bodyPr>
          <a:lstStyle/>
          <a:p>
            <a:r>
              <a:rPr lang="en-US" dirty="0" smtClean="0"/>
              <a:t>One valence electron</a:t>
            </a:r>
            <a:endParaRPr lang="en-US" dirty="0"/>
          </a:p>
        </p:txBody>
      </p:sp>
      <p:cxnSp>
        <p:nvCxnSpPr>
          <p:cNvPr id="10" name="Straight Arrow Connector 9"/>
          <p:cNvCxnSpPr/>
          <p:nvPr/>
        </p:nvCxnSpPr>
        <p:spPr>
          <a:xfrm rot="5400000" flipH="1" flipV="1">
            <a:off x="3333750" y="3733800"/>
            <a:ext cx="456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66556" y="4038600"/>
            <a:ext cx="3505200" cy="1477328"/>
          </a:xfrm>
          <a:prstGeom prst="rect">
            <a:avLst/>
          </a:prstGeom>
          <a:noFill/>
        </p:spPr>
        <p:txBody>
          <a:bodyPr wrap="square" rtlCol="0">
            <a:spAutoFit/>
          </a:bodyPr>
          <a:lstStyle/>
          <a:p>
            <a:r>
              <a:rPr lang="en-US" dirty="0" smtClean="0"/>
              <a:t>Each hydrogen atom has </a:t>
            </a:r>
          </a:p>
          <a:p>
            <a:r>
              <a:rPr lang="en-US" dirty="0" smtClean="0"/>
              <a:t>achieved a full shell of two valence electrons by sharing electrons, thus mimicking the noble gas configuration of helium.</a:t>
            </a:r>
            <a:endParaRPr lang="en-US" dirty="0"/>
          </a:p>
        </p:txBody>
      </p:sp>
      <p:cxnSp>
        <p:nvCxnSpPr>
          <p:cNvPr id="14" name="Straight Arrow Connector 13"/>
          <p:cNvCxnSpPr/>
          <p:nvPr/>
        </p:nvCxnSpPr>
        <p:spPr>
          <a:xfrm rot="5400000" flipH="1" flipV="1">
            <a:off x="6304756" y="3733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descr="Periodic_Table_Periodic.gif"/>
          <p:cNvPicPr>
            <a:picLocks noChangeAspect="1"/>
          </p:cNvPicPr>
          <p:nvPr/>
        </p:nvPicPr>
        <p:blipFill>
          <a:blip r:embed="rId4" cstate="print"/>
          <a:srcRect b="72626"/>
          <a:stretch>
            <a:fillRect/>
          </a:stretch>
        </p:blipFill>
        <p:spPr>
          <a:xfrm>
            <a:off x="914400" y="5410200"/>
            <a:ext cx="7191375" cy="129063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ing-scale.jpg"/>
          <p:cNvPicPr>
            <a:picLocks noChangeAspect="1"/>
          </p:cNvPicPr>
          <p:nvPr/>
        </p:nvPicPr>
        <p:blipFill>
          <a:blip r:embed="rId2" cstate="print"/>
          <a:srcRect l="88023" t="17361" r="7864" b="42857"/>
          <a:stretch>
            <a:fillRect/>
          </a:stretch>
        </p:blipFill>
        <p:spPr>
          <a:xfrm>
            <a:off x="7543800" y="762000"/>
            <a:ext cx="731520" cy="3666744"/>
          </a:xfrm>
          <a:prstGeom prst="rect">
            <a:avLst/>
          </a:prstGeom>
        </p:spPr>
      </p:pic>
      <p:sp>
        <p:nvSpPr>
          <p:cNvPr id="3" name="TextBox 2"/>
          <p:cNvSpPr txBox="1"/>
          <p:nvPr/>
        </p:nvSpPr>
        <p:spPr>
          <a:xfrm>
            <a:off x="457200" y="2133600"/>
            <a:ext cx="6248400" cy="3046988"/>
          </a:xfrm>
          <a:prstGeom prst="rect">
            <a:avLst/>
          </a:prstGeom>
          <a:noFill/>
        </p:spPr>
        <p:txBody>
          <a:bodyPr wrap="square" rtlCol="0">
            <a:spAutoFit/>
          </a:bodyPr>
          <a:lstStyle/>
          <a:p>
            <a:r>
              <a:rPr lang="en-US" sz="3200" dirty="0" smtClean="0"/>
              <a:t>But, if </a:t>
            </a:r>
            <a:r>
              <a:rPr lang="en-US" sz="3200" dirty="0" err="1" smtClean="0"/>
              <a:t>electronegativity</a:t>
            </a:r>
            <a:r>
              <a:rPr lang="en-US" sz="3200" dirty="0" smtClean="0"/>
              <a:t> were the only factor controlling acidity, based on the values at the right, we would expect HF to be the strongest HX acid, but, in fact, the strongest HX acid is HI.</a:t>
            </a:r>
            <a:endParaRPr lang="en-US" sz="3200" dirty="0"/>
          </a:p>
        </p:txBody>
      </p:sp>
      <p:sp>
        <p:nvSpPr>
          <p:cNvPr id="4" name="TextBox 3"/>
          <p:cNvSpPr txBox="1"/>
          <p:nvPr/>
        </p:nvSpPr>
        <p:spPr>
          <a:xfrm>
            <a:off x="6477000" y="228600"/>
            <a:ext cx="2492349" cy="369332"/>
          </a:xfrm>
          <a:prstGeom prst="rect">
            <a:avLst/>
          </a:prstGeom>
          <a:noFill/>
        </p:spPr>
        <p:txBody>
          <a:bodyPr wrap="none" rtlCol="0">
            <a:spAutoFit/>
          </a:bodyPr>
          <a:lstStyle/>
          <a:p>
            <a:r>
              <a:rPr lang="en-US" dirty="0" smtClean="0"/>
              <a:t>Pauling </a:t>
            </a:r>
            <a:r>
              <a:rPr lang="en-US" dirty="0" err="1" smtClean="0"/>
              <a:t>Electronegativity</a:t>
            </a:r>
            <a:endParaRPr lang="en-US" dirty="0"/>
          </a:p>
        </p:txBody>
      </p:sp>
      <p:pic>
        <p:nvPicPr>
          <p:cNvPr id="5" name="Picture 4" descr="HydrogenFluoride.bmp"/>
          <p:cNvPicPr>
            <a:picLocks noChangeAspect="1"/>
          </p:cNvPicPr>
          <p:nvPr/>
        </p:nvPicPr>
        <p:blipFill>
          <a:blip r:embed="rId3" cstate="print"/>
          <a:stretch>
            <a:fillRect/>
          </a:stretch>
        </p:blipFill>
        <p:spPr>
          <a:xfrm>
            <a:off x="838200" y="0"/>
            <a:ext cx="1530804" cy="2057400"/>
          </a:xfrm>
          <a:prstGeom prst="rect">
            <a:avLst/>
          </a:prstGeom>
        </p:spPr>
      </p:pic>
      <p:sp>
        <p:nvSpPr>
          <p:cNvPr id="6" name="TextBox 5"/>
          <p:cNvSpPr txBox="1"/>
          <p:nvPr/>
        </p:nvSpPr>
        <p:spPr>
          <a:xfrm>
            <a:off x="2286000" y="5334000"/>
            <a:ext cx="3755836" cy="1200329"/>
          </a:xfrm>
          <a:prstGeom prst="rect">
            <a:avLst/>
          </a:prstGeom>
          <a:noFill/>
        </p:spPr>
        <p:txBody>
          <a:bodyPr wrap="none" rtlCol="0">
            <a:spAutoFit/>
          </a:bodyPr>
          <a:lstStyle/>
          <a:p>
            <a:r>
              <a:rPr lang="en-US" sz="2400" dirty="0" smtClean="0"/>
              <a:t>HF, </a:t>
            </a:r>
            <a:r>
              <a:rPr lang="en-US" sz="2400" dirty="0" err="1" smtClean="0"/>
              <a:t>pKa</a:t>
            </a:r>
            <a:r>
              <a:rPr lang="en-US" sz="2400" dirty="0" smtClean="0"/>
              <a:t> = 3 (weakest acid)</a:t>
            </a:r>
          </a:p>
          <a:p>
            <a:r>
              <a:rPr lang="en-US" sz="2400" dirty="0" err="1" smtClean="0"/>
              <a:t>HCl</a:t>
            </a:r>
            <a:r>
              <a:rPr lang="en-US" sz="2400" dirty="0" smtClean="0"/>
              <a:t>, </a:t>
            </a:r>
            <a:r>
              <a:rPr lang="en-US" sz="2400" dirty="0" err="1" smtClean="0"/>
              <a:t>pKa</a:t>
            </a:r>
            <a:r>
              <a:rPr lang="en-US" sz="2400" dirty="0" smtClean="0"/>
              <a:t> = -8</a:t>
            </a:r>
          </a:p>
          <a:p>
            <a:r>
              <a:rPr lang="en-US" sz="2400" dirty="0" smtClean="0"/>
              <a:t>HI, </a:t>
            </a:r>
            <a:r>
              <a:rPr lang="en-US" sz="2400" dirty="0" err="1" smtClean="0"/>
              <a:t>pKa</a:t>
            </a:r>
            <a:r>
              <a:rPr lang="en-US" sz="2400" dirty="0" smtClean="0"/>
              <a:t> = -10 (strongest acid)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6858000" cy="830997"/>
          </a:xfrm>
          <a:prstGeom prst="rect">
            <a:avLst/>
          </a:prstGeom>
          <a:noFill/>
        </p:spPr>
        <p:txBody>
          <a:bodyPr wrap="square" rtlCol="0">
            <a:spAutoFit/>
          </a:bodyPr>
          <a:lstStyle/>
          <a:p>
            <a:pPr algn="ctr"/>
            <a:r>
              <a:rPr lang="en-US" sz="4800" u="sng" dirty="0" smtClean="0"/>
              <a:t>Size Matters</a:t>
            </a:r>
            <a:r>
              <a:rPr lang="en-US" sz="4800" dirty="0" smtClean="0"/>
              <a:t>!!</a:t>
            </a:r>
            <a:endParaRPr lang="en-US" sz="4800" dirty="0"/>
          </a:p>
        </p:txBody>
      </p:sp>
      <p:pic>
        <p:nvPicPr>
          <p:cNvPr id="3" name="Picture 2" descr="AtomicRadius3.png"/>
          <p:cNvPicPr>
            <a:picLocks noChangeAspect="1"/>
          </p:cNvPicPr>
          <p:nvPr/>
        </p:nvPicPr>
        <p:blipFill>
          <a:blip r:embed="rId2" cstate="print"/>
          <a:stretch>
            <a:fillRect/>
          </a:stretch>
        </p:blipFill>
        <p:spPr>
          <a:xfrm>
            <a:off x="2362200" y="1371600"/>
            <a:ext cx="3993935" cy="1447800"/>
          </a:xfrm>
          <a:prstGeom prst="rect">
            <a:avLst/>
          </a:prstGeom>
        </p:spPr>
      </p:pic>
      <p:sp>
        <p:nvSpPr>
          <p:cNvPr id="4" name="TextBox 3"/>
          <p:cNvSpPr txBox="1"/>
          <p:nvPr/>
        </p:nvSpPr>
        <p:spPr>
          <a:xfrm>
            <a:off x="609600" y="3200400"/>
            <a:ext cx="8077200" cy="1384995"/>
          </a:xfrm>
          <a:prstGeom prst="rect">
            <a:avLst/>
          </a:prstGeom>
          <a:noFill/>
        </p:spPr>
        <p:txBody>
          <a:bodyPr wrap="square" rtlCol="0">
            <a:spAutoFit/>
          </a:bodyPr>
          <a:lstStyle/>
          <a:p>
            <a:r>
              <a:rPr lang="en-US" sz="2800" dirty="0" smtClean="0"/>
              <a:t>In addition to the inherent </a:t>
            </a:r>
            <a:r>
              <a:rPr lang="en-US" sz="2800" dirty="0" err="1" smtClean="0"/>
              <a:t>electronegativity</a:t>
            </a:r>
            <a:r>
              <a:rPr lang="en-US" sz="2800" dirty="0" smtClean="0"/>
              <a:t> of the element, the negative charge of the halide anion is also stabilized by the increasing size of the atom</a:t>
            </a:r>
            <a:endParaRPr lang="en-US" sz="2800" dirty="0"/>
          </a:p>
        </p:txBody>
      </p:sp>
      <p:sp>
        <p:nvSpPr>
          <p:cNvPr id="5" name="TextBox 4"/>
          <p:cNvSpPr txBox="1"/>
          <p:nvPr/>
        </p:nvSpPr>
        <p:spPr>
          <a:xfrm>
            <a:off x="1676400" y="4876800"/>
            <a:ext cx="4921540" cy="523220"/>
          </a:xfrm>
          <a:prstGeom prst="rect">
            <a:avLst/>
          </a:prstGeom>
          <a:noFill/>
        </p:spPr>
        <p:txBody>
          <a:bodyPr wrap="none" rtlCol="0">
            <a:spAutoFit/>
          </a:bodyPr>
          <a:lstStyle/>
          <a:p>
            <a:r>
              <a:rPr lang="en-US" sz="2800" dirty="0" smtClean="0"/>
              <a:t>HI    &gt;     </a:t>
            </a:r>
            <a:r>
              <a:rPr lang="en-US" sz="2800" dirty="0" err="1" smtClean="0"/>
              <a:t>HBr</a:t>
            </a:r>
            <a:r>
              <a:rPr lang="en-US" sz="2800" dirty="0" smtClean="0"/>
              <a:t>     &gt;     </a:t>
            </a:r>
            <a:r>
              <a:rPr lang="en-US" sz="2800" dirty="0" err="1" smtClean="0"/>
              <a:t>HCl</a:t>
            </a:r>
            <a:r>
              <a:rPr lang="en-US" sz="2800" dirty="0" smtClean="0"/>
              <a:t>     &gt;      HF</a:t>
            </a:r>
            <a:endParaRPr lang="en-US" sz="2800" dirty="0"/>
          </a:p>
        </p:txBody>
      </p:sp>
      <p:sp>
        <p:nvSpPr>
          <p:cNvPr id="6" name="Left Arrow 5"/>
          <p:cNvSpPr/>
          <p:nvPr/>
        </p:nvSpPr>
        <p:spPr>
          <a:xfrm>
            <a:off x="1752600" y="5638800"/>
            <a:ext cx="4724400" cy="914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0" y="5943600"/>
            <a:ext cx="1831142" cy="369332"/>
          </a:xfrm>
          <a:prstGeom prst="rect">
            <a:avLst/>
          </a:prstGeom>
          <a:noFill/>
        </p:spPr>
        <p:txBody>
          <a:bodyPr wrap="none" rtlCol="0">
            <a:spAutoFit/>
          </a:bodyPr>
          <a:lstStyle/>
          <a:p>
            <a:r>
              <a:rPr lang="en-US" dirty="0" smtClean="0"/>
              <a:t>Increasing Acidity</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971800"/>
            <a:ext cx="7467600" cy="3785652"/>
          </a:xfrm>
          <a:prstGeom prst="rect">
            <a:avLst/>
          </a:prstGeom>
          <a:noFill/>
        </p:spPr>
        <p:txBody>
          <a:bodyPr wrap="square" rtlCol="0">
            <a:spAutoFit/>
          </a:bodyPr>
          <a:lstStyle/>
          <a:p>
            <a:r>
              <a:rPr lang="en-US" sz="2400" dirty="0" smtClean="0"/>
              <a:t>However, despite its relatively weak acidity, HF is very corrosive, reacting, for example, with glass.  Thus solutions of HF are stored in polyethylene bottles.</a:t>
            </a:r>
          </a:p>
          <a:p>
            <a:endParaRPr lang="en-US" sz="2400" dirty="0" smtClean="0"/>
          </a:p>
          <a:p>
            <a:r>
              <a:rPr lang="en-US" sz="2400" dirty="0" smtClean="0"/>
              <a:t>Also HF is very toxic, and causes severe burns.  HF is absorbed quickly, reacting with the calcium in the bloodstream and can cause cardiac arrest.</a:t>
            </a:r>
          </a:p>
          <a:p>
            <a:endParaRPr lang="en-US" sz="2400" dirty="0" smtClean="0"/>
          </a:p>
          <a:p>
            <a:r>
              <a:rPr lang="en-US" sz="2400" dirty="0" smtClean="0"/>
              <a:t>High concentrations of HF gas can destroy the corneas of the eyes</a:t>
            </a:r>
            <a:endParaRPr lang="en-US" sz="2400" dirty="0"/>
          </a:p>
        </p:txBody>
      </p:sp>
      <p:pic>
        <p:nvPicPr>
          <p:cNvPr id="3" name="Picture 2" descr="HF_Burn.jpg"/>
          <p:cNvPicPr>
            <a:picLocks noChangeAspect="1"/>
          </p:cNvPicPr>
          <p:nvPr/>
        </p:nvPicPr>
        <p:blipFill>
          <a:blip r:embed="rId2" cstate="print"/>
          <a:stretch>
            <a:fillRect/>
          </a:stretch>
        </p:blipFill>
        <p:spPr>
          <a:xfrm>
            <a:off x="4572000" y="533400"/>
            <a:ext cx="2867025" cy="1590675"/>
          </a:xfrm>
          <a:prstGeom prst="rect">
            <a:avLst/>
          </a:prstGeom>
        </p:spPr>
      </p:pic>
      <p:pic>
        <p:nvPicPr>
          <p:cNvPr id="4" name="Picture 3" descr="HydrogenFluoride.bmp"/>
          <p:cNvPicPr>
            <a:picLocks noChangeAspect="1"/>
          </p:cNvPicPr>
          <p:nvPr/>
        </p:nvPicPr>
        <p:blipFill>
          <a:blip r:embed="rId3" cstate="print"/>
          <a:stretch>
            <a:fillRect/>
          </a:stretch>
        </p:blipFill>
        <p:spPr>
          <a:xfrm>
            <a:off x="1143000" y="304800"/>
            <a:ext cx="1752600" cy="2355494"/>
          </a:xfrm>
          <a:prstGeom prst="rect">
            <a:avLst/>
          </a:prstGeom>
        </p:spPr>
      </p:pic>
      <p:sp>
        <p:nvSpPr>
          <p:cNvPr id="5" name="TextBox 4"/>
          <p:cNvSpPr txBox="1"/>
          <p:nvPr/>
        </p:nvSpPr>
        <p:spPr>
          <a:xfrm>
            <a:off x="3886200" y="2362200"/>
            <a:ext cx="3886200" cy="461665"/>
          </a:xfrm>
          <a:prstGeom prst="rect">
            <a:avLst/>
          </a:prstGeom>
          <a:noFill/>
        </p:spPr>
        <p:txBody>
          <a:bodyPr wrap="square" rtlCol="0">
            <a:spAutoFit/>
          </a:bodyPr>
          <a:lstStyle/>
          <a:p>
            <a:r>
              <a:rPr lang="en-US" sz="2400" dirty="0" smtClean="0">
                <a:hlinkClick r:id="rId4"/>
              </a:rPr>
              <a:t>Link</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01000" cy="1569660"/>
          </a:xfrm>
          <a:prstGeom prst="rect">
            <a:avLst/>
          </a:prstGeom>
          <a:noFill/>
        </p:spPr>
        <p:txBody>
          <a:bodyPr wrap="square" rtlCol="0">
            <a:spAutoFit/>
          </a:bodyPr>
          <a:lstStyle/>
          <a:p>
            <a:r>
              <a:rPr lang="en-US" sz="2400" dirty="0" smtClean="0"/>
              <a:t>But the </a:t>
            </a:r>
            <a:r>
              <a:rPr lang="en-US" sz="2400" dirty="0" err="1" smtClean="0"/>
              <a:t>electronegativity</a:t>
            </a:r>
            <a:r>
              <a:rPr lang="en-US" sz="2400" dirty="0" smtClean="0"/>
              <a:t> (and/or size) of the element on which the negative charge is localized is not the entire story, as shown by the following differences in acidity, when the anion is in each case, an oxygen anion.</a:t>
            </a:r>
            <a:endParaRPr lang="en-US" sz="2400" dirty="0"/>
          </a:p>
        </p:txBody>
      </p:sp>
      <p:graphicFrame>
        <p:nvGraphicFramePr>
          <p:cNvPr id="45059" name="Object 3"/>
          <p:cNvGraphicFramePr>
            <a:graphicFrameLocks noChangeAspect="1"/>
          </p:cNvGraphicFramePr>
          <p:nvPr/>
        </p:nvGraphicFramePr>
        <p:xfrm>
          <a:off x="2819400" y="2057400"/>
          <a:ext cx="3260069" cy="4343400"/>
        </p:xfrm>
        <a:graphic>
          <a:graphicData uri="http://schemas.openxmlformats.org/presentationml/2006/ole">
            <p:oleObj spid="_x0000_s45059" name="CS ChemDraw Drawing" r:id="rId3" imgW="4108182" imgH="5473700" progId="ChemDraw.Document.6.0">
              <p:embed/>
            </p:oleObj>
          </a:graphicData>
        </a:graphic>
      </p:graphicFrame>
      <p:sp>
        <p:nvSpPr>
          <p:cNvPr id="4" name="Up Arrow 3"/>
          <p:cNvSpPr/>
          <p:nvPr/>
        </p:nvSpPr>
        <p:spPr>
          <a:xfrm>
            <a:off x="7010400" y="2209800"/>
            <a:ext cx="1447800" cy="411480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91400" y="2819400"/>
            <a:ext cx="615553" cy="2971800"/>
          </a:xfrm>
          <a:prstGeom prst="rect">
            <a:avLst/>
          </a:prstGeom>
          <a:noFill/>
        </p:spPr>
        <p:txBody>
          <a:bodyPr vert="vert270" wrap="square" rtlCol="0">
            <a:spAutoFit/>
          </a:bodyPr>
          <a:lstStyle/>
          <a:p>
            <a:r>
              <a:rPr lang="en-US" sz="2800" dirty="0" smtClean="0"/>
              <a:t>Increasing Acidity</a:t>
            </a: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96200" cy="2677656"/>
          </a:xfrm>
          <a:prstGeom prst="rect">
            <a:avLst/>
          </a:prstGeom>
          <a:noFill/>
        </p:spPr>
        <p:txBody>
          <a:bodyPr wrap="square" rtlCol="0">
            <a:spAutoFit/>
          </a:bodyPr>
          <a:lstStyle/>
          <a:p>
            <a:r>
              <a:rPr lang="en-US" sz="2400" dirty="0" smtClean="0"/>
              <a:t>Two important factors influencing acidity include:</a:t>
            </a:r>
          </a:p>
          <a:p>
            <a:r>
              <a:rPr lang="en-US" sz="2400" dirty="0" smtClean="0"/>
              <a:t> </a:t>
            </a:r>
          </a:p>
          <a:p>
            <a:pPr marL="342900" indent="-342900">
              <a:buAutoNum type="alphaLcParenR"/>
            </a:pPr>
            <a:r>
              <a:rPr lang="en-US" sz="2400" dirty="0" smtClean="0"/>
              <a:t>the ability of the atom on which the negative charge is localized to engage in resonance stabilization (delocalization); and </a:t>
            </a:r>
          </a:p>
          <a:p>
            <a:pPr marL="342900" indent="-342900"/>
            <a:endParaRPr lang="en-US" sz="2400" dirty="0" smtClean="0"/>
          </a:p>
          <a:p>
            <a:pPr marL="342900" indent="-342900"/>
            <a:r>
              <a:rPr lang="en-US" sz="2400" dirty="0" smtClean="0"/>
              <a:t>b) the </a:t>
            </a:r>
            <a:r>
              <a:rPr lang="en-US" sz="2400" dirty="0" err="1" smtClean="0"/>
              <a:t>electronegativity</a:t>
            </a:r>
            <a:r>
              <a:rPr lang="en-US" sz="2400" dirty="0" smtClean="0"/>
              <a:t> of surrounding functionality</a:t>
            </a:r>
            <a:endParaRPr lang="en-US" sz="2400" dirty="0"/>
          </a:p>
        </p:txBody>
      </p:sp>
      <p:graphicFrame>
        <p:nvGraphicFramePr>
          <p:cNvPr id="46082" name="Object 2"/>
          <p:cNvGraphicFramePr>
            <a:graphicFrameLocks noChangeAspect="1"/>
          </p:cNvGraphicFramePr>
          <p:nvPr/>
        </p:nvGraphicFramePr>
        <p:xfrm>
          <a:off x="533400" y="3733800"/>
          <a:ext cx="7696200" cy="2584545"/>
        </p:xfrm>
        <a:graphic>
          <a:graphicData uri="http://schemas.openxmlformats.org/presentationml/2006/ole">
            <p:oleObj spid="_x0000_s46082" name="CS ChemDraw Drawing" r:id="rId3" imgW="8721242" imgH="2928836" progId="ChemDraw.Document.6.0">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457200" y="838200"/>
            <a:ext cx="838200" cy="5638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914400"/>
            <a:ext cx="304800" cy="5078313"/>
          </a:xfrm>
          <a:prstGeom prst="rect">
            <a:avLst/>
          </a:prstGeom>
          <a:noFill/>
        </p:spPr>
        <p:txBody>
          <a:bodyPr wrap="square" rtlCol="0">
            <a:spAutoFit/>
          </a:bodyPr>
          <a:lstStyle/>
          <a:p>
            <a:r>
              <a:rPr lang="en-US" dirty="0" smtClean="0"/>
              <a:t>Increasing</a:t>
            </a:r>
          </a:p>
          <a:p>
            <a:r>
              <a:rPr lang="en-US" dirty="0" smtClean="0"/>
              <a:t> Acidity</a:t>
            </a:r>
            <a:endParaRPr lang="en-US" dirty="0"/>
          </a:p>
        </p:txBody>
      </p:sp>
      <p:graphicFrame>
        <p:nvGraphicFramePr>
          <p:cNvPr id="47109" name="Object 5"/>
          <p:cNvGraphicFramePr>
            <a:graphicFrameLocks noChangeAspect="1"/>
          </p:cNvGraphicFramePr>
          <p:nvPr/>
        </p:nvGraphicFramePr>
        <p:xfrm>
          <a:off x="2133600" y="304800"/>
          <a:ext cx="5334000" cy="6298450"/>
        </p:xfrm>
        <a:graphic>
          <a:graphicData uri="http://schemas.openxmlformats.org/presentationml/2006/ole">
            <p:oleObj spid="_x0000_s47109" name="CS ChemDraw Drawing" r:id="rId3" imgW="9774760" imgH="11539166" progId="ChemDraw.Document.6.0">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01000" cy="2585323"/>
          </a:xfrm>
          <a:prstGeom prst="rect">
            <a:avLst/>
          </a:prstGeom>
          <a:noFill/>
        </p:spPr>
        <p:txBody>
          <a:bodyPr wrap="square" rtlCol="0">
            <a:spAutoFit/>
          </a:bodyPr>
          <a:lstStyle/>
          <a:p>
            <a:r>
              <a:rPr lang="en-US" dirty="0" smtClean="0"/>
              <a:t>G. N. Lewis proposed a more broad theory of acidity and </a:t>
            </a:r>
            <a:r>
              <a:rPr lang="en-US" dirty="0" err="1" smtClean="0"/>
              <a:t>basicity</a:t>
            </a:r>
            <a:r>
              <a:rPr lang="en-US" dirty="0" smtClean="0"/>
              <a:t>, which encompassed elements other than hydrogen.</a:t>
            </a:r>
          </a:p>
          <a:p>
            <a:endParaRPr lang="en-US" dirty="0" smtClean="0"/>
          </a:p>
          <a:p>
            <a:r>
              <a:rPr lang="en-US" dirty="0" smtClean="0"/>
              <a:t>Lewis Acids are electron deficient (lack their full valence shell) and can thus serve as electron acceptors.</a:t>
            </a:r>
          </a:p>
          <a:p>
            <a:endParaRPr lang="en-US" dirty="0" smtClean="0"/>
          </a:p>
          <a:p>
            <a:r>
              <a:rPr lang="en-US" dirty="0" smtClean="0"/>
              <a:t>Lewis Bases are electron rich and can thus serve as electron donors.</a:t>
            </a:r>
          </a:p>
          <a:p>
            <a:endParaRPr lang="en-US" dirty="0" smtClean="0"/>
          </a:p>
          <a:p>
            <a:r>
              <a:rPr lang="en-US" dirty="0" smtClean="0"/>
              <a:t>(notice that the proton, H</a:t>
            </a:r>
            <a:r>
              <a:rPr lang="en-US" baseline="30000" dirty="0" smtClean="0"/>
              <a:t>+</a:t>
            </a:r>
            <a:r>
              <a:rPr lang="en-US" dirty="0" smtClean="0"/>
              <a:t>, qualifies as a Lewis Acid).</a:t>
            </a:r>
            <a:endParaRPr lang="en-US" dirty="0"/>
          </a:p>
        </p:txBody>
      </p:sp>
      <p:graphicFrame>
        <p:nvGraphicFramePr>
          <p:cNvPr id="92162" name="Object 2"/>
          <p:cNvGraphicFramePr>
            <a:graphicFrameLocks noChangeAspect="1"/>
          </p:cNvGraphicFramePr>
          <p:nvPr/>
        </p:nvGraphicFramePr>
        <p:xfrm>
          <a:off x="1676400" y="3657600"/>
          <a:ext cx="5292725" cy="1543050"/>
        </p:xfrm>
        <a:graphic>
          <a:graphicData uri="http://schemas.openxmlformats.org/presentationml/2006/ole">
            <p:oleObj spid="_x0000_s92162" name="CS ChemDraw Drawing" r:id="rId3" imgW="5292445" imgH="1543455" progId="ChemDraw.Document.6.0">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96200" cy="646331"/>
          </a:xfrm>
          <a:prstGeom prst="rect">
            <a:avLst/>
          </a:prstGeom>
          <a:noFill/>
        </p:spPr>
        <p:txBody>
          <a:bodyPr wrap="square" rtlCol="0">
            <a:spAutoFit/>
          </a:bodyPr>
          <a:lstStyle/>
          <a:p>
            <a:pPr algn="ctr"/>
            <a:r>
              <a:rPr lang="en-US" sz="3600" dirty="0" smtClean="0"/>
              <a:t>Bond Polarity</a:t>
            </a:r>
            <a:endParaRPr lang="en-US" sz="3600" dirty="0"/>
          </a:p>
        </p:txBody>
      </p:sp>
      <p:sp>
        <p:nvSpPr>
          <p:cNvPr id="3" name="TextBox 2"/>
          <p:cNvSpPr txBox="1"/>
          <p:nvPr/>
        </p:nvSpPr>
        <p:spPr>
          <a:xfrm>
            <a:off x="609600" y="1447800"/>
            <a:ext cx="7848600" cy="1569660"/>
          </a:xfrm>
          <a:prstGeom prst="rect">
            <a:avLst/>
          </a:prstGeom>
          <a:noFill/>
        </p:spPr>
        <p:txBody>
          <a:bodyPr wrap="square" rtlCol="0">
            <a:spAutoFit/>
          </a:bodyPr>
          <a:lstStyle/>
          <a:p>
            <a:r>
              <a:rPr lang="en-US" sz="2400" dirty="0" smtClean="0"/>
              <a:t>Note that substantial differences in </a:t>
            </a:r>
            <a:r>
              <a:rPr lang="en-US" sz="2400" dirty="0" err="1" smtClean="0"/>
              <a:t>electronegativity</a:t>
            </a:r>
            <a:r>
              <a:rPr lang="en-US" sz="2400" dirty="0" smtClean="0"/>
              <a:t>, such as between oxygen and hydrogen, lead to polar bonds, where the electrons are pulled toward the more electronegative element, thus creating a charge separation.</a:t>
            </a:r>
            <a:endParaRPr lang="en-US" sz="2400" dirty="0"/>
          </a:p>
        </p:txBody>
      </p:sp>
      <p:pic>
        <p:nvPicPr>
          <p:cNvPr id="4" name="Picture 3" descr="RopePulling.jpg"/>
          <p:cNvPicPr>
            <a:picLocks noChangeAspect="1"/>
          </p:cNvPicPr>
          <p:nvPr/>
        </p:nvPicPr>
        <p:blipFill>
          <a:blip r:embed="rId3" cstate="print"/>
          <a:stretch>
            <a:fillRect/>
          </a:stretch>
        </p:blipFill>
        <p:spPr>
          <a:xfrm>
            <a:off x="838200" y="228600"/>
            <a:ext cx="1447800" cy="1091252"/>
          </a:xfrm>
          <a:prstGeom prst="rect">
            <a:avLst/>
          </a:prstGeom>
        </p:spPr>
      </p:pic>
      <p:pic>
        <p:nvPicPr>
          <p:cNvPr id="5" name="Picture 4" descr="pauling-scale.jpg"/>
          <p:cNvPicPr>
            <a:picLocks noChangeAspect="1"/>
          </p:cNvPicPr>
          <p:nvPr/>
        </p:nvPicPr>
        <p:blipFill>
          <a:blip r:embed="rId4" cstate="print"/>
          <a:srcRect l="15630" t="9524" r="6219" b="71429"/>
          <a:stretch>
            <a:fillRect/>
          </a:stretch>
        </p:blipFill>
        <p:spPr>
          <a:xfrm>
            <a:off x="609600" y="5943600"/>
            <a:ext cx="7239000" cy="914400"/>
          </a:xfrm>
          <a:prstGeom prst="rect">
            <a:avLst/>
          </a:prstGeom>
        </p:spPr>
      </p:pic>
      <p:graphicFrame>
        <p:nvGraphicFramePr>
          <p:cNvPr id="93187" name="Object 3"/>
          <p:cNvGraphicFramePr>
            <a:graphicFrameLocks noChangeAspect="1"/>
          </p:cNvGraphicFramePr>
          <p:nvPr/>
        </p:nvGraphicFramePr>
        <p:xfrm>
          <a:off x="1066800" y="3124200"/>
          <a:ext cx="6587307" cy="2209800"/>
        </p:xfrm>
        <a:graphic>
          <a:graphicData uri="http://schemas.openxmlformats.org/presentationml/2006/ole">
            <p:oleObj spid="_x0000_s93187" name="CS ChemDraw Drawing" r:id="rId5" imgW="5466140" imgH="1833123" progId="ChemDraw.Document.6.0">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ing-scale.jpg"/>
          <p:cNvPicPr>
            <a:picLocks noChangeAspect="1"/>
          </p:cNvPicPr>
          <p:nvPr/>
        </p:nvPicPr>
        <p:blipFill>
          <a:blip r:embed="rId2" cstate="print"/>
          <a:srcRect l="15630" t="9524" r="6219" b="71429"/>
          <a:stretch>
            <a:fillRect/>
          </a:stretch>
        </p:blipFill>
        <p:spPr>
          <a:xfrm>
            <a:off x="609600" y="5943600"/>
            <a:ext cx="7239000" cy="914400"/>
          </a:xfrm>
          <a:prstGeom prst="rect">
            <a:avLst/>
          </a:prstGeom>
        </p:spPr>
      </p:pic>
      <p:sp>
        <p:nvSpPr>
          <p:cNvPr id="4" name="TextBox 3"/>
          <p:cNvSpPr txBox="1"/>
          <p:nvPr/>
        </p:nvSpPr>
        <p:spPr>
          <a:xfrm>
            <a:off x="609600" y="304800"/>
            <a:ext cx="7696200" cy="646331"/>
          </a:xfrm>
          <a:prstGeom prst="rect">
            <a:avLst/>
          </a:prstGeom>
          <a:noFill/>
        </p:spPr>
        <p:txBody>
          <a:bodyPr wrap="square" rtlCol="0">
            <a:spAutoFit/>
          </a:bodyPr>
          <a:lstStyle/>
          <a:p>
            <a:pPr algn="ctr"/>
            <a:r>
              <a:rPr lang="en-US" sz="3600" dirty="0" smtClean="0"/>
              <a:t>Bond Polarity</a:t>
            </a:r>
            <a:endParaRPr lang="en-US" sz="3600" dirty="0"/>
          </a:p>
        </p:txBody>
      </p:sp>
      <p:sp>
        <p:nvSpPr>
          <p:cNvPr id="5" name="TextBox 4"/>
          <p:cNvSpPr txBox="1"/>
          <p:nvPr/>
        </p:nvSpPr>
        <p:spPr>
          <a:xfrm>
            <a:off x="533400" y="1447800"/>
            <a:ext cx="8229600" cy="1200329"/>
          </a:xfrm>
          <a:prstGeom prst="rect">
            <a:avLst/>
          </a:prstGeom>
          <a:noFill/>
        </p:spPr>
        <p:txBody>
          <a:bodyPr wrap="square" rtlCol="0">
            <a:spAutoFit/>
          </a:bodyPr>
          <a:lstStyle/>
          <a:p>
            <a:r>
              <a:rPr lang="en-US" dirty="0" smtClean="0"/>
              <a:t>This contrasts with the C-H and C-C bonds, which are of (nearly) equal </a:t>
            </a:r>
            <a:r>
              <a:rPr lang="en-US" dirty="0" err="1" smtClean="0"/>
              <a:t>electronegativity</a:t>
            </a:r>
            <a:r>
              <a:rPr lang="en-US" dirty="0" smtClean="0"/>
              <a:t>, and are thus non-polar.  Since ‘like dissolves like’ bond polarity influences many properties, including solubility as well as the ability of drugs to bind in the active sites of proteins.</a:t>
            </a:r>
            <a:endParaRPr lang="en-US" dirty="0"/>
          </a:p>
        </p:txBody>
      </p:sp>
      <p:pic>
        <p:nvPicPr>
          <p:cNvPr id="6" name="Picture 5" descr="rope-pull.jpg"/>
          <p:cNvPicPr>
            <a:picLocks noChangeAspect="1"/>
          </p:cNvPicPr>
          <p:nvPr/>
        </p:nvPicPr>
        <p:blipFill>
          <a:blip r:embed="rId3" cstate="print"/>
          <a:stretch>
            <a:fillRect/>
          </a:stretch>
        </p:blipFill>
        <p:spPr>
          <a:xfrm>
            <a:off x="457199" y="228600"/>
            <a:ext cx="1945105" cy="990600"/>
          </a:xfrm>
          <a:prstGeom prst="rect">
            <a:avLst/>
          </a:prstGeom>
        </p:spPr>
      </p:pic>
      <p:pic>
        <p:nvPicPr>
          <p:cNvPr id="7" name="Picture 6" descr="SeparatoryFunnel_svg.png"/>
          <p:cNvPicPr>
            <a:picLocks noChangeAspect="1"/>
          </p:cNvPicPr>
          <p:nvPr/>
        </p:nvPicPr>
        <p:blipFill>
          <a:blip r:embed="rId4" cstate="print"/>
          <a:stretch>
            <a:fillRect/>
          </a:stretch>
        </p:blipFill>
        <p:spPr>
          <a:xfrm>
            <a:off x="1600200" y="2819400"/>
            <a:ext cx="1676400" cy="2530415"/>
          </a:xfrm>
          <a:prstGeom prst="rect">
            <a:avLst/>
          </a:prstGeom>
        </p:spPr>
      </p:pic>
      <p:pic>
        <p:nvPicPr>
          <p:cNvPr id="9" name="Picture 8" descr="micelle.gif"/>
          <p:cNvPicPr>
            <a:picLocks noChangeAspect="1"/>
          </p:cNvPicPr>
          <p:nvPr/>
        </p:nvPicPr>
        <p:blipFill>
          <a:blip r:embed="rId5" cstate="print"/>
          <a:stretch>
            <a:fillRect/>
          </a:stretch>
        </p:blipFill>
        <p:spPr>
          <a:xfrm>
            <a:off x="4953000" y="2819400"/>
            <a:ext cx="3114675" cy="1828800"/>
          </a:xfrm>
          <a:prstGeom prst="rect">
            <a:avLst/>
          </a:prstGeom>
        </p:spPr>
      </p:pic>
      <p:sp>
        <p:nvSpPr>
          <p:cNvPr id="10" name="TextBox 9"/>
          <p:cNvSpPr txBox="1"/>
          <p:nvPr/>
        </p:nvSpPr>
        <p:spPr>
          <a:xfrm>
            <a:off x="5334000" y="4953000"/>
            <a:ext cx="3200400" cy="461665"/>
          </a:xfrm>
          <a:prstGeom prst="rect">
            <a:avLst/>
          </a:prstGeom>
          <a:noFill/>
        </p:spPr>
        <p:txBody>
          <a:bodyPr wrap="square" rtlCol="0">
            <a:spAutoFit/>
          </a:bodyPr>
          <a:lstStyle/>
          <a:p>
            <a:pPr algn="ctr"/>
            <a:r>
              <a:rPr lang="en-US" sz="2400" dirty="0" smtClean="0"/>
              <a:t>A micelle</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1828800" y="0"/>
          <a:ext cx="5627688" cy="5588000"/>
        </p:xfrm>
        <a:graphic>
          <a:graphicData uri="http://schemas.openxmlformats.org/presentationml/2006/ole">
            <p:oleObj spid="_x0000_s94210" name="Document" r:id="rId3" imgW="5626608" imgH="5586984" progId="Word.Document.8">
              <p:embed/>
            </p:oleObj>
          </a:graphicData>
        </a:graphic>
      </p:graphicFrame>
      <p:sp>
        <p:nvSpPr>
          <p:cNvPr id="3" name="Text Box 5"/>
          <p:cNvSpPr txBox="1">
            <a:spLocks noChangeArrowheads="1"/>
          </p:cNvSpPr>
          <p:nvPr/>
        </p:nvSpPr>
        <p:spPr bwMode="auto">
          <a:xfrm>
            <a:off x="685800" y="5791200"/>
            <a:ext cx="7940675" cy="369332"/>
          </a:xfrm>
          <a:prstGeom prst="rect">
            <a:avLst/>
          </a:prstGeom>
          <a:noFill/>
          <a:ln w="9525">
            <a:noFill/>
            <a:miter lim="800000"/>
            <a:headEnd/>
            <a:tailEnd/>
          </a:ln>
        </p:spPr>
        <p:txBody>
          <a:bodyPr>
            <a:spAutoFit/>
          </a:bodyPr>
          <a:lstStyle/>
          <a:p>
            <a:r>
              <a:rPr lang="en-US" dirty="0"/>
              <a:t>Proteins </a:t>
            </a:r>
            <a:r>
              <a:rPr lang="en-US" dirty="0" smtClean="0"/>
              <a:t>fold </a:t>
            </a:r>
            <a:r>
              <a:rPr lang="en-US" dirty="0"/>
              <a:t>to sequester hydrophobic side chains in their interior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drogen molecular orbitals.jpg"/>
          <p:cNvPicPr>
            <a:picLocks noChangeAspect="1"/>
          </p:cNvPicPr>
          <p:nvPr/>
        </p:nvPicPr>
        <p:blipFill>
          <a:blip r:embed="rId2" cstate="print"/>
          <a:stretch>
            <a:fillRect/>
          </a:stretch>
        </p:blipFill>
        <p:spPr>
          <a:xfrm>
            <a:off x="1295400" y="1447800"/>
            <a:ext cx="5877804" cy="497776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drophobicForces.jpg"/>
          <p:cNvPicPr>
            <a:picLocks noChangeAspect="1"/>
          </p:cNvPicPr>
          <p:nvPr/>
        </p:nvPicPr>
        <p:blipFill>
          <a:blip r:embed="rId2" cstate="print"/>
          <a:srcRect/>
          <a:stretch>
            <a:fillRect/>
          </a:stretch>
        </p:blipFill>
        <p:spPr bwMode="auto">
          <a:xfrm>
            <a:off x="1587500" y="730250"/>
            <a:ext cx="5969000" cy="53975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trands"/>
          <p:cNvPicPr>
            <a:picLocks noChangeAspect="1" noChangeArrowheads="1"/>
          </p:cNvPicPr>
          <p:nvPr/>
        </p:nvPicPr>
        <p:blipFill>
          <a:blip r:embed="rId2" cstate="print"/>
          <a:srcRect/>
          <a:stretch>
            <a:fillRect/>
          </a:stretch>
        </p:blipFill>
        <p:spPr bwMode="auto">
          <a:xfrm>
            <a:off x="2133600" y="1676400"/>
            <a:ext cx="4724400" cy="4304492"/>
          </a:xfrm>
          <a:prstGeom prst="rect">
            <a:avLst/>
          </a:prstGeom>
          <a:noFill/>
          <a:ln w="9525">
            <a:noFill/>
            <a:miter lim="800000"/>
            <a:headEnd/>
            <a:tailEnd/>
          </a:ln>
        </p:spPr>
      </p:pic>
      <p:sp>
        <p:nvSpPr>
          <p:cNvPr id="3" name="TextBox 2"/>
          <p:cNvSpPr txBox="1"/>
          <p:nvPr/>
        </p:nvSpPr>
        <p:spPr>
          <a:xfrm>
            <a:off x="609600" y="457200"/>
            <a:ext cx="8077200" cy="646331"/>
          </a:xfrm>
          <a:prstGeom prst="rect">
            <a:avLst/>
          </a:prstGeom>
          <a:noFill/>
        </p:spPr>
        <p:txBody>
          <a:bodyPr wrap="square" rtlCol="0">
            <a:spAutoFit/>
          </a:bodyPr>
          <a:lstStyle/>
          <a:p>
            <a:r>
              <a:rPr lang="en-US" dirty="0" smtClean="0"/>
              <a:t>Proteins align adjacent sheets of polypeptides so as to maximize interactions between the sheets (called </a:t>
            </a:r>
            <a:r>
              <a:rPr lang="en-US" dirty="0" smtClean="0">
                <a:latin typeface="Symbol" pitchFamily="18" charset="2"/>
              </a:rPr>
              <a:t>b</a:t>
            </a:r>
            <a:r>
              <a:rPr lang="en-US" dirty="0" smtClean="0"/>
              <a:t>-sheets) as shown below.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iodic table orbitals.jpg"/>
          <p:cNvPicPr>
            <a:picLocks noChangeAspect="1"/>
          </p:cNvPicPr>
          <p:nvPr/>
        </p:nvPicPr>
        <p:blipFill>
          <a:blip r:embed="rId2" cstate="print"/>
          <a:stretch>
            <a:fillRect/>
          </a:stretch>
        </p:blipFill>
        <p:spPr>
          <a:xfrm>
            <a:off x="685800" y="1066800"/>
            <a:ext cx="4098175" cy="2209800"/>
          </a:xfrm>
          <a:prstGeom prst="rect">
            <a:avLst/>
          </a:prstGeom>
        </p:spPr>
      </p:pic>
      <p:sp>
        <p:nvSpPr>
          <p:cNvPr id="4" name="TextBox 3"/>
          <p:cNvSpPr txBox="1"/>
          <p:nvPr/>
        </p:nvSpPr>
        <p:spPr>
          <a:xfrm>
            <a:off x="1371600" y="457200"/>
            <a:ext cx="6781800" cy="369332"/>
          </a:xfrm>
          <a:prstGeom prst="rect">
            <a:avLst/>
          </a:prstGeom>
          <a:noFill/>
        </p:spPr>
        <p:txBody>
          <a:bodyPr wrap="square" rtlCol="0">
            <a:spAutoFit/>
          </a:bodyPr>
          <a:lstStyle/>
          <a:p>
            <a:r>
              <a:rPr lang="en-US" dirty="0" smtClean="0"/>
              <a:t>Second row elements will use both 2s and 2 p </a:t>
            </a:r>
            <a:r>
              <a:rPr lang="en-US" dirty="0" err="1" smtClean="0"/>
              <a:t>orbitals</a:t>
            </a:r>
            <a:r>
              <a:rPr lang="en-US" dirty="0" smtClean="0"/>
              <a:t>…</a:t>
            </a:r>
            <a:endParaRPr lang="en-US" dirty="0"/>
          </a:p>
        </p:txBody>
      </p:sp>
      <p:pic>
        <p:nvPicPr>
          <p:cNvPr id="5" name="Picture 4" descr="2sOrbital.gif"/>
          <p:cNvPicPr>
            <a:picLocks noChangeAspect="1"/>
          </p:cNvPicPr>
          <p:nvPr/>
        </p:nvPicPr>
        <p:blipFill>
          <a:blip r:embed="rId3" cstate="print"/>
          <a:stretch>
            <a:fillRect/>
          </a:stretch>
        </p:blipFill>
        <p:spPr>
          <a:xfrm>
            <a:off x="381000" y="3962400"/>
            <a:ext cx="2081948" cy="1752600"/>
          </a:xfrm>
          <a:prstGeom prst="rect">
            <a:avLst/>
          </a:prstGeom>
        </p:spPr>
      </p:pic>
      <p:pic>
        <p:nvPicPr>
          <p:cNvPr id="6" name="Picture 5" descr="2sorbital.jpg"/>
          <p:cNvPicPr>
            <a:picLocks noChangeAspect="1"/>
          </p:cNvPicPr>
          <p:nvPr/>
        </p:nvPicPr>
        <p:blipFill>
          <a:blip r:embed="rId4" cstate="print"/>
          <a:stretch>
            <a:fillRect/>
          </a:stretch>
        </p:blipFill>
        <p:spPr>
          <a:xfrm>
            <a:off x="2743200" y="4191000"/>
            <a:ext cx="2895600" cy="1573458"/>
          </a:xfrm>
          <a:prstGeom prst="rect">
            <a:avLst/>
          </a:prstGeom>
        </p:spPr>
      </p:pic>
      <p:pic>
        <p:nvPicPr>
          <p:cNvPr id="7" name="Picture 6" descr="2porbitals.jpg"/>
          <p:cNvPicPr>
            <a:picLocks noChangeAspect="1"/>
          </p:cNvPicPr>
          <p:nvPr/>
        </p:nvPicPr>
        <p:blipFill>
          <a:blip r:embed="rId5" cstate="print"/>
          <a:stretch>
            <a:fillRect/>
          </a:stretch>
        </p:blipFill>
        <p:spPr>
          <a:xfrm>
            <a:off x="5943600" y="3657600"/>
            <a:ext cx="3048000" cy="2286000"/>
          </a:xfrm>
          <a:prstGeom prst="rect">
            <a:avLst/>
          </a:prstGeom>
        </p:spPr>
      </p:pic>
      <p:pic>
        <p:nvPicPr>
          <p:cNvPr id="8" name="Picture 7" descr="Periodic_Table_Periodic.gif"/>
          <p:cNvPicPr>
            <a:picLocks noChangeAspect="1"/>
          </p:cNvPicPr>
          <p:nvPr/>
        </p:nvPicPr>
        <p:blipFill>
          <a:blip r:embed="rId6" cstate="print"/>
          <a:stretch>
            <a:fillRect/>
          </a:stretch>
        </p:blipFill>
        <p:spPr>
          <a:xfrm>
            <a:off x="5334000" y="1143000"/>
            <a:ext cx="3254278" cy="2133600"/>
          </a:xfrm>
          <a:prstGeom prst="rect">
            <a:avLst/>
          </a:prstGeom>
        </p:spPr>
      </p:pic>
      <p:sp>
        <p:nvSpPr>
          <p:cNvPr id="9" name="TextBox 8"/>
          <p:cNvSpPr txBox="1"/>
          <p:nvPr/>
        </p:nvSpPr>
        <p:spPr>
          <a:xfrm>
            <a:off x="5486400" y="6096000"/>
            <a:ext cx="3048000" cy="523220"/>
          </a:xfrm>
          <a:prstGeom prst="rect">
            <a:avLst/>
          </a:prstGeom>
          <a:noFill/>
        </p:spPr>
        <p:txBody>
          <a:bodyPr wrap="square" rtlCol="0">
            <a:spAutoFit/>
          </a:bodyPr>
          <a:lstStyle/>
          <a:p>
            <a:r>
              <a:rPr lang="en-US" sz="2800" dirty="0" smtClean="0">
                <a:hlinkClick r:id="rId7"/>
              </a:rPr>
              <a:t>Link</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mentsConfigurationValence.gif"/>
          <p:cNvPicPr>
            <a:picLocks noChangeAspect="1"/>
          </p:cNvPicPr>
          <p:nvPr/>
        </p:nvPicPr>
        <p:blipFill>
          <a:blip r:embed="rId2" cstate="print"/>
          <a:stretch>
            <a:fillRect/>
          </a:stretch>
        </p:blipFill>
        <p:spPr>
          <a:xfrm>
            <a:off x="1828800" y="3048000"/>
            <a:ext cx="4572000" cy="2219417"/>
          </a:xfrm>
          <a:prstGeom prst="rect">
            <a:avLst/>
          </a:prstGeom>
        </p:spPr>
      </p:pic>
      <p:pic>
        <p:nvPicPr>
          <p:cNvPr id="3" name="Picture 2" descr="Periodic_Table_Periodic.gif"/>
          <p:cNvPicPr>
            <a:picLocks noChangeAspect="1"/>
          </p:cNvPicPr>
          <p:nvPr/>
        </p:nvPicPr>
        <p:blipFill>
          <a:blip r:embed="rId3" cstate="print"/>
          <a:srcRect b="72626"/>
          <a:stretch>
            <a:fillRect/>
          </a:stretch>
        </p:blipFill>
        <p:spPr>
          <a:xfrm>
            <a:off x="762000" y="457200"/>
            <a:ext cx="7191375" cy="12906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066800" y="2743200"/>
            <a:ext cx="6934199" cy="1657805"/>
          </a:xfrm>
          <a:prstGeom prst="rect">
            <a:avLst/>
          </a:prstGeom>
          <a:noFill/>
          <a:ln w="9525">
            <a:noFill/>
            <a:miter lim="800000"/>
            <a:headEnd/>
            <a:tailEnd/>
          </a:ln>
        </p:spPr>
      </p:pic>
      <p:sp>
        <p:nvSpPr>
          <p:cNvPr id="3" name="TextBox 2"/>
          <p:cNvSpPr txBox="1"/>
          <p:nvPr/>
        </p:nvSpPr>
        <p:spPr>
          <a:xfrm>
            <a:off x="2590800" y="2209800"/>
            <a:ext cx="3429000" cy="369332"/>
          </a:xfrm>
          <a:prstGeom prst="rect">
            <a:avLst/>
          </a:prstGeom>
          <a:noFill/>
        </p:spPr>
        <p:txBody>
          <a:bodyPr wrap="square" rtlCol="0">
            <a:spAutoFit/>
          </a:bodyPr>
          <a:lstStyle/>
          <a:p>
            <a:r>
              <a:rPr lang="en-US" i="1" dirty="0" smtClean="0"/>
              <a:t>J. Am. Chem. Soc. </a:t>
            </a:r>
            <a:r>
              <a:rPr lang="en-US" b="1" dirty="0" smtClean="0"/>
              <a:t>1916</a:t>
            </a:r>
            <a:r>
              <a:rPr lang="en-US" dirty="0" smtClean="0"/>
              <a:t>, </a:t>
            </a:r>
            <a:r>
              <a:rPr lang="en-US" i="1" dirty="0" smtClean="0"/>
              <a:t>38</a:t>
            </a:r>
            <a:r>
              <a:rPr lang="en-US" dirty="0" smtClean="0"/>
              <a:t>, 762.</a:t>
            </a:r>
            <a:endParaRPr lang="en-US" dirty="0"/>
          </a:p>
        </p:txBody>
      </p:sp>
      <p:pic>
        <p:nvPicPr>
          <p:cNvPr id="4" name="Picture 3" descr="lewisc.jpg"/>
          <p:cNvPicPr>
            <a:picLocks noChangeAspect="1"/>
          </p:cNvPicPr>
          <p:nvPr/>
        </p:nvPicPr>
        <p:blipFill>
          <a:blip r:embed="rId3" cstate="print"/>
          <a:stretch>
            <a:fillRect/>
          </a:stretch>
        </p:blipFill>
        <p:spPr>
          <a:xfrm>
            <a:off x="838200" y="304799"/>
            <a:ext cx="1524000" cy="2019379"/>
          </a:xfrm>
          <a:prstGeom prst="rect">
            <a:avLst/>
          </a:prstGeom>
        </p:spPr>
      </p:pic>
      <p:sp>
        <p:nvSpPr>
          <p:cNvPr id="5" name="TextBox 4"/>
          <p:cNvSpPr txBox="1"/>
          <p:nvPr/>
        </p:nvSpPr>
        <p:spPr>
          <a:xfrm>
            <a:off x="228600" y="5562600"/>
            <a:ext cx="8458200" cy="923330"/>
          </a:xfrm>
          <a:prstGeom prst="rect">
            <a:avLst/>
          </a:prstGeom>
          <a:noFill/>
        </p:spPr>
        <p:txBody>
          <a:bodyPr wrap="square" rtlCol="0">
            <a:spAutoFit/>
          </a:bodyPr>
          <a:lstStyle/>
          <a:p>
            <a:r>
              <a:rPr lang="en-US" dirty="0" smtClean="0"/>
              <a:t>In 1916, G. N. Lewis introduced the concept of the “octet rule” which states that, for second row elements boron through neon, the most stable structures have eight valence shell electrons.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1965</Words>
  <Application>Microsoft Office PowerPoint</Application>
  <PresentationFormat>On-screen Show (4:3)</PresentationFormat>
  <Paragraphs>133</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Office Theme</vt:lpstr>
      <vt:lpstr>CS ChemDraw Drawing</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Southern Methodist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00005862</dc:creator>
  <cp:lastModifiedBy>00005862</cp:lastModifiedBy>
  <cp:revision>271</cp:revision>
  <dcterms:created xsi:type="dcterms:W3CDTF">2010-08-25T02:50:51Z</dcterms:created>
  <dcterms:modified xsi:type="dcterms:W3CDTF">2010-08-31T10:23:28Z</dcterms:modified>
</cp:coreProperties>
</file>