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67" r:id="rId5"/>
    <p:sldId id="258" r:id="rId6"/>
    <p:sldId id="268" r:id="rId7"/>
    <p:sldId id="271" r:id="rId8"/>
    <p:sldId id="266" r:id="rId9"/>
    <p:sldId id="259" r:id="rId10"/>
    <p:sldId id="294" r:id="rId11"/>
    <p:sldId id="265" r:id="rId12"/>
    <p:sldId id="260" r:id="rId13"/>
    <p:sldId id="262" r:id="rId14"/>
    <p:sldId id="263" r:id="rId15"/>
    <p:sldId id="26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8" r:id="rId28"/>
    <p:sldId id="289" r:id="rId29"/>
    <p:sldId id="290" r:id="rId30"/>
    <p:sldId id="291" r:id="rId31"/>
    <p:sldId id="292" r:id="rId32"/>
    <p:sldId id="293" r:id="rId33"/>
    <p:sldId id="286" r:id="rId34"/>
    <p:sldId id="287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5" d="100"/>
          <a:sy n="135" d="100"/>
        </p:scale>
        <p:origin x="-7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DFEC-7228-452D-82FF-87FD452C88B0}" type="datetimeFigureOut">
              <a:rPr lang="en-US" smtClean="0"/>
              <a:t>4/9/2011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DEC2-D878-4E2E-B57B-D9DD0A4A8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5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747E8-DD98-4448-B762-535C65BF09B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CDEC2-D878-4E2E-B57B-D9DD0A4A884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9EC00-A9CC-284A-AE40-EB6D4C13DDD2}" type="datetimeFigureOut">
              <a:rPr lang="en-US" smtClean="0"/>
              <a:pPr/>
              <a:t>4/9/2011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B31A-499D-A542-A4AA-06B5B28F1F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9/Metoclopramide.sv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0/Domperidone_structure.p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8/Cisapride.sv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over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deobg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controls>
      <mc:AlternateContent xmlns:mc="http://schemas.openxmlformats.org/markup-compatibility/2006">
        <mc:Choice xmlns:v="urn:schemas-microsoft-com:vml" Requires="v">
          <p:control spid="33794" name="ShockwaveFlash1" r:id="rId2" imgW="7500793" imgH="4571429"/>
        </mc:Choice>
        <mc:Fallback>
          <p:control name="ShockwaveFlash1" r:id="rId2" imgW="7500793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9775" y="1012825"/>
                  <a:ext cx="7500938" cy="4572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Proton Pump Inhibitors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Omeprazole (Prilosec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®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)</a:t>
            </a:r>
          </a:p>
        </p:txBody>
      </p:sp>
      <p:pic>
        <p:nvPicPr>
          <p:cNvPr id="5" name="Picture 4" descr="Omeprazol-Strukturformeln_V.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69" y="2254886"/>
            <a:ext cx="3772389" cy="42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Proton Pump Inhibitors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Esomeprazole (</a:t>
            </a:r>
            <a:r>
              <a:rPr lang="en-US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Nexium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®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)</a:t>
            </a:r>
            <a:endParaRPr lang="en-US" dirty="0">
              <a:solidFill>
                <a:schemeClr val="bg1"/>
              </a:solidFill>
              <a:latin typeface="Arial Rounded MT Bold"/>
              <a:cs typeface="Arial Rounded MT Bold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(S)-enantiomer of omeprazole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Improved efficacy in humans compared to omeprazole</a:t>
            </a:r>
          </a:p>
          <a:p>
            <a:pPr lvl="1"/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File:Esomeprazol-Strukturformel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88" y="3949209"/>
            <a:ext cx="3836039" cy="21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Proton Pump Inhibitors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Lansoprazole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Prevacid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®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)</a:t>
            </a:r>
          </a:p>
        </p:txBody>
      </p:sp>
      <p:pic>
        <p:nvPicPr>
          <p:cNvPr id="4" name="Picture 3" descr="2000px-Lansoprazole.svg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61" y="3074737"/>
            <a:ext cx="5099865" cy="29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Proton Pump Inhibitors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Pantoprazole (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Protonix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®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)</a:t>
            </a:r>
          </a:p>
          <a:p>
            <a:pPr lvl="1"/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2000px-Pantoprazole.svg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84" y="2859933"/>
            <a:ext cx="6858000" cy="24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Proton Pump Inhibitors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Rabeprazole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AcipHex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®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)</a:t>
            </a:r>
          </a:p>
          <a:p>
            <a:pPr marL="457200" lvl="1" indent="0">
              <a:buNone/>
            </a:pPr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Rabeprazole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8" y="2672749"/>
            <a:ext cx="6407483" cy="34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Disadvantages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Reduced Vitamin B</a:t>
            </a:r>
            <a:r>
              <a:rPr lang="en-US" baseline="-25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uptake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Gastric acid is essential in releasing B</a:t>
            </a:r>
            <a:r>
              <a:rPr lang="en-US" baseline="-25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12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from food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Increased risk of </a:t>
            </a:r>
            <a:r>
              <a:rPr lang="en-US" i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Clostridium </a:t>
            </a:r>
            <a:r>
              <a:rPr lang="en-US" i="1" dirty="0" err="1" smtClean="0">
                <a:solidFill>
                  <a:schemeClr val="bg1"/>
                </a:solidFill>
                <a:latin typeface="Arial Rounded MT Bold"/>
                <a:cs typeface="Arial Rounded MT Bold"/>
              </a:rPr>
              <a:t>difficile</a:t>
            </a:r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 infection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1.7× with once-daily use and 2.4× with twice-daily use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Risks are usually reduced by short-term prescriptions</a:t>
            </a:r>
          </a:p>
          <a:p>
            <a:pPr lvl="1"/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51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Proton Pump Inhibitors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pic>
        <p:nvPicPr>
          <p:cNvPr id="6" name="Picture 5" descr="sho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12" y="5304752"/>
            <a:ext cx="1679287" cy="15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H</a:t>
            </a:r>
            <a:r>
              <a:rPr lang="en-US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cs typeface="Arial Rounded MT Bold"/>
              </a:rPr>
              <a:t> Antagonists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031" y="2414094"/>
            <a:ext cx="3952017" cy="4176756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Reversible, competitive antagonists of histamine at the parietal H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receptor</a:t>
            </a:r>
          </a:p>
          <a:p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5" name="Picture 4" descr="ppum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" y="2588076"/>
            <a:ext cx="5041258" cy="360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6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H</a:t>
            </a:r>
            <a:r>
              <a:rPr lang="en-US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cs typeface="Arial Rounded MT Bold"/>
              </a:rPr>
              <a:t> Antagonists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Cimetidine (Tagamet</a:t>
            </a:r>
            <a:r>
              <a:rPr lang="en-US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®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)</a:t>
            </a:r>
          </a:p>
          <a:p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Cimetidine-xtal-2D-skeleta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35" y="2631647"/>
            <a:ext cx="6311933" cy="34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H</a:t>
            </a:r>
            <a:r>
              <a:rPr lang="en-US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cs typeface="Arial Rounded MT Bold"/>
              </a:rPr>
              <a:t> Antagonists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Ranitidine (Zantac</a:t>
            </a:r>
            <a:r>
              <a:rPr lang="en-US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®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)</a:t>
            </a:r>
          </a:p>
          <a:p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5" name="Picture 4" descr="Ranitidine_Structural_Formula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7" y="2892602"/>
            <a:ext cx="7700982" cy="18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Topics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Gastric Acidity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What is GERD?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Factors Leading to GERD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Other Gastric Disorders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Treatment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Pharmaceutical Approaches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Reading Assignments/Questions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References</a:t>
            </a:r>
          </a:p>
          <a:p>
            <a:endParaRPr lang="en-US" dirty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H</a:t>
            </a:r>
            <a:r>
              <a:rPr lang="en-US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cs typeface="Arial Rounded MT Bold"/>
              </a:rPr>
              <a:t> Antagonists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Famotidine (Pepcid</a:t>
            </a:r>
            <a:r>
              <a:rPr lang="en-US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®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)</a:t>
            </a:r>
          </a:p>
          <a:p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2000px-Famotidine.svg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2" y="2909127"/>
            <a:ext cx="8477771" cy="20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H</a:t>
            </a:r>
            <a:r>
              <a:rPr lang="en-US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cs typeface="Arial Rounded MT Bold"/>
              </a:rPr>
              <a:t> Antagonists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Nizatidine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Tazac</a:t>
            </a:r>
            <a:r>
              <a:rPr lang="en-US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®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)</a:t>
            </a:r>
          </a:p>
          <a:p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5" name="Picture 4" descr="Nizatidine_structur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73" y="2593192"/>
            <a:ext cx="6890390" cy="35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H</a:t>
            </a:r>
            <a:r>
              <a:rPr lang="en-US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cs typeface="Arial Rounded MT Bold"/>
              </a:rPr>
              <a:t> Antagonists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Disadvantages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Provide only temporary relief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Slow onset of action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Body can quickly develop tolerance to them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Can be overcome by food-induced stimulation of acid secretion (gastrin or acetylcholine)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Cimetidine has minor </a:t>
            </a:r>
            <a:r>
              <a:rPr lang="en-US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antiandrogen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effects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Reversible </a:t>
            </a:r>
            <a:r>
              <a:rPr lang="en-US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gynecomastia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and possible erectile dysfunction</a:t>
            </a:r>
          </a:p>
        </p:txBody>
      </p:sp>
      <p:pic>
        <p:nvPicPr>
          <p:cNvPr id="4" name="Picture 3" descr="sho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76" y="5176152"/>
            <a:ext cx="1818323" cy="16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Antacids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385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Neutralize gastric acid and reduce pepsin activity</a:t>
            </a:r>
            <a:endParaRPr lang="en-US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Two Types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Absorbable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Carbonates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Nonabsorbable</a:t>
            </a:r>
            <a:endParaRPr lang="en-US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Aluminum hydroxide and magnesium hydroxide</a:t>
            </a:r>
          </a:p>
        </p:txBody>
      </p:sp>
    </p:spTree>
    <p:extLst>
      <p:ext uri="{BB962C8B-B14F-4D97-AF65-F5344CB8AC3E}">
        <p14:creationId xmlns:p14="http://schemas.microsoft.com/office/powerpoint/2010/main" val="26107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Antacids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6" name="Picture 5" descr="tums-regular-strength_1194901470_LR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66" y="1417638"/>
            <a:ext cx="2280964" cy="27371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1059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Alka-Seltzer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NaHCO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r>
              <a:rPr lang="en-US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and KHCO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Tums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CaCO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Rolaids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Combination of CaCO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and Mg(OH)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Maalox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Combination of Al(OH)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and Mg(OH)</a:t>
            </a:r>
            <a:r>
              <a:rPr lang="en-US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</a:p>
          <a:p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9" name="Picture 8" descr="499902897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30" y="1600200"/>
            <a:ext cx="1739075" cy="2476865"/>
          </a:xfrm>
          <a:prstGeom prst="rect">
            <a:avLst/>
          </a:prstGeom>
        </p:spPr>
      </p:pic>
      <p:pic>
        <p:nvPicPr>
          <p:cNvPr id="11" name="Picture 10" descr="maalox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23" y="4154795"/>
            <a:ext cx="2540000" cy="2540000"/>
          </a:xfrm>
          <a:prstGeom prst="rect">
            <a:avLst/>
          </a:prstGeom>
        </p:spPr>
      </p:pic>
      <p:pic>
        <p:nvPicPr>
          <p:cNvPr id="4" name="Picture 3" descr="rolaids_10996_5_(big)_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30" y="4345295"/>
            <a:ext cx="14732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Antacids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Disadvantages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Very short term of relief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Absorbable antacids may cause alkalosis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Should only be used 1-2 days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Aluminum hydroxide may cause phosphate depletion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Aluminum binds with phosphate in GI tract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Magnesium hydroxide may cause diarrhea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Used with aluminum hydroxide to reduce this effect</a:t>
            </a:r>
          </a:p>
        </p:txBody>
      </p:sp>
      <p:pic>
        <p:nvPicPr>
          <p:cNvPr id="4" name="Picture 3" descr="sho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04" y="5545878"/>
            <a:ext cx="1418595" cy="13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Rounded MT Bold"/>
                <a:cs typeface="Arial Rounded MT Bold"/>
              </a:rPr>
              <a:t>Sucralfate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Sucrose-aluminum complex</a:t>
            </a:r>
            <a:endParaRPr lang="en-US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Reacts with gastric acid to form a gel-like material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Acts as an acid buffer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Also serves as protective barrier for ulcers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Has been documented to exhibit trophic effects</a:t>
            </a:r>
          </a:p>
        </p:txBody>
      </p:sp>
    </p:spTree>
    <p:extLst>
      <p:ext uri="{BB962C8B-B14F-4D97-AF65-F5344CB8AC3E}">
        <p14:creationId xmlns:p14="http://schemas.microsoft.com/office/powerpoint/2010/main" val="27490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Rounded MT Bold"/>
                <a:cs typeface="Arial Rounded MT Bold"/>
              </a:rPr>
              <a:t>Sucralfate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4" name="Content Placeholder 3" descr="Sucralf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00" b="7400"/>
          <a:stretch>
            <a:fillRect/>
          </a:stretch>
        </p:blipFill>
        <p:spPr>
          <a:xfrm>
            <a:off x="594862" y="2000984"/>
            <a:ext cx="7910064" cy="4350230"/>
          </a:xfrm>
        </p:spPr>
      </p:pic>
    </p:spTree>
    <p:extLst>
      <p:ext uri="{BB962C8B-B14F-4D97-AF65-F5344CB8AC3E}">
        <p14:creationId xmlns:p14="http://schemas.microsoft.com/office/powerpoint/2010/main" val="28765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 Rounded MT Bold"/>
                <a:cs typeface="Arial Rounded MT Bold"/>
              </a:rPr>
              <a:t>Prokinetics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175"/>
            <a:ext cx="8229600" cy="4525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 Rounded MT Bold"/>
                <a:ea typeface="+mn-ea"/>
                <a:cs typeface="Arial Rounded MT Bold"/>
              </a:rPr>
              <a:t>Increases LES function</a:t>
            </a:r>
          </a:p>
          <a:p>
            <a:pPr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Increases peristalsis in esophagus</a:t>
            </a:r>
            <a:endParaRPr lang="en-US" sz="3800" dirty="0" smtClean="0">
              <a:solidFill>
                <a:srgbClr val="FFFFFF"/>
              </a:solidFill>
              <a:latin typeface="Arial Rounded MT Bold"/>
              <a:ea typeface="+mn-ea"/>
              <a:cs typeface="Arial Rounded MT Bold"/>
            </a:endParaRPr>
          </a:p>
          <a:p>
            <a:pPr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 Rounded MT Bold"/>
                <a:ea typeface="+mn-ea"/>
                <a:cs typeface="Arial Rounded MT Bold"/>
              </a:rPr>
              <a:t>Release stomach contents by</a:t>
            </a:r>
          </a:p>
          <a:p>
            <a:pPr lvl="1"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 Rounded MT Bold"/>
                <a:ea typeface="+mn-ea"/>
                <a:cs typeface="Arial Rounded MT Bold"/>
              </a:rPr>
              <a:t>Activating serotonin receptors</a:t>
            </a:r>
          </a:p>
          <a:p>
            <a:pPr lvl="1">
              <a:defRPr/>
            </a:pPr>
            <a:r>
              <a:rPr lang="en-US" sz="3800" dirty="0" smtClean="0">
                <a:solidFill>
                  <a:srgbClr val="FFFFFF"/>
                </a:solidFill>
                <a:latin typeface="Arial Rounded MT Bold"/>
                <a:ea typeface="+mn-ea"/>
                <a:cs typeface="Arial Rounded MT Bold"/>
              </a:rPr>
              <a:t>Acting on dopaminergic receptors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3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Rounded MT Bold"/>
                <a:cs typeface="Arial Rounded MT Bold"/>
              </a:rPr>
              <a:t>Prokinetics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52227" name="Picture 2" descr="File:Metoclopramid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28" y="3259649"/>
            <a:ext cx="5181600" cy="2435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079357"/>
            <a:ext cx="7050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Metoclopramide (</a:t>
            </a:r>
            <a:r>
              <a:rPr lang="en-US" sz="4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Reglan</a:t>
            </a:r>
            <a:r>
              <a:rPr lang="en-US" sz="4000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®</a:t>
            </a:r>
            <a:r>
              <a:rPr lang="en-US" sz="4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4484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Gastric Acidity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pic>
        <p:nvPicPr>
          <p:cNvPr id="5" name="Picture 4" descr="Screen shot 2011-04-06 at 10.25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57" y="1284515"/>
            <a:ext cx="3320143" cy="4569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6517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Gastric Acid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Hydrochloric acid     (pH ~ 1-2)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Produced by parietal cells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Breaks down proteins directly and indirectly</a:t>
            </a:r>
            <a:endParaRPr lang="en-US" dirty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6504" y="5930950"/>
            <a:ext cx="199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Gastric Pit</a:t>
            </a:r>
            <a:endParaRPr lang="en-US" dirty="0">
              <a:latin typeface="Franklin Gothic Medium"/>
              <a:cs typeface="Franklin Gothic Medium"/>
            </a:endParaRPr>
          </a:p>
        </p:txBody>
      </p:sp>
      <p:pic>
        <p:nvPicPr>
          <p:cNvPr id="7" name="Picture 6" descr="tumm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930" y="3225645"/>
            <a:ext cx="37147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Rounded MT Bold"/>
                <a:cs typeface="Arial Rounded MT Bold"/>
              </a:rPr>
              <a:t>Prokinetics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53251" name="Picture 4" descr="File:Domperidone structur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81" y="3568451"/>
            <a:ext cx="6464300" cy="2473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741066" y="2317324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0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Domperidone</a:t>
            </a:r>
            <a:r>
              <a:rPr lang="en-US" sz="4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(</a:t>
            </a:r>
            <a:r>
              <a:rPr lang="en-US" sz="40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Motilium</a:t>
            </a:r>
            <a:r>
              <a:rPr lang="en-US" sz="4000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®</a:t>
            </a:r>
            <a:r>
              <a:rPr lang="en-US" sz="4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091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Rounded MT Bold"/>
                <a:cs typeface="Arial Rounded MT Bold"/>
              </a:rPr>
              <a:t>Prokinetics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1053570" y="2073274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Cisapride</a:t>
            </a:r>
            <a:r>
              <a:rPr lang="en-US"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(</a:t>
            </a:r>
            <a:r>
              <a:rPr lang="en-US" sz="36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Prepulsid</a:t>
            </a:r>
            <a:r>
              <a:rPr lang="en-US" sz="3600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®</a:t>
            </a:r>
            <a:r>
              <a:rPr lang="en-US" sz="3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)</a:t>
            </a:r>
            <a:endParaRPr lang="en-US" sz="3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4276" name="Picture 2" descr="File:Cisaprid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70" y="3286125"/>
            <a:ext cx="7620000" cy="245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9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Rounded MT Bold"/>
                <a:cs typeface="Arial Rounded MT Bold"/>
              </a:rPr>
              <a:t>Prokinetics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Disadvantages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Slow onset of action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Short term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Must be taken twice daily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Severe side effects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Fatigue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Tremors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Parkinsonism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Tardive Dyskinesia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Severe </a:t>
            </a:r>
            <a:r>
              <a:rPr lang="en-US" sz="2800" dirty="0">
                <a:solidFill>
                  <a:schemeClr val="bg1"/>
                </a:solidFill>
                <a:latin typeface="Arial Rounded MT Bold"/>
                <a:cs typeface="Arial Rounded MT Bold"/>
              </a:rPr>
              <a:t>cardiac events</a:t>
            </a:r>
          </a:p>
          <a:p>
            <a:pPr lvl="1"/>
            <a:endParaRPr lang="en-US" dirty="0">
              <a:latin typeface="Calibri" charset="0"/>
            </a:endParaRPr>
          </a:p>
        </p:txBody>
      </p:sp>
      <p:pic>
        <p:nvPicPr>
          <p:cNvPr id="2" name="Picture 1" descr="sho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62" y="3938376"/>
            <a:ext cx="3156538" cy="29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References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1151"/>
            <a:ext cx="7099160" cy="434183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Berkow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R.; 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eds. The Merck Manual. </a:t>
            </a:r>
            <a:r>
              <a:rPr lang="en-US" sz="1800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Merck Research Labs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1982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14, 728-730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Horn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J. Understanding the </a:t>
            </a:r>
            <a:r>
              <a:rPr lang="en-US" sz="18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Pharmacodynamic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and Pharmacokinetic Differences between proton pump inhibitors- focus on </a:t>
            </a:r>
            <a:r>
              <a:rPr lang="en-US" sz="18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pKa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and metabolism. </a:t>
            </a:r>
            <a:r>
              <a:rPr lang="en-US" sz="1800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AP&amp;T </a:t>
            </a:r>
            <a:r>
              <a:rPr lang="en-US" sz="18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2006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1800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340-350.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Olbe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L.; 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et. al. 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proton-pump inhibitor expedition: the case histories of omeprazole and esomeprazole. </a:t>
            </a:r>
            <a:r>
              <a:rPr lang="en-US" sz="1800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Nat Rev Drug </a:t>
            </a:r>
            <a:r>
              <a:rPr lang="en-US" sz="1800" i="1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Discov</a:t>
            </a:r>
            <a:r>
              <a:rPr lang="en-US" sz="1800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2003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1800" i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(2), 132-139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Pettit, M. Treatment of </a:t>
            </a:r>
            <a:r>
              <a:rPr lang="en-US" sz="18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Gastroesophageal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Reflux Disease. </a:t>
            </a:r>
            <a:r>
              <a:rPr lang="en-US" sz="18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Pharm World </a:t>
            </a:r>
            <a:r>
              <a:rPr lang="en-US" sz="1800" i="1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Sci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2005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18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27</a:t>
            </a:r>
            <a:r>
              <a:rPr lang="en-US" sz="18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432-435.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Vesper, B. J.; et. al. </a:t>
            </a:r>
            <a:r>
              <a:rPr lang="en-US" sz="18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Gastroesophageal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Reflux </a:t>
            </a:r>
            <a:r>
              <a:rPr lang="en-US" sz="18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Diesease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Is there More to the Story?</a:t>
            </a:r>
            <a:r>
              <a:rPr lang="en-US" sz="18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1800" i="1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ChemMedChem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2008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18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r>
              <a:rPr lang="en-US" sz="1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552-559.</a:t>
            </a:r>
          </a:p>
        </p:txBody>
      </p:sp>
    </p:spTree>
    <p:extLst>
      <p:ext uri="{BB962C8B-B14F-4D97-AF65-F5344CB8AC3E}">
        <p14:creationId xmlns:p14="http://schemas.microsoft.com/office/powerpoint/2010/main" val="2491138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Franklin Gothic Medium"/>
                <a:cs typeface="Franklin Gothic Medium"/>
              </a:rPr>
              <a:t>Assigned </a:t>
            </a:r>
            <a:r>
              <a:rPr lang="en-US" dirty="0" smtClean="0">
                <a:latin typeface="Arial Rounded MT Bold"/>
                <a:cs typeface="Arial Rounded MT Bold"/>
              </a:rPr>
              <a:t>Reading</a:t>
            </a:r>
            <a:r>
              <a:rPr lang="en-US" dirty="0" smtClean="0">
                <a:latin typeface="Franklin Gothic Medium"/>
                <a:cs typeface="Franklin Gothic Medium"/>
              </a:rPr>
              <a:t> / Questions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94774"/>
            <a:ext cx="7758333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Horn, J. Understanding the </a:t>
            </a:r>
            <a:r>
              <a:rPr lang="en-US" sz="37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Pharmacodynamic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and Pharmacokinetic Differences between proton pump inhibitors- focus on </a:t>
            </a:r>
            <a:r>
              <a:rPr lang="en-US" sz="37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pKa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and metabolism. </a:t>
            </a:r>
            <a:r>
              <a:rPr lang="en-US" sz="37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AP&amp;T </a:t>
            </a:r>
            <a:r>
              <a:rPr lang="en-US" sz="37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2006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37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340-350.</a:t>
            </a:r>
          </a:p>
          <a:p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Vesper, B. J.; et. al., </a:t>
            </a:r>
            <a:r>
              <a:rPr lang="en-US" sz="37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Gastroesophageal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Reflux </a:t>
            </a:r>
            <a:r>
              <a:rPr lang="en-US" sz="37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Diesease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Is there More to the Story?</a:t>
            </a:r>
            <a:r>
              <a:rPr lang="en-US" sz="37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3700" i="1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ChemMedChem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en-US" sz="37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2008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</a:t>
            </a:r>
            <a:r>
              <a:rPr lang="en-US" sz="3700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552-559.</a:t>
            </a:r>
          </a:p>
          <a:p>
            <a:endParaRPr lang="en-US" sz="3700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Outline the path of a PPI from oral ingestion to its final binding to H</a:t>
            </a:r>
            <a:r>
              <a:rPr lang="en-US" sz="3700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+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/K</a:t>
            </a:r>
            <a:r>
              <a:rPr lang="en-US" sz="3700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+</a:t>
            </a: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–ATPase (include any changes to the initial structure of the PPI).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What are 2 consequences of prolonged PPI usage?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What are the various classes of agents used to treat gastric acidity and GERD? List the advantages/disadvantages of using each type.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Franklin Gothic Medium"/>
              <a:cs typeface="Franklin Gothic Medium"/>
            </a:endParaRPr>
          </a:p>
        </p:txBody>
      </p:sp>
      <p:pic>
        <p:nvPicPr>
          <p:cNvPr id="4" name="Picture 3" descr="rea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36" y="4599320"/>
            <a:ext cx="2303264" cy="21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47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yeby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" y="2478541"/>
            <a:ext cx="4314825" cy="39909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984171" y="1645784"/>
            <a:ext cx="1458686" cy="1155922"/>
          </a:xfrm>
          <a:prstGeom prst="wedgeRoundRectCallout">
            <a:avLst>
              <a:gd name="adj1" fmla="val -38878"/>
              <a:gd name="adj2" fmla="val 69036"/>
              <a:gd name="adj3" fmla="val 1666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5426" y="1924542"/>
            <a:ext cx="193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bye!</a:t>
            </a:r>
            <a:endParaRPr lang="en-US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9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Gastric Acidity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11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Gastric Acid Pump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H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, K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–adenosine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triphosphatase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 (H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+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/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K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–ATPase)</a:t>
            </a:r>
          </a:p>
        </p:txBody>
      </p:sp>
      <p:pic>
        <p:nvPicPr>
          <p:cNvPr id="4" name="Picture 3" descr="ppum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57" y="2661125"/>
            <a:ext cx="5707981" cy="4077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5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What is GERD?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628" y="2024754"/>
            <a:ext cx="4572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Defined as “chronic symptoms or mucosal damage caused by stomach acid entering the esophagus”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“Chronic Heartburn”</a:t>
            </a:r>
          </a:p>
          <a:p>
            <a:endParaRPr lang="en-US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</p:txBody>
      </p:sp>
      <p:pic>
        <p:nvPicPr>
          <p:cNvPr id="4" name="Picture 3" descr="Gastroesophageal reflux diseas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" y="2253352"/>
            <a:ext cx="4068534" cy="3254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owietumm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77" y="4060370"/>
            <a:ext cx="3062451" cy="26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Factors Leading to GERD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2" y="1752604"/>
            <a:ext cx="4212771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Weak lower esophageal sphincter (LES)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Poor diet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Acidic foods/beverages, spicy foods, etc.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Hiatal hernia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Medications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Obesity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Alcohol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Smoking</a:t>
            </a:r>
          </a:p>
          <a:p>
            <a:endParaRPr lang="en-US" sz="2400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  <a:p>
            <a:endParaRPr lang="en-US" sz="2400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</p:txBody>
      </p:sp>
      <p:pic>
        <p:nvPicPr>
          <p:cNvPr id="5" name="Picture 4" descr="hiatal_herni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31" y="2291317"/>
            <a:ext cx="4659969" cy="3040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ummyea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30" y="3590256"/>
            <a:ext cx="43148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Other Gastric Disorders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2" y="1752604"/>
            <a:ext cx="4212771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Peptic Ulcer Disease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Imbalance between mucosal defense factors and acid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Leads to deterioration of stomach lining.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60 – 90% of cases are due to </a:t>
            </a:r>
            <a:r>
              <a:rPr lang="en-US" sz="2000" i="1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Helicobacter pylori</a:t>
            </a:r>
            <a:endParaRPr lang="en-US" sz="2000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Can be caused by stress and worsened by NSAIDs</a:t>
            </a:r>
          </a:p>
          <a:p>
            <a:endParaRPr lang="en-US" sz="2400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</p:txBody>
      </p:sp>
      <p:pic>
        <p:nvPicPr>
          <p:cNvPr id="4" name="Picture 3" descr="Benign_gastric_ulcer_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34" y="2396125"/>
            <a:ext cx="3806316" cy="3882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4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7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Pharmaceutical Approaches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714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Proton Pump Inhibitors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H2 Antagonists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Antacids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Sucralfate</a:t>
            </a:r>
            <a:endParaRPr lang="en-US" sz="3600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Prokinetics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</p:txBody>
      </p:sp>
      <p:pic>
        <p:nvPicPr>
          <p:cNvPr id="6" name="Picture 5" descr="fami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89" y="2678582"/>
            <a:ext cx="4672011" cy="35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9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cs typeface="Franklin Gothic Medium"/>
              </a:rPr>
              <a:t>Proton Pump Inhibitors</a:t>
            </a:r>
            <a:endParaRPr lang="en-US" dirty="0">
              <a:latin typeface="Arial Rounded MT Bold" pitchFamily="34" charset="0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651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Substituted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benzimidazole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prodrugs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Absorbed into blood via small intestine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Protonated in parietal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canaliculus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Irreversibly binds to sulfhydryl groups on cysteine residue of H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/K</a:t>
            </a:r>
            <a:r>
              <a:rPr lang="en-US" baseline="30000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–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  <a:cs typeface="Franklin Gothic Medium"/>
              </a:rPr>
              <a:t>ATPase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  <a:cs typeface="Franklin Gothic Medium"/>
            </a:endParaRPr>
          </a:p>
        </p:txBody>
      </p:sp>
      <p:pic>
        <p:nvPicPr>
          <p:cNvPr id="4" name="Picture 3" descr="bin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0" y="4767791"/>
            <a:ext cx="5632771" cy="209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3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819</Words>
  <Application>Microsoft Office PowerPoint</Application>
  <PresentationFormat>On-screen Show (4:3)</PresentationFormat>
  <Paragraphs>190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Topics</vt:lpstr>
      <vt:lpstr>Gastric Acidity</vt:lpstr>
      <vt:lpstr>Gastric Acidity</vt:lpstr>
      <vt:lpstr>What is GERD?</vt:lpstr>
      <vt:lpstr>Factors Leading to GERD</vt:lpstr>
      <vt:lpstr>Other Gastric Disorders</vt:lpstr>
      <vt:lpstr>Pharmaceutical Approaches</vt:lpstr>
      <vt:lpstr>Proton Pump Inhibitors</vt:lpstr>
      <vt:lpstr>PowerPoint Presentation</vt:lpstr>
      <vt:lpstr>Proton Pump Inhibitors</vt:lpstr>
      <vt:lpstr>Proton Pump Inhibitors</vt:lpstr>
      <vt:lpstr>Proton Pump Inhibitors</vt:lpstr>
      <vt:lpstr>Proton Pump Inhibitors</vt:lpstr>
      <vt:lpstr>Proton Pump Inhibitors</vt:lpstr>
      <vt:lpstr>PowerPoint Presentation</vt:lpstr>
      <vt:lpstr>H2 Antagonists</vt:lpstr>
      <vt:lpstr>H2 Antagonists</vt:lpstr>
      <vt:lpstr>H2 Antagonists</vt:lpstr>
      <vt:lpstr>H2 Antagonists</vt:lpstr>
      <vt:lpstr>H2 Antagonists</vt:lpstr>
      <vt:lpstr>H2 Antagonists</vt:lpstr>
      <vt:lpstr>Antacids</vt:lpstr>
      <vt:lpstr>Antacids</vt:lpstr>
      <vt:lpstr>Antacids</vt:lpstr>
      <vt:lpstr>Sucralfate</vt:lpstr>
      <vt:lpstr>Sucralfate</vt:lpstr>
      <vt:lpstr>Prokinetics</vt:lpstr>
      <vt:lpstr>Prokinetics</vt:lpstr>
      <vt:lpstr>Prokinetics</vt:lpstr>
      <vt:lpstr>Prokinetics</vt:lpstr>
      <vt:lpstr>Prokinetics</vt:lpstr>
      <vt:lpstr>References</vt:lpstr>
      <vt:lpstr>Assigned Reading /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used to Treat Gastric Acidity and Gastroesophageal Reflux Disease (GERD)</dc:title>
  <dc:creator>Shannon Woodruff</dc:creator>
  <cp:lastModifiedBy>00005862</cp:lastModifiedBy>
  <cp:revision>40</cp:revision>
  <dcterms:created xsi:type="dcterms:W3CDTF">2011-04-05T03:00:04Z</dcterms:created>
  <dcterms:modified xsi:type="dcterms:W3CDTF">2011-04-10T01:52:44Z</dcterms:modified>
</cp:coreProperties>
</file>