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9"/>
  </p:notesMasterIdLst>
  <p:sldIdLst>
    <p:sldId id="256" r:id="rId3"/>
    <p:sldId id="294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3" r:id="rId25"/>
    <p:sldId id="285" r:id="rId26"/>
    <p:sldId id="284" r:id="rId27"/>
    <p:sldId id="281" r:id="rId28"/>
    <p:sldId id="282" r:id="rId29"/>
    <p:sldId id="286" r:id="rId30"/>
    <p:sldId id="288" r:id="rId31"/>
    <p:sldId id="289" r:id="rId32"/>
    <p:sldId id="295" r:id="rId33"/>
    <p:sldId id="296" r:id="rId34"/>
    <p:sldId id="298" r:id="rId35"/>
    <p:sldId id="292" r:id="rId36"/>
    <p:sldId id="299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35" d="100"/>
          <a:sy n="135" d="100"/>
        </p:scale>
        <p:origin x="-714" y="-108"/>
      </p:cViewPr>
      <p:guideLst>
        <p:guide orient="horz" pos="2160"/>
        <p:guide orient="horz" pos="3456"/>
        <p:guide pos="2880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CA02D-DFF3-47A2-A326-38D466EC24A4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EF2C-19D0-489F-AAC0-854931633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22814" b="24204"/>
          <a:stretch/>
        </p:blipFill>
        <p:spPr>
          <a:xfrm>
            <a:off x="0" y="0"/>
            <a:ext cx="9144000" cy="3539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r="24359"/>
          <a:stretch/>
        </p:blipFill>
        <p:spPr>
          <a:xfrm>
            <a:off x="6248400" y="838200"/>
            <a:ext cx="2895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1"/>
            <a:ext cx="6477000" cy="10668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77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600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791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9525"/>
            <a:ext cx="762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19338"/>
            <a:ext cx="762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1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535113"/>
            <a:ext cx="3660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660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214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 cstate="print"/>
          <a:srcRect t="56068" b="24204"/>
          <a:stretch/>
        </p:blipFill>
        <p:spPr>
          <a:xfrm>
            <a:off x="0" y="5540190"/>
            <a:ext cx="9144000" cy="1317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07916"/>
            <a:ext cx="9144000" cy="135008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6" r="37792" b="5264"/>
          <a:stretch/>
        </p:blipFill>
        <p:spPr>
          <a:xfrm>
            <a:off x="0" y="1371600"/>
            <a:ext cx="128510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07757"/>
            <a:ext cx="7391400" cy="486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0906-B03C-460B-B7F2-0F0BC62956A8}" type="datetimeFigureOut">
              <a:rPr lang="en-US" smtClean="0"/>
              <a:pPr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lliam%20Brooks\Downloads\Cure%20Duchenne%20and%20Cadillac%20PSA.mp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 and Antisense Therapy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William Brooks</a:t>
            </a:r>
          </a:p>
          <a:p>
            <a:r>
              <a:rPr lang="en-US" dirty="0" smtClean="0"/>
              <a:t>Medicinal Chemistry</a:t>
            </a:r>
          </a:p>
          <a:p>
            <a:r>
              <a:rPr lang="en-US" dirty="0" smtClean="0"/>
              <a:t>March 31,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45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Cell Route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Modification of sex cells to modify offspring</a:t>
            </a:r>
          </a:p>
          <a:p>
            <a:pPr lvl="1"/>
            <a:r>
              <a:rPr lang="en-US" dirty="0" smtClean="0"/>
              <a:t>New DNA throughout organism</a:t>
            </a:r>
          </a:p>
          <a:p>
            <a:pPr lvl="1"/>
            <a:r>
              <a:rPr lang="en-US" dirty="0" smtClean="0"/>
              <a:t>Passed on to all later generations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Possibility of treating hereditary diseases before conception</a:t>
            </a:r>
          </a:p>
          <a:p>
            <a:endParaRPr lang="en-US" dirty="0" smtClean="0"/>
          </a:p>
          <a:p>
            <a:r>
              <a:rPr lang="en-US" dirty="0" smtClean="0"/>
              <a:t>Very controversial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Antisense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the blocking of gene expression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Often accomplished with </a:t>
            </a:r>
            <a:r>
              <a:rPr lang="en-US" dirty="0" err="1" smtClean="0"/>
              <a:t>siRNA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1981200"/>
            <a:ext cx="6248399" cy="323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Vectors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are very efficient at delivery genetic material</a:t>
            </a:r>
          </a:p>
          <a:p>
            <a:pPr lvl="1"/>
            <a:r>
              <a:rPr lang="en-US" dirty="0" smtClean="0"/>
              <a:t>Transduction </a:t>
            </a:r>
            <a:endParaRPr lang="en-US" dirty="0"/>
          </a:p>
        </p:txBody>
      </p:sp>
      <p:pic>
        <p:nvPicPr>
          <p:cNvPr id="7" name="Content Placeholder 4" descr="800px-Transduction_(genetics)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895600"/>
            <a:ext cx="5486400" cy="30929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391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3800" i="1" dirty="0" smtClean="0"/>
              <a:t>Safety</a:t>
            </a:r>
            <a:r>
              <a:rPr lang="en-US" sz="3800" dirty="0" smtClean="0"/>
              <a:t>:  the viral vector needs to have minimal handling risk</a:t>
            </a:r>
          </a:p>
          <a:p>
            <a:endParaRPr lang="en-US" sz="1100" dirty="0" smtClean="0"/>
          </a:p>
          <a:p>
            <a:r>
              <a:rPr lang="en-US" sz="3800" i="1" dirty="0" smtClean="0"/>
              <a:t>Low toxicity</a:t>
            </a:r>
            <a:r>
              <a:rPr lang="en-US" sz="3800" dirty="0" smtClean="0"/>
              <a:t>:  minimal effect on the physiology of the cell it infects</a:t>
            </a:r>
          </a:p>
          <a:p>
            <a:endParaRPr lang="en-US" sz="1100" dirty="0" smtClean="0"/>
          </a:p>
          <a:p>
            <a:r>
              <a:rPr lang="en-US" sz="3800" i="1" dirty="0" smtClean="0"/>
              <a:t>Stability</a:t>
            </a:r>
            <a:r>
              <a:rPr lang="en-US" sz="3800" dirty="0" smtClean="0"/>
              <a:t>:  Minimize amount of genetic variation in virus.</a:t>
            </a:r>
          </a:p>
          <a:p>
            <a:endParaRPr lang="en-US" sz="1300" dirty="0" smtClean="0"/>
          </a:p>
          <a:p>
            <a:r>
              <a:rPr lang="en-US" sz="3800" i="1" dirty="0" smtClean="0"/>
              <a:t>Cell type specificity</a:t>
            </a:r>
            <a:r>
              <a:rPr lang="en-US" sz="3800" dirty="0" smtClean="0"/>
              <a:t>: modified to target a specific kind of cell.</a:t>
            </a:r>
          </a:p>
          <a:p>
            <a:endParaRPr lang="en-US" sz="1300" dirty="0" smtClean="0"/>
          </a:p>
          <a:p>
            <a:r>
              <a:rPr lang="en-US" sz="3800" i="1" dirty="0" smtClean="0"/>
              <a:t>Identification</a:t>
            </a:r>
            <a:r>
              <a:rPr lang="en-US" sz="3800" dirty="0" smtClean="0"/>
              <a:t>: Markers, a common marker is antibiotic resistance to a certain antibiotic. </a:t>
            </a:r>
          </a:p>
          <a:p>
            <a:pPr lvl="1"/>
            <a:r>
              <a:rPr lang="en-US" dirty="0" smtClean="0"/>
              <a:t>Cells not modified cannot grow in presence of antibiotics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Carries RNA as genetic material</a:t>
            </a:r>
          </a:p>
          <a:p>
            <a:endParaRPr lang="en-US" dirty="0" smtClean="0"/>
          </a:p>
          <a:p>
            <a:r>
              <a:rPr lang="en-US" dirty="0" smtClean="0"/>
              <a:t>Uses enzyme reverse transcriptase to transcribe single-strand RNA into double-stranded DNA</a:t>
            </a:r>
          </a:p>
          <a:p>
            <a:endParaRPr lang="en-US" dirty="0" smtClean="0"/>
          </a:p>
          <a:p>
            <a:r>
              <a:rPr lang="en-US" dirty="0" smtClean="0"/>
              <a:t>Once DNA is made, must use enzyme integrase to incorporate DNA into host genome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Unfortunately, integrase doesn’t differentiate</a:t>
            </a:r>
          </a:p>
          <a:p>
            <a:pPr lvl="1"/>
            <a:r>
              <a:rPr lang="en-US" dirty="0" smtClean="0"/>
              <a:t>Inserts randomly</a:t>
            </a:r>
          </a:p>
          <a:p>
            <a:pPr lvl="1"/>
            <a:r>
              <a:rPr lang="en-US" dirty="0" smtClean="0"/>
              <a:t>Can interrupt proper gene function</a:t>
            </a:r>
          </a:p>
          <a:p>
            <a:pPr lvl="2"/>
            <a:r>
              <a:rPr lang="en-US" dirty="0" smtClean="0"/>
              <a:t>Cancer!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Addressed by incorporating Zinc-finger nucleases</a:t>
            </a:r>
          </a:p>
          <a:p>
            <a:pPr lvl="1"/>
            <a:r>
              <a:rPr lang="en-US" dirty="0" smtClean="0"/>
              <a:t>Zinc-finger is small protein that coordinates zinc atoms and targets certain DNA sequences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Carries double-stranded DNA as genetic material</a:t>
            </a:r>
          </a:p>
          <a:p>
            <a:endParaRPr lang="en-US" dirty="0" smtClean="0"/>
          </a:p>
          <a:p>
            <a:r>
              <a:rPr lang="en-US" dirty="0" smtClean="0"/>
              <a:t>Introduces DNA into host cell</a:t>
            </a:r>
          </a:p>
          <a:p>
            <a:pPr lvl="1"/>
            <a:r>
              <a:rPr lang="en-US" dirty="0" smtClean="0"/>
              <a:t>Does not incorporate into genome of host</a:t>
            </a:r>
          </a:p>
          <a:p>
            <a:pPr lvl="1"/>
            <a:r>
              <a:rPr lang="en-US" dirty="0" smtClean="0"/>
              <a:t>Remains free in nucleus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NOT passed on to descendants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Jesse </a:t>
            </a:r>
            <a:r>
              <a:rPr lang="en-US" dirty="0" err="1" smtClean="0"/>
              <a:t>Gelsinger</a:t>
            </a:r>
            <a:endParaRPr lang="en-US" dirty="0" smtClean="0"/>
          </a:p>
          <a:p>
            <a:pPr lvl="1"/>
            <a:r>
              <a:rPr lang="en-US" dirty="0" smtClean="0"/>
              <a:t>Patient in clinical trial</a:t>
            </a:r>
          </a:p>
          <a:p>
            <a:pPr lvl="1"/>
            <a:r>
              <a:rPr lang="en-US" dirty="0" err="1" smtClean="0"/>
              <a:t>Ornithine</a:t>
            </a:r>
            <a:r>
              <a:rPr lang="en-US" dirty="0" smtClean="0"/>
              <a:t> </a:t>
            </a:r>
            <a:r>
              <a:rPr lang="en-US" dirty="0" err="1" smtClean="0"/>
              <a:t>transcarbamylase</a:t>
            </a:r>
            <a:r>
              <a:rPr lang="en-US" dirty="0" smtClean="0"/>
              <a:t> deficiency</a:t>
            </a:r>
          </a:p>
          <a:p>
            <a:pPr lvl="2"/>
            <a:r>
              <a:rPr lang="en-US" dirty="0" smtClean="0"/>
              <a:t>Couldn’t  metabolize ammonia</a:t>
            </a:r>
          </a:p>
          <a:p>
            <a:pPr lvl="1"/>
            <a:r>
              <a:rPr lang="en-US" dirty="0" smtClean="0"/>
              <a:t>Administered adenovirus</a:t>
            </a:r>
          </a:p>
          <a:p>
            <a:pPr lvl="2"/>
            <a:r>
              <a:rPr lang="en-US" dirty="0" smtClean="0"/>
              <a:t>Died 4 days later</a:t>
            </a:r>
          </a:p>
        </p:txBody>
      </p:sp>
      <p:pic>
        <p:nvPicPr>
          <p:cNvPr id="5" name="Content Placeholder 4" descr="jesseportra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4627" y="1600200"/>
            <a:ext cx="3126745" cy="4525963"/>
          </a:xfrm>
          <a:ln w="60325">
            <a:gradFill flip="none" rotWithShape="1"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10800000" scaled="0"/>
              <a:tileRect/>
            </a:gra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Adeno</a:t>
            </a:r>
            <a:r>
              <a:rPr lang="en-US" dirty="0"/>
              <a:t>-associated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Carries single-stranded DNA as genetic material</a:t>
            </a:r>
          </a:p>
          <a:p>
            <a:endParaRPr lang="en-US" dirty="0" smtClean="0"/>
          </a:p>
          <a:p>
            <a:r>
              <a:rPr lang="en-US" dirty="0" smtClean="0"/>
              <a:t>Can infect both dividing and non-dividing cells</a:t>
            </a:r>
          </a:p>
          <a:p>
            <a:endParaRPr lang="en-US" dirty="0" smtClean="0"/>
          </a:p>
          <a:p>
            <a:r>
              <a:rPr lang="en-US" dirty="0" smtClean="0"/>
              <a:t>No known diseases cause by virus, only slight immune response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Adeno</a:t>
            </a:r>
            <a:r>
              <a:rPr lang="en-US" dirty="0"/>
              <a:t>-associated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Reproducibly insert DNA at AAVS1 on chromosome 19</a:t>
            </a:r>
          </a:p>
          <a:p>
            <a:endParaRPr lang="en-US" dirty="0" smtClean="0"/>
          </a:p>
          <a:p>
            <a:r>
              <a:rPr lang="en-US" dirty="0" smtClean="0"/>
              <a:t>Has relatively few (4.8K) base pairs so large therapeutics aren’t viable</a:t>
            </a:r>
          </a:p>
          <a:p>
            <a:endParaRPr lang="en-US" dirty="0" smtClean="0"/>
          </a:p>
          <a:p>
            <a:r>
              <a:rPr lang="en-US" dirty="0" smtClean="0"/>
              <a:t>Possibly affects male fertility though no direct link found yet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Conventional drug design vs. gene therapy</a:t>
            </a:r>
          </a:p>
          <a:p>
            <a:r>
              <a:rPr lang="en-US" dirty="0" smtClean="0"/>
              <a:t>Examples of genetic engineering</a:t>
            </a:r>
          </a:p>
          <a:p>
            <a:r>
              <a:rPr lang="en-US" dirty="0" smtClean="0"/>
              <a:t>Types of gene therapy</a:t>
            </a:r>
          </a:p>
          <a:p>
            <a:pPr lvl="1"/>
            <a:r>
              <a:rPr lang="en-US" dirty="0" smtClean="0"/>
              <a:t>Mechanisms</a:t>
            </a:r>
          </a:p>
          <a:p>
            <a:r>
              <a:rPr lang="en-US" dirty="0" smtClean="0"/>
              <a:t>Delivery vectors</a:t>
            </a:r>
          </a:p>
          <a:p>
            <a:pPr lvl="1"/>
            <a:r>
              <a:rPr lang="en-US" dirty="0" smtClean="0"/>
              <a:t>Viral</a:t>
            </a:r>
          </a:p>
          <a:p>
            <a:pPr lvl="1"/>
            <a:r>
              <a:rPr lang="en-US" dirty="0" smtClean="0"/>
              <a:t>Non-viral</a:t>
            </a:r>
          </a:p>
          <a:p>
            <a:r>
              <a:rPr lang="en-US" dirty="0" smtClean="0"/>
              <a:t>Specific diseases</a:t>
            </a:r>
          </a:p>
          <a:p>
            <a:r>
              <a:rPr lang="en-US" dirty="0" smtClean="0"/>
              <a:t>Questions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Herpes simplex 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Carries double-stranded DNA genetic material</a:t>
            </a:r>
          </a:p>
          <a:p>
            <a:endParaRPr lang="en-US" dirty="0" smtClean="0"/>
          </a:p>
          <a:p>
            <a:r>
              <a:rPr lang="en-US" dirty="0" smtClean="0"/>
              <a:t>Can infect neurons and the CNS</a:t>
            </a:r>
          </a:p>
          <a:p>
            <a:pPr lvl="1"/>
            <a:r>
              <a:rPr lang="en-US" dirty="0" smtClean="0"/>
              <a:t>Once in neurons, evades normal immune response of the body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Complication due to herpes infection are limited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1219200"/>
            <a:ext cx="4343400" cy="49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Non-viral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Injection of naked genetic material</a:t>
            </a:r>
          </a:p>
          <a:p>
            <a:endParaRPr lang="en-US" dirty="0" smtClean="0"/>
          </a:p>
          <a:p>
            <a:r>
              <a:rPr lang="en-US" dirty="0" smtClean="0"/>
              <a:t>Stabilized </a:t>
            </a:r>
            <a:r>
              <a:rPr lang="en-US" dirty="0" err="1" smtClean="0"/>
              <a:t>liposomes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Cholesterol conjugates</a:t>
            </a:r>
          </a:p>
          <a:p>
            <a:endParaRPr lang="en-US" dirty="0" smtClean="0"/>
          </a:p>
          <a:p>
            <a:r>
              <a:rPr lang="en-US" dirty="0" smtClean="0"/>
              <a:t>Protein delivery</a:t>
            </a:r>
          </a:p>
          <a:p>
            <a:endParaRPr lang="en-US" dirty="0" smtClean="0"/>
          </a:p>
          <a:p>
            <a:r>
              <a:rPr lang="en-US" dirty="0" smtClean="0"/>
              <a:t>Use of synthetic polymers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Injection of naked genetic </a:t>
            </a:r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 amount of naked DNA in saline injected into mouse tail vein</a:t>
            </a:r>
          </a:p>
          <a:p>
            <a:pPr lvl="1"/>
            <a:r>
              <a:rPr lang="en-US" dirty="0" smtClean="0"/>
              <a:t>5 </a:t>
            </a:r>
            <a:r>
              <a:rPr lang="el-GR" dirty="0" smtClean="0"/>
              <a:t>μ</a:t>
            </a:r>
            <a:r>
              <a:rPr lang="en-US" dirty="0" smtClean="0"/>
              <a:t>g in 1.6 </a:t>
            </a:r>
            <a:r>
              <a:rPr lang="en-US" dirty="0" err="1" smtClean="0"/>
              <a:t>mL</a:t>
            </a:r>
            <a:r>
              <a:rPr lang="en-US" dirty="0" smtClean="0"/>
              <a:t> of saline, injected of ~5-8 sec in 20 g mouse</a:t>
            </a:r>
          </a:p>
          <a:p>
            <a:pPr lvl="1"/>
            <a:r>
              <a:rPr lang="en-US" dirty="0" smtClean="0"/>
              <a:t>Gene uptake predominately in liver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Injected in vena cava</a:t>
            </a:r>
          </a:p>
          <a:p>
            <a:pPr lvl="1"/>
            <a:r>
              <a:rPr lang="en-US" dirty="0" smtClean="0"/>
              <a:t>100 </a:t>
            </a:r>
            <a:r>
              <a:rPr lang="el-GR" dirty="0" smtClean="0"/>
              <a:t>μ</a:t>
            </a:r>
            <a:r>
              <a:rPr lang="en-US" dirty="0" smtClean="0"/>
              <a:t>g DNA in 0.2 ml buffer for 6 to 8-week-old mice</a:t>
            </a:r>
          </a:p>
          <a:p>
            <a:pPr lvl="1"/>
            <a:r>
              <a:rPr lang="en-US" dirty="0" smtClean="0"/>
              <a:t>Focused on tubular epithelial cells in kidney</a:t>
            </a:r>
          </a:p>
          <a:p>
            <a:pPr lvl="1"/>
            <a:r>
              <a:rPr lang="en-US" dirty="0" smtClean="0"/>
              <a:t>Detected up to 35 days with no toxicity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Stabilized </a:t>
            </a:r>
            <a:r>
              <a:rPr lang="en-US" dirty="0" err="1"/>
              <a:t>l</a:t>
            </a:r>
            <a:r>
              <a:rPr lang="en-US" dirty="0" err="1" smtClean="0"/>
              <a:t>iposomes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Stabilized </a:t>
            </a:r>
            <a:r>
              <a:rPr lang="en-US" dirty="0" err="1" smtClean="0"/>
              <a:t>liposomes</a:t>
            </a:r>
            <a:endParaRPr lang="en-US" dirty="0" smtClean="0"/>
          </a:p>
          <a:p>
            <a:pPr lvl="1"/>
            <a:r>
              <a:rPr lang="en-US" dirty="0" smtClean="0"/>
              <a:t>Created liposome</a:t>
            </a:r>
          </a:p>
          <a:p>
            <a:pPr lvl="1"/>
            <a:r>
              <a:rPr lang="en-US" dirty="0" smtClean="0"/>
              <a:t>Conjugated with PEG</a:t>
            </a:r>
          </a:p>
          <a:p>
            <a:pPr lvl="1"/>
            <a:r>
              <a:rPr lang="en-US" dirty="0" smtClean="0"/>
              <a:t>Conjugated with </a:t>
            </a:r>
            <a:r>
              <a:rPr lang="en-US" dirty="0" err="1" smtClean="0"/>
              <a:t>transferrin</a:t>
            </a:r>
            <a:r>
              <a:rPr lang="en-US" dirty="0" smtClean="0"/>
              <a:t> receptor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By conjugating with target, was able to localize treatment to tumor</a:t>
            </a:r>
          </a:p>
          <a:p>
            <a:pPr lvl="1"/>
            <a:r>
              <a:rPr lang="en-US" dirty="0" smtClean="0"/>
              <a:t>Very little expression in the liver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96837-004-AAC9A5BB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8750" y="2182299"/>
            <a:ext cx="3524250" cy="310963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Cholesterol Conjugates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Modified </a:t>
            </a:r>
            <a:r>
              <a:rPr lang="en-US" dirty="0" err="1" smtClean="0"/>
              <a:t>siRNA</a:t>
            </a:r>
            <a:r>
              <a:rPr lang="en-US" dirty="0" smtClean="0"/>
              <a:t> to couple with cholesterol</a:t>
            </a:r>
          </a:p>
          <a:p>
            <a:pPr lvl="1"/>
            <a:r>
              <a:rPr lang="en-US" dirty="0" smtClean="0"/>
              <a:t>Increase bioavailability of </a:t>
            </a:r>
            <a:r>
              <a:rPr lang="en-US" dirty="0" err="1" smtClean="0"/>
              <a:t>siRNA</a:t>
            </a:r>
            <a:r>
              <a:rPr lang="en-US" dirty="0" smtClean="0"/>
              <a:t> from 6 to 95 min.</a:t>
            </a:r>
          </a:p>
          <a:p>
            <a:endParaRPr lang="en-US" dirty="0" smtClean="0"/>
          </a:p>
          <a:p>
            <a:r>
              <a:rPr lang="en-US" dirty="0" err="1" smtClean="0"/>
              <a:t>Downregulated</a:t>
            </a:r>
            <a:r>
              <a:rPr lang="en-US" dirty="0" smtClean="0"/>
              <a:t> </a:t>
            </a:r>
            <a:r>
              <a:rPr lang="en-US" dirty="0" err="1" smtClean="0"/>
              <a:t>apolipoprotein</a:t>
            </a:r>
            <a:r>
              <a:rPr lang="en-US" dirty="0" smtClean="0"/>
              <a:t> B (</a:t>
            </a:r>
            <a:r>
              <a:rPr lang="en-US" dirty="0" err="1" smtClean="0"/>
              <a:t>apoB</a:t>
            </a:r>
            <a:r>
              <a:rPr lang="en-US" dirty="0" smtClean="0"/>
              <a:t>) mRNA</a:t>
            </a:r>
          </a:p>
          <a:p>
            <a:pPr lvl="1"/>
            <a:r>
              <a:rPr lang="en-US" dirty="0" smtClean="0"/>
              <a:t>Protein that binds to lipids to form LDL cholesterol</a:t>
            </a:r>
          </a:p>
          <a:p>
            <a:endParaRPr lang="en-US" dirty="0" smtClean="0"/>
          </a:p>
          <a:p>
            <a:r>
              <a:rPr lang="en-US" dirty="0" smtClean="0"/>
              <a:t>Reduced the total </a:t>
            </a:r>
            <a:r>
              <a:rPr lang="en-US" dirty="0" err="1" smtClean="0"/>
              <a:t>chol</a:t>
            </a:r>
            <a:r>
              <a:rPr lang="en-US" dirty="0" smtClean="0"/>
              <a:t>. via </a:t>
            </a:r>
            <a:r>
              <a:rPr lang="en-US" dirty="0" err="1" smtClean="0"/>
              <a:t>RNAi</a:t>
            </a:r>
            <a:r>
              <a:rPr lang="en-US" dirty="0" smtClean="0"/>
              <a:t>-mediated mRNA degradation. </a:t>
            </a:r>
          </a:p>
          <a:p>
            <a:endParaRPr lang="en-US" dirty="0"/>
          </a:p>
        </p:txBody>
      </p:sp>
      <p:pic>
        <p:nvPicPr>
          <p:cNvPr id="5" name="Content Placeholder 4" descr="440px-Cholesterol.svg_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111433"/>
            <a:ext cx="3657600" cy="246056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Cholesterol </a:t>
            </a:r>
            <a:r>
              <a:rPr lang="en-US" dirty="0" smtClean="0"/>
              <a:t>Conjugates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</a:t>
            </a:r>
            <a:r>
              <a:rPr lang="en-US" dirty="0" err="1" smtClean="0"/>
              <a:t>hydrophobicity</a:t>
            </a:r>
            <a:r>
              <a:rPr lang="en-US" dirty="0" smtClean="0"/>
              <a:t> improved the stability of </a:t>
            </a:r>
            <a:r>
              <a:rPr lang="en-US" dirty="0" err="1" smtClean="0"/>
              <a:t>siRNA</a:t>
            </a:r>
            <a:r>
              <a:rPr lang="en-US" dirty="0" smtClean="0"/>
              <a:t> , and increased the </a:t>
            </a:r>
            <a:r>
              <a:rPr lang="en-US" dirty="0" err="1" smtClean="0"/>
              <a:t>lipophilicity</a:t>
            </a:r>
            <a:endParaRPr lang="en-US" dirty="0" smtClean="0"/>
          </a:p>
          <a:p>
            <a:pPr lvl="1"/>
            <a:r>
              <a:rPr lang="en-US" dirty="0" smtClean="0"/>
              <a:t>enhanced the cellular penetration of the </a:t>
            </a:r>
            <a:r>
              <a:rPr lang="en-US" dirty="0" err="1" smtClean="0"/>
              <a:t>siRNA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Unfortunately, there is a lack of tissue specificity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Protein </a:t>
            </a:r>
            <a:r>
              <a:rPr lang="en-US" dirty="0" smtClean="0"/>
              <a:t>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Protamine-Fab</a:t>
            </a:r>
            <a:r>
              <a:rPr lang="en-US" dirty="0" smtClean="0"/>
              <a:t> antibody fusion protein to deliver </a:t>
            </a:r>
            <a:r>
              <a:rPr lang="en-US" dirty="0" err="1" smtClean="0"/>
              <a:t>siRNA</a:t>
            </a:r>
            <a:r>
              <a:rPr lang="en-US" dirty="0" smtClean="0"/>
              <a:t> to HIV-infected cells or tumor cells</a:t>
            </a:r>
          </a:p>
          <a:p>
            <a:pPr lvl="1"/>
            <a:r>
              <a:rPr lang="en-US" dirty="0" err="1" smtClean="0"/>
              <a:t>siRNA</a:t>
            </a:r>
            <a:r>
              <a:rPr lang="en-US" dirty="0" smtClean="0"/>
              <a:t> complexes to cationic peptide</a:t>
            </a:r>
          </a:p>
          <a:p>
            <a:pPr lvl="1"/>
            <a:r>
              <a:rPr lang="en-US" dirty="0" smtClean="0"/>
              <a:t>Conjugated anti-bodies for targeting purposes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Specifically delivered to HIV-envelope expressing cells or ErbB2-expressing cancer cells but not to normal tissues</a:t>
            </a:r>
          </a:p>
          <a:p>
            <a:pPr lvl="1"/>
            <a:r>
              <a:rPr lang="en-US" dirty="0" smtClean="0"/>
              <a:t>Success show </a:t>
            </a:r>
            <a:r>
              <a:rPr lang="en-US" i="1" dirty="0" smtClean="0"/>
              <a:t>in vivo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synthetic 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complex genetic material with synthetic polymers</a:t>
            </a:r>
          </a:p>
          <a:p>
            <a:pPr lvl="1"/>
            <a:r>
              <a:rPr lang="en-US" dirty="0" err="1" smtClean="0"/>
              <a:t>Polyplexes</a:t>
            </a:r>
            <a:endParaRPr lang="en-US" dirty="0" smtClean="0"/>
          </a:p>
          <a:p>
            <a:pPr lvl="1"/>
            <a:r>
              <a:rPr lang="en-US" dirty="0" smtClean="0"/>
              <a:t>Originally presented by </a:t>
            </a:r>
            <a:r>
              <a:rPr lang="en-US" dirty="0" err="1" smtClean="0"/>
              <a:t>Ringsdorf</a:t>
            </a:r>
            <a:r>
              <a:rPr lang="en-US" dirty="0" smtClean="0"/>
              <a:t> in 1975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7350" y="3812360"/>
            <a:ext cx="6879016" cy="2512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synthetic polymers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7210245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being investigated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 diseases</a:t>
            </a:r>
          </a:p>
          <a:p>
            <a:pPr lvl="1"/>
            <a:r>
              <a:rPr lang="en-US" dirty="0" smtClean="0"/>
              <a:t>Retinoblastoma</a:t>
            </a:r>
          </a:p>
          <a:p>
            <a:pPr lvl="2"/>
            <a:r>
              <a:rPr lang="en-US" dirty="0" smtClean="0"/>
              <a:t>primary intraocular tumor of childhood</a:t>
            </a:r>
          </a:p>
          <a:p>
            <a:pPr lvl="2"/>
            <a:r>
              <a:rPr lang="en-US" dirty="0" smtClean="0"/>
              <a:t>adenovirus-mediated</a:t>
            </a:r>
          </a:p>
          <a:p>
            <a:pPr lvl="2"/>
            <a:r>
              <a:rPr lang="en-US" dirty="0" smtClean="0"/>
              <a:t>expressed herpes simplex </a:t>
            </a:r>
            <a:r>
              <a:rPr lang="en-US" dirty="0" err="1" smtClean="0"/>
              <a:t>thymidine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r>
              <a:rPr lang="en-US" dirty="0" smtClean="0"/>
              <a:t> gene</a:t>
            </a:r>
          </a:p>
          <a:p>
            <a:pPr lvl="2"/>
            <a:r>
              <a:rPr lang="en-US" dirty="0" smtClean="0"/>
              <a:t>Reached stage 1 clinic trials</a:t>
            </a:r>
          </a:p>
          <a:p>
            <a:pPr lvl="3"/>
            <a:r>
              <a:rPr lang="en-US" dirty="0" smtClean="0"/>
              <a:t>initially showed promise</a:t>
            </a:r>
          </a:p>
          <a:p>
            <a:pPr lvl="3"/>
            <a:r>
              <a:rPr lang="en-US" dirty="0" smtClean="0"/>
              <a:t>Mild inflammation was seen, and ultimately the eyes needed to be removed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10415"/>
            <a:ext cx="7239000" cy="499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Kind of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Historically, a general route to drug design:</a:t>
            </a:r>
          </a:p>
          <a:p>
            <a:pPr lvl="1"/>
            <a:r>
              <a:rPr lang="en-US" dirty="0" smtClean="0"/>
              <a:t>Identify disease</a:t>
            </a:r>
          </a:p>
          <a:p>
            <a:pPr lvl="1"/>
            <a:r>
              <a:rPr lang="en-US" dirty="0" smtClean="0"/>
              <a:t>Identify drug target</a:t>
            </a:r>
          </a:p>
          <a:p>
            <a:pPr lvl="1"/>
            <a:r>
              <a:rPr lang="en-US" dirty="0" smtClean="0"/>
              <a:t>Identify lead compound</a:t>
            </a:r>
          </a:p>
          <a:p>
            <a:pPr lvl="1"/>
            <a:r>
              <a:rPr lang="en-US" dirty="0" smtClean="0"/>
              <a:t>Create library of possible drugs</a:t>
            </a:r>
            <a:endParaRPr lang="en-US" dirty="0"/>
          </a:p>
          <a:p>
            <a:pPr lvl="1"/>
            <a:r>
              <a:rPr lang="en-US" dirty="0" smtClean="0"/>
              <a:t>Test and retest to find potential drug</a:t>
            </a:r>
          </a:p>
          <a:p>
            <a:pPr lvl="1"/>
            <a:r>
              <a:rPr lang="en-US" dirty="0" smtClean="0"/>
              <a:t>Treat patients with identified compound</a:t>
            </a:r>
          </a:p>
        </p:txBody>
      </p:sp>
    </p:spTree>
    <p:extLst>
      <p:ext uri="{BB962C8B-B14F-4D97-AF65-F5344CB8AC3E}">
        <p14:creationId xmlns:p14="http://schemas.microsoft.com/office/powerpoint/2010/main" val="2412900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being investigated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Eye diseases</a:t>
            </a:r>
          </a:p>
          <a:p>
            <a:pPr lvl="1"/>
            <a:r>
              <a:rPr lang="en-US" dirty="0" smtClean="0"/>
              <a:t>Age-related macular degeneration </a:t>
            </a:r>
          </a:p>
          <a:p>
            <a:pPr lvl="2"/>
            <a:r>
              <a:rPr lang="en-US" dirty="0" smtClean="0"/>
              <a:t>adenovirus-mediated</a:t>
            </a:r>
          </a:p>
          <a:p>
            <a:pPr lvl="2"/>
            <a:r>
              <a:rPr lang="en-US" dirty="0" smtClean="0"/>
              <a:t>Expresses anti-</a:t>
            </a:r>
            <a:r>
              <a:rPr lang="en-US" dirty="0" err="1" smtClean="0"/>
              <a:t>angiogenic</a:t>
            </a:r>
            <a:r>
              <a:rPr lang="en-US" dirty="0" smtClean="0"/>
              <a:t> cytokine pigment epithelium-derived factor (PEDF). </a:t>
            </a:r>
          </a:p>
          <a:p>
            <a:pPr lvl="2"/>
            <a:r>
              <a:rPr lang="en-US" dirty="0" smtClean="0"/>
              <a:t>Reached stage 1 clinic trials</a:t>
            </a:r>
          </a:p>
          <a:p>
            <a:pPr lvl="3"/>
            <a:r>
              <a:rPr lang="en-US" dirty="0" smtClean="0"/>
              <a:t>Inflammation seen in 25% of patients</a:t>
            </a:r>
          </a:p>
          <a:p>
            <a:pPr lvl="3"/>
            <a:r>
              <a:rPr lang="en-US" dirty="0" smtClean="0"/>
              <a:t>No toxicity or major side effects</a:t>
            </a:r>
          </a:p>
          <a:p>
            <a:pPr lvl="3"/>
            <a:r>
              <a:rPr lang="en-US" dirty="0" smtClean="0"/>
              <a:t>Possible dose-dependent anti-</a:t>
            </a:r>
            <a:r>
              <a:rPr lang="en-US" dirty="0" err="1" smtClean="0"/>
              <a:t>angiogenic</a:t>
            </a:r>
            <a:r>
              <a:rPr lang="en-US" dirty="0" smtClean="0"/>
              <a:t> effect</a:t>
            </a:r>
          </a:p>
          <a:p>
            <a:pPr lvl="3"/>
            <a:r>
              <a:rPr lang="en-US" dirty="0" smtClean="0"/>
              <a:t>Further trials to come for other diseases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85898"/>
            <a:ext cx="2895600" cy="189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Cystic 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07757"/>
            <a:ext cx="7391400" cy="51692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of the first diseases targeted</a:t>
            </a:r>
          </a:p>
          <a:p>
            <a:pPr lvl="1"/>
            <a:r>
              <a:rPr lang="en-US" dirty="0" smtClean="0"/>
              <a:t>Adenoviral vectors </a:t>
            </a:r>
          </a:p>
          <a:p>
            <a:pPr lvl="2"/>
            <a:r>
              <a:rPr lang="en-US" dirty="0" smtClean="0"/>
              <a:t>absence of the adenovirus receptor in human lungs</a:t>
            </a:r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Adeno</a:t>
            </a:r>
            <a:r>
              <a:rPr lang="en-US" dirty="0" smtClean="0"/>
              <a:t>-associated viruses</a:t>
            </a:r>
          </a:p>
          <a:p>
            <a:pPr lvl="2"/>
            <a:r>
              <a:rPr lang="en-US" dirty="0" smtClean="0"/>
              <a:t>Reached phase I/II trials, but ultimately failed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Nine non-viral vector routes have reached clinical trials</a:t>
            </a:r>
          </a:p>
          <a:p>
            <a:pPr lvl="2"/>
            <a:r>
              <a:rPr lang="en-US" dirty="0" smtClean="0"/>
              <a:t>Showed proof-of-concept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Development has slowed due to difficulty of problem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Duchenne</a:t>
            </a:r>
            <a:r>
              <a:rPr lang="en-US" dirty="0"/>
              <a:t> Muscular Dystrophy</a:t>
            </a:r>
          </a:p>
        </p:txBody>
      </p:sp>
      <p:pic>
        <p:nvPicPr>
          <p:cNvPr id="4" name="Cure Duchenne and Cadillac PS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482725"/>
            <a:ext cx="6172200" cy="4629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Duchenne</a:t>
            </a:r>
            <a:r>
              <a:rPr lang="en-US" dirty="0" smtClean="0"/>
              <a:t> Muscular Dystrophy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common inherited MD</a:t>
            </a:r>
          </a:p>
          <a:p>
            <a:pPr lvl="1"/>
            <a:r>
              <a:rPr lang="en-US" dirty="0" smtClean="0"/>
              <a:t>Causes muscle weakness and degradation</a:t>
            </a:r>
          </a:p>
          <a:p>
            <a:pPr lvl="1"/>
            <a:r>
              <a:rPr lang="en-US" dirty="0" smtClean="0"/>
              <a:t>Linked to the </a:t>
            </a:r>
            <a:r>
              <a:rPr lang="en-US" dirty="0" err="1" smtClean="0"/>
              <a:t>dystrophin</a:t>
            </a:r>
            <a:r>
              <a:rPr lang="en-US" dirty="0" smtClean="0"/>
              <a:t> gene</a:t>
            </a:r>
          </a:p>
          <a:p>
            <a:pPr lvl="2"/>
            <a:r>
              <a:rPr lang="en-US" dirty="0" smtClean="0"/>
              <a:t>protein that connects the muscle fiber to the surrounding extracellular matrix</a:t>
            </a:r>
          </a:p>
        </p:txBody>
      </p:sp>
      <p:pic>
        <p:nvPicPr>
          <p:cNvPr id="5" name="Content Placeholder 4" descr="musculardysstrophy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4450" y="1837563"/>
            <a:ext cx="3486150" cy="36488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combined immunodeficiency</a:t>
            </a:r>
          </a:p>
          <a:p>
            <a:r>
              <a:rPr lang="en-US" dirty="0" smtClean="0"/>
              <a:t>Parkinson’s disease</a:t>
            </a:r>
          </a:p>
          <a:p>
            <a:r>
              <a:rPr lang="en-US" dirty="0" smtClean="0"/>
              <a:t>Coronary artery disease</a:t>
            </a:r>
          </a:p>
          <a:p>
            <a:r>
              <a:rPr lang="en-US" dirty="0" smtClean="0"/>
              <a:t>Huntington’s disease</a:t>
            </a:r>
          </a:p>
          <a:p>
            <a:r>
              <a:rPr lang="en-US" dirty="0" smtClean="0"/>
              <a:t>Alzheimer’s disease</a:t>
            </a:r>
          </a:p>
          <a:p>
            <a:r>
              <a:rPr lang="en-US" dirty="0" smtClean="0"/>
              <a:t>HIV/AIDS</a:t>
            </a:r>
          </a:p>
          <a:p>
            <a:r>
              <a:rPr lang="en-US" dirty="0" smtClean="0"/>
              <a:t>Too many to name…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 and Prospects: Gene Therapy Clinical Trials, Gene Therapy (Part 1), (2007) 14, 1439–1447</a:t>
            </a:r>
          </a:p>
          <a:p>
            <a:endParaRPr lang="en-US" dirty="0" smtClean="0"/>
          </a:p>
          <a:p>
            <a:r>
              <a:rPr lang="en-US" dirty="0" smtClean="0"/>
              <a:t>Progress and Prospects: Gene Therapy Clinical Trials, Gene Therapy (Part 2), (2007) 14, 1555–1563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620000" cy="1362075"/>
          </a:xfrm>
        </p:spPr>
        <p:txBody>
          <a:bodyPr/>
          <a:lstStyle/>
          <a:p>
            <a:r>
              <a:rPr lang="en-US" dirty="0" smtClean="0"/>
              <a:t>Questions.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3276600"/>
            <a:ext cx="7620000" cy="1500187"/>
          </a:xfrm>
        </p:spPr>
        <p:txBody>
          <a:bodyPr>
            <a:noAutofit/>
          </a:bodyPr>
          <a:lstStyle/>
          <a:p>
            <a:r>
              <a:rPr lang="en-US" b="1" dirty="0"/>
              <a:t>Questions:</a:t>
            </a:r>
            <a:br>
              <a:rPr lang="en-US" b="1" dirty="0"/>
            </a:br>
            <a:r>
              <a:rPr lang="en-US" b="1" dirty="0"/>
              <a:t>-Name three viral vectors.</a:t>
            </a:r>
            <a:br>
              <a:rPr lang="en-US" b="1" dirty="0"/>
            </a:br>
            <a:r>
              <a:rPr lang="en-US" b="1" dirty="0"/>
              <a:t>-Name three non-viral vectors.</a:t>
            </a:r>
            <a:br>
              <a:rPr lang="en-US" b="1" dirty="0"/>
            </a:br>
            <a:r>
              <a:rPr lang="en-US" b="1" dirty="0"/>
              <a:t>-What does </a:t>
            </a:r>
            <a:r>
              <a:rPr lang="en-US" b="1" dirty="0" err="1"/>
              <a:t>siRNA</a:t>
            </a:r>
            <a:r>
              <a:rPr lang="en-US" b="1" dirty="0"/>
              <a:t> stand for, and is it used for gene or antisense therapy?</a:t>
            </a:r>
            <a:br>
              <a:rPr lang="en-US" b="1" dirty="0"/>
            </a:br>
            <a:r>
              <a:rPr lang="en-US" b="1" dirty="0"/>
              <a:t>-What type of disease is </a:t>
            </a:r>
            <a:r>
              <a:rPr lang="en-US" b="1" dirty="0" err="1"/>
              <a:t>Duchenne</a:t>
            </a:r>
            <a:r>
              <a:rPr lang="en-US" b="1" dirty="0"/>
              <a:t>, and what gene is it associated with?</a:t>
            </a:r>
            <a:br>
              <a:rPr lang="en-US" b="1" dirty="0"/>
            </a:br>
            <a:r>
              <a:rPr lang="en-US" b="1" dirty="0"/>
              <a:t>-What type of disease is treated by "suicide gene therapy"?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Kind of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and Antisense Therapy differs</a:t>
            </a:r>
          </a:p>
          <a:p>
            <a:pPr lvl="1"/>
            <a:r>
              <a:rPr lang="en-US" dirty="0" smtClean="0"/>
              <a:t>Identify disease</a:t>
            </a:r>
            <a:endParaRPr lang="en-US" b="1" i="1" dirty="0" smtClean="0"/>
          </a:p>
          <a:p>
            <a:pPr lvl="1"/>
            <a:r>
              <a:rPr lang="en-US" dirty="0" smtClean="0"/>
              <a:t>Search for gene that regulates cause of disease</a:t>
            </a:r>
          </a:p>
          <a:p>
            <a:pPr lvl="1"/>
            <a:r>
              <a:rPr lang="en-US" dirty="0" smtClean="0"/>
              <a:t>Transcribe replacement or modifying genetic material</a:t>
            </a:r>
          </a:p>
          <a:p>
            <a:pPr lvl="1"/>
            <a:r>
              <a:rPr lang="en-US" dirty="0" smtClean="0"/>
              <a:t>Create vector to delivery DNA or RNA</a:t>
            </a:r>
          </a:p>
          <a:p>
            <a:pPr lvl="1"/>
            <a:r>
              <a:rPr lang="en-US" dirty="0" smtClean="0"/>
              <a:t>Test drug</a:t>
            </a:r>
          </a:p>
          <a:p>
            <a:pPr lvl="1"/>
            <a:r>
              <a:rPr lang="en-US" dirty="0" smtClean="0"/>
              <a:t>Treat patient with genes and vector</a:t>
            </a:r>
          </a:p>
        </p:txBody>
      </p:sp>
    </p:spTree>
    <p:extLst>
      <p:ext uri="{BB962C8B-B14F-4D97-AF65-F5344CB8AC3E}">
        <p14:creationId xmlns:p14="http://schemas.microsoft.com/office/powerpoint/2010/main" val="2412900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Gene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used bacteria to produce desired products</a:t>
            </a:r>
          </a:p>
        </p:txBody>
      </p:sp>
      <p:pic>
        <p:nvPicPr>
          <p:cNvPr id="4" name="Picture 3" descr="abf013f9bc66f35452b9f8aeb3dfa3d4.wix_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638" y="2362200"/>
            <a:ext cx="5038725" cy="4048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Gene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DNA for aesthetic purposes</a:t>
            </a:r>
          </a:p>
        </p:txBody>
      </p:sp>
      <p:pic>
        <p:nvPicPr>
          <p:cNvPr id="5" name="Picture 4" descr="Glo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828800"/>
            <a:ext cx="5715000" cy="381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0"/>
            <a:ext cx="1600200" cy="147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Gene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plants to impart insecticides</a:t>
            </a:r>
          </a:p>
        </p:txBody>
      </p:sp>
      <p:pic>
        <p:nvPicPr>
          <p:cNvPr id="5" name="Picture 4" descr="gene_splicing-ashz-090310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626" y="1905000"/>
            <a:ext cx="5312749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only treat diseases that have genetic targets</a:t>
            </a:r>
          </a:p>
          <a:p>
            <a:pPr lvl="1"/>
            <a:r>
              <a:rPr lang="en-US" dirty="0" smtClean="0"/>
              <a:t>Cystic Fibrosis</a:t>
            </a:r>
          </a:p>
          <a:p>
            <a:pPr lvl="2"/>
            <a:r>
              <a:rPr lang="en-US" dirty="0" smtClean="0"/>
              <a:t>Breathing troubles and frequent lung infections</a:t>
            </a:r>
          </a:p>
          <a:p>
            <a:pPr lvl="1"/>
            <a:r>
              <a:rPr lang="en-US" dirty="0" smtClean="0"/>
              <a:t>Muscular Dystrophy</a:t>
            </a:r>
          </a:p>
          <a:p>
            <a:pPr lvl="2"/>
            <a:r>
              <a:rPr lang="en-US" dirty="0" smtClean="0"/>
              <a:t>Muscle weakness and muscle cell death</a:t>
            </a:r>
          </a:p>
          <a:p>
            <a:pPr lvl="1"/>
            <a:r>
              <a:rPr lang="en-US" dirty="0" smtClean="0"/>
              <a:t>Sickle Cell Anemia</a:t>
            </a:r>
          </a:p>
          <a:p>
            <a:pPr lvl="2"/>
            <a:r>
              <a:rPr lang="en-US" dirty="0" err="1" smtClean="0"/>
              <a:t>Misshapened</a:t>
            </a:r>
            <a:r>
              <a:rPr lang="en-US" dirty="0" smtClean="0"/>
              <a:t> RBC and reduced life expectancy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391400" cy="4864443"/>
          </a:xfrm>
        </p:spPr>
        <p:txBody>
          <a:bodyPr/>
          <a:lstStyle/>
          <a:p>
            <a:r>
              <a:rPr lang="en-US" dirty="0" smtClean="0"/>
              <a:t>Most common technique involves insertion of a gene(s) into somatic cells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9300" y="2133600"/>
            <a:ext cx="5105400" cy="37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82AB0E-F282-41C3-BBFC-96C5097760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TS101881355</Template>
  <TotalTime>1362</TotalTime>
  <Words>1011</Words>
  <Application>Microsoft Office PowerPoint</Application>
  <PresentationFormat>On-screen Show (4:3)</PresentationFormat>
  <Paragraphs>228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TS101881355</vt:lpstr>
      <vt:lpstr>Gene and Antisense Therapy</vt:lpstr>
      <vt:lpstr>Outline</vt:lpstr>
      <vt:lpstr>A Different Kind of Approach</vt:lpstr>
      <vt:lpstr>A Different Kind of Approach</vt:lpstr>
      <vt:lpstr>Successful Gene Modification</vt:lpstr>
      <vt:lpstr>Successful Gene Modification</vt:lpstr>
      <vt:lpstr>Successful Gene Modification</vt:lpstr>
      <vt:lpstr>Treatable Diseases</vt:lpstr>
      <vt:lpstr>Gene Therapy</vt:lpstr>
      <vt:lpstr>Germ Cell Route</vt:lpstr>
      <vt:lpstr>Antisense Therapy</vt:lpstr>
      <vt:lpstr>Viral Vectors</vt:lpstr>
      <vt:lpstr>Factors to Consider</vt:lpstr>
      <vt:lpstr>Retroviruses</vt:lpstr>
      <vt:lpstr>Retroviruses</vt:lpstr>
      <vt:lpstr>Adenoviruses</vt:lpstr>
      <vt:lpstr>Adenoviruses</vt:lpstr>
      <vt:lpstr>Adeno-associated virus</vt:lpstr>
      <vt:lpstr>Adeno-associated virus</vt:lpstr>
      <vt:lpstr>Herpes simplex viruses</vt:lpstr>
      <vt:lpstr>Non-viral vectors</vt:lpstr>
      <vt:lpstr>Injection of naked genetic material</vt:lpstr>
      <vt:lpstr>Stabilized liposomes</vt:lpstr>
      <vt:lpstr>Cholesterol Conjugates</vt:lpstr>
      <vt:lpstr>Cholesterol Conjugates</vt:lpstr>
      <vt:lpstr>Protein delivery</vt:lpstr>
      <vt:lpstr>Use of synthetic polymers</vt:lpstr>
      <vt:lpstr>Use of synthetic polymers</vt:lpstr>
      <vt:lpstr>Diseases being investigated</vt:lpstr>
      <vt:lpstr>Diseases being investigated</vt:lpstr>
      <vt:lpstr>Cystic Fibrosis</vt:lpstr>
      <vt:lpstr>Duchenne Muscular Dystrophy</vt:lpstr>
      <vt:lpstr>Duchenne Muscular Dystrophy</vt:lpstr>
      <vt:lpstr>Other diseases</vt:lpstr>
      <vt:lpstr>Reading Assignments</vt:lpstr>
      <vt:lpstr>Questions.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and Antisense Therapy</dc:title>
  <dc:creator>William Brooks</dc:creator>
  <cp:lastModifiedBy>00005862</cp:lastModifiedBy>
  <cp:revision>100</cp:revision>
  <dcterms:created xsi:type="dcterms:W3CDTF">2011-03-19T21:11:33Z</dcterms:created>
  <dcterms:modified xsi:type="dcterms:W3CDTF">2011-04-17T23:00:46Z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TC101881355</vt:lpwstr>
  </property>
</Properties>
</file>