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5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9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7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64781-62B9-4A20-A5F7-F525419101ED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601A-7365-4251-B279-340A36CD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0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n.com/aspartyl_proteas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362200"/>
            <a:ext cx="284493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0"/>
            <a:ext cx="6400800" cy="242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00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715277" cy="157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20568"/>
            <a:ext cx="2362200" cy="15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3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263706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86701"/>
            <a:ext cx="2362200" cy="15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0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263706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195108"/>
            <a:ext cx="5011971" cy="23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86701"/>
            <a:ext cx="2362200" cy="15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22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225" y="711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Aldol</a:t>
            </a:r>
            <a:r>
              <a:rPr lang="en-US" sz="3600" dirty="0" smtClean="0"/>
              <a:t> Condensation</a:t>
            </a:r>
            <a:endParaRPr lang="en-US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667000"/>
            <a:ext cx="58864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86701"/>
            <a:ext cx="2362200" cy="15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61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31999"/>
            <a:ext cx="7467600" cy="294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85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the </a:t>
            </a:r>
            <a:r>
              <a:rPr lang="en-US" sz="3600" dirty="0" err="1" smtClean="0"/>
              <a:t>Aldol</a:t>
            </a:r>
            <a:r>
              <a:rPr lang="en-US" sz="3600" dirty="0" smtClean="0"/>
              <a:t> Condensation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633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21189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86701"/>
            <a:ext cx="2362200" cy="15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5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21189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52132"/>
            <a:ext cx="3372701" cy="26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84" y="3124200"/>
            <a:ext cx="5137816" cy="295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4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54361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86701"/>
            <a:ext cx="2362200" cy="15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6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54361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3238"/>
            <a:ext cx="307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86701"/>
            <a:ext cx="2362200" cy="15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1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59932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86701"/>
            <a:ext cx="2362200" cy="15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71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04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Mechanism of an </a:t>
            </a:r>
            <a:r>
              <a:rPr lang="en-US" sz="3200" dirty="0" err="1" smtClean="0"/>
              <a:t>Aspartyl</a:t>
            </a:r>
            <a:r>
              <a:rPr lang="en-US" sz="3200" dirty="0" smtClean="0"/>
              <a:t> Protease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867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2"/>
              </a:rPr>
              <a:t>LINK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22" y="1866682"/>
            <a:ext cx="5048955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2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59932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86701"/>
            <a:ext cx="2362200" cy="15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381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9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4264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03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4264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79" y="3962400"/>
            <a:ext cx="70754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38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371600"/>
            <a:ext cx="7113587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7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371600"/>
            <a:ext cx="7113587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71888"/>
            <a:ext cx="3638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31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2743200" cy="2578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Dess</a:t>
            </a:r>
            <a:r>
              <a:rPr lang="en-US" sz="3600" dirty="0" smtClean="0"/>
              <a:t>-Martin </a:t>
            </a:r>
            <a:r>
              <a:rPr lang="en-US" sz="3600" dirty="0" err="1" smtClean="0"/>
              <a:t>Periodinane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9357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648200" cy="315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the </a:t>
            </a:r>
            <a:r>
              <a:rPr lang="en-US" sz="3600" dirty="0" err="1" smtClean="0"/>
              <a:t>Dess</a:t>
            </a:r>
            <a:r>
              <a:rPr lang="en-US" sz="3600" dirty="0" smtClean="0"/>
              <a:t>-Martin Oxidation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2597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05759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838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Reductive </a:t>
            </a:r>
            <a:r>
              <a:rPr lang="en-US" sz="3600" dirty="0" err="1" smtClean="0"/>
              <a:t>Amination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0386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Note that other reducing agents can be used on the intermediate imine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most commonly used reducing agents include NaBH</a:t>
            </a:r>
            <a:r>
              <a:rPr lang="en-US" baseline="-25000" dirty="0" smtClean="0"/>
              <a:t>3</a:t>
            </a:r>
            <a:r>
              <a:rPr lang="en-US" dirty="0" smtClean="0"/>
              <a:t>CN and </a:t>
            </a:r>
            <a:r>
              <a:rPr lang="en-US" dirty="0" err="1" smtClean="0"/>
              <a:t>NaBH</a:t>
            </a:r>
            <a:r>
              <a:rPr lang="en-US" dirty="0" smtClean="0"/>
              <a:t>(</a:t>
            </a:r>
            <a:r>
              <a:rPr lang="en-US" dirty="0" err="1" smtClean="0"/>
              <a:t>OAc</a:t>
            </a:r>
            <a:r>
              <a:rPr lang="en-US" dirty="0" smtClean="0"/>
              <a:t>)</a:t>
            </a:r>
            <a:r>
              <a:rPr lang="en-US" baseline="-25000" dirty="0" smtClean="0"/>
              <a:t>3,</a:t>
            </a:r>
            <a:r>
              <a:rPr lang="en-US" dirty="0" smtClean="0"/>
              <a:t> since these </a:t>
            </a:r>
            <a:r>
              <a:rPr lang="en-US" dirty="0" err="1" smtClean="0"/>
              <a:t>borohydrides</a:t>
            </a:r>
            <a:r>
              <a:rPr lang="en-US" dirty="0" smtClean="0"/>
              <a:t> are stable in the presence of mild acid (like </a:t>
            </a:r>
            <a:r>
              <a:rPr lang="en-US" dirty="0" err="1" smtClean="0"/>
              <a:t>AcOH</a:t>
            </a:r>
            <a:r>
              <a:rPr lang="en-US" dirty="0" smtClean="0"/>
              <a:t>), which promotes formation of the imine and also protonates the imine, thus activating it toward addition of the hydride anion.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629211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483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137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29" y="0"/>
            <a:ext cx="5334000" cy="180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9" y="1806958"/>
            <a:ext cx="8424863" cy="35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18" y="2286000"/>
            <a:ext cx="559802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2" y="3810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Modeling an inhibitor after the transition state may result in a tighter-binding inhibitor</a:t>
            </a:r>
          </a:p>
        </p:txBody>
      </p:sp>
      <p:pic>
        <p:nvPicPr>
          <p:cNvPr id="33795" name="Picture 3" descr="AntiViral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9864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41325" y="5305425"/>
            <a:ext cx="8321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/>
              <a:t>But the actual transition state (in box above) is chemically unstable, so a number of more stable “transition state isosteres” have been devised. </a:t>
            </a:r>
          </a:p>
        </p:txBody>
      </p:sp>
    </p:spTree>
    <p:extLst>
      <p:ext uri="{BB962C8B-B14F-4D97-AF65-F5344CB8AC3E}">
        <p14:creationId xmlns:p14="http://schemas.microsoft.com/office/powerpoint/2010/main" val="38730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1628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00005862\AppData\Local\Temp\SNAGHTML1b460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74" y="228600"/>
            <a:ext cx="6274526" cy="192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0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1628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00005862\AppData\Local\Temp\SNAGHTML1b460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619835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005862\AppData\Local\Temp\SNAGHTML1b638f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3055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33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52401"/>
            <a:ext cx="576419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346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219700" cy="434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00005862\AppData\Local\Temp\SNAGHTML1b9fdf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5105400"/>
            <a:ext cx="63150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4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4419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00005862\AppData\Local\Temp\SNAGHTML1c3a51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87" y="1219200"/>
            <a:ext cx="252895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68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4" y="1336269"/>
            <a:ext cx="4343400" cy="29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34" y="1066800"/>
            <a:ext cx="410633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52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Guanidinium</a:t>
            </a:r>
            <a:r>
              <a:rPr lang="en-US" sz="2800" dirty="0" smtClean="0"/>
              <a:t>-derived Peptide Coupling Agents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800600"/>
            <a:ext cx="4667250" cy="187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796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00005862\AppData\Local\Temp\SNAGHTML1dce0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"/>
            <a:ext cx="12096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00005862\AppData\Local\Temp\SNAGHTML1de7d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2391"/>
            <a:ext cx="5848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63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00005862\AppData\Local\Temp\SNAGHTML1dce0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9087"/>
            <a:ext cx="12096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00005862\AppData\Local\Temp\SNAGHTML1de7d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3887"/>
            <a:ext cx="5848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00005862\AppData\Local\Temp\SNAGHTML1dfe8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63722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28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63000" cy="74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74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32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HIV Protease Inhibitors</a:t>
            </a:r>
          </a:p>
        </p:txBody>
      </p:sp>
      <p:pic>
        <p:nvPicPr>
          <p:cNvPr id="34819" name="Picture 3" descr="688px-Indinav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8194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9600" y="4800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Indinavir/</a:t>
            </a:r>
            <a:r>
              <a:rPr lang="en-US" i="1"/>
              <a:t>Crixivan</a:t>
            </a:r>
            <a:endParaRPr lang="en-US" sz="3200" i="1"/>
          </a:p>
        </p:txBody>
      </p:sp>
      <p:pic>
        <p:nvPicPr>
          <p:cNvPr id="34821" name="Picture 9" descr="CRIXIV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3528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65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616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06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64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600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65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45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HIV Protease Inhibitors</a:t>
            </a:r>
          </a:p>
        </p:txBody>
      </p:sp>
      <p:pic>
        <p:nvPicPr>
          <p:cNvPr id="35843" name="Picture 4" descr="Ritonav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352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105400" y="5105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Ritonavir/</a:t>
            </a:r>
            <a:r>
              <a:rPr lang="en-US" i="1"/>
              <a:t>Norvir</a:t>
            </a:r>
            <a:endParaRPr lang="en-US" sz="3200"/>
          </a:p>
        </p:txBody>
      </p:sp>
      <p:pic>
        <p:nvPicPr>
          <p:cNvPr id="35845" name="Picture 6" descr="Norvir Liqu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241458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HIV Protease Inhibitors</a:t>
            </a:r>
          </a:p>
        </p:txBody>
      </p:sp>
      <p:pic>
        <p:nvPicPr>
          <p:cNvPr id="36867" name="Picture 4" descr="Nelfinav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276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5334000" y="4953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Nelfinavir/</a:t>
            </a:r>
            <a:r>
              <a:rPr lang="en-US" i="1"/>
              <a:t>Viracept</a:t>
            </a:r>
            <a:endParaRPr lang="en-US" sz="3200" i="1"/>
          </a:p>
        </p:txBody>
      </p:sp>
      <p:pic>
        <p:nvPicPr>
          <p:cNvPr id="36869" name="Picture 6" descr="Vira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29200"/>
            <a:ext cx="29718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viracept_11149_4_(big)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1384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ViraceptHIVProt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9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mprenav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1873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Amprenavir_skele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46545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143000" y="3962400"/>
            <a:ext cx="3048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Helvetica" pitchFamily="1" charset="0"/>
              </a:rPr>
              <a:t>Amprenavir</a:t>
            </a:r>
            <a:endParaRPr lang="en-US">
              <a:latin typeface="Helvetica" pitchFamily="1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(Agenerase) </a:t>
            </a:r>
          </a:p>
        </p:txBody>
      </p:sp>
    </p:spTree>
    <p:extLst>
      <p:ext uri="{BB962C8B-B14F-4D97-AF65-F5344CB8AC3E}">
        <p14:creationId xmlns:p14="http://schemas.microsoft.com/office/powerpoint/2010/main" val="6293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5479"/>
            <a:ext cx="635426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11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145</Words>
  <Application>Microsoft Office PowerPoint</Application>
  <PresentationFormat>On-screen Show (4:3)</PresentationFormat>
  <Paragraphs>20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Modeling an inhibitor after the transition state may result in a tighter-binding inhibitor</vt:lpstr>
      <vt:lpstr>HIV Protease Inhibitors</vt:lpstr>
      <vt:lpstr>HIV Protease Inhibitors</vt:lpstr>
      <vt:lpstr>HIV Protease Inhibitors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58</cp:revision>
  <dcterms:created xsi:type="dcterms:W3CDTF">2011-02-25T02:16:01Z</dcterms:created>
  <dcterms:modified xsi:type="dcterms:W3CDTF">2011-02-25T13:32:29Z</dcterms:modified>
</cp:coreProperties>
</file>