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6" r:id="rId1"/>
  </p:sldMasterIdLst>
  <p:notesMasterIdLst>
    <p:notesMasterId r:id="rId45"/>
  </p:notesMasterIdLst>
  <p:sldIdLst>
    <p:sldId id="256" r:id="rId2"/>
    <p:sldId id="260" r:id="rId3"/>
    <p:sldId id="259" r:id="rId4"/>
    <p:sldId id="257" r:id="rId5"/>
    <p:sldId id="258" r:id="rId6"/>
    <p:sldId id="267" r:id="rId7"/>
    <p:sldId id="264" r:id="rId8"/>
    <p:sldId id="261" r:id="rId9"/>
    <p:sldId id="269" r:id="rId10"/>
    <p:sldId id="262" r:id="rId11"/>
    <p:sldId id="277" r:id="rId12"/>
    <p:sldId id="278" r:id="rId13"/>
    <p:sldId id="272" r:id="rId14"/>
    <p:sldId id="270" r:id="rId15"/>
    <p:sldId id="273" r:id="rId16"/>
    <p:sldId id="266" r:id="rId17"/>
    <p:sldId id="265" r:id="rId18"/>
    <p:sldId id="268" r:id="rId19"/>
    <p:sldId id="271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9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26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90" autoAdjust="0"/>
  </p:normalViewPr>
  <p:slideViewPr>
    <p:cSldViewPr snapToObjects="1">
      <p:cViewPr>
        <p:scale>
          <a:sx n="75" d="100"/>
          <a:sy n="75" d="100"/>
        </p:scale>
        <p:origin x="-1512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F00EC-90F7-CA4A-ABDA-BDA9B84BD093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CF37-5CEA-704B-944F-8132D8A2D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CF37-5CEA-704B-944F-8132D8A2D5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CF37-5CEA-704B-944F-8132D8A2D53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10F4C3B-12BB-4EC8-A596-2037BFBCFD5E}" type="datetime1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5CE273-DCEC-494B-8C8D-05282573BFF0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9618726-7240-C34C-88E8-04FA27475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  <p:sldLayoutId id="2147484384" r:id="rId18"/>
    <p:sldLayoutId id="2147484385" r:id="rId19"/>
    <p:sldLayoutId id="214748438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t.org" TargetMode="External"/><Relationship Id="rId2" Type="http://schemas.openxmlformats.org/officeDocument/2006/relationships/hyperlink" Target="http://aid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fp.org/afp/980115ap/chesebro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Antiretroviral Agents: HIV &amp; AIDS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 Vonder Hoya</a:t>
            </a:r>
            <a:endParaRPr lang="en-US" dirty="0"/>
          </a:p>
        </p:txBody>
      </p:sp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6163"/>
            <a:ext cx="3989916" cy="2992437"/>
          </a:xfrm>
          <a:prstGeom prst="rect">
            <a:avLst/>
          </a:prstGeom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590800"/>
            <a:ext cx="1441450" cy="1699013"/>
          </a:xfrm>
          <a:prstGeom prst="rect">
            <a:avLst/>
          </a:prstGeom>
        </p:spPr>
      </p:pic>
      <p:pic>
        <p:nvPicPr>
          <p:cNvPr id="6" name="Picture 5" descr="vctposter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10134"/>
            <a:ext cx="1041550" cy="147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Progression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Infection: flu-like symptoms 2-4 weeks after infection that resolve within a month, not experienced by everyone</a:t>
            </a:r>
          </a:p>
          <a:p>
            <a:r>
              <a:rPr lang="en-US" dirty="0" smtClean="0"/>
              <a:t>Latent infection: disease free period that lasts several years</a:t>
            </a:r>
          </a:p>
          <a:p>
            <a:r>
              <a:rPr lang="en-US" dirty="0" smtClean="0"/>
              <a:t>Clinical AIDS: characterized by the development of one or more opportunistic infections</a:t>
            </a:r>
            <a:endParaRPr lang="en-US" dirty="0"/>
          </a:p>
        </p:txBody>
      </p:sp>
      <p:pic>
        <p:nvPicPr>
          <p:cNvPr id="4" name="Picture 3" descr="A28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475" y="3962400"/>
            <a:ext cx="1812550" cy="266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3005138"/>
            <a:ext cx="7556313" cy="3121025"/>
          </a:xfrm>
        </p:spPr>
        <p:txBody>
          <a:bodyPr/>
          <a:lstStyle/>
          <a:p>
            <a:r>
              <a:rPr lang="en-US" dirty="0" smtClean="0"/>
              <a:t>ELISA – detects HIV antibodies</a:t>
            </a:r>
          </a:p>
          <a:p>
            <a:r>
              <a:rPr lang="en-US" dirty="0" smtClean="0"/>
              <a:t>Fourth Generation Tests – ELISA to test for p24 antigen (don’t rely on </a:t>
            </a:r>
            <a:r>
              <a:rPr lang="en-US" dirty="0" err="1" smtClean="0"/>
              <a:t>seroconversion</a:t>
            </a:r>
            <a:r>
              <a:rPr lang="en-US" dirty="0" smtClean="0"/>
              <a:t>) and HIV antibodies</a:t>
            </a:r>
          </a:p>
          <a:p>
            <a:r>
              <a:rPr lang="en-US" dirty="0" smtClean="0"/>
              <a:t>Rapid tests that give results in 30 minutes are available</a:t>
            </a:r>
            <a:endParaRPr lang="en-US" dirty="0"/>
          </a:p>
        </p:txBody>
      </p:sp>
      <p:pic>
        <p:nvPicPr>
          <p:cNvPr id="4" name="Picture 3" descr="thumbs_storey_hiv_a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23694"/>
            <a:ext cx="1593850" cy="2481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a Positive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48600" cy="2590800"/>
          </a:xfrm>
        </p:spPr>
        <p:txBody>
          <a:bodyPr/>
          <a:lstStyle/>
          <a:p>
            <a:r>
              <a:rPr lang="en-US" dirty="0" smtClean="0"/>
              <a:t>If a test comes back positive…</a:t>
            </a:r>
          </a:p>
          <a:p>
            <a:pPr lvl="1"/>
            <a:r>
              <a:rPr lang="en-US" dirty="0" smtClean="0"/>
              <a:t>The same test should be repeated on the sample</a:t>
            </a:r>
          </a:p>
          <a:p>
            <a:pPr lvl="1"/>
            <a:r>
              <a:rPr lang="en-US" dirty="0" smtClean="0"/>
              <a:t>A different test should be performed</a:t>
            </a:r>
          </a:p>
          <a:p>
            <a:pPr lvl="1"/>
            <a:r>
              <a:rPr lang="en-US" dirty="0" smtClean="0"/>
              <a:t>A new sample should be taken for testing</a:t>
            </a:r>
            <a:endParaRPr lang="en-US" dirty="0"/>
          </a:p>
        </p:txBody>
      </p:sp>
      <p:pic>
        <p:nvPicPr>
          <p:cNvPr id="5" name="Content Placeholder 4" descr="200841018010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817" b="-39817"/>
          <a:stretch>
            <a:fillRect/>
          </a:stretch>
        </p:blipFill>
        <p:spPr>
          <a:xfrm>
            <a:off x="1795978" y="1828800"/>
            <a:ext cx="5595421" cy="6270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CD4+ count below 200 cells/mm</a:t>
            </a:r>
            <a:r>
              <a:rPr lang="en-US" baseline="30000" dirty="0" smtClean="0"/>
              <a:t>3 </a:t>
            </a:r>
          </a:p>
          <a:p>
            <a:r>
              <a:rPr lang="en-US" dirty="0" smtClean="0"/>
              <a:t>Virtually nonfunctional immune system</a:t>
            </a:r>
          </a:p>
          <a:p>
            <a:r>
              <a:rPr lang="en-US" dirty="0" smtClean="0"/>
              <a:t>Opportunistic infections begin to appear</a:t>
            </a:r>
            <a:endParaRPr lang="en-US" dirty="0"/>
          </a:p>
        </p:txBody>
      </p:sp>
      <p:pic>
        <p:nvPicPr>
          <p:cNvPr id="6" name="Content Placeholder 5" descr="3073238067_566423f3e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513" b="-24513"/>
          <a:stretch>
            <a:fillRect/>
          </a:stretch>
        </p:blipFill>
        <p:spPr>
          <a:xfrm>
            <a:off x="4495800" y="1161452"/>
            <a:ext cx="4430103" cy="496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iv-timecours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1" r="-1001"/>
          <a:stretch>
            <a:fillRect/>
          </a:stretch>
        </p:blipFill>
        <p:spPr>
          <a:xfrm>
            <a:off x="0" y="1600200"/>
            <a:ext cx="8839200" cy="4861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AIDS 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Tuberculosis – infection with </a:t>
            </a:r>
            <a:r>
              <a:rPr lang="en-US" i="1" dirty="0" smtClean="0"/>
              <a:t>Mycobacterium </a:t>
            </a:r>
            <a:r>
              <a:rPr lang="en-US" i="1" dirty="0" err="1" smtClean="0"/>
              <a:t>tuberculae</a:t>
            </a:r>
            <a:endParaRPr lang="en-US" i="1" dirty="0" smtClean="0"/>
          </a:p>
          <a:p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i="1" dirty="0" err="1" smtClean="0"/>
              <a:t>carinii</a:t>
            </a:r>
            <a:r>
              <a:rPr lang="en-US" dirty="0" smtClean="0"/>
              <a:t> pneumonia – opportunistic fungal infection at CD4 counts &lt;100 cell/mm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Kaposi’s sarcoma – a cancer of the connective tissue that presents as skin lesions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Cytomegalovirus – a member of the herpes family</a:t>
            </a:r>
          </a:p>
          <a:p>
            <a:r>
              <a:rPr lang="en-US" dirty="0" smtClean="0"/>
              <a:t>Hepatitis</a:t>
            </a:r>
          </a:p>
          <a:p>
            <a:r>
              <a:rPr lang="en-US" dirty="0" smtClean="0"/>
              <a:t>HIV-associated dementia – impairment in neurological function as a result of HIV infection in the brain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is a Retrovirus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Reverse transcriptase transcribes DNA from RNA</a:t>
            </a:r>
          </a:p>
          <a:p>
            <a:r>
              <a:rPr lang="en-US" dirty="0" smtClean="0"/>
              <a:t>The DNA gets inserted into a host cell chromosome by </a:t>
            </a:r>
            <a:r>
              <a:rPr lang="en-US" dirty="0" err="1" smtClean="0"/>
              <a:t>integrase</a:t>
            </a:r>
            <a:endParaRPr lang="en-US" dirty="0"/>
          </a:p>
        </p:txBody>
      </p:sp>
      <p:pic>
        <p:nvPicPr>
          <p:cNvPr id="5" name="Content Placeholder 4" descr="349px-Reverse_transcription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5813" r="-25813"/>
          <a:stretch>
            <a:fillRect/>
          </a:stretch>
        </p:blipFill>
        <p:spPr>
          <a:xfrm>
            <a:off x="3505200" y="864129"/>
            <a:ext cx="5009478" cy="5670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5" name="Content Placeholder 4" descr="VIRUS-HIV-life-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697" r="-40697"/>
          <a:stretch>
            <a:fillRect/>
          </a:stretch>
        </p:blipFill>
        <p:spPr>
          <a:xfrm>
            <a:off x="-196092" y="1600200"/>
            <a:ext cx="82508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cure for HIV/AIDS, but treatment can slow the progress of disease</a:t>
            </a:r>
          </a:p>
          <a:p>
            <a:r>
              <a:rPr lang="en-US" dirty="0" smtClean="0"/>
              <a:t>Most drugs aim at controlling some aspect of viral replication or cell-to-cell spread</a:t>
            </a:r>
          </a:p>
          <a:p>
            <a:r>
              <a:rPr lang="en-US" dirty="0" smtClean="0"/>
              <a:t>Accepted method of treatment since 1996 has been Highly Active Antiretroviral Therapy (HAART)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Start 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say:</a:t>
            </a:r>
          </a:p>
          <a:p>
            <a:pPr lvl="1"/>
            <a:r>
              <a:rPr lang="en-US" dirty="0" smtClean="0"/>
              <a:t>CD4+ count &lt;350 cells/mm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AIDS-associated infection appears</a:t>
            </a:r>
          </a:p>
          <a:p>
            <a:pPr lvl="1"/>
            <a:r>
              <a:rPr lang="en-US" dirty="0" smtClean="0"/>
              <a:t>Viral loads &gt;30,000 copies/</a:t>
            </a:r>
            <a:r>
              <a:rPr lang="en-US" dirty="0" err="1" smtClean="0"/>
              <a:t>mL</a:t>
            </a:r>
            <a:r>
              <a:rPr lang="en-US" dirty="0" smtClean="0"/>
              <a:t> as determined by a test detecting HIV RNA</a:t>
            </a:r>
          </a:p>
          <a:p>
            <a:pPr lvl="1"/>
            <a:r>
              <a:rPr lang="en-US" dirty="0" smtClean="0"/>
              <a:t>CD4+ count is falling rapidly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Prevalence</a:t>
            </a:r>
            <a:endParaRPr lang="en-US" dirty="0"/>
          </a:p>
        </p:txBody>
      </p:sp>
      <p:pic>
        <p:nvPicPr>
          <p:cNvPr id="7" name="Content Placeholder 6" descr="HIV_Epidemx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264" b="-92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HAART?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HIV has a VERY high mutation rate</a:t>
            </a:r>
          </a:p>
          <a:p>
            <a:r>
              <a:rPr lang="en-US" dirty="0" smtClean="0"/>
              <a:t>Virus can quickly become resistant to drugs used alone</a:t>
            </a:r>
          </a:p>
          <a:p>
            <a:r>
              <a:rPr lang="en-US" dirty="0" smtClean="0"/>
              <a:t>HAART decreases the likelihood of resistance</a:t>
            </a:r>
            <a:endParaRPr lang="en-US" dirty="0"/>
          </a:p>
        </p:txBody>
      </p:sp>
      <p:pic>
        <p:nvPicPr>
          <p:cNvPr id="6" name="Content Placeholder 5" descr="figure12-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1841" r="-118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Therapy</a:t>
            </a:r>
            <a:endParaRPr lang="en-US" dirty="0"/>
          </a:p>
        </p:txBody>
      </p:sp>
      <p:pic>
        <p:nvPicPr>
          <p:cNvPr id="5" name="Content Placeholder 4" descr="history_clip_image001_00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3291" b="-33291"/>
          <a:stretch>
            <a:fillRect/>
          </a:stretch>
        </p:blipFill>
        <p:spPr>
          <a:xfrm>
            <a:off x="243760" y="1421668"/>
            <a:ext cx="4156118" cy="470449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generation HAART regimens had high pill loads</a:t>
            </a:r>
          </a:p>
          <a:p>
            <a:r>
              <a:rPr lang="en-US" dirty="0" smtClean="0"/>
              <a:t>Anti-HIV drugs can be toxic, creating adherence issues</a:t>
            </a:r>
          </a:p>
          <a:p>
            <a:r>
              <a:rPr lang="en-US" dirty="0" smtClean="0"/>
              <a:t>Expensive, few generics available ($12,000 a year)</a:t>
            </a:r>
          </a:p>
          <a:p>
            <a:r>
              <a:rPr lang="en-US" dirty="0" smtClean="0"/>
              <a:t>Hard to obtain in disadvantaged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Nucleoside Reverse Transcriptase Inhibitors (</a:t>
            </a:r>
            <a:r>
              <a:rPr lang="en-US" dirty="0" err="1" smtClean="0"/>
              <a:t>NRTIs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Non-nucleoside Reverse Transcriptase Inhibitors (</a:t>
            </a:r>
            <a:r>
              <a:rPr lang="en-US" dirty="0" err="1" smtClean="0"/>
              <a:t>NNRTIs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Integrase</a:t>
            </a:r>
            <a:r>
              <a:rPr lang="en-US" dirty="0" smtClean="0"/>
              <a:t> Inhibitors</a:t>
            </a:r>
          </a:p>
          <a:p>
            <a:r>
              <a:rPr lang="en-US" dirty="0" smtClean="0"/>
              <a:t>Protease Inhibitors</a:t>
            </a:r>
          </a:p>
          <a:p>
            <a:r>
              <a:rPr lang="en-US" dirty="0" smtClean="0"/>
              <a:t>CCR5 Inhibitors</a:t>
            </a:r>
          </a:p>
          <a:p>
            <a:r>
              <a:rPr lang="en-US" dirty="0" smtClean="0"/>
              <a:t>Fusion Inhibitors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Nucleoside reverse transcriptase inhibitors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 reverse transcriptase through binding active site</a:t>
            </a:r>
          </a:p>
          <a:p>
            <a:r>
              <a:rPr lang="en-US" dirty="0" smtClean="0"/>
              <a:t>Prevent elongation of DNA chain</a:t>
            </a:r>
          </a:p>
          <a:p>
            <a:r>
              <a:rPr lang="en-US" dirty="0" smtClean="0"/>
              <a:t>Nucleoside analogs</a:t>
            </a:r>
          </a:p>
          <a:p>
            <a:r>
              <a:rPr lang="en-US" dirty="0" smtClean="0"/>
              <a:t>3 phosphates added by cellular </a:t>
            </a:r>
            <a:r>
              <a:rPr lang="en-US" dirty="0" err="1" smtClean="0"/>
              <a:t>kinases</a:t>
            </a:r>
            <a:r>
              <a:rPr lang="en-US" dirty="0" smtClean="0"/>
              <a:t> during metabolism to active drug</a:t>
            </a:r>
            <a:endParaRPr lang="en-US" dirty="0"/>
          </a:p>
        </p:txBody>
      </p:sp>
      <p:pic>
        <p:nvPicPr>
          <p:cNvPr id="7" name="Content Placeholder 6" descr="Picture 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882" b="-198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Azidothymidine</a:t>
            </a:r>
            <a:r>
              <a:rPr lang="en-US" dirty="0" smtClean="0"/>
              <a:t> (</a:t>
            </a:r>
            <a:r>
              <a:rPr lang="en-US" dirty="0" err="1" smtClean="0"/>
              <a:t>Zidovudine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Content Placeholder 13" descr="Zidovud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647" b="-10647"/>
          <a:stretch>
            <a:fillRect/>
          </a:stretch>
        </p:blipFill>
        <p:spPr>
          <a:xfrm rot="8185768">
            <a:off x="-343201" y="2058785"/>
            <a:ext cx="4040188" cy="3951288"/>
          </a:xfrm>
        </p:spPr>
      </p:pic>
      <p:pic>
        <p:nvPicPr>
          <p:cNvPr id="15" name="Content Placeholder 14" descr="200px-Desoxythymidin.svg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3697" r="-3697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Thymidine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Azidothymidine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anti-HIV drug discovered (1985)</a:t>
            </a:r>
          </a:p>
          <a:p>
            <a:r>
              <a:rPr lang="en-US" dirty="0" smtClean="0"/>
              <a:t>Competitive inhibitor/alternative substrate for Reverse Transcriptase</a:t>
            </a:r>
          </a:p>
          <a:p>
            <a:r>
              <a:rPr lang="en-US" dirty="0" smtClean="0"/>
              <a:t>Retains some activity even in resistant viral populations</a:t>
            </a:r>
          </a:p>
          <a:p>
            <a:r>
              <a:rPr lang="en-US" dirty="0" smtClean="0"/>
              <a:t>Side effect: fat redistribution/</a:t>
            </a:r>
            <a:r>
              <a:rPr lang="en-US" dirty="0" err="1" smtClean="0"/>
              <a:t>lipoatrophy</a:t>
            </a:r>
            <a:r>
              <a:rPr lang="en-US" dirty="0" smtClean="0"/>
              <a:t>, risk of lactic acidosis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NRTIs</a:t>
            </a:r>
            <a:r>
              <a:rPr lang="en-US" dirty="0" smtClean="0"/>
              <a:t> and their Side Effects</a:t>
            </a:r>
            <a:endParaRPr lang="en-US" dirty="0"/>
          </a:p>
        </p:txBody>
      </p:sp>
      <p:pic>
        <p:nvPicPr>
          <p:cNvPr id="4" name="Content Placeholder 3" descr="figure12-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163" b="-216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Tenofovir</a:t>
            </a:r>
            <a:r>
              <a:rPr lang="en-US" dirty="0" smtClean="0"/>
              <a:t> – renal toxicity</a:t>
            </a:r>
          </a:p>
          <a:p>
            <a:r>
              <a:rPr lang="en-US" dirty="0" err="1" smtClean="0"/>
              <a:t>Abacavir</a:t>
            </a:r>
            <a:r>
              <a:rPr lang="en-US" dirty="0" smtClean="0"/>
              <a:t> – hypersensitivity in HLA-B 5701 positive patients</a:t>
            </a:r>
          </a:p>
          <a:p>
            <a:r>
              <a:rPr lang="en-US" dirty="0" err="1" smtClean="0"/>
              <a:t>Zidovudine</a:t>
            </a:r>
            <a:r>
              <a:rPr lang="en-US" dirty="0" smtClean="0"/>
              <a:t>*</a:t>
            </a:r>
          </a:p>
          <a:p>
            <a:r>
              <a:rPr lang="en-US" dirty="0" err="1" smtClean="0"/>
              <a:t>Stavudine</a:t>
            </a:r>
            <a:r>
              <a:rPr lang="en-US" dirty="0" smtClean="0"/>
              <a:t>* - </a:t>
            </a:r>
            <a:r>
              <a:rPr lang="en-US" dirty="0" err="1" smtClean="0"/>
              <a:t>lipoatrophy</a:t>
            </a:r>
            <a:endParaRPr lang="en-US" dirty="0" smtClean="0"/>
          </a:p>
          <a:p>
            <a:r>
              <a:rPr lang="en-US" dirty="0" err="1" smtClean="0"/>
              <a:t>Lamivudine</a:t>
            </a:r>
            <a:endParaRPr lang="en-US" dirty="0" smtClean="0"/>
          </a:p>
          <a:p>
            <a:r>
              <a:rPr lang="en-US" dirty="0" err="1" smtClean="0"/>
              <a:t>Emtricitabine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Higher toxicity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Non-nucleoside RT Inhibitors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Allosteric</a:t>
            </a:r>
            <a:r>
              <a:rPr lang="en-US" sz="3200" dirty="0" smtClean="0"/>
              <a:t> inhibitors of RT</a:t>
            </a:r>
          </a:p>
          <a:p>
            <a:r>
              <a:rPr lang="en-US" sz="3200" dirty="0" smtClean="0"/>
              <a:t>RT generally only needs a mutation in one amino acid to develop resistance</a:t>
            </a:r>
          </a:p>
          <a:p>
            <a:r>
              <a:rPr lang="en-US" sz="3200" dirty="0" smtClean="0"/>
              <a:t>Well tolerated</a:t>
            </a:r>
            <a:endParaRPr lang="en-US" sz="32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3100" b="-310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 flipH="1" flipV="1">
            <a:off x="4155139" y="2393575"/>
            <a:ext cx="45719" cy="45719"/>
          </a:xfrm>
          <a:solidFill>
            <a:schemeClr val="accent3">
              <a:alpha val="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RT with NNRTI binding site in yellow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NNRTIs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Efavirenz</a:t>
            </a:r>
            <a:r>
              <a:rPr lang="en-US" dirty="0" smtClean="0"/>
              <a:t> – </a:t>
            </a:r>
            <a:r>
              <a:rPr lang="en-US" dirty="0" err="1" smtClean="0"/>
              <a:t>teratogenic</a:t>
            </a:r>
            <a:r>
              <a:rPr lang="en-US" dirty="0" smtClean="0"/>
              <a:t>, short term CNS toxicity</a:t>
            </a:r>
          </a:p>
          <a:p>
            <a:r>
              <a:rPr lang="en-US" dirty="0" err="1" smtClean="0"/>
              <a:t>Nevirapine</a:t>
            </a:r>
            <a:r>
              <a:rPr lang="en-US" dirty="0" smtClean="0"/>
              <a:t> – hepatic toxicity in patients with early stages of HIV</a:t>
            </a:r>
          </a:p>
          <a:p>
            <a:r>
              <a:rPr lang="en-US" dirty="0" err="1" smtClean="0"/>
              <a:t>Etravirine</a:t>
            </a:r>
            <a:r>
              <a:rPr lang="en-US" dirty="0" smtClean="0"/>
              <a:t> – higher barrier to resistance</a:t>
            </a:r>
            <a:endParaRPr lang="en-US" dirty="0"/>
          </a:p>
        </p:txBody>
      </p:sp>
      <p:pic>
        <p:nvPicPr>
          <p:cNvPr id="14" name="Content Placeholder 13" descr="Picture 3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227" b="-28227"/>
          <a:stretch>
            <a:fillRect/>
          </a:stretch>
        </p:blipFill>
        <p:spPr>
          <a:xfrm>
            <a:off x="5257800" y="2971800"/>
            <a:ext cx="3657600" cy="4140200"/>
          </a:xfrm>
        </p:spPr>
      </p:pic>
      <p:pic>
        <p:nvPicPr>
          <p:cNvPr id="12" name="Picture 11" descr="Pic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2113"/>
            <a:ext cx="2438400" cy="3327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Integrase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Inhibit strand transfer during integration into host genome, which interferes with viral expression and replication</a:t>
            </a:r>
          </a:p>
          <a:p>
            <a:r>
              <a:rPr lang="en-US" dirty="0" smtClean="0"/>
              <a:t>A newer class of anti-HIV drugs (2007)</a:t>
            </a:r>
            <a:endParaRPr lang="en-US" dirty="0"/>
          </a:p>
        </p:txBody>
      </p:sp>
      <p:pic>
        <p:nvPicPr>
          <p:cNvPr id="5" name="Content Placeholder 4" descr="Picture 7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111" b="-151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HIV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type 1: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Originated from chimpanzee SIV</a:t>
            </a:r>
          </a:p>
          <a:p>
            <a:pPr lvl="1"/>
            <a:r>
              <a:rPr lang="en-US" dirty="0" smtClean="0"/>
              <a:t>High infectivity and virulence</a:t>
            </a:r>
          </a:p>
          <a:p>
            <a:r>
              <a:rPr lang="en-US" dirty="0" smtClean="0"/>
              <a:t>HIV type 2:</a:t>
            </a:r>
          </a:p>
          <a:p>
            <a:pPr lvl="1"/>
            <a:r>
              <a:rPr lang="en-US" dirty="0" smtClean="0"/>
              <a:t>Mostly confined to West Africa</a:t>
            </a:r>
          </a:p>
          <a:p>
            <a:pPr lvl="1"/>
            <a:r>
              <a:rPr lang="en-US" dirty="0" smtClean="0"/>
              <a:t>Came from sooty </a:t>
            </a:r>
            <a:r>
              <a:rPr lang="en-US" dirty="0" err="1" smtClean="0"/>
              <a:t>mangabeys</a:t>
            </a:r>
            <a:endParaRPr lang="en-US" dirty="0" smtClean="0"/>
          </a:p>
          <a:p>
            <a:pPr lvl="1"/>
            <a:r>
              <a:rPr lang="en-US" dirty="0" smtClean="0"/>
              <a:t>Lower infectivity and virulence</a:t>
            </a:r>
          </a:p>
          <a:p>
            <a:pPr lvl="1"/>
            <a:r>
              <a:rPr lang="en-US" dirty="0" smtClean="0"/>
              <a:t>Still leads to AIDS</a:t>
            </a:r>
          </a:p>
        </p:txBody>
      </p:sp>
      <p:pic>
        <p:nvPicPr>
          <p:cNvPr id="4" name="Picture 3" descr="060522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4" y="1981200"/>
            <a:ext cx="2947363" cy="440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Raltegravir</a:t>
            </a:r>
            <a:endParaRPr lang="en-US" dirty="0"/>
          </a:p>
        </p:txBody>
      </p:sp>
      <p:pic>
        <p:nvPicPr>
          <p:cNvPr id="5" name="Content Placeholder 4" descr="Picture 8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75088" b="-75088"/>
          <a:stretch>
            <a:fillRect/>
          </a:stretch>
        </p:blipFill>
        <p:spPr>
          <a:xfrm>
            <a:off x="1981200" y="-228600"/>
            <a:ext cx="5029200" cy="56927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r>
              <a:rPr lang="en-US" dirty="0" smtClean="0"/>
              <a:t>Currently, the only approved </a:t>
            </a:r>
            <a:r>
              <a:rPr lang="en-US" dirty="0" err="1" smtClean="0"/>
              <a:t>integrase</a:t>
            </a:r>
            <a:r>
              <a:rPr lang="en-US" dirty="0" smtClean="0"/>
              <a:t> inhibitor</a:t>
            </a:r>
          </a:p>
          <a:p>
            <a:r>
              <a:rPr lang="en-US" dirty="0" smtClean="0"/>
              <a:t>Minimal side effects, though still a new drug</a:t>
            </a:r>
          </a:p>
          <a:p>
            <a:r>
              <a:rPr lang="en-US" dirty="0" smtClean="0"/>
              <a:t>Very potent</a:t>
            </a:r>
          </a:p>
          <a:p>
            <a:r>
              <a:rPr lang="en-US" dirty="0" err="1" smtClean="0"/>
              <a:t>Diketo</a:t>
            </a:r>
            <a:r>
              <a:rPr lang="en-US" dirty="0" smtClean="0"/>
              <a:t> acid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Protease Inhibitors</a:t>
            </a:r>
            <a:endParaRPr lang="en-US" dirty="0"/>
          </a:p>
        </p:txBody>
      </p:sp>
      <p:pic>
        <p:nvPicPr>
          <p:cNvPr id="5" name="Content Placeholder 4" descr="Picture 5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0210" r="-202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protease cleaves protein precursors into mature polypeptides</a:t>
            </a:r>
          </a:p>
          <a:p>
            <a:r>
              <a:rPr lang="en-US" dirty="0" smtClean="0"/>
              <a:t>Important in early HAART regimens</a:t>
            </a:r>
          </a:p>
          <a:p>
            <a:r>
              <a:rPr lang="en-US" dirty="0" smtClean="0"/>
              <a:t>Can cause </a:t>
            </a:r>
            <a:r>
              <a:rPr lang="en-US" dirty="0" err="1" smtClean="0"/>
              <a:t>lipoatrophy</a:t>
            </a:r>
            <a:endParaRPr lang="en-US" dirty="0" smtClean="0"/>
          </a:p>
          <a:p>
            <a:r>
              <a:rPr lang="en-US" dirty="0" smtClean="0"/>
              <a:t>Built from </a:t>
            </a:r>
            <a:r>
              <a:rPr lang="en-US" dirty="0" err="1" smtClean="0"/>
              <a:t>hydroxyethylene</a:t>
            </a:r>
            <a:r>
              <a:rPr lang="en-US" dirty="0" smtClean="0"/>
              <a:t> group to mimic peptide linkage</a:t>
            </a:r>
          </a:p>
          <a:p>
            <a:r>
              <a:rPr lang="en-US" dirty="0" smtClean="0"/>
              <a:t>Competitive inhibitors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Fosamprenavir</a:t>
            </a:r>
            <a:endParaRPr lang="en-US" dirty="0" smtClean="0"/>
          </a:p>
          <a:p>
            <a:r>
              <a:rPr lang="en-US" dirty="0" err="1" smtClean="0"/>
              <a:t>Atazanavir</a:t>
            </a:r>
            <a:endParaRPr lang="en-US" dirty="0" smtClean="0"/>
          </a:p>
          <a:p>
            <a:r>
              <a:rPr lang="en-US" dirty="0" err="1" smtClean="0"/>
              <a:t>Darunavir</a:t>
            </a:r>
            <a:endParaRPr lang="en-US" dirty="0" smtClean="0"/>
          </a:p>
          <a:p>
            <a:r>
              <a:rPr lang="en-US" dirty="0" err="1" smtClean="0"/>
              <a:t>Lopinavir</a:t>
            </a:r>
            <a:endParaRPr lang="en-US" dirty="0" smtClean="0"/>
          </a:p>
          <a:p>
            <a:r>
              <a:rPr lang="en-US" dirty="0" err="1" smtClean="0"/>
              <a:t>Saquinavir</a:t>
            </a:r>
            <a:endParaRPr lang="en-US" dirty="0" smtClean="0"/>
          </a:p>
          <a:p>
            <a:r>
              <a:rPr lang="en-US" dirty="0" err="1" smtClean="0"/>
              <a:t>Ritonavir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*Can cause increased plasma lipid concentrations and risk of cardiac episodes</a:t>
            </a:r>
            <a:endParaRPr lang="en-US" dirty="0"/>
          </a:p>
        </p:txBody>
      </p:sp>
      <p:pic>
        <p:nvPicPr>
          <p:cNvPr id="5" name="Content Placeholder 4" descr="1hiv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272" b="-40272"/>
          <a:stretch>
            <a:fillRect/>
          </a:stretch>
        </p:blipFill>
        <p:spPr>
          <a:xfrm>
            <a:off x="2819400" y="541966"/>
            <a:ext cx="4933278" cy="5584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Ritonavir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Usually used in combination with another protease inhibitor</a:t>
            </a:r>
          </a:p>
          <a:p>
            <a:r>
              <a:rPr lang="en-US" dirty="0" smtClean="0"/>
              <a:t>Given to inhibit </a:t>
            </a:r>
            <a:r>
              <a:rPr lang="en-US" dirty="0" err="1" smtClean="0"/>
              <a:t>cytochrome</a:t>
            </a:r>
            <a:r>
              <a:rPr lang="en-US" dirty="0" smtClean="0"/>
              <a:t> P450, thereby boosting the effects of the second protease inhibitor</a:t>
            </a:r>
            <a:endParaRPr lang="en-US" dirty="0"/>
          </a:p>
        </p:txBody>
      </p:sp>
      <p:pic>
        <p:nvPicPr>
          <p:cNvPr id="7" name="Content Placeholder 6" descr="Picture 6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7242" b="-37242"/>
          <a:stretch>
            <a:fillRect/>
          </a:stretch>
        </p:blipFill>
        <p:spPr>
          <a:xfrm>
            <a:off x="228600" y="3647576"/>
            <a:ext cx="8562080" cy="2478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CCR5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Bind CCR5 </a:t>
            </a:r>
            <a:r>
              <a:rPr lang="en-US" dirty="0" err="1" smtClean="0"/>
              <a:t>coreceptor</a:t>
            </a:r>
            <a:r>
              <a:rPr lang="en-US" dirty="0" smtClean="0"/>
              <a:t> and induce a conformational change, making it unrecognizable to HIV</a:t>
            </a:r>
          </a:p>
          <a:p>
            <a:r>
              <a:rPr lang="en-US" dirty="0" smtClean="0"/>
              <a:t>Currently no CXCR4 inhibitors</a:t>
            </a:r>
            <a:endParaRPr lang="en-US" dirty="0"/>
          </a:p>
        </p:txBody>
      </p:sp>
      <p:pic>
        <p:nvPicPr>
          <p:cNvPr id="5" name="Content Placeholder 4" descr="screencap_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2569" b="-72569"/>
          <a:stretch>
            <a:fillRect/>
          </a:stretch>
        </p:blipFill>
        <p:spPr>
          <a:xfrm>
            <a:off x="1447800" y="1600200"/>
            <a:ext cx="6228678" cy="7050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Maraviroc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FDA approved in 2007</a:t>
            </a:r>
          </a:p>
          <a:p>
            <a:r>
              <a:rPr lang="en-US" dirty="0" smtClean="0"/>
              <a:t>Only drug in the class</a:t>
            </a:r>
          </a:p>
          <a:p>
            <a:r>
              <a:rPr lang="en-US" dirty="0" smtClean="0"/>
              <a:t>Highly specific for CCR5</a:t>
            </a:r>
          </a:p>
          <a:p>
            <a:r>
              <a:rPr lang="en-US" dirty="0" smtClean="0"/>
              <a:t>May not be as effective in late-stage patients with CXCR4 and CCR5 variants</a:t>
            </a:r>
          </a:p>
          <a:p>
            <a:r>
              <a:rPr lang="en-US" dirty="0" smtClean="0"/>
              <a:t>Increase in CD8 T-cells</a:t>
            </a:r>
            <a:endParaRPr lang="en-US" dirty="0"/>
          </a:p>
        </p:txBody>
      </p:sp>
      <p:pic>
        <p:nvPicPr>
          <p:cNvPr id="5" name="Content Placeholder 4" descr="Picture 10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0556" b="-405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 Inhibitors - </a:t>
            </a:r>
            <a:r>
              <a:rPr lang="en-US" dirty="0" err="1" smtClean="0"/>
              <a:t>Enfuvirtide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Blocks HIV entry into host cells</a:t>
            </a:r>
          </a:p>
          <a:p>
            <a:r>
              <a:rPr lang="en-US" dirty="0" smtClean="0"/>
              <a:t>Peptide with a sequence corresponding to that of HIV gp160 precursor polypeptide</a:t>
            </a:r>
          </a:p>
          <a:p>
            <a:r>
              <a:rPr lang="en-US" dirty="0" smtClean="0"/>
              <a:t>Injected twice daily in addition to HAART</a:t>
            </a:r>
          </a:p>
          <a:p>
            <a:r>
              <a:rPr lang="en-US" dirty="0" smtClean="0"/>
              <a:t>Generally reserved for treatment-experienced patients</a:t>
            </a:r>
          </a:p>
          <a:p>
            <a:r>
              <a:rPr lang="en-US" dirty="0" smtClean="0"/>
              <a:t>Low barrier to resistance</a:t>
            </a:r>
          </a:p>
          <a:p>
            <a:r>
              <a:rPr lang="en-US" dirty="0" smtClean="0"/>
              <a:t>EXPENSIVE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Enfuvirtide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19" b="-33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HAART Regimen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2 </a:t>
            </a:r>
            <a:r>
              <a:rPr lang="en-US" dirty="0" err="1" smtClean="0"/>
              <a:t>NRTIs</a:t>
            </a:r>
            <a:r>
              <a:rPr lang="en-US" dirty="0" smtClean="0"/>
              <a:t> and a third drug</a:t>
            </a:r>
          </a:p>
          <a:p>
            <a:r>
              <a:rPr lang="en-US" dirty="0" smtClean="0"/>
              <a:t>One pill a day: </a:t>
            </a:r>
          </a:p>
          <a:p>
            <a:pPr lvl="1"/>
            <a:r>
              <a:rPr lang="en-US" dirty="0" err="1" smtClean="0"/>
              <a:t>Atripla</a:t>
            </a:r>
            <a:r>
              <a:rPr lang="en-US" dirty="0" smtClean="0"/>
              <a:t> = </a:t>
            </a:r>
            <a:r>
              <a:rPr lang="en-US" dirty="0" err="1" smtClean="0"/>
              <a:t>tenofovir</a:t>
            </a:r>
            <a:r>
              <a:rPr lang="en-US" dirty="0" smtClean="0"/>
              <a:t> + </a:t>
            </a:r>
            <a:r>
              <a:rPr lang="en-US" dirty="0" err="1" smtClean="0"/>
              <a:t>emtricitabine</a:t>
            </a:r>
            <a:r>
              <a:rPr lang="en-US" dirty="0" smtClean="0"/>
              <a:t> + </a:t>
            </a:r>
            <a:r>
              <a:rPr lang="en-US" dirty="0" err="1" smtClean="0"/>
              <a:t>efavirenz</a:t>
            </a:r>
            <a:endParaRPr lang="en-US" dirty="0" smtClean="0"/>
          </a:p>
          <a:p>
            <a:pPr lvl="1"/>
            <a:r>
              <a:rPr lang="en-US" dirty="0" smtClean="0"/>
              <a:t>But not if you’re pregnant!</a:t>
            </a:r>
          </a:p>
          <a:p>
            <a:r>
              <a:rPr lang="en-US" dirty="0" smtClean="0"/>
              <a:t>NRTI formulations:</a:t>
            </a:r>
          </a:p>
          <a:p>
            <a:pPr lvl="1"/>
            <a:r>
              <a:rPr lang="en-US" dirty="0" err="1" smtClean="0"/>
              <a:t>tenofovir</a:t>
            </a:r>
            <a:r>
              <a:rPr lang="en-US" dirty="0" smtClean="0"/>
              <a:t> + </a:t>
            </a:r>
            <a:r>
              <a:rPr lang="en-US" dirty="0" err="1" smtClean="0"/>
              <a:t>emtricitabine</a:t>
            </a:r>
            <a:endParaRPr lang="en-US" dirty="0" smtClean="0"/>
          </a:p>
          <a:p>
            <a:pPr lvl="1"/>
            <a:r>
              <a:rPr lang="en-US" dirty="0" err="1" smtClean="0"/>
              <a:t>abacavir</a:t>
            </a:r>
            <a:r>
              <a:rPr lang="en-US" dirty="0" smtClean="0"/>
              <a:t> +</a:t>
            </a:r>
            <a:r>
              <a:rPr lang="en-US" dirty="0" err="1" smtClean="0"/>
              <a:t>lamivudine</a:t>
            </a:r>
            <a:r>
              <a:rPr lang="en-US" dirty="0" smtClean="0"/>
              <a:t> (not as safe)</a:t>
            </a:r>
          </a:p>
        </p:txBody>
      </p:sp>
      <p:pic>
        <p:nvPicPr>
          <p:cNvPr id="4" name="Picture 3" descr="atripl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57600"/>
            <a:ext cx="3267614" cy="250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Third Drug?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</a:t>
            </a:r>
            <a:r>
              <a:rPr lang="en-US" dirty="0" err="1" smtClean="0"/>
              <a:t>ritonavir</a:t>
            </a:r>
            <a:r>
              <a:rPr lang="en-US" dirty="0" smtClean="0"/>
              <a:t> boosted protease inhibitor, NNRTI, or </a:t>
            </a:r>
            <a:r>
              <a:rPr lang="en-US" dirty="0" err="1" smtClean="0"/>
              <a:t>integrase</a:t>
            </a:r>
            <a:r>
              <a:rPr lang="en-US" dirty="0" smtClean="0"/>
              <a:t> inhibitor</a:t>
            </a:r>
          </a:p>
          <a:p>
            <a:r>
              <a:rPr lang="en-US" dirty="0" err="1" smtClean="0"/>
              <a:t>Raltegravir</a:t>
            </a:r>
            <a:r>
              <a:rPr lang="en-US" dirty="0" smtClean="0"/>
              <a:t> (</a:t>
            </a:r>
            <a:r>
              <a:rPr lang="en-US" dirty="0" err="1" smtClean="0"/>
              <a:t>integrase</a:t>
            </a:r>
            <a:r>
              <a:rPr lang="en-US" dirty="0" smtClean="0"/>
              <a:t> inhibitor) works well, but must be taken twice a day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pic>
        <p:nvPicPr>
          <p:cNvPr id="6" name="Content Placeholder 5" descr="HIVVirionLabeled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120" b="-13120"/>
          <a:stretch>
            <a:fillRect/>
          </a:stretch>
        </p:blipFill>
        <p:spPr/>
      </p:pic>
      <p:pic>
        <p:nvPicPr>
          <p:cNvPr id="9" name="Content Placeholder 8" descr="hiv_ful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597" b="-65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due to </a:t>
            </a:r>
            <a:r>
              <a:rPr lang="en-US" dirty="0" err="1" smtClean="0"/>
              <a:t>nonadherence</a:t>
            </a:r>
            <a:r>
              <a:rPr lang="en-US" dirty="0" smtClean="0"/>
              <a:t> or preexisting resistance</a:t>
            </a:r>
          </a:p>
          <a:p>
            <a:r>
              <a:rPr lang="en-US" dirty="0" smtClean="0"/>
              <a:t>CD4 counts may not rebound to a safe level, especially if treatment is started at advanced stages of the disease</a:t>
            </a:r>
          </a:p>
          <a:p>
            <a:r>
              <a:rPr lang="en-US" dirty="0" smtClean="0"/>
              <a:t>Second and third line regimens may be more toxic and less effective, but in many cases they can control disease progression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Clercq</a:t>
            </a:r>
            <a:r>
              <a:rPr lang="en-US" dirty="0" smtClean="0"/>
              <a:t>, Eric. (2008). </a:t>
            </a:r>
            <a:r>
              <a:rPr lang="en-US" i="1" dirty="0" smtClean="0"/>
              <a:t>Anti-HIV drugs: 25 compounds approved within 25 years after the discovery of HIV</a:t>
            </a:r>
            <a:r>
              <a:rPr lang="en-US" dirty="0" smtClean="0"/>
              <a:t>. International Journal of Antimicrobial Agents. </a:t>
            </a:r>
            <a:r>
              <a:rPr lang="en-US" b="1" dirty="0" smtClean="0"/>
              <a:t>33</a:t>
            </a:r>
            <a:r>
              <a:rPr lang="en-US" dirty="0" smtClean="0"/>
              <a:t>, 307-320.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a multidrug approach to treating HIV necessary?</a:t>
            </a:r>
          </a:p>
          <a:p>
            <a:r>
              <a:rPr lang="en-US" dirty="0" smtClean="0"/>
              <a:t>What are the different classes of HIV drugs and how do they work?</a:t>
            </a:r>
          </a:p>
          <a:p>
            <a:r>
              <a:rPr lang="en-US" dirty="0" smtClean="0"/>
              <a:t>What types of drugs are typically used in first line HAART?</a:t>
            </a:r>
          </a:p>
          <a:p>
            <a:r>
              <a:rPr lang="en-US" dirty="0" smtClean="0"/>
              <a:t>What determines the host cell tropism for HIV?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http://aids.gov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http://www.avert.org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http://www.aafp.org/afp/980115ap/chesebro.html</a:t>
            </a:r>
            <a:endParaRPr lang="en-US" dirty="0" smtClean="0"/>
          </a:p>
          <a:p>
            <a:r>
              <a:rPr lang="en-US" dirty="0" err="1" smtClean="0"/>
              <a:t>Volberding</a:t>
            </a:r>
            <a:r>
              <a:rPr lang="en-US" dirty="0" smtClean="0"/>
              <a:t>, Paul A. and </a:t>
            </a:r>
            <a:r>
              <a:rPr lang="en-US" dirty="0" err="1" smtClean="0"/>
              <a:t>Deeks</a:t>
            </a:r>
            <a:r>
              <a:rPr lang="en-US" dirty="0" smtClean="0"/>
              <a:t>, Steven G. (2010). </a:t>
            </a:r>
            <a:r>
              <a:rPr lang="en-US" i="1" dirty="0" smtClean="0"/>
              <a:t>Antiretroviral Therapy and Management of HIV Infection</a:t>
            </a:r>
            <a:r>
              <a:rPr lang="en-US" dirty="0" smtClean="0"/>
              <a:t>. Lancet. </a:t>
            </a:r>
            <a:r>
              <a:rPr lang="en-US" b="1" dirty="0" smtClean="0"/>
              <a:t>376,</a:t>
            </a:r>
            <a:r>
              <a:rPr lang="en-US" dirty="0" smtClean="0"/>
              <a:t> 49-62.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Clercq</a:t>
            </a:r>
            <a:r>
              <a:rPr lang="en-US" dirty="0" smtClean="0"/>
              <a:t>, Eric. (2007). </a:t>
            </a:r>
            <a:r>
              <a:rPr lang="en-US" i="1" dirty="0" smtClean="0"/>
              <a:t>The Design of Drugs for HIV and HCV</a:t>
            </a:r>
            <a:r>
              <a:rPr lang="en-US" dirty="0" smtClean="0"/>
              <a:t>. Nature Reviews: Drug Discovery. </a:t>
            </a:r>
            <a:r>
              <a:rPr lang="en-US" b="1" dirty="0" smtClean="0"/>
              <a:t>6,</a:t>
            </a:r>
            <a:r>
              <a:rPr lang="en-US" dirty="0" smtClean="0"/>
              <a:t> 1001-1018.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has nine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Gag – group antigen gene, makes 3 proteins</a:t>
            </a:r>
          </a:p>
          <a:p>
            <a:r>
              <a:rPr lang="en-US" dirty="0" err="1" smtClean="0"/>
              <a:t>Pol</a:t>
            </a:r>
            <a:r>
              <a:rPr lang="en-US" dirty="0" smtClean="0"/>
              <a:t> – polymerase, makes 3 proteins</a:t>
            </a:r>
          </a:p>
          <a:p>
            <a:r>
              <a:rPr lang="en-US" dirty="0" err="1" smtClean="0"/>
              <a:t>Env</a:t>
            </a:r>
            <a:r>
              <a:rPr lang="en-US" dirty="0" smtClean="0"/>
              <a:t> – envelope, makes 2 proteins</a:t>
            </a:r>
          </a:p>
          <a:p>
            <a:r>
              <a:rPr lang="en-US" dirty="0" smtClean="0"/>
              <a:t>Tat – </a:t>
            </a:r>
            <a:r>
              <a:rPr lang="en-US" dirty="0" err="1" smtClean="0"/>
              <a:t>transactivator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 – regulation of viral expression</a:t>
            </a:r>
          </a:p>
          <a:p>
            <a:r>
              <a:rPr lang="en-US" dirty="0" err="1" smtClean="0"/>
              <a:t>Vif</a:t>
            </a:r>
            <a:r>
              <a:rPr lang="en-US" dirty="0" smtClean="0"/>
              <a:t> – virus infectivity factor</a:t>
            </a:r>
          </a:p>
          <a:p>
            <a:r>
              <a:rPr lang="en-US" dirty="0" err="1" smtClean="0"/>
              <a:t>Nef</a:t>
            </a:r>
            <a:r>
              <a:rPr lang="en-US" dirty="0" smtClean="0"/>
              <a:t> – negative regulator factor</a:t>
            </a:r>
          </a:p>
          <a:p>
            <a:r>
              <a:rPr lang="en-US" dirty="0" err="1" smtClean="0"/>
              <a:t>Vpr</a:t>
            </a:r>
            <a:r>
              <a:rPr lang="en-US" dirty="0" smtClean="0"/>
              <a:t> – virus protein R</a:t>
            </a:r>
          </a:p>
          <a:p>
            <a:r>
              <a:rPr lang="en-US" dirty="0" err="1" smtClean="0"/>
              <a:t>Vpu</a:t>
            </a:r>
            <a:r>
              <a:rPr lang="en-US" dirty="0" smtClean="0"/>
              <a:t> – virus protein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IV-1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69" r="-10769"/>
          <a:stretch>
            <a:fillRect/>
          </a:stretch>
        </p:blipFill>
        <p:spPr>
          <a:xfrm>
            <a:off x="0" y="1828800"/>
            <a:ext cx="8667620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1628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HIV infects helper T-cells of the immune system</a:t>
            </a:r>
          </a:p>
          <a:p>
            <a:r>
              <a:rPr lang="en-US" dirty="0" smtClean="0"/>
              <a:t>Binds MHCII receptor CD4 and a </a:t>
            </a:r>
            <a:r>
              <a:rPr lang="en-US" dirty="0" err="1" smtClean="0"/>
              <a:t>coreceptor</a:t>
            </a:r>
            <a:r>
              <a:rPr lang="en-US" dirty="0" smtClean="0"/>
              <a:t>, either CXCR4 or CCR5</a:t>
            </a:r>
          </a:p>
          <a:p>
            <a:r>
              <a:rPr lang="en-US" dirty="0" smtClean="0"/>
              <a:t>Can also infect macrophages</a:t>
            </a:r>
            <a:endParaRPr lang="en-US" dirty="0"/>
          </a:p>
        </p:txBody>
      </p:sp>
      <p:pic>
        <p:nvPicPr>
          <p:cNvPr id="6" name="Content Placeholder 5" descr="hiv_attachment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309" b="-51309"/>
          <a:stretch>
            <a:fillRect/>
          </a:stretch>
        </p:blipFill>
        <p:spPr>
          <a:xfrm>
            <a:off x="1219200" y="2743200"/>
            <a:ext cx="6400800" cy="4999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Sex</a:t>
            </a:r>
          </a:p>
          <a:p>
            <a:r>
              <a:rPr lang="en-US" dirty="0" smtClean="0"/>
              <a:t>Needle sharing</a:t>
            </a:r>
          </a:p>
          <a:p>
            <a:r>
              <a:rPr lang="en-US" dirty="0" smtClean="0"/>
              <a:t>Contact with infected blood products</a:t>
            </a:r>
          </a:p>
          <a:p>
            <a:r>
              <a:rPr lang="en-US" dirty="0" smtClean="0"/>
              <a:t>Mother to child</a:t>
            </a:r>
            <a:endParaRPr lang="en-US" dirty="0"/>
          </a:p>
        </p:txBody>
      </p:sp>
      <p:pic>
        <p:nvPicPr>
          <p:cNvPr id="5" name="Content Placeholder 4" descr="A01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8686" r="-186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162800" cy="2743200"/>
          </a:xfrm>
        </p:spPr>
        <p:txBody>
          <a:bodyPr/>
          <a:lstStyle/>
          <a:p>
            <a:r>
              <a:rPr lang="en-US" dirty="0" smtClean="0"/>
              <a:t>Homosexual men</a:t>
            </a:r>
          </a:p>
          <a:p>
            <a:r>
              <a:rPr lang="en-US" dirty="0" smtClean="0"/>
              <a:t>Intravenous drug users</a:t>
            </a:r>
          </a:p>
          <a:p>
            <a:r>
              <a:rPr lang="en-US" dirty="0" smtClean="0"/>
              <a:t>Commercial sex workers</a:t>
            </a:r>
          </a:p>
          <a:p>
            <a:r>
              <a:rPr lang="en-US" dirty="0" smtClean="0"/>
              <a:t>More prevalent among low income groups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usa-summa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1525" b="-111525"/>
          <a:stretch>
            <a:fillRect/>
          </a:stretch>
        </p:blipFill>
        <p:spPr>
          <a:xfrm>
            <a:off x="427251" y="914400"/>
            <a:ext cx="7688049" cy="8615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918</TotalTime>
  <Words>1179</Words>
  <Application>Microsoft Office PowerPoint</Application>
  <PresentationFormat>On-screen Show (4:3)</PresentationFormat>
  <Paragraphs>196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Advantage</vt:lpstr>
      <vt:lpstr>Antiretroviral Agents: HIV &amp; AIDS</vt:lpstr>
      <vt:lpstr>Worldwide Prevalence</vt:lpstr>
      <vt:lpstr>Types of HIV</vt:lpstr>
      <vt:lpstr>Viral Structure</vt:lpstr>
      <vt:lpstr>HIV has nine genes</vt:lpstr>
      <vt:lpstr>PowerPoint Presentation</vt:lpstr>
      <vt:lpstr>Tropism</vt:lpstr>
      <vt:lpstr>Methods of Infection</vt:lpstr>
      <vt:lpstr>High risk groups</vt:lpstr>
      <vt:lpstr>Disease Progression</vt:lpstr>
      <vt:lpstr>Testing</vt:lpstr>
      <vt:lpstr>Confirming a Positive Test</vt:lpstr>
      <vt:lpstr>Clinical AIDS</vt:lpstr>
      <vt:lpstr>PowerPoint Presentation</vt:lpstr>
      <vt:lpstr>Characteristic AIDS Illnesses</vt:lpstr>
      <vt:lpstr>HIV is a Retrovirus</vt:lpstr>
      <vt:lpstr>Life Cycle</vt:lpstr>
      <vt:lpstr>Treatment</vt:lpstr>
      <vt:lpstr>When to Start Treatment?</vt:lpstr>
      <vt:lpstr>Why HAART?</vt:lpstr>
      <vt:lpstr>Disadvantages of Therapy</vt:lpstr>
      <vt:lpstr>Drug Classes</vt:lpstr>
      <vt:lpstr>Nucleoside reverse transcriptase inhibitors</vt:lpstr>
      <vt:lpstr>Azidothymidine (Zidovudine)</vt:lpstr>
      <vt:lpstr>Azidothymidine</vt:lpstr>
      <vt:lpstr>Other NRTIs and their Side Effects</vt:lpstr>
      <vt:lpstr>Non-nucleoside RT Inhibitors</vt:lpstr>
      <vt:lpstr>NNRTIs</vt:lpstr>
      <vt:lpstr>Integrase Inhibitors</vt:lpstr>
      <vt:lpstr>Raltegravir</vt:lpstr>
      <vt:lpstr>Protease Inhibitors</vt:lpstr>
      <vt:lpstr>Protease Inhibitors</vt:lpstr>
      <vt:lpstr>Ritonavir</vt:lpstr>
      <vt:lpstr>CCR5 Inhibitors</vt:lpstr>
      <vt:lpstr>Maraviroc</vt:lpstr>
      <vt:lpstr>Fusion Inhibitors - Enfuvirtide</vt:lpstr>
      <vt:lpstr>Enfuvirtide Mechanism</vt:lpstr>
      <vt:lpstr>First Line HAART Regimen</vt:lpstr>
      <vt:lpstr>What is the Third Drug?</vt:lpstr>
      <vt:lpstr>Treatment Failure</vt:lpstr>
      <vt:lpstr>Readings</vt:lpstr>
      <vt:lpstr>Questions</vt:lpstr>
      <vt:lpstr>Resources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Antiretroviral Agents: HIV &amp; AIDS</dc:title>
  <dc:creator>Shaw Vonder Hoya</dc:creator>
  <cp:lastModifiedBy>00005862</cp:lastModifiedBy>
  <cp:revision>7</cp:revision>
  <dcterms:created xsi:type="dcterms:W3CDTF">2011-04-26T01:54:24Z</dcterms:created>
  <dcterms:modified xsi:type="dcterms:W3CDTF">2011-04-30T03:31:51Z</dcterms:modified>
</cp:coreProperties>
</file>