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5" r:id="rId4"/>
    <p:sldId id="258" r:id="rId5"/>
    <p:sldId id="29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00" r:id="rId15"/>
    <p:sldId id="301" r:id="rId16"/>
    <p:sldId id="302" r:id="rId17"/>
    <p:sldId id="303" r:id="rId18"/>
    <p:sldId id="268" r:id="rId19"/>
    <p:sldId id="304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310" r:id="rId35"/>
    <p:sldId id="283" r:id="rId36"/>
    <p:sldId id="284" r:id="rId37"/>
    <p:sldId id="285" r:id="rId38"/>
    <p:sldId id="309" r:id="rId39"/>
    <p:sldId id="259" r:id="rId40"/>
    <p:sldId id="306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307" r:id="rId55"/>
    <p:sldId id="30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72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812C-B469-420C-876F-442DB475EDA0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A5B19-466B-4AF4-A6B1-E2993BAA9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9812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Commonly Used Hydride Reagents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Hydrid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490447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Hydrid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590800"/>
            <a:ext cx="7313822" cy="19859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Hydrid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6553200" cy="361765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Hydride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6553200" cy="27682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1719263"/>
            <a:ext cx="9132887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145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38600"/>
            <a:ext cx="9144000" cy="1036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215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1639"/>
            <a:ext cx="9144000" cy="32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Reactions of Lithium Aluminum Hydride</a:t>
            </a:r>
            <a:endParaRPr lang="en-US" sz="4400" dirty="0"/>
          </a:p>
        </p:txBody>
      </p:sp>
      <p:pic>
        <p:nvPicPr>
          <p:cNvPr id="4" name="Picture 3" descr="L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743200"/>
            <a:ext cx="2714625" cy="1685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105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LiAlH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is more soluble and can be used in the solvents diethyl ether or THF.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133600" y="1143000"/>
          <a:ext cx="4648200" cy="5379472"/>
        </p:xfrm>
        <a:graphic>
          <a:graphicData uri="http://schemas.openxmlformats.org/presentationml/2006/ole">
            <p:oleObj spid="_x0000_s6146" name="CS ChemDraw Drawing" r:id="rId3" imgW="6085015" imgH="7042015" progId="ChemDraw.Document.6.0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Lithium Aluminum Hydride is a potent reducing agent.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962400"/>
            <a:ext cx="8229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Several forms of hydride (H-) find use in organic chemistry, including </a:t>
            </a:r>
            <a:r>
              <a:rPr lang="en-US" sz="2000" dirty="0" err="1" smtClean="0"/>
              <a:t>NaH</a:t>
            </a:r>
            <a:r>
              <a:rPr lang="en-US" sz="2000" dirty="0" smtClean="0"/>
              <a:t>, CaH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LiAlH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NaBH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and NaBH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CN (and several others).</a:t>
            </a:r>
          </a:p>
          <a:p>
            <a:endParaRPr lang="en-US" sz="2000" dirty="0"/>
          </a:p>
          <a:p>
            <a:r>
              <a:rPr lang="en-US" sz="2000" dirty="0" smtClean="0"/>
              <a:t>The reactivity of hydride varies considerably, depending on the nature of the element to which it is attached.  It can function as either a base </a:t>
            </a:r>
            <a:r>
              <a:rPr lang="en-US" sz="2000" dirty="0" smtClean="0"/>
              <a:t>(e.g. </a:t>
            </a:r>
            <a:r>
              <a:rPr lang="en-US" sz="2000" dirty="0" err="1" smtClean="0"/>
              <a:t>NaH</a:t>
            </a:r>
            <a:r>
              <a:rPr lang="en-US" sz="2000" dirty="0" smtClean="0"/>
              <a:t>) or as a </a:t>
            </a:r>
            <a:r>
              <a:rPr lang="en-US" sz="2000" dirty="0" err="1" smtClean="0"/>
              <a:t>nucleophile</a:t>
            </a:r>
            <a:r>
              <a:rPr lang="en-US" sz="2000" dirty="0" smtClean="0"/>
              <a:t> (particularly toward addition to the carbonyl (C=O) group) when formulated as LiAlH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and NaBH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295400" y="381000"/>
          <a:ext cx="5641975" cy="276225"/>
        </p:xfrm>
        <a:graphic>
          <a:graphicData uri="http://schemas.openxmlformats.org/presentationml/2006/ole">
            <p:oleObj spid="_x0000_s7170" name="CS ChemDraw Drawing" r:id="rId3" imgW="5641456" imgH="276968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762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Hydride acting as a </a:t>
            </a:r>
            <a:r>
              <a:rPr lang="en-US" sz="2400" u="sng" dirty="0" smtClean="0"/>
              <a:t>base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066800" y="1752600"/>
          <a:ext cx="6770688" cy="828675"/>
        </p:xfrm>
        <a:graphic>
          <a:graphicData uri="http://schemas.openxmlformats.org/presentationml/2006/ole">
            <p:oleObj spid="_x0000_s7171" name="CS ChemDraw Drawing" r:id="rId4" imgW="6770882" imgH="828743" progId="ChemDraw.Document.6.0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609287" y="2743200"/>
            <a:ext cx="7539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Hydride acting as a </a:t>
            </a:r>
            <a:r>
              <a:rPr lang="en-US" sz="2400" u="sng" dirty="0" err="1" smtClean="0"/>
              <a:t>nucleophile</a:t>
            </a:r>
            <a:r>
              <a:rPr lang="en-US" sz="2400" dirty="0" smtClean="0"/>
              <a:t> toward the carbonyl group.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752600"/>
            <a:ext cx="6908669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799" y="1676400"/>
            <a:ext cx="6588579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799" y="1676400"/>
            <a:ext cx="6550325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914400"/>
            <a:ext cx="5943600" cy="492501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676400"/>
            <a:ext cx="6589932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600200"/>
            <a:ext cx="6570467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0725" y="1828800"/>
            <a:ext cx="51625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99" y="1752600"/>
            <a:ext cx="5965613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1675" y="1528762"/>
            <a:ext cx="5200650" cy="380047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6271846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276600"/>
            <a:ext cx="838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has a </a:t>
            </a:r>
            <a:r>
              <a:rPr lang="en-US" dirty="0" err="1" smtClean="0"/>
              <a:t>pKa</a:t>
            </a:r>
            <a:r>
              <a:rPr lang="en-US" dirty="0" smtClean="0"/>
              <a:t> value of 42, thus the conjugate base (hydride) is extremely strong, easily </a:t>
            </a:r>
            <a:r>
              <a:rPr lang="en-US" dirty="0" err="1" smtClean="0"/>
              <a:t>deprotonating</a:t>
            </a:r>
            <a:r>
              <a:rPr lang="en-US" dirty="0" smtClean="0"/>
              <a:t> alcohols, for example.  Sodium Hydride, </a:t>
            </a:r>
            <a:r>
              <a:rPr lang="en-US" dirty="0" err="1" smtClean="0"/>
              <a:t>NaH</a:t>
            </a:r>
            <a:r>
              <a:rPr lang="en-US" dirty="0" smtClean="0"/>
              <a:t>, is used exclusively as a strong base.</a:t>
            </a:r>
          </a:p>
          <a:p>
            <a:endParaRPr lang="en-US" dirty="0" smtClean="0"/>
          </a:p>
          <a:p>
            <a:r>
              <a:rPr lang="en-US" dirty="0" smtClean="0"/>
              <a:t>Calcium Hydride, CaH</a:t>
            </a:r>
            <a:r>
              <a:rPr lang="en-US" baseline="-25000" dirty="0" smtClean="0"/>
              <a:t>2</a:t>
            </a:r>
            <a:r>
              <a:rPr lang="en-US" dirty="0" smtClean="0"/>
              <a:t>, is used nearly exclusively as a drying agent, reacting with moisture in solvents to generate hydrogen gas and calcium hydroxide.  The solvent is then distilled to separate the dry solvent from the solid calcium hydroxide.</a:t>
            </a:r>
          </a:p>
          <a:p>
            <a:endParaRPr lang="en-US" dirty="0" smtClean="0"/>
          </a:p>
          <a:p>
            <a:r>
              <a:rPr lang="en-US" dirty="0" smtClean="0"/>
              <a:t>One needs to handle more reactive forms of hydride (e.g. </a:t>
            </a:r>
            <a:r>
              <a:rPr lang="en-US" dirty="0" err="1" smtClean="0"/>
              <a:t>NaH</a:t>
            </a:r>
            <a:r>
              <a:rPr lang="en-US" dirty="0" smtClean="0"/>
              <a:t> and LiAlH</a:t>
            </a:r>
            <a:r>
              <a:rPr lang="en-US" baseline="-25000" dirty="0" smtClean="0"/>
              <a:t>4</a:t>
            </a:r>
            <a:r>
              <a:rPr lang="en-US" dirty="0" smtClean="0"/>
              <a:t>) extremely carefully, since </a:t>
            </a:r>
            <a:r>
              <a:rPr lang="en-US" u="sng" dirty="0" smtClean="0"/>
              <a:t>reaction with water or alcohols will generate hydrogen gas </a:t>
            </a:r>
            <a:r>
              <a:rPr lang="en-US" dirty="0" smtClean="0"/>
              <a:t>with enough </a:t>
            </a:r>
            <a:r>
              <a:rPr lang="en-US" dirty="0" err="1" smtClean="0"/>
              <a:t>exothermicity</a:t>
            </a:r>
            <a:r>
              <a:rPr lang="en-US" dirty="0" smtClean="0"/>
              <a:t> to start a fire (or cause an explosion).</a:t>
            </a:r>
            <a:endParaRPr lang="en-US" dirty="0" smtClean="0"/>
          </a:p>
        </p:txBody>
      </p:sp>
      <p:pic>
        <p:nvPicPr>
          <p:cNvPr id="3" name="Picture 2" descr="hydrogen-vehicle-danger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28600"/>
            <a:ext cx="3810000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399" y="1676400"/>
            <a:ext cx="6715957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600200"/>
            <a:ext cx="6183376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905000"/>
            <a:ext cx="6778841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676400"/>
            <a:ext cx="6293581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41838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800"/>
            <a:ext cx="9191626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399" y="1676400"/>
            <a:ext cx="5734913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399" y="1371600"/>
            <a:ext cx="6081623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hiumAluminumHydride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5831484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66373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114801"/>
            <a:ext cx="9144000" cy="180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Reactions of Sodium </a:t>
            </a:r>
            <a:r>
              <a:rPr lang="en-US" sz="4800" dirty="0" err="1" smtClean="0"/>
              <a:t>Borohydride</a:t>
            </a:r>
            <a:endParaRPr lang="en-US" sz="4800" dirty="0"/>
          </a:p>
        </p:txBody>
      </p:sp>
      <p:pic>
        <p:nvPicPr>
          <p:cNvPr id="3" name="Picture 2" descr="Sodium-borohydr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590800"/>
            <a:ext cx="2895600" cy="17256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4953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Sodium </a:t>
            </a:r>
            <a:r>
              <a:rPr lang="en-US" sz="2400" dirty="0" err="1" smtClean="0"/>
              <a:t>borohydride</a:t>
            </a:r>
            <a:r>
              <a:rPr lang="en-US" sz="2400" dirty="0" smtClean="0"/>
              <a:t> (NaBH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 is both less reactive and less soluble than LiAlH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.  Thus, it is frequently used in alcoholic solvents, although it has a limited lifetime in such solvents (due to its reaction as a base with the ROH.)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75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Reactions of </a:t>
            </a:r>
            <a:r>
              <a:rPr lang="en-US" sz="4800" dirty="0" err="1" smtClean="0"/>
              <a:t>NaH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41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Sodium hydride is relatively insoluble, and is usually used in DMF or THF solvent.</a:t>
            </a:r>
            <a:endParaRPr 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86000" y="1295400"/>
          <a:ext cx="4191000" cy="5321905"/>
        </p:xfrm>
        <a:graphic>
          <a:graphicData uri="http://schemas.openxmlformats.org/presentationml/2006/ole">
            <p:oleObj spid="_x0000_s8194" name="CS ChemDraw Drawing" r:id="rId3" imgW="5539346" imgH="7034179" progId="ChemDraw.Document.6.0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152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NaBH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is less reactive than LiAlH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and does not reduce esters or amides</a:t>
            </a:r>
            <a:endParaRPr lang="en-U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7387" y="1409700"/>
            <a:ext cx="5229225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5987" y="1614487"/>
            <a:ext cx="4772025" cy="3629025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133600"/>
            <a:ext cx="7160029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183376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371600"/>
            <a:ext cx="5805427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447800"/>
            <a:ext cx="5715000" cy="3659322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524000"/>
            <a:ext cx="5638800" cy="49881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NaBH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can selectively reduce </a:t>
            </a:r>
            <a:r>
              <a:rPr lang="en-US" sz="2400" dirty="0" err="1" smtClean="0"/>
              <a:t>ketone</a:t>
            </a:r>
            <a:r>
              <a:rPr lang="en-US" sz="2400" dirty="0" smtClean="0"/>
              <a:t> in presence of ester and </a:t>
            </a:r>
            <a:r>
              <a:rPr lang="en-US" sz="2400" dirty="0" err="1" smtClean="0"/>
              <a:t>epoxide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066800"/>
            <a:ext cx="5715000" cy="4668140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371600"/>
            <a:ext cx="5638800" cy="50407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Notice that NaBH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can reduce </a:t>
            </a:r>
            <a:r>
              <a:rPr lang="en-US" sz="2400" dirty="0" err="1" smtClean="0"/>
              <a:t>ketone</a:t>
            </a:r>
            <a:r>
              <a:rPr lang="en-US" sz="2400" dirty="0" smtClean="0"/>
              <a:t> in presence of ester</a:t>
            </a:r>
          </a:p>
          <a:p>
            <a:pPr algn="ctr"/>
            <a:r>
              <a:rPr lang="en-US" sz="2400" dirty="0" smtClean="0"/>
              <a:t>(and </a:t>
            </a:r>
            <a:r>
              <a:rPr lang="en-US" sz="2400" dirty="0" err="1" smtClean="0"/>
              <a:t>aziridine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1219200"/>
          <a:ext cx="8328025" cy="5018088"/>
        </p:xfrm>
        <a:graphic>
          <a:graphicData uri="http://schemas.openxmlformats.org/presentationml/2006/ole">
            <p:oleObj spid="_x0000_s1026" name="CS ChemDraw Drawing" r:id="rId3" imgW="8328199" imgH="5018121" progId="ChemDraw.Document.6.0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324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EWG = Electron Withdrawing Group, C=O, CN,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NaH</a:t>
            </a:r>
            <a:r>
              <a:rPr lang="en-US" sz="2400" dirty="0" smtClean="0"/>
              <a:t> is used almost exclusively as a base (not as a </a:t>
            </a:r>
            <a:r>
              <a:rPr lang="en-US" sz="2400" dirty="0" err="1" smtClean="0"/>
              <a:t>nucleophile</a:t>
            </a:r>
            <a:r>
              <a:rPr lang="en-US" sz="2400" dirty="0" smtClean="0"/>
              <a:t>) to generate oxygen, nitrogen, and carbon anions.</a:t>
            </a:r>
            <a:endParaRPr lang="en-US" sz="24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99" y="1905000"/>
            <a:ext cx="6033685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6345807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142999"/>
            <a:ext cx="5562600" cy="4445743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Borohydride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24000"/>
            <a:ext cx="5769283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8628063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Hydrid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7196024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Hydrid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1676400"/>
            <a:ext cx="6337426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4572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Williamson Ether Synthesis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Hydrid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24000"/>
            <a:ext cx="6721457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diumHydrid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219200"/>
            <a:ext cx="6477000" cy="42905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408</Words>
  <Application>Microsoft Office PowerPoint</Application>
  <PresentationFormat>On-screen Show (4:3)</PresentationFormat>
  <Paragraphs>28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Buynak</dc:creator>
  <cp:lastModifiedBy>00005862</cp:lastModifiedBy>
  <cp:revision>45</cp:revision>
  <dcterms:created xsi:type="dcterms:W3CDTF">2009-10-21T22:05:41Z</dcterms:created>
  <dcterms:modified xsi:type="dcterms:W3CDTF">2010-10-07T03:29:54Z</dcterms:modified>
</cp:coreProperties>
</file>