
<file path=[Content_Types].xml><?xml version="1.0" encoding="utf-8"?>
<Types xmlns="http://schemas.openxmlformats.org/package/2006/content-types">
  <Default Extension="png" ContentType="image/png"/>
  <Default Extension="bmp" ContentType="image/bmp"/>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7" r:id="rId2"/>
    <p:sldId id="278" r:id="rId3"/>
    <p:sldId id="279" r:id="rId4"/>
    <p:sldId id="318" r:id="rId5"/>
    <p:sldId id="307" r:id="rId6"/>
    <p:sldId id="314" r:id="rId7"/>
    <p:sldId id="312" r:id="rId8"/>
    <p:sldId id="317" r:id="rId9"/>
    <p:sldId id="325" r:id="rId10"/>
    <p:sldId id="326" r:id="rId11"/>
    <p:sldId id="320" r:id="rId12"/>
    <p:sldId id="322" r:id="rId13"/>
    <p:sldId id="321" r:id="rId14"/>
    <p:sldId id="295" r:id="rId15"/>
    <p:sldId id="327" r:id="rId16"/>
    <p:sldId id="329" r:id="rId17"/>
    <p:sldId id="299" r:id="rId18"/>
    <p:sldId id="331" r:id="rId19"/>
    <p:sldId id="319" r:id="rId20"/>
    <p:sldId id="315" r:id="rId21"/>
    <p:sldId id="328" r:id="rId22"/>
    <p:sldId id="316" r:id="rId23"/>
    <p:sldId id="330" r:id="rId24"/>
    <p:sldId id="275" r:id="rId25"/>
  </p:sldIdLst>
  <p:sldSz cx="9144000" cy="6858000" type="screen4x3"/>
  <p:notesSz cx="7315200" cy="96012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00"/>
    <a:srgbClr val="FC790C"/>
    <a:srgbClr val="B8E32F"/>
    <a:srgbClr val="EBD531"/>
    <a:srgbClr val="FFFFFF"/>
    <a:srgbClr val="C16557"/>
    <a:srgbClr val="95557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000" autoAdjust="0"/>
  </p:normalViewPr>
  <p:slideViewPr>
    <p:cSldViewPr>
      <p:cViewPr>
        <p:scale>
          <a:sx n="80" d="100"/>
          <a:sy n="80" d="100"/>
        </p:scale>
        <p:origin x="-135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20AB10E0-4153-4E50-B293-C98DC9ACE84E}" type="datetimeFigureOut">
              <a:rPr lang="zh-CN" altLang="en-US" smtClean="0"/>
              <a:t>2011/4/30</a:t>
            </a:fld>
            <a:endParaRPr lang="zh-CN" altLang="en-US"/>
          </a:p>
        </p:txBody>
      </p:sp>
      <p:sp>
        <p:nvSpPr>
          <p:cNvPr id="4" name="幻灯片图像占位符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5AD11B2-D377-44B9-89F0-99B9B494BE6B}" type="slidenum">
              <a:rPr lang="zh-CN" altLang="en-US" smtClean="0"/>
              <a:t>‹#›</a:t>
            </a:fld>
            <a:endParaRPr lang="zh-CN" altLang="en-US"/>
          </a:p>
        </p:txBody>
      </p:sp>
    </p:spTree>
    <p:extLst>
      <p:ext uri="{BB962C8B-B14F-4D97-AF65-F5344CB8AC3E}">
        <p14:creationId xmlns:p14="http://schemas.microsoft.com/office/powerpoint/2010/main" val="395839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medicinehealth.com/script/main/art.asp?articlekey=59158"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Benzene"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en.wikipedia.org/wiki/Diazepine"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National_Sleep_Founda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children.webmd.com/kids-coping-divor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Some people who have insomnia may have trouble falling asleep. Other people may fall asleep easily but wake up too soon. Others may have trouble with both falling asleep and staying asleep. </a:t>
            </a:r>
          </a:p>
          <a:p>
            <a:endParaRPr lang="en-US" altLang="zh-CN" dirty="0" smtClean="0"/>
          </a:p>
          <a:p>
            <a:r>
              <a:rPr lang="en-US" altLang="zh-CN" dirty="0" smtClean="0"/>
              <a:t>As a result, insomnia may cause you to get too little sleep or have poor-quality sleep. You may not feel refreshed when you wake up.</a:t>
            </a:r>
          </a:p>
          <a:p>
            <a:endParaRPr lang="en-US" altLang="zh-CN" dirty="0" smtClean="0"/>
          </a:p>
        </p:txBody>
      </p:sp>
      <p:sp>
        <p:nvSpPr>
          <p:cNvPr id="4" name="灯片编号占位符 3"/>
          <p:cNvSpPr>
            <a:spLocks noGrp="1"/>
          </p:cNvSpPr>
          <p:nvPr>
            <p:ph type="sldNum" sz="quarter" idx="10"/>
          </p:nvPr>
        </p:nvSpPr>
        <p:spPr/>
        <p:txBody>
          <a:bodyPr/>
          <a:lstStyle/>
          <a:p>
            <a:fld id="{F5AD11B2-D377-44B9-89F0-99B9B494BE6B}" type="slidenum">
              <a:rPr lang="zh-CN" altLang="en-US" smtClean="0"/>
              <a:t>3</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12</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In addition to people with the above medical conditions, certain groups may be at higher risk for developing insomnia:</a:t>
            </a:r>
          </a:p>
          <a:p>
            <a:endParaRPr lang="en-US" altLang="zh-CN" dirty="0" smtClean="0">
              <a:effectLst/>
            </a:endParaRPr>
          </a:p>
          <a:p>
            <a:r>
              <a:rPr lang="en-US" altLang="zh-CN" dirty="0" smtClean="0">
                <a:effectLst/>
              </a:rPr>
              <a:t>Insomnia affects women more often than men. The condition can occur at any age. However, older adults are more likely to have insomnia than younger people.</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13</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Lie awake for a long time before you fall asleep </a:t>
            </a:r>
          </a:p>
          <a:p>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14</a:t>
            </a:fld>
            <a:endParaRPr lang="zh-CN" altLang="en-US"/>
          </a:p>
        </p:txBody>
      </p:sp>
    </p:spTree>
    <p:extLst>
      <p:ext uri="{BB962C8B-B14F-4D97-AF65-F5344CB8AC3E}">
        <p14:creationId xmlns:p14="http://schemas.microsoft.com/office/powerpoint/2010/main" val="194484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Most often daytime symptoms will bring people to seek medical attention.</a:t>
            </a:r>
            <a:br>
              <a:rPr lang="en-US" altLang="zh-CN" dirty="0" smtClean="0"/>
            </a:b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15</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is often defined as a positive response to either of two questions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16</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Lifestyle changes often can help relieve acute (short-term) insomnia. These changes may make it easier to fall asleep and stay asleep. </a:t>
            </a:r>
          </a:p>
          <a:p>
            <a:r>
              <a:rPr lang="en-US" altLang="zh-CN" dirty="0" smtClean="0">
                <a:effectLst/>
              </a:rPr>
              <a:t>A type of counseling called cognitive-behavioral therapy (CBT) can help relieve the anxiety linked to chronic (ongoing) insomnia. Anxiety tends to prolong insomnia. </a:t>
            </a:r>
          </a:p>
          <a:p>
            <a:r>
              <a:rPr lang="en-US" altLang="zh-CN" dirty="0" smtClean="0">
                <a:effectLst/>
              </a:rPr>
              <a:t>Several medicines also can help relieve insomnia and re-establish a regular sleep schedule. However, if your insomnia is the symptom or side effect of another problem, it's important to treat the underlying cause (if possible). Your doctor also may prescribe medicine to help treat your insomnia.</a:t>
            </a:r>
            <a:endParaRPr lang="en-US" altLang="zh-CN" dirty="0">
              <a:effectLst/>
            </a:endParaRPr>
          </a:p>
        </p:txBody>
      </p:sp>
      <p:sp>
        <p:nvSpPr>
          <p:cNvPr id="4" name="灯片编号占位符 3"/>
          <p:cNvSpPr>
            <a:spLocks noGrp="1"/>
          </p:cNvSpPr>
          <p:nvPr>
            <p:ph type="sldNum" sz="quarter" idx="10"/>
          </p:nvPr>
        </p:nvSpPr>
        <p:spPr/>
        <p:txBody>
          <a:bodyPr/>
          <a:lstStyle/>
          <a:p>
            <a:fld id="{F5AD11B2-D377-44B9-89F0-99B9B494BE6B}" type="slidenum">
              <a:rPr lang="zh-CN" altLang="en-US" smtClean="0"/>
              <a:t>17</a:t>
            </a:fld>
            <a:endParaRPr lang="zh-CN" altLang="en-US"/>
          </a:p>
        </p:txBody>
      </p:sp>
    </p:spTree>
    <p:extLst>
      <p:ext uri="{BB962C8B-B14F-4D97-AF65-F5344CB8AC3E}">
        <p14:creationId xmlns:p14="http://schemas.microsoft.com/office/powerpoint/2010/main" val="2089113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is often defined as a positive response to either of two questions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18</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Numerous studies have reported positive outcomes of combining cognitive behavioral therapy for insomnia treatment </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19</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 numerous prescription </a:t>
            </a:r>
            <a:r>
              <a:rPr lang="en-US" altLang="zh-CN" dirty="0" smtClean="0">
                <a:hlinkClick r:id="rId3" action="ppaction://hlinkfile"/>
              </a:rPr>
              <a:t>medications to treat insomnia</a:t>
            </a:r>
            <a:r>
              <a:rPr lang="en-US" altLang="zh-CN" dirty="0" smtClean="0"/>
              <a:t>. </a:t>
            </a:r>
          </a:p>
          <a:p>
            <a:r>
              <a:rPr lang="en-US" altLang="zh-CN" dirty="0" smtClean="0"/>
              <a:t>Generally, it is advised that they should not be used as the only therapy and that treatment is more successful if combined with non-medical therapies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20</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fusion of a </a:t>
            </a:r>
            <a:r>
              <a:rPr lang="en-US" altLang="zh-CN" dirty="0" smtClean="0">
                <a:hlinkClick r:id="rId3" action="ppaction://hlinkfile"/>
              </a:rPr>
              <a:t>benzene</a:t>
            </a:r>
            <a:r>
              <a:rPr lang="en-US" altLang="zh-CN" dirty="0" smtClean="0"/>
              <a:t> ring and a </a:t>
            </a:r>
            <a:r>
              <a:rPr lang="en-US" altLang="zh-CN" dirty="0" err="1" smtClean="0">
                <a:hlinkClick r:id="rId4" action="ppaction://hlinkfile"/>
              </a:rPr>
              <a:t>diazepine</a:t>
            </a:r>
            <a:r>
              <a:rPr lang="en-US" altLang="zh-CN" dirty="0" smtClean="0"/>
              <a:t> ring</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21</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The </a:t>
            </a:r>
            <a:r>
              <a:rPr lang="en-US" altLang="zh-CN" dirty="0" smtClean="0">
                <a:hlinkClick r:id="rId3" action="ppaction://hlinkfile"/>
              </a:rPr>
              <a:t>National Sleep Foundation</a:t>
            </a:r>
            <a:r>
              <a:rPr lang="en-US" altLang="zh-CN" dirty="0" smtClean="0"/>
              <a:t>'s 2002 </a:t>
            </a:r>
            <a:r>
              <a:rPr lang="en-US" altLang="zh-CN" i="1" dirty="0" smtClean="0"/>
              <a:t>Sleep in America</a:t>
            </a:r>
            <a:r>
              <a:rPr lang="en-US" altLang="zh-CN" dirty="0" smtClean="0"/>
              <a:t> poll showed that 58% of adults in the U.S. experienced symptoms of insomnia a few nights a week or more.</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4</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is often defined as a positive response to either of two questions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22</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23</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There are two types of insomnia: primary insomnia and secondary insomnia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More than 8 out of 10 people who have insomnia are believed to have secondary insomnia.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effectLst/>
            </a:endParaRPr>
          </a:p>
          <a:p>
            <a:r>
              <a:rPr lang="en-US" altLang="zh-CN" dirty="0" smtClean="0">
                <a:effectLst/>
              </a:rPr>
              <a:t>Certain medical conditions, medicines, sleep disorders, and substances can cause secondary insomnia. </a:t>
            </a:r>
          </a:p>
          <a:p>
            <a:r>
              <a:rPr lang="en-US" altLang="zh-CN" dirty="0" smtClean="0">
                <a:effectLst/>
              </a:rPr>
              <a:t>Secondary insomnia often resolves or improves without treatment if you can stop its cause—especially if you can correct the problem soon after it starts. For example, if caffeine is causing your insomnia, stopping or limiting your intake of the substance may cause your insomnia to go away.</a:t>
            </a:r>
          </a:p>
          <a:p>
            <a:endParaRPr lang="en-US" altLang="zh-CN" dirty="0" smtClean="0">
              <a:effectLst/>
            </a:endParaRPr>
          </a:p>
          <a:p>
            <a:r>
              <a:rPr lang="en-US" altLang="zh-CN" dirty="0" smtClean="0">
                <a:effectLst/>
              </a:rPr>
              <a:t>In contrast, primary insomnia isn't due to a medical problem, medicines, or other substances. It is its own disorder. A number of life changes can trigger primary insomnia, including long-lasting stress and emotional upset. </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5</a:t>
            </a:fld>
            <a:endParaRPr lang="zh-CN" altLang="en-US"/>
          </a:p>
        </p:txBody>
      </p:sp>
    </p:spTree>
    <p:extLst>
      <p:ext uri="{BB962C8B-B14F-4D97-AF65-F5344CB8AC3E}">
        <p14:creationId xmlns:p14="http://schemas.microsoft.com/office/powerpoint/2010/main" val="274431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type of insomnia often is a symptom of an emotional, neurological, or other medical or sleep disorder.</a:t>
            </a:r>
          </a:p>
          <a:p>
            <a:endParaRPr lang="en-US" altLang="zh-CN" dirty="0" smtClean="0"/>
          </a:p>
          <a:p>
            <a:r>
              <a:rPr lang="en-US" altLang="zh-CN" dirty="0" smtClean="0">
                <a:effectLst/>
              </a:rPr>
              <a:t>depression, anxiety</a:t>
            </a:r>
          </a:p>
          <a:p>
            <a:endParaRPr lang="en-US" altLang="zh-CN" dirty="0" smtClean="0">
              <a:effectLst/>
            </a:endParaRPr>
          </a:p>
          <a:p>
            <a:endParaRPr lang="en-US" altLang="zh-CN" dirty="0" smtClean="0"/>
          </a:p>
        </p:txBody>
      </p:sp>
      <p:sp>
        <p:nvSpPr>
          <p:cNvPr id="4" name="灯片编号占位符 3"/>
          <p:cNvSpPr>
            <a:spLocks noGrp="1"/>
          </p:cNvSpPr>
          <p:nvPr>
            <p:ph type="sldNum" sz="quarter" idx="10"/>
          </p:nvPr>
        </p:nvSpPr>
        <p:spPr/>
        <p:txBody>
          <a:bodyPr/>
          <a:lstStyle/>
          <a:p>
            <a:fld id="{F5AD11B2-D377-44B9-89F0-99B9B494BE6B}" type="slidenum">
              <a:rPr lang="zh-CN" altLang="en-US" smtClean="0"/>
              <a:t>6</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also varies in how long it lasts and how often it occurs</a:t>
            </a:r>
            <a:r>
              <a:rPr lang="zh-CN" altLang="en-US" dirty="0" smtClean="0"/>
              <a:t>。。。</a:t>
            </a:r>
            <a:r>
              <a:rPr lang="en-US" altLang="zh-CN" dirty="0" smtClean="0"/>
              <a:t>Insomnia can be chronic or acute. Chronic insomnia means having symptoms at least 3 nights a week for more than a month. Acute insomnia lasts for less time. </a:t>
            </a:r>
          </a:p>
          <a:p>
            <a:endParaRPr lang="en-US" altLang="zh-CN" dirty="0" smtClean="0"/>
          </a:p>
        </p:txBody>
      </p:sp>
      <p:sp>
        <p:nvSpPr>
          <p:cNvPr id="4" name="灯片编号占位符 3"/>
          <p:cNvSpPr>
            <a:spLocks noGrp="1"/>
          </p:cNvSpPr>
          <p:nvPr>
            <p:ph type="sldNum" sz="quarter" idx="10"/>
          </p:nvPr>
        </p:nvSpPr>
        <p:spPr/>
        <p:txBody>
          <a:bodyPr/>
          <a:lstStyle/>
          <a:p>
            <a:fld id="{F5AD11B2-D377-44B9-89F0-99B9B494BE6B}" type="slidenum">
              <a:rPr lang="zh-CN" altLang="en-US" smtClean="0"/>
              <a:t>7</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is often defined as a positive response to either of two questions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8</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(job loss or change, death of a loved one, </a:t>
            </a:r>
            <a:r>
              <a:rPr lang="en-US" altLang="zh-CN" dirty="0" smtClean="0">
                <a:hlinkClick r:id="rId3"/>
              </a:rPr>
              <a:t>divorce</a:t>
            </a:r>
            <a:r>
              <a:rPr lang="en-US" altLang="zh-CN" dirty="0" smtClean="0"/>
              <a:t>, moving</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9</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r>
              <a:rPr lang="en-US" altLang="zh-CN" sz="1200" dirty="0" smtClean="0"/>
              <a:t>Certain medications have been associated with insomnia. Among them are: </a:t>
            </a:r>
          </a:p>
          <a:p>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10</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 insomnia is often defined as a positive response to either of two questions</a:t>
            </a:r>
            <a:endParaRPr lang="zh-CN" altLang="en-US" dirty="0"/>
          </a:p>
        </p:txBody>
      </p:sp>
      <p:sp>
        <p:nvSpPr>
          <p:cNvPr id="4" name="灯片编号占位符 3"/>
          <p:cNvSpPr>
            <a:spLocks noGrp="1"/>
          </p:cNvSpPr>
          <p:nvPr>
            <p:ph type="sldNum" sz="quarter" idx="10"/>
          </p:nvPr>
        </p:nvSpPr>
        <p:spPr/>
        <p:txBody>
          <a:bodyPr/>
          <a:lstStyle/>
          <a:p>
            <a:fld id="{F5AD11B2-D377-44B9-89F0-99B9B494BE6B}" type="slidenum">
              <a:rPr lang="zh-CN" altLang="en-US" smtClean="0"/>
              <a:t>11</a:t>
            </a:fld>
            <a:endParaRPr lang="zh-CN" altLang="en-US"/>
          </a:p>
        </p:txBody>
      </p:sp>
    </p:spTree>
    <p:extLst>
      <p:ext uri="{BB962C8B-B14F-4D97-AF65-F5344CB8AC3E}">
        <p14:creationId xmlns:p14="http://schemas.microsoft.com/office/powerpoint/2010/main" val="41083309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bwMode="gray">
      <p:bgPr>
        <a:solidFill>
          <a:srgbClr val="FFFFFF"/>
        </a:solidFill>
        <a:effectLst/>
      </p:bgPr>
    </p:bg>
    <p:spTree>
      <p:nvGrpSpPr>
        <p:cNvPr id="1" name=""/>
        <p:cNvGrpSpPr/>
        <p:nvPr/>
      </p:nvGrpSpPr>
      <p:grpSpPr>
        <a:xfrm>
          <a:off x="0" y="0"/>
          <a:ext cx="0" cy="0"/>
          <a:chOff x="0" y="0"/>
          <a:chExt cx="0" cy="0"/>
        </a:xfrm>
      </p:grpSpPr>
      <p:sp>
        <p:nvSpPr>
          <p:cNvPr id="3344" name="Rectangle 272"/>
          <p:cNvSpPr>
            <a:spLocks noChangeArrowheads="1"/>
          </p:cNvSpPr>
          <p:nvPr/>
        </p:nvSpPr>
        <p:spPr bwMode="gray">
          <a:xfrm>
            <a:off x="0" y="6096000"/>
            <a:ext cx="9144000" cy="762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24" name="Rectangle 252"/>
          <p:cNvSpPr>
            <a:spLocks noChangeArrowheads="1"/>
          </p:cNvSpPr>
          <p:nvPr/>
        </p:nvSpPr>
        <p:spPr bwMode="gray">
          <a:xfrm>
            <a:off x="0" y="914400"/>
            <a:ext cx="4960938" cy="5154613"/>
          </a:xfrm>
          <a:prstGeom prst="rect">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41" name="Rectangle 269"/>
          <p:cNvSpPr>
            <a:spLocks noChangeArrowheads="1"/>
          </p:cNvSpPr>
          <p:nvPr/>
        </p:nvSpPr>
        <p:spPr bwMode="gray">
          <a:xfrm>
            <a:off x="196850" y="4311650"/>
            <a:ext cx="4770438" cy="1754188"/>
          </a:xfrm>
          <a:prstGeom prst="rect">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6" name="Rectangle 4"/>
          <p:cNvSpPr>
            <a:spLocks noGrp="1" noChangeArrowheads="1"/>
          </p:cNvSpPr>
          <p:nvPr>
            <p:ph type="dt" sz="half" idx="2"/>
          </p:nvPr>
        </p:nvSpPr>
        <p:spPr>
          <a:xfrm>
            <a:off x="7010400" y="6553200"/>
            <a:ext cx="1981200" cy="244475"/>
          </a:xfrm>
        </p:spPr>
        <p:txBody>
          <a:bodyPr/>
          <a:lstStyle>
            <a:lvl1pPr>
              <a:defRPr sz="1200"/>
            </a:lvl1pPr>
          </a:lstStyle>
          <a:p>
            <a:endParaRPr lang="en-US" altLang="zh-CN"/>
          </a:p>
        </p:txBody>
      </p:sp>
      <p:sp>
        <p:nvSpPr>
          <p:cNvPr id="3078" name="Rectangle 6"/>
          <p:cNvSpPr>
            <a:spLocks noGrp="1" noChangeArrowheads="1"/>
          </p:cNvSpPr>
          <p:nvPr>
            <p:ph type="sldNum" sz="quarter" idx="4"/>
          </p:nvPr>
        </p:nvSpPr>
        <p:spPr>
          <a:xfrm>
            <a:off x="228600" y="6553200"/>
            <a:ext cx="381000" cy="244475"/>
          </a:xfrm>
        </p:spPr>
        <p:txBody>
          <a:bodyPr/>
          <a:lstStyle>
            <a:lvl1pPr>
              <a:defRPr sz="1200"/>
            </a:lvl1pPr>
          </a:lstStyle>
          <a:p>
            <a:fld id="{896F6E41-DBD4-4E75-A56B-B9DBB6A9798F}" type="slidenum">
              <a:rPr lang="en-US" altLang="zh-CN"/>
              <a:pPr/>
              <a:t>‹#›</a:t>
            </a:fld>
            <a:endParaRPr lang="en-US" altLang="zh-CN"/>
          </a:p>
        </p:txBody>
      </p:sp>
      <p:sp>
        <p:nvSpPr>
          <p:cNvPr id="3326" name="Rectangle 254"/>
          <p:cNvSpPr>
            <a:spLocks noChangeArrowheads="1"/>
          </p:cNvSpPr>
          <p:nvPr/>
        </p:nvSpPr>
        <p:spPr bwMode="gray">
          <a:xfrm>
            <a:off x="3308350" y="914400"/>
            <a:ext cx="1654175" cy="1676400"/>
          </a:xfrm>
          <a:prstGeom prst="rect">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1800"/>
          </a:p>
        </p:txBody>
      </p:sp>
      <p:sp>
        <p:nvSpPr>
          <p:cNvPr id="3329" name="Rectangle 257"/>
          <p:cNvSpPr>
            <a:spLocks noChangeArrowheads="1"/>
          </p:cNvSpPr>
          <p:nvPr/>
        </p:nvSpPr>
        <p:spPr bwMode="gray">
          <a:xfrm>
            <a:off x="3317875" y="2590800"/>
            <a:ext cx="1639888" cy="1703388"/>
          </a:xfrm>
          <a:prstGeom prst="rect">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1" name="Rectangle 259"/>
          <p:cNvSpPr>
            <a:spLocks noChangeArrowheads="1"/>
          </p:cNvSpPr>
          <p:nvPr/>
        </p:nvSpPr>
        <p:spPr bwMode="gray">
          <a:xfrm>
            <a:off x="1654175" y="4300538"/>
            <a:ext cx="1654175" cy="1766887"/>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5" name="Line 263"/>
          <p:cNvSpPr>
            <a:spLocks noChangeShapeType="1"/>
          </p:cNvSpPr>
          <p:nvPr/>
        </p:nvSpPr>
        <p:spPr bwMode="gray">
          <a:xfrm>
            <a:off x="3309938" y="904875"/>
            <a:ext cx="0" cy="5191125"/>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30" name="Rectangle 258"/>
          <p:cNvSpPr>
            <a:spLocks noChangeArrowheads="1"/>
          </p:cNvSpPr>
          <p:nvPr/>
        </p:nvSpPr>
        <p:spPr bwMode="gray">
          <a:xfrm>
            <a:off x="0" y="4300538"/>
            <a:ext cx="1654175" cy="1766887"/>
          </a:xfrm>
          <a:prstGeom prst="rect">
            <a:avLst/>
          </a:prstGeom>
          <a:blipFill dpi="0" rotWithShape="1">
            <a:blip r:embed="rId7"/>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37" name="Line 265"/>
          <p:cNvSpPr>
            <a:spLocks noChangeShapeType="1"/>
          </p:cNvSpPr>
          <p:nvPr/>
        </p:nvSpPr>
        <p:spPr bwMode="gray">
          <a:xfrm>
            <a:off x="0" y="2590800"/>
            <a:ext cx="4953000"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38" name="Line 266"/>
          <p:cNvSpPr>
            <a:spLocks noChangeShapeType="1"/>
          </p:cNvSpPr>
          <p:nvPr/>
        </p:nvSpPr>
        <p:spPr bwMode="gray">
          <a:xfrm>
            <a:off x="22225" y="4302125"/>
            <a:ext cx="4949825" cy="0"/>
          </a:xfrm>
          <a:prstGeom prst="line">
            <a:avLst/>
          </a:prstGeom>
          <a:noFill/>
          <a:ln w="254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34" name="Line 262"/>
          <p:cNvSpPr>
            <a:spLocks noChangeShapeType="1"/>
          </p:cNvSpPr>
          <p:nvPr/>
        </p:nvSpPr>
        <p:spPr bwMode="gray">
          <a:xfrm>
            <a:off x="1666875" y="838200"/>
            <a:ext cx="0" cy="525780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45" name="Line 273"/>
          <p:cNvSpPr>
            <a:spLocks noChangeShapeType="1"/>
          </p:cNvSpPr>
          <p:nvPr/>
        </p:nvSpPr>
        <p:spPr bwMode="gray">
          <a:xfrm flipV="1">
            <a:off x="4978400" y="2190750"/>
            <a:ext cx="4178300" cy="1905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46" name="Line 274"/>
          <p:cNvSpPr>
            <a:spLocks noChangeShapeType="1"/>
          </p:cNvSpPr>
          <p:nvPr/>
        </p:nvSpPr>
        <p:spPr bwMode="gray">
          <a:xfrm flipV="1">
            <a:off x="4978400" y="5568950"/>
            <a:ext cx="4178300" cy="19050"/>
          </a:xfrm>
          <a:prstGeom prst="line">
            <a:avLst/>
          </a:prstGeom>
          <a:noFill/>
          <a:ln w="381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43" name="Rectangle 271"/>
          <p:cNvSpPr>
            <a:spLocks noChangeArrowheads="1"/>
          </p:cNvSpPr>
          <p:nvPr/>
        </p:nvSpPr>
        <p:spPr bwMode="gray">
          <a:xfrm>
            <a:off x="0" y="0"/>
            <a:ext cx="9144000" cy="89058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86" name="Text Box 14"/>
          <p:cNvSpPr txBox="1">
            <a:spLocks noChangeArrowheads="1"/>
          </p:cNvSpPr>
          <p:nvPr/>
        </p:nvSpPr>
        <p:spPr bwMode="gray">
          <a:xfrm>
            <a:off x="152400" y="304800"/>
            <a:ext cx="10668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100" i="1">
                <a:solidFill>
                  <a:srgbClr val="FFFFFF"/>
                </a:solidFill>
                <a:latin typeface="Arial Black" pitchFamily="34" charset="0"/>
                <a:ea typeface="宋体" charset="-122"/>
              </a:rPr>
              <a:t>LOGO</a:t>
            </a:r>
          </a:p>
        </p:txBody>
      </p:sp>
      <p:sp>
        <p:nvSpPr>
          <p:cNvPr id="3353" name="Rectangle 281"/>
          <p:cNvSpPr>
            <a:spLocks noChangeArrowheads="1"/>
          </p:cNvSpPr>
          <p:nvPr/>
        </p:nvSpPr>
        <p:spPr bwMode="gray">
          <a:xfrm>
            <a:off x="4953000" y="914400"/>
            <a:ext cx="4191000" cy="51816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75" name="Rectangle 3"/>
          <p:cNvSpPr>
            <a:spLocks noGrp="1" noChangeArrowheads="1"/>
          </p:cNvSpPr>
          <p:nvPr>
            <p:ph type="subTitle" idx="1"/>
          </p:nvPr>
        </p:nvSpPr>
        <p:spPr bwMode="gray">
          <a:xfrm>
            <a:off x="5029200" y="2743200"/>
            <a:ext cx="4114800" cy="381000"/>
          </a:xfrm>
        </p:spPr>
        <p:txBody>
          <a:bodyPr/>
          <a:lstStyle>
            <a:lvl1pPr marL="0" indent="0" algn="ctr">
              <a:buFont typeface="Wingdings" pitchFamily="2" charset="2"/>
              <a:buNone/>
              <a:defRPr sz="2200"/>
            </a:lvl1pPr>
          </a:lstStyle>
          <a:p>
            <a:pPr lvl="0"/>
            <a:r>
              <a:rPr lang="zh-CN" altLang="en-US" noProof="0" smtClean="0"/>
              <a:t>单击此处编辑母版副标题样式</a:t>
            </a:r>
            <a:endParaRPr lang="en-US" altLang="zh-CN" noProof="0" smtClean="0"/>
          </a:p>
        </p:txBody>
      </p:sp>
      <p:sp>
        <p:nvSpPr>
          <p:cNvPr id="3074" name="Rectangle 2"/>
          <p:cNvSpPr>
            <a:spLocks noGrp="1" noChangeArrowheads="1"/>
          </p:cNvSpPr>
          <p:nvPr>
            <p:ph type="ctrTitle"/>
          </p:nvPr>
        </p:nvSpPr>
        <p:spPr>
          <a:xfrm>
            <a:off x="5257800" y="1905000"/>
            <a:ext cx="3886200" cy="457200"/>
          </a:xfrm>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ctr">
              <a:defRPr sz="3600" b="1">
                <a:solidFill>
                  <a:schemeClr val="hlink"/>
                </a:solidFill>
              </a:defRPr>
            </a:lvl1pPr>
          </a:lstStyle>
          <a:p>
            <a:pPr lvl="0"/>
            <a:r>
              <a:rPr lang="zh-CN" altLang="en-US" noProof="0" smtClean="0"/>
              <a:t>单击此处编辑母版标题样式</a:t>
            </a:r>
            <a:endParaRPr lang="en-US" altLang="zh-CN" noProof="0" smtClean="0"/>
          </a:p>
        </p:txBody>
      </p:sp>
      <p:sp>
        <p:nvSpPr>
          <p:cNvPr id="3077" name="Rectangle 5"/>
          <p:cNvSpPr>
            <a:spLocks noGrp="1" noChangeArrowheads="1"/>
          </p:cNvSpPr>
          <p:nvPr>
            <p:ph type="ftr" sz="quarter" idx="3"/>
          </p:nvPr>
        </p:nvSpPr>
        <p:spPr>
          <a:xfrm>
            <a:off x="6019800" y="5318125"/>
            <a:ext cx="2133600" cy="244475"/>
          </a:xfrm>
        </p:spPr>
        <p:txBody>
          <a:bodyPr/>
          <a:lstStyle>
            <a:lvl1pPr>
              <a:defRPr sz="1400" b="0"/>
            </a:lvl1pPr>
          </a:lstStyle>
          <a:p>
            <a:r>
              <a:rPr lang="en-US" altLang="zh-CN"/>
              <a:t>www.themegallery.com</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76067A4A-8B62-4F3D-A9A1-83226DF299A8}"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799771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71450"/>
            <a:ext cx="1981200" cy="62293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171450"/>
            <a:ext cx="5791200" cy="62293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860B4088-7BC4-447B-8B88-E7BF631BD38B}"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14013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E4060542-A6CE-41E5-B8E2-9A7267859105}"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406431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页脚占位符 3"/>
          <p:cNvSpPr>
            <a:spLocks noGrp="1"/>
          </p:cNvSpPr>
          <p:nvPr>
            <p:ph type="ftr" sz="quarter" idx="10"/>
          </p:nvPr>
        </p:nvSpPr>
        <p:spPr/>
        <p:txBody>
          <a:bodyPr/>
          <a:lstStyle>
            <a:lvl1pPr>
              <a:defRPr/>
            </a:lvl1pPr>
          </a:lstStyle>
          <a:p>
            <a:r>
              <a:rPr lang="en-US" altLang="zh-CN"/>
              <a:t>www.themegallery.com</a:t>
            </a:r>
          </a:p>
        </p:txBody>
      </p:sp>
      <p:sp>
        <p:nvSpPr>
          <p:cNvPr id="5" name="灯片编号占位符 4"/>
          <p:cNvSpPr>
            <a:spLocks noGrp="1"/>
          </p:cNvSpPr>
          <p:nvPr>
            <p:ph type="sldNum" sz="quarter" idx="11"/>
          </p:nvPr>
        </p:nvSpPr>
        <p:spPr/>
        <p:txBody>
          <a:bodyPr/>
          <a:lstStyle>
            <a:lvl1pPr>
              <a:defRPr/>
            </a:lvl1pPr>
          </a:lstStyle>
          <a:p>
            <a:fld id="{A1949127-822A-4D0C-8F31-86C247042F3E}" type="slidenum">
              <a:rPr lang="en-US" altLang="zh-CN"/>
              <a:pPr/>
              <a:t>‹#›</a:t>
            </a:fld>
            <a:endParaRPr lang="en-US" altLang="zh-CN"/>
          </a:p>
        </p:txBody>
      </p:sp>
      <p:sp>
        <p:nvSpPr>
          <p:cNvPr id="6" name="日期占位符 5"/>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07646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295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295400"/>
            <a:ext cx="3886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13FB65EE-F0E1-43F9-B4C3-365A0602C7F3}"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218291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页脚占位符 6"/>
          <p:cNvSpPr>
            <a:spLocks noGrp="1"/>
          </p:cNvSpPr>
          <p:nvPr>
            <p:ph type="ftr" sz="quarter" idx="10"/>
          </p:nvPr>
        </p:nvSpPr>
        <p:spPr/>
        <p:txBody>
          <a:bodyPr/>
          <a:lstStyle>
            <a:lvl1pPr>
              <a:defRPr/>
            </a:lvl1pPr>
          </a:lstStyle>
          <a:p>
            <a:r>
              <a:rPr lang="en-US" altLang="zh-CN"/>
              <a:t>www.themegallery.com</a:t>
            </a:r>
          </a:p>
        </p:txBody>
      </p:sp>
      <p:sp>
        <p:nvSpPr>
          <p:cNvPr id="8" name="灯片编号占位符 7"/>
          <p:cNvSpPr>
            <a:spLocks noGrp="1"/>
          </p:cNvSpPr>
          <p:nvPr>
            <p:ph type="sldNum" sz="quarter" idx="11"/>
          </p:nvPr>
        </p:nvSpPr>
        <p:spPr/>
        <p:txBody>
          <a:bodyPr/>
          <a:lstStyle>
            <a:lvl1pPr>
              <a:defRPr/>
            </a:lvl1pPr>
          </a:lstStyle>
          <a:p>
            <a:fld id="{E1DB906C-351F-4345-9B2D-8CFC1F091668}" type="slidenum">
              <a:rPr lang="en-US" altLang="zh-CN"/>
              <a:pPr/>
              <a:t>‹#›</a:t>
            </a:fld>
            <a:endParaRPr lang="en-US" altLang="zh-CN"/>
          </a:p>
        </p:txBody>
      </p:sp>
      <p:sp>
        <p:nvSpPr>
          <p:cNvPr id="9" name="日期占位符 8"/>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83237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页脚占位符 2"/>
          <p:cNvSpPr>
            <a:spLocks noGrp="1"/>
          </p:cNvSpPr>
          <p:nvPr>
            <p:ph type="ftr" sz="quarter" idx="10"/>
          </p:nvPr>
        </p:nvSpPr>
        <p:spPr/>
        <p:txBody>
          <a:bodyPr/>
          <a:lstStyle>
            <a:lvl1pPr>
              <a:defRPr/>
            </a:lvl1pPr>
          </a:lstStyle>
          <a:p>
            <a:r>
              <a:rPr lang="en-US" altLang="zh-CN"/>
              <a:t>www.themegallery.com</a:t>
            </a:r>
          </a:p>
        </p:txBody>
      </p:sp>
      <p:sp>
        <p:nvSpPr>
          <p:cNvPr id="4" name="灯片编号占位符 3"/>
          <p:cNvSpPr>
            <a:spLocks noGrp="1"/>
          </p:cNvSpPr>
          <p:nvPr>
            <p:ph type="sldNum" sz="quarter" idx="11"/>
          </p:nvPr>
        </p:nvSpPr>
        <p:spPr/>
        <p:txBody>
          <a:bodyPr/>
          <a:lstStyle>
            <a:lvl1pPr>
              <a:defRPr/>
            </a:lvl1pPr>
          </a:lstStyle>
          <a:p>
            <a:fld id="{0D0AC742-35B9-4150-A84A-9DCA9ECA5AF2}" type="slidenum">
              <a:rPr lang="en-US" altLang="zh-CN"/>
              <a:pPr/>
              <a:t>‹#›</a:t>
            </a:fld>
            <a:endParaRPr lang="en-US" altLang="zh-CN"/>
          </a:p>
        </p:txBody>
      </p:sp>
      <p:sp>
        <p:nvSpPr>
          <p:cNvPr id="5" name="日期占位符 4"/>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416192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lvl1pPr>
              <a:defRPr/>
            </a:lvl1pPr>
          </a:lstStyle>
          <a:p>
            <a:r>
              <a:rPr lang="en-US" altLang="zh-CN"/>
              <a:t>www.themegallery.com</a:t>
            </a:r>
          </a:p>
        </p:txBody>
      </p:sp>
      <p:sp>
        <p:nvSpPr>
          <p:cNvPr id="3" name="灯片编号占位符 2"/>
          <p:cNvSpPr>
            <a:spLocks noGrp="1"/>
          </p:cNvSpPr>
          <p:nvPr>
            <p:ph type="sldNum" sz="quarter" idx="11"/>
          </p:nvPr>
        </p:nvSpPr>
        <p:spPr/>
        <p:txBody>
          <a:bodyPr/>
          <a:lstStyle>
            <a:lvl1pPr>
              <a:defRPr/>
            </a:lvl1pPr>
          </a:lstStyle>
          <a:p>
            <a:fld id="{C94764ED-CC01-4F45-B5B5-F240BB4EB054}" type="slidenum">
              <a:rPr lang="en-US" altLang="zh-CN"/>
              <a:pPr/>
              <a:t>‹#›</a:t>
            </a:fld>
            <a:endParaRPr lang="en-US" altLang="zh-CN"/>
          </a:p>
        </p:txBody>
      </p:sp>
      <p:sp>
        <p:nvSpPr>
          <p:cNvPr id="4" name="日期占位符 3"/>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1300172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FC1DA55C-E0D6-41BD-8C59-83593AB12A1F}"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5120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页脚占位符 4"/>
          <p:cNvSpPr>
            <a:spLocks noGrp="1"/>
          </p:cNvSpPr>
          <p:nvPr>
            <p:ph type="ftr" sz="quarter" idx="10"/>
          </p:nvPr>
        </p:nvSpPr>
        <p:spPr/>
        <p:txBody>
          <a:bodyPr/>
          <a:lstStyle>
            <a:lvl1pPr>
              <a:defRPr/>
            </a:lvl1pPr>
          </a:lstStyle>
          <a:p>
            <a:r>
              <a:rPr lang="en-US" altLang="zh-CN"/>
              <a:t>www.themegallery.com</a:t>
            </a:r>
          </a:p>
        </p:txBody>
      </p:sp>
      <p:sp>
        <p:nvSpPr>
          <p:cNvPr id="6" name="灯片编号占位符 5"/>
          <p:cNvSpPr>
            <a:spLocks noGrp="1"/>
          </p:cNvSpPr>
          <p:nvPr>
            <p:ph type="sldNum" sz="quarter" idx="11"/>
          </p:nvPr>
        </p:nvSpPr>
        <p:spPr/>
        <p:txBody>
          <a:bodyPr/>
          <a:lstStyle>
            <a:lvl1pPr>
              <a:defRPr/>
            </a:lvl1pPr>
          </a:lstStyle>
          <a:p>
            <a:fld id="{BD6B8FD0-CEBA-454C-9DB9-B4CF8195C074}" type="slidenum">
              <a:rPr lang="en-US" altLang="zh-CN"/>
              <a:pPr/>
              <a:t>‹#›</a:t>
            </a:fld>
            <a:endParaRPr lang="en-US" altLang="zh-CN"/>
          </a:p>
        </p:txBody>
      </p:sp>
      <p:sp>
        <p:nvSpPr>
          <p:cNvPr id="7" name="日期占位符 6"/>
          <p:cNvSpPr>
            <a:spLocks noGrp="1"/>
          </p:cNvSpPr>
          <p:nvPr>
            <p:ph type="dt" sz="half" idx="12"/>
          </p:nvPr>
        </p:nvSpPr>
        <p:spPr/>
        <p:txBody>
          <a:bodyPr/>
          <a:lstStyle>
            <a:lvl1pPr>
              <a:defRPr/>
            </a:lvl1pPr>
          </a:lstStyle>
          <a:p>
            <a:endParaRPr lang="en-US" altLang="zh-CN"/>
          </a:p>
        </p:txBody>
      </p:sp>
    </p:spTree>
    <p:extLst>
      <p:ext uri="{BB962C8B-B14F-4D97-AF65-F5344CB8AC3E}">
        <p14:creationId xmlns:p14="http://schemas.microsoft.com/office/powerpoint/2010/main" val="365329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92" name="Rectangle 168"/>
          <p:cNvSpPr>
            <a:spLocks noChangeArrowheads="1"/>
          </p:cNvSpPr>
          <p:nvPr/>
        </p:nvSpPr>
        <p:spPr bwMode="gray">
          <a:xfrm>
            <a:off x="0" y="723900"/>
            <a:ext cx="9144000" cy="3857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1800"/>
          </a:p>
        </p:txBody>
      </p:sp>
      <p:sp>
        <p:nvSpPr>
          <p:cNvPr id="1157" name="Rectangle 133"/>
          <p:cNvSpPr>
            <a:spLocks noChangeArrowheads="1"/>
          </p:cNvSpPr>
          <p:nvPr/>
        </p:nvSpPr>
        <p:spPr bwMode="gray">
          <a:xfrm>
            <a:off x="0" y="0"/>
            <a:ext cx="9144000" cy="723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sz="1800"/>
          </a:p>
        </p:txBody>
      </p:sp>
      <p:sp>
        <p:nvSpPr>
          <p:cNvPr id="1150" name="Freeform 126"/>
          <p:cNvSpPr>
            <a:spLocks/>
          </p:cNvSpPr>
          <p:nvPr/>
        </p:nvSpPr>
        <p:spPr bwMode="gray">
          <a:xfrm>
            <a:off x="-12700" y="342900"/>
            <a:ext cx="6032500" cy="679450"/>
          </a:xfrm>
          <a:custGeom>
            <a:avLst/>
            <a:gdLst>
              <a:gd name="T0" fmla="*/ 0 w 3800"/>
              <a:gd name="T1" fmla="*/ 0 h 428"/>
              <a:gd name="T2" fmla="*/ 3800 w 3800"/>
              <a:gd name="T3" fmla="*/ 0 h 428"/>
              <a:gd name="T4" fmla="*/ 3456 w 3800"/>
              <a:gd name="T5" fmla="*/ 428 h 428"/>
            </a:gdLst>
            <a:ahLst/>
            <a:cxnLst>
              <a:cxn ang="0">
                <a:pos x="T0" y="T1"/>
              </a:cxn>
              <a:cxn ang="0">
                <a:pos x="T2" y="T3"/>
              </a:cxn>
              <a:cxn ang="0">
                <a:pos x="T4" y="T5"/>
              </a:cxn>
            </a:cxnLst>
            <a:rect l="0" t="0" r="r" b="b"/>
            <a:pathLst>
              <a:path w="3800" h="428">
                <a:moveTo>
                  <a:pt x="0" y="0"/>
                </a:moveTo>
                <a:lnTo>
                  <a:pt x="3800" y="0"/>
                </a:lnTo>
                <a:lnTo>
                  <a:pt x="3456" y="428"/>
                </a:ln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51" name="Rectangle 127"/>
          <p:cNvSpPr>
            <a:spLocks noChangeArrowheads="1"/>
          </p:cNvSpPr>
          <p:nvPr/>
        </p:nvSpPr>
        <p:spPr bwMode="gray">
          <a:xfrm>
            <a:off x="7366000" y="6448425"/>
            <a:ext cx="1371600" cy="30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r>
              <a:rPr lang="en-US" altLang="zh-CN" sz="2000" b="1" i="1">
                <a:solidFill>
                  <a:srgbClr val="D7181F"/>
                </a:solidFill>
                <a:ea typeface="宋体" charset="-122"/>
              </a:rPr>
              <a:t>LOGO</a:t>
            </a:r>
          </a:p>
        </p:txBody>
      </p:sp>
      <p:sp>
        <p:nvSpPr>
          <p:cNvPr id="1027" name="Rectangle 3"/>
          <p:cNvSpPr>
            <a:spLocks noGrp="1" noChangeArrowheads="1"/>
          </p:cNvSpPr>
          <p:nvPr>
            <p:ph type="body" idx="1"/>
          </p:nvPr>
        </p:nvSpPr>
        <p:spPr bwMode="black">
          <a:xfrm>
            <a:off x="685800" y="1295400"/>
            <a:ext cx="7924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
        <p:nvSpPr>
          <p:cNvPr id="1029" name="Rectangle 5"/>
          <p:cNvSpPr>
            <a:spLocks noGrp="1" noChangeArrowheads="1"/>
          </p:cNvSpPr>
          <p:nvPr>
            <p:ph type="ftr" sz="quarter" idx="3"/>
          </p:nvPr>
        </p:nvSpPr>
        <p:spPr bwMode="gray">
          <a:xfrm>
            <a:off x="5778500" y="6530975"/>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b="1">
                <a:ea typeface="宋体" charset="-122"/>
              </a:defRPr>
            </a:lvl1pPr>
          </a:lstStyle>
          <a:p>
            <a:r>
              <a:rPr lang="en-US" altLang="zh-CN"/>
              <a:t>www.themegallery.com</a:t>
            </a:r>
          </a:p>
        </p:txBody>
      </p:sp>
      <p:sp>
        <p:nvSpPr>
          <p:cNvPr id="1030" name="Rectangle 6"/>
          <p:cNvSpPr>
            <a:spLocks noGrp="1" noChangeArrowheads="1"/>
          </p:cNvSpPr>
          <p:nvPr>
            <p:ph type="sldNum" sz="quarter" idx="4"/>
          </p:nvPr>
        </p:nvSpPr>
        <p:spPr bwMode="gray">
          <a:xfrm>
            <a:off x="3886200" y="6505575"/>
            <a:ext cx="8382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ea typeface="宋体" charset="-122"/>
              </a:defRPr>
            </a:lvl1pPr>
          </a:lstStyle>
          <a:p>
            <a:fld id="{32CF3B82-9F27-4203-AC98-53E4EA4DB3DA}" type="slidenum">
              <a:rPr lang="en-US" altLang="zh-CN"/>
              <a:pPr/>
              <a:t>‹#›</a:t>
            </a:fld>
            <a:endParaRPr lang="en-US" altLang="zh-CN"/>
          </a:p>
        </p:txBody>
      </p:sp>
      <p:sp>
        <p:nvSpPr>
          <p:cNvPr id="1028" name="Rectangle 4"/>
          <p:cNvSpPr>
            <a:spLocks noGrp="1" noChangeArrowheads="1"/>
          </p:cNvSpPr>
          <p:nvPr>
            <p:ph type="dt" sz="half" idx="2"/>
          </p:nvPr>
        </p:nvSpPr>
        <p:spPr bwMode="gray">
          <a:xfrm>
            <a:off x="381000" y="6505575"/>
            <a:ext cx="19050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ea typeface="宋体" charset="-122"/>
              </a:defRPr>
            </a:lvl1pPr>
          </a:lstStyle>
          <a:p>
            <a:endParaRPr lang="en-US" altLang="zh-CN"/>
          </a:p>
        </p:txBody>
      </p:sp>
      <p:sp>
        <p:nvSpPr>
          <p:cNvPr id="1026" name="Rectangle 2"/>
          <p:cNvSpPr>
            <a:spLocks noGrp="1" noChangeArrowheads="1"/>
          </p:cNvSpPr>
          <p:nvPr>
            <p:ph type="title"/>
          </p:nvPr>
        </p:nvSpPr>
        <p:spPr bwMode="gray">
          <a:xfrm>
            <a:off x="1371600" y="171450"/>
            <a:ext cx="7086600" cy="487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196" name="Rectangle 172"/>
          <p:cNvSpPr>
            <a:spLocks noChangeArrowheads="1"/>
          </p:cNvSpPr>
          <p:nvPr/>
        </p:nvSpPr>
        <p:spPr bwMode="gray">
          <a:xfrm>
            <a:off x="0" y="0"/>
            <a:ext cx="1074738" cy="1117600"/>
          </a:xfrm>
          <a:prstGeom prst="rect">
            <a:avLst/>
          </a:prstGeom>
          <a:blipFill dpi="0" rotWithShape="1">
            <a:blip r:embed="rId13"/>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84" name="Line 160"/>
          <p:cNvSpPr>
            <a:spLocks noChangeShapeType="1"/>
          </p:cNvSpPr>
          <p:nvPr/>
        </p:nvSpPr>
        <p:spPr bwMode="gray">
          <a:xfrm>
            <a:off x="714375" y="-7938"/>
            <a:ext cx="0" cy="1143001"/>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87" name="Line 163"/>
          <p:cNvSpPr>
            <a:spLocks noChangeShapeType="1"/>
          </p:cNvSpPr>
          <p:nvPr/>
        </p:nvSpPr>
        <p:spPr bwMode="gray">
          <a:xfrm>
            <a:off x="-1588" y="357188"/>
            <a:ext cx="1073151"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88" name="Line 164"/>
          <p:cNvSpPr>
            <a:spLocks noChangeShapeType="1"/>
          </p:cNvSpPr>
          <p:nvPr/>
        </p:nvSpPr>
        <p:spPr bwMode="gray">
          <a:xfrm>
            <a:off x="3175" y="728663"/>
            <a:ext cx="9140825" cy="0"/>
          </a:xfrm>
          <a:prstGeom prst="line">
            <a:avLst/>
          </a:prstGeom>
          <a:noFill/>
          <a:ln w="12700">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89" name="Line 165"/>
          <p:cNvSpPr>
            <a:spLocks noChangeShapeType="1"/>
          </p:cNvSpPr>
          <p:nvPr/>
        </p:nvSpPr>
        <p:spPr bwMode="gray">
          <a:xfrm>
            <a:off x="358775" y="-22225"/>
            <a:ext cx="0" cy="11557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6"/>
                                        </p:tgtEl>
                                        <p:attrNameLst>
                                          <p:attrName>style.visibility</p:attrName>
                                        </p:attrNameLst>
                                      </p:cBhvr>
                                      <p:to>
                                        <p:strVal val="visible"/>
                                      </p:to>
                                    </p:set>
                                    <p:animEffect transition="in" filter="fade">
                                      <p:cBhvr>
                                        <p:cTn id="7" dur="1000"/>
                                        <p:tgtEl>
                                          <p:spTgt spid="1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 grpId="0" animBg="1"/>
    </p:bldLst>
  </p:timing>
  <p:hf sldNum="0" hdr="0" dt="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gi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upload.wikimedia.org/wikipedia/commons/c/c6/Complications_of_insomnia.sv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en.wikipedia.org/wiki/Chloride" TargetMode="Externa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en.wikipedia.org/wiki/National_Sleep_Foundation" TargetMode="External"/><Relationship Id="rId5" Type="http://schemas.openxmlformats.org/officeDocument/2006/relationships/image" Target="../media/image14.bmp"/><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ChangeArrowheads="1"/>
          </p:cNvSpPr>
          <p:nvPr>
            <p:ph type="ftr" sz="quarter" idx="3"/>
          </p:nvPr>
        </p:nvSpPr>
        <p:spPr>
          <a:xfrm>
            <a:off x="5580112" y="5318125"/>
            <a:ext cx="2800672" cy="199107"/>
          </a:xfrm>
        </p:spPr>
        <p:txBody>
          <a:bodyPr/>
          <a:lstStyle/>
          <a:p>
            <a:r>
              <a:rPr lang="en-US" altLang="zh-CN" dirty="0" smtClean="0"/>
              <a:t>Southern Methodist University</a:t>
            </a:r>
            <a:endParaRPr lang="en-US" altLang="zh-CN" dirty="0"/>
          </a:p>
        </p:txBody>
      </p:sp>
      <p:sp>
        <p:nvSpPr>
          <p:cNvPr id="73732" name="Rectangle 4"/>
          <p:cNvSpPr>
            <a:spLocks noGrp="1" noChangeArrowheads="1"/>
          </p:cNvSpPr>
          <p:nvPr>
            <p:ph type="ctrTitle"/>
          </p:nvPr>
        </p:nvSpPr>
        <p:spPr>
          <a:xfrm>
            <a:off x="4355976" y="2348880"/>
            <a:ext cx="5447456" cy="762000"/>
          </a:xfrm>
        </p:spPr>
        <p:txBody>
          <a:bodyPr/>
          <a:lstStyle/>
          <a:p>
            <a:r>
              <a:rPr lang="en-US" altLang="zh-CN" sz="4000" dirty="0" smtClean="0">
                <a:ea typeface="宋体" charset="-122"/>
              </a:rPr>
              <a:t>Agents to treat </a:t>
            </a:r>
            <a:r>
              <a:rPr lang="en-US" altLang="zh-CN" sz="4800" dirty="0" smtClean="0">
                <a:ea typeface="宋体" charset="-122"/>
              </a:rPr>
              <a:t/>
            </a:r>
            <a:br>
              <a:rPr lang="en-US" altLang="zh-CN" sz="4800" dirty="0" smtClean="0">
                <a:ea typeface="宋体" charset="-122"/>
              </a:rPr>
            </a:br>
            <a:r>
              <a:rPr lang="en-US" altLang="zh-CN" sz="6000" dirty="0" smtClean="0">
                <a:ea typeface="宋体" charset="-122"/>
              </a:rPr>
              <a:t>Insomnia</a:t>
            </a:r>
            <a:endParaRPr lang="en-US" altLang="zh-CN" sz="6000" dirty="0">
              <a:solidFill>
                <a:srgbClr val="B8E32F"/>
              </a:solidFill>
              <a:ea typeface="宋体" charset="-122"/>
            </a:endParaRPr>
          </a:p>
        </p:txBody>
      </p:sp>
      <p:sp>
        <p:nvSpPr>
          <p:cNvPr id="73733" name="Rectangle 5"/>
          <p:cNvSpPr>
            <a:spLocks noGrp="1" noChangeArrowheads="1"/>
          </p:cNvSpPr>
          <p:nvPr>
            <p:ph type="subTitle" idx="1"/>
          </p:nvPr>
        </p:nvSpPr>
        <p:spPr>
          <a:xfrm>
            <a:off x="5562600" y="3475856"/>
            <a:ext cx="3124200" cy="457200"/>
          </a:xfrm>
        </p:spPr>
        <p:txBody>
          <a:bodyPr/>
          <a:lstStyle/>
          <a:p>
            <a:r>
              <a:rPr lang="en-US" altLang="zh-CN" sz="1600" dirty="0" smtClean="0">
                <a:ea typeface="宋体" charset="-122"/>
              </a:rPr>
              <a:t>Yuan Yang</a:t>
            </a:r>
            <a:endParaRPr lang="en-US" altLang="zh-CN" sz="1600" dirty="0">
              <a:ea typeface="宋体" charset="-122"/>
            </a:endParaRPr>
          </a:p>
        </p:txBody>
      </p:sp>
      <p:pic>
        <p:nvPicPr>
          <p:cNvPr id="73738" name="Picture 10" descr="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168775"/>
            <a:ext cx="1560513" cy="1089025"/>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90"/>
            <a:ext cx="1907704" cy="87663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844824"/>
            <a:ext cx="7534275" cy="3200400"/>
          </a:xfrm>
          <a:noFill/>
          <a:ln/>
        </p:spPr>
        <p:txBody>
          <a:bodyPr/>
          <a:lstStyle/>
          <a:p>
            <a:pPr marL="0" indent="0">
              <a:buNone/>
            </a:pPr>
            <a:r>
              <a:rPr lang="en-US" altLang="zh-CN" sz="2000" b="1" dirty="0"/>
              <a:t>Medication Related Insomnia</a:t>
            </a:r>
            <a:endParaRPr lang="en-US" altLang="zh-CN" sz="2000" dirty="0"/>
          </a:p>
          <a:p>
            <a:r>
              <a:rPr lang="en-US" altLang="zh-CN" sz="2000" dirty="0" smtClean="0"/>
              <a:t>Certain </a:t>
            </a:r>
            <a:r>
              <a:rPr lang="en-US" altLang="zh-CN" sz="2000" dirty="0"/>
              <a:t>over-the-counter </a:t>
            </a:r>
            <a:r>
              <a:rPr lang="en-US" altLang="zh-CN" sz="2000" dirty="0">
                <a:solidFill>
                  <a:srgbClr val="FFC000"/>
                </a:solidFill>
              </a:rPr>
              <a:t>cold and asthma </a:t>
            </a:r>
            <a:r>
              <a:rPr lang="en-US" altLang="zh-CN" sz="2000" dirty="0"/>
              <a:t>preparations</a:t>
            </a:r>
            <a:r>
              <a:rPr lang="en-US" altLang="zh-CN" sz="2000" dirty="0" smtClean="0"/>
              <a:t>.</a:t>
            </a:r>
            <a:endParaRPr lang="en-US" altLang="zh-CN" sz="2000" dirty="0"/>
          </a:p>
          <a:p>
            <a:r>
              <a:rPr lang="en-US" altLang="zh-CN" sz="2000" dirty="0"/>
              <a:t>The prescription varieties of these medications may also </a:t>
            </a:r>
            <a:r>
              <a:rPr lang="en-US" altLang="zh-CN" sz="2000" dirty="0">
                <a:solidFill>
                  <a:srgbClr val="FFC000"/>
                </a:solidFill>
              </a:rPr>
              <a:t>contain stimulants </a:t>
            </a:r>
            <a:r>
              <a:rPr lang="en-US" altLang="zh-CN" sz="2000" dirty="0"/>
              <a:t>and thus produce similar effects on sleep</a:t>
            </a:r>
            <a:r>
              <a:rPr lang="en-US" altLang="zh-CN" sz="2000" dirty="0" smtClean="0"/>
              <a:t>.</a:t>
            </a:r>
            <a:endParaRPr lang="en-US" altLang="zh-CN" sz="2000" dirty="0"/>
          </a:p>
          <a:p>
            <a:r>
              <a:rPr lang="en-US" altLang="zh-CN" sz="2000" dirty="0"/>
              <a:t>Some medications used to </a:t>
            </a:r>
            <a:r>
              <a:rPr lang="en-US" altLang="zh-CN" sz="2000" dirty="0">
                <a:solidFill>
                  <a:srgbClr val="FFC000"/>
                </a:solidFill>
              </a:rPr>
              <a:t>treat high blood pressure </a:t>
            </a:r>
            <a:r>
              <a:rPr lang="en-US" altLang="zh-CN" sz="2000" dirty="0"/>
              <a:t>have also been associated with poor sleep. </a:t>
            </a:r>
          </a:p>
          <a:p>
            <a:r>
              <a:rPr lang="en-US" altLang="zh-CN" sz="2000" dirty="0"/>
              <a:t>Some medications used to treat </a:t>
            </a:r>
            <a:r>
              <a:rPr lang="en-US" altLang="zh-CN" sz="2000" dirty="0">
                <a:solidFill>
                  <a:srgbClr val="FFC000"/>
                </a:solidFill>
              </a:rPr>
              <a:t>depression, anxiety, and schizophrenia</a:t>
            </a: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2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66715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7991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843364" y="1484784"/>
            <a:ext cx="7534275" cy="3416424"/>
          </a:xfrm>
          <a:noFill/>
          <a:ln/>
        </p:spPr>
        <p:txBody>
          <a:bodyPr/>
          <a:lstStyle/>
          <a:p>
            <a:pPr marL="0" indent="0">
              <a:buNone/>
            </a:pPr>
            <a:r>
              <a:rPr lang="en-US" altLang="zh-CN" sz="2000" b="1" dirty="0"/>
              <a:t>Other Causes of Insomnia</a:t>
            </a:r>
            <a:endParaRPr lang="en-US" altLang="zh-CN" sz="2000" dirty="0"/>
          </a:p>
          <a:p>
            <a:r>
              <a:rPr lang="en-US" altLang="zh-CN" sz="2000" dirty="0"/>
              <a:t>Common </a:t>
            </a:r>
            <a:r>
              <a:rPr lang="en-US" altLang="zh-CN" sz="2000" b="1" dirty="0">
                <a:solidFill>
                  <a:srgbClr val="FF0000"/>
                </a:solidFill>
              </a:rPr>
              <a:t>stimulants</a:t>
            </a:r>
            <a:r>
              <a:rPr lang="en-US" altLang="zh-CN" sz="2000" dirty="0"/>
              <a:t> associated with poor sleep include caffeine and nicotine. You should consider not only restricting caffeine and nicotine use in the hours immediately before bedtime but also limiting your total daily intake</a:t>
            </a:r>
            <a:r>
              <a:rPr lang="en-US" altLang="zh-CN" sz="2000" dirty="0" smtClean="0"/>
              <a:t>.</a:t>
            </a:r>
            <a:endParaRPr lang="en-US" altLang="zh-CN" sz="2000" dirty="0"/>
          </a:p>
          <a:p>
            <a:r>
              <a:rPr lang="en-US" altLang="zh-CN" sz="2000" dirty="0"/>
              <a:t>People often use</a:t>
            </a:r>
            <a:r>
              <a:rPr lang="en-US" altLang="zh-CN" sz="2000" dirty="0">
                <a:solidFill>
                  <a:srgbClr val="FF0000"/>
                </a:solidFill>
              </a:rPr>
              <a:t> </a:t>
            </a:r>
            <a:r>
              <a:rPr lang="en-US" altLang="zh-CN" sz="2000" b="1" dirty="0">
                <a:solidFill>
                  <a:srgbClr val="FF0000"/>
                </a:solidFill>
              </a:rPr>
              <a:t>alcohol</a:t>
            </a:r>
            <a:r>
              <a:rPr lang="en-US" altLang="zh-CN" sz="2000" dirty="0">
                <a:solidFill>
                  <a:srgbClr val="FF0000"/>
                </a:solidFill>
              </a:rPr>
              <a:t> </a:t>
            </a:r>
            <a:r>
              <a:rPr lang="en-US" altLang="zh-CN" sz="2000" dirty="0"/>
              <a:t>to help induce sleep, as a nightcap. However, it is a poor choice. Alcohol is associated with sleep disruption and creates a sense of non-refreshed sleep in the morning</a:t>
            </a:r>
            <a:r>
              <a:rPr lang="en-US" altLang="zh-CN" sz="2000" dirty="0" smtClean="0"/>
              <a:t>.</a:t>
            </a:r>
            <a:endParaRPr lang="en-US" altLang="zh-CN" sz="2000" dirty="0"/>
          </a:p>
          <a:p>
            <a:r>
              <a:rPr lang="en-US" altLang="zh-CN" sz="2000" b="1" dirty="0">
                <a:solidFill>
                  <a:srgbClr val="FF0000"/>
                </a:solidFill>
              </a:rPr>
              <a:t>A disruptive bed partner </a:t>
            </a:r>
            <a:r>
              <a:rPr lang="en-US" altLang="zh-CN" sz="2000" dirty="0"/>
              <a:t>with loud </a:t>
            </a:r>
            <a:r>
              <a:rPr lang="en-US" altLang="zh-CN" sz="2000" b="1" dirty="0"/>
              <a:t>snoring</a:t>
            </a:r>
            <a:r>
              <a:rPr lang="en-US" altLang="zh-CN" sz="2000" dirty="0"/>
              <a:t> or </a:t>
            </a:r>
            <a:r>
              <a:rPr lang="en-US" altLang="zh-CN" sz="2000" b="1" dirty="0"/>
              <a:t>periodic leg movements </a:t>
            </a:r>
            <a:r>
              <a:rPr lang="en-US" altLang="zh-CN" sz="2000" dirty="0"/>
              <a:t>also may impair your ability to get a good night's sleep.</a:t>
            </a: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8767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844824"/>
            <a:ext cx="7534275" cy="3200400"/>
          </a:xfrm>
          <a:noFill/>
          <a:ln/>
        </p:spPr>
        <p:txBody>
          <a:bodyPr/>
          <a:lstStyle/>
          <a:p>
            <a:pPr marL="0" indent="0">
              <a:buNone/>
            </a:pPr>
            <a:r>
              <a:rPr lang="en-US" altLang="zh-CN" dirty="0"/>
              <a:t>Causes of </a:t>
            </a:r>
            <a:r>
              <a:rPr lang="en-US" altLang="zh-CN" b="1" dirty="0"/>
              <a:t>chronic insomnia</a:t>
            </a:r>
            <a:r>
              <a:rPr lang="en-US" altLang="zh-CN" dirty="0"/>
              <a:t> include:</a:t>
            </a:r>
          </a:p>
          <a:p>
            <a:r>
              <a:rPr lang="en-US" altLang="zh-CN" dirty="0"/>
              <a:t>Depression and/or anxiety.</a:t>
            </a:r>
          </a:p>
          <a:p>
            <a:r>
              <a:rPr lang="en-US" altLang="zh-CN" dirty="0"/>
              <a:t>Chronic stress.</a:t>
            </a:r>
          </a:p>
          <a:p>
            <a:r>
              <a:rPr lang="en-US" altLang="zh-CN" dirty="0"/>
              <a:t>Pain or discomfort at night.</a:t>
            </a:r>
          </a:p>
          <a:p>
            <a:pPr lvl="1"/>
            <a:r>
              <a:rPr lang="en-US" altLang="zh-CN" dirty="0" smtClean="0"/>
              <a:t>.</a:t>
            </a:r>
            <a:endParaRPr lang="en-US" altLang="zh-CN"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4257092"/>
            <a:ext cx="1612776" cy="188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5034" y="4257092"/>
            <a:ext cx="2351965" cy="1881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103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844824"/>
            <a:ext cx="7534275" cy="576064"/>
          </a:xfrm>
          <a:noFill/>
          <a:ln/>
        </p:spPr>
        <p:txBody>
          <a:bodyPr/>
          <a:lstStyle/>
          <a:p>
            <a:pPr marL="457200" lvl="1" indent="0">
              <a:buNone/>
            </a:pPr>
            <a:r>
              <a:rPr lang="en-US" altLang="zh-CN" b="1" dirty="0"/>
              <a:t>High Risk Groups for Insomnia</a:t>
            </a:r>
            <a:endParaRPr lang="en-US" altLang="zh-CN" dirty="0"/>
          </a:p>
          <a:p>
            <a:pPr marL="457200" lvl="1" indent="0">
              <a:buNone/>
            </a:pPr>
            <a:r>
              <a:rPr lang="en-US" altLang="zh-CN" dirty="0" smtClean="0"/>
              <a:t>.</a:t>
            </a:r>
            <a:endParaRPr lang="en-US" altLang="zh-CN"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2538848"/>
            <a:ext cx="4572000" cy="3785652"/>
          </a:xfrm>
          <a:prstGeom prst="rect">
            <a:avLst/>
          </a:prstGeom>
        </p:spPr>
        <p:txBody>
          <a:bodyPr>
            <a:spAutoFit/>
          </a:bodyPr>
          <a:lstStyle/>
          <a:p>
            <a:r>
              <a:rPr lang="en-US" altLang="zh-CN" sz="1600" dirty="0"/>
              <a:t>•Travelers</a:t>
            </a:r>
          </a:p>
          <a:p>
            <a:endParaRPr lang="en-US" altLang="zh-CN" sz="1600" dirty="0"/>
          </a:p>
          <a:p>
            <a:r>
              <a:rPr lang="en-US" altLang="zh-CN" sz="1600" dirty="0" smtClean="0"/>
              <a:t>•</a:t>
            </a:r>
            <a:r>
              <a:rPr lang="en-US" altLang="zh-CN" sz="1600" dirty="0"/>
              <a:t>Shift workers with frequent changing of shifts</a:t>
            </a:r>
          </a:p>
          <a:p>
            <a:endParaRPr lang="en-US" altLang="zh-CN" sz="1600" dirty="0"/>
          </a:p>
          <a:p>
            <a:r>
              <a:rPr lang="en-US" altLang="zh-CN" sz="1600" dirty="0" smtClean="0"/>
              <a:t>•</a:t>
            </a:r>
            <a:r>
              <a:rPr lang="en-US" altLang="zh-CN" sz="1600" dirty="0"/>
              <a:t>Seniors</a:t>
            </a:r>
          </a:p>
          <a:p>
            <a:endParaRPr lang="en-US" altLang="zh-CN" sz="1600" dirty="0"/>
          </a:p>
          <a:p>
            <a:r>
              <a:rPr lang="en-US" altLang="zh-CN" sz="1600" dirty="0" smtClean="0"/>
              <a:t>•</a:t>
            </a:r>
            <a:r>
              <a:rPr lang="en-US" altLang="zh-CN" sz="1600" dirty="0"/>
              <a:t>Adolescents or young adult students</a:t>
            </a:r>
          </a:p>
          <a:p>
            <a:endParaRPr lang="en-US" altLang="zh-CN" sz="1600" dirty="0"/>
          </a:p>
          <a:p>
            <a:r>
              <a:rPr lang="en-US" altLang="zh-CN" sz="1600" dirty="0" smtClean="0"/>
              <a:t>•</a:t>
            </a:r>
            <a:r>
              <a:rPr lang="en-US" altLang="zh-CN" sz="1600" dirty="0"/>
              <a:t>Pregnant women</a:t>
            </a:r>
          </a:p>
          <a:p>
            <a:endParaRPr lang="en-US" altLang="zh-CN" sz="1600" dirty="0"/>
          </a:p>
          <a:p>
            <a:r>
              <a:rPr lang="en-US" altLang="zh-CN" sz="1600" dirty="0" smtClean="0"/>
              <a:t>•</a:t>
            </a:r>
            <a:r>
              <a:rPr lang="en-US" altLang="zh-CN" sz="1600" dirty="0"/>
              <a:t>Women in menopause </a:t>
            </a:r>
          </a:p>
          <a:p>
            <a:endParaRPr lang="en-US" altLang="zh-CN" sz="1600" dirty="0"/>
          </a:p>
          <a:p>
            <a:r>
              <a:rPr lang="en-US" altLang="zh-CN" sz="1600" dirty="0" smtClean="0"/>
              <a:t>•</a:t>
            </a:r>
            <a:r>
              <a:rPr lang="en-US" altLang="zh-CN" sz="1600" dirty="0"/>
              <a:t>People who use abuse drugs</a:t>
            </a:r>
          </a:p>
          <a:p>
            <a:endParaRPr lang="en-US" altLang="zh-CN" sz="1600" dirty="0"/>
          </a:p>
          <a:p>
            <a:r>
              <a:rPr lang="en-US" altLang="zh-CN" sz="1600" dirty="0" smtClean="0"/>
              <a:t>•</a:t>
            </a:r>
            <a:r>
              <a:rPr lang="en-US" altLang="zh-CN" sz="1600" dirty="0"/>
              <a:t>Alcoholics</a:t>
            </a:r>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96952"/>
            <a:ext cx="238457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612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56175"/>
            <a:ext cx="1275074" cy="1916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9378" name="Rectangle 2"/>
          <p:cNvSpPr>
            <a:spLocks noGrp="1" noChangeArrowheads="1"/>
          </p:cNvSpPr>
          <p:nvPr>
            <p:ph type="title"/>
          </p:nvPr>
        </p:nvSpPr>
        <p:spPr/>
        <p:txBody>
          <a:bodyPr/>
          <a:lstStyle/>
          <a:p>
            <a:r>
              <a:rPr lang="en-US" altLang="zh-CN" sz="3600" b="1" dirty="0"/>
              <a:t>Diagnose</a:t>
            </a:r>
            <a:endParaRPr lang="en-US" altLang="zh-CN" sz="3600" dirty="0">
              <a:ea typeface="宋体" charset="-122"/>
            </a:endParaRPr>
          </a:p>
        </p:txBody>
      </p:sp>
      <p:sp>
        <p:nvSpPr>
          <p:cNvPr id="229447" name="AutoShape 71"/>
          <p:cNvSpPr>
            <a:spLocks noChangeArrowheads="1"/>
          </p:cNvSpPr>
          <p:nvPr/>
        </p:nvSpPr>
        <p:spPr bwMode="gray">
          <a:xfrm>
            <a:off x="1131016" y="1617304"/>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chemeClr val="accent1">
                  <a:gamma/>
                  <a:shade val="66667"/>
                  <a:invGamma/>
                  <a:alpha val="12000"/>
                </a:schemeClr>
              </a:gs>
              <a:gs pos="50000">
                <a:schemeClr val="accent1"/>
              </a:gs>
              <a:gs pos="100000">
                <a:schemeClr val="accent1">
                  <a:gamma/>
                  <a:shade val="66667"/>
                  <a:invGamma/>
                  <a:alpha val="12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48" name="Oval 72"/>
          <p:cNvSpPr>
            <a:spLocks noChangeArrowheads="1"/>
          </p:cNvSpPr>
          <p:nvPr/>
        </p:nvSpPr>
        <p:spPr bwMode="gray">
          <a:xfrm>
            <a:off x="1435816" y="1922104"/>
            <a:ext cx="3200400" cy="3200400"/>
          </a:xfrm>
          <a:prstGeom prst="ellipse">
            <a:avLst/>
          </a:prstGeom>
          <a:gradFill rotWithShape="1">
            <a:gsLst>
              <a:gs pos="0">
                <a:schemeClr val="accent2"/>
              </a:gs>
              <a:gs pos="100000">
                <a:schemeClr val="accent2">
                  <a:gamma/>
                  <a:shade val="63529"/>
                  <a:invGamma/>
                </a:schemeClr>
              </a:gs>
            </a:gsLst>
            <a:path path="shape">
              <a:fillToRect l="50000" t="50000" r="50000" b="50000"/>
            </a:path>
          </a:gradFill>
          <a:ln w="2857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9449" name="AutoShape 73"/>
          <p:cNvSpPr>
            <a:spLocks noChangeArrowheads="1"/>
          </p:cNvSpPr>
          <p:nvPr/>
        </p:nvSpPr>
        <p:spPr bwMode="gray">
          <a:xfrm>
            <a:off x="3840879" y="1947504"/>
            <a:ext cx="3781425"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zh-CN" sz="1800" b="1" dirty="0">
                <a:solidFill>
                  <a:schemeClr val="tx2"/>
                </a:solidFill>
              </a:rPr>
              <a:t>Lie awake </a:t>
            </a:r>
            <a:r>
              <a:rPr lang="en-US" altLang="zh-CN" sz="1800" b="1" dirty="0" smtClean="0">
                <a:solidFill>
                  <a:schemeClr val="tx2"/>
                </a:solidFill>
              </a:rPr>
              <a:t>long before fall </a:t>
            </a:r>
            <a:r>
              <a:rPr lang="en-US" altLang="zh-CN" sz="1800" b="1" dirty="0">
                <a:solidFill>
                  <a:schemeClr val="tx2"/>
                </a:solidFill>
              </a:rPr>
              <a:t>asleep</a:t>
            </a:r>
            <a:endParaRPr lang="en-US" altLang="zh-CN" sz="1800" b="1" dirty="0">
              <a:solidFill>
                <a:schemeClr val="tx2"/>
              </a:solidFill>
              <a:ea typeface="宋体" charset="-122"/>
            </a:endParaRPr>
          </a:p>
        </p:txBody>
      </p:sp>
      <p:sp>
        <p:nvSpPr>
          <p:cNvPr id="229450" name="AutoShape 74"/>
          <p:cNvSpPr>
            <a:spLocks noChangeArrowheads="1"/>
          </p:cNvSpPr>
          <p:nvPr/>
        </p:nvSpPr>
        <p:spPr bwMode="gray">
          <a:xfrm>
            <a:off x="4171079" y="2609492"/>
            <a:ext cx="3781425" cy="498475"/>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 typeface="Wingdings" pitchFamily="2" charset="2"/>
              <a:buChar char="ü"/>
            </a:pPr>
            <a:r>
              <a:rPr lang="en-US" altLang="zh-CN" sz="1800" b="1" dirty="0">
                <a:solidFill>
                  <a:schemeClr val="tx2"/>
                </a:solidFill>
              </a:rPr>
              <a:t>Sleep for only short periods </a:t>
            </a:r>
          </a:p>
        </p:txBody>
      </p:sp>
      <p:sp>
        <p:nvSpPr>
          <p:cNvPr id="229451" name="AutoShape 75"/>
          <p:cNvSpPr>
            <a:spLocks noChangeArrowheads="1"/>
          </p:cNvSpPr>
          <p:nvPr/>
        </p:nvSpPr>
        <p:spPr bwMode="gray">
          <a:xfrm>
            <a:off x="4437779" y="3269892"/>
            <a:ext cx="3779837" cy="500062"/>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 typeface="Wingdings" pitchFamily="2" charset="2"/>
              <a:buChar char="ü"/>
            </a:pPr>
            <a:r>
              <a:rPr lang="en-US" altLang="zh-CN" sz="1800" b="1" dirty="0">
                <a:solidFill>
                  <a:schemeClr val="tx2"/>
                </a:solidFill>
              </a:rPr>
              <a:t>Be awake for much of the night </a:t>
            </a:r>
          </a:p>
        </p:txBody>
      </p:sp>
      <p:sp>
        <p:nvSpPr>
          <p:cNvPr id="229452" name="AutoShape 76"/>
          <p:cNvSpPr>
            <a:spLocks noChangeArrowheads="1"/>
          </p:cNvSpPr>
          <p:nvPr/>
        </p:nvSpPr>
        <p:spPr bwMode="gray">
          <a:xfrm>
            <a:off x="4171079" y="3930292"/>
            <a:ext cx="3781425" cy="500062"/>
          </a:xfrm>
          <a:prstGeom prst="roundRect">
            <a:avLst>
              <a:gd name="adj" fmla="val 50000"/>
            </a:avLst>
          </a:prstGeom>
          <a:gradFill rotWithShape="1">
            <a:gsLst>
              <a:gs pos="0">
                <a:srgbClr val="CBFEAE"/>
              </a:gs>
              <a:gs pos="100000">
                <a:srgbClr val="CBFEAE">
                  <a:gamma/>
                  <a:tint val="5882"/>
                  <a:invGamma/>
                </a:srgbClr>
              </a:gs>
            </a:gsLst>
            <a:lin ang="0" scaled="1"/>
          </a:gra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 typeface="Wingdings" pitchFamily="2" charset="2"/>
              <a:buChar char="ü"/>
            </a:pPr>
            <a:r>
              <a:rPr lang="en-US" altLang="zh-CN" sz="1800" b="1" dirty="0">
                <a:solidFill>
                  <a:schemeClr val="tx2"/>
                </a:solidFill>
              </a:rPr>
              <a:t>Feel as if you haven't slept at all </a:t>
            </a:r>
          </a:p>
        </p:txBody>
      </p:sp>
      <p:sp>
        <p:nvSpPr>
          <p:cNvPr id="229453" name="AutoShape 77"/>
          <p:cNvSpPr>
            <a:spLocks noChangeArrowheads="1"/>
          </p:cNvSpPr>
          <p:nvPr/>
        </p:nvSpPr>
        <p:spPr bwMode="gray">
          <a:xfrm>
            <a:off x="3840879" y="4592279"/>
            <a:ext cx="3781425" cy="500063"/>
          </a:xfrm>
          <a:prstGeom prst="roundRect">
            <a:avLst>
              <a:gd name="adj" fmla="val 50000"/>
            </a:avLst>
          </a:prstGeom>
          <a:gradFill rotWithShape="1">
            <a:gsLst>
              <a:gs pos="0">
                <a:schemeClr val="accent1"/>
              </a:gs>
              <a:gs pos="100000">
                <a:schemeClr val="accent1">
                  <a:gamma/>
                  <a:tint val="5882"/>
                  <a:invGamma/>
                </a:schemeClr>
              </a:gs>
            </a:gsLst>
            <a:lin ang="0" scaled="1"/>
          </a:gradFill>
          <a:ln w="381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buFont typeface="Wingdings" pitchFamily="2" charset="2"/>
              <a:buChar char="ü"/>
            </a:pPr>
            <a:r>
              <a:rPr lang="en-US" altLang="zh-CN" sz="1800" b="1" dirty="0">
                <a:solidFill>
                  <a:schemeClr val="tx2"/>
                </a:solidFill>
              </a:rPr>
              <a:t>Wake up too early </a:t>
            </a:r>
          </a:p>
        </p:txBody>
      </p:sp>
      <p:sp>
        <p:nvSpPr>
          <p:cNvPr id="229454" name="Text Box 78"/>
          <p:cNvSpPr txBox="1">
            <a:spLocks noChangeArrowheads="1"/>
          </p:cNvSpPr>
          <p:nvPr/>
        </p:nvSpPr>
        <p:spPr bwMode="gray">
          <a:xfrm>
            <a:off x="1901669" y="2684104"/>
            <a:ext cx="2281394" cy="156966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wrap="none">
            <a:spAutoFit/>
          </a:bodyPr>
          <a:lstStyle/>
          <a:p>
            <a:pPr algn="ctr" eaLnBrk="0" hangingPunct="0"/>
            <a:r>
              <a:rPr lang="en-US" altLang="zh-CN" sz="3200" b="1" dirty="0">
                <a:solidFill>
                  <a:schemeClr val="bg1"/>
                </a:solidFill>
              </a:rPr>
              <a:t>Signs </a:t>
            </a:r>
            <a:endParaRPr lang="en-US" altLang="zh-CN" sz="3200" b="1" dirty="0" smtClean="0">
              <a:solidFill>
                <a:schemeClr val="bg1"/>
              </a:solidFill>
            </a:endParaRPr>
          </a:p>
          <a:p>
            <a:pPr algn="ctr" eaLnBrk="0" hangingPunct="0"/>
            <a:r>
              <a:rPr lang="en-US" altLang="zh-CN" sz="3200" b="1" dirty="0" smtClean="0">
                <a:solidFill>
                  <a:schemeClr val="bg1"/>
                </a:solidFill>
              </a:rPr>
              <a:t>and </a:t>
            </a:r>
          </a:p>
          <a:p>
            <a:pPr algn="ctr" eaLnBrk="0" hangingPunct="0"/>
            <a:r>
              <a:rPr lang="en-US" altLang="zh-CN" sz="3200" b="1" dirty="0" smtClean="0">
                <a:solidFill>
                  <a:schemeClr val="bg1"/>
                </a:solidFill>
              </a:rPr>
              <a:t>Symptoms</a:t>
            </a:r>
            <a:endParaRPr lang="en-US" altLang="zh-CN" sz="3200" b="1" dirty="0">
              <a:solidFill>
                <a:schemeClr val="bg1"/>
              </a:solidFill>
              <a:effectLst>
                <a:outerShdw blurRad="38100" dist="38100" dir="2700000" algn="tl">
                  <a:srgbClr val="C0C0C0"/>
                </a:outerShdw>
              </a:effectLst>
              <a:ea typeface="宋体" charset="-122"/>
            </a:endParaRPr>
          </a:p>
        </p:txBody>
      </p:sp>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dirty="0" smtClean="0">
                <a:ea typeface="宋体" charset="-122"/>
              </a:rPr>
              <a:t>Diagnose</a:t>
            </a:r>
            <a:endParaRPr lang="en-US" altLang="zh-CN" sz="3600" dirty="0">
              <a:ea typeface="宋体" charset="-122"/>
            </a:endParaRPr>
          </a:p>
        </p:txBody>
      </p:sp>
      <p:sp>
        <p:nvSpPr>
          <p:cNvPr id="212995" name="Rectangle 3"/>
          <p:cNvSpPr>
            <a:spLocks noGrp="1" noChangeArrowheads="1"/>
          </p:cNvSpPr>
          <p:nvPr>
            <p:ph type="body" idx="1"/>
          </p:nvPr>
        </p:nvSpPr>
        <p:spPr bwMode="gray">
          <a:xfrm>
            <a:off x="880671" y="2708920"/>
            <a:ext cx="7534275" cy="3200400"/>
          </a:xfrm>
          <a:noFill/>
          <a:ln/>
        </p:spPr>
        <p:txBody>
          <a:bodyPr/>
          <a:lstStyle/>
          <a:p>
            <a:endParaRPr lang="en-US" altLang="zh-CN" sz="1600" dirty="0"/>
          </a:p>
          <a:p>
            <a:pPr lvl="1"/>
            <a:r>
              <a:rPr lang="en-US" altLang="zh-CN" sz="1600" dirty="0"/>
              <a:t>Poor concentration and focus</a:t>
            </a:r>
            <a:br>
              <a:rPr lang="en-US" altLang="zh-CN" sz="1600" dirty="0"/>
            </a:br>
            <a:endParaRPr lang="en-US" altLang="zh-CN" sz="1600" dirty="0"/>
          </a:p>
          <a:p>
            <a:pPr lvl="1"/>
            <a:r>
              <a:rPr lang="en-US" altLang="zh-CN" sz="1600" dirty="0"/>
              <a:t>Difficulty with memory</a:t>
            </a:r>
            <a:br>
              <a:rPr lang="en-US" altLang="zh-CN" sz="1600" dirty="0"/>
            </a:br>
            <a:endParaRPr lang="en-US" altLang="zh-CN" sz="1600" dirty="0"/>
          </a:p>
          <a:p>
            <a:pPr lvl="1"/>
            <a:r>
              <a:rPr lang="en-US" altLang="zh-CN" sz="1600" dirty="0"/>
              <a:t>Impaired motor coordination (being uncoordinated)</a:t>
            </a:r>
            <a:br>
              <a:rPr lang="en-US" altLang="zh-CN" sz="1600" dirty="0"/>
            </a:br>
            <a:endParaRPr lang="en-US" altLang="zh-CN" sz="1600" dirty="0"/>
          </a:p>
          <a:p>
            <a:pPr lvl="1"/>
            <a:r>
              <a:rPr lang="en-US" altLang="zh-CN" sz="1600" dirty="0"/>
              <a:t>Irritability and impaired social interaction</a:t>
            </a:r>
            <a:br>
              <a:rPr lang="en-US" altLang="zh-CN" sz="1600" dirty="0"/>
            </a:br>
            <a:endParaRPr lang="en-US" altLang="zh-CN" sz="1600" dirty="0"/>
          </a:p>
          <a:p>
            <a:pPr lvl="1"/>
            <a:r>
              <a:rPr lang="en-US" altLang="zh-CN" sz="1600" dirty="0"/>
              <a:t>Motor vehicle accidents because of fatigued, sleep-deprived drivers</a:t>
            </a:r>
          </a:p>
          <a:p>
            <a:pPr marL="0" indent="0">
              <a:buNone/>
            </a:pPr>
            <a:endParaRPr lang="en-US" altLang="zh-CN" sz="1600" dirty="0"/>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115616" y="1844824"/>
            <a:ext cx="6408712" cy="1138773"/>
          </a:xfrm>
          <a:prstGeom prst="rect">
            <a:avLst/>
          </a:prstGeom>
        </p:spPr>
        <p:txBody>
          <a:bodyPr wrap="square">
            <a:spAutoFit/>
          </a:bodyPr>
          <a:lstStyle/>
          <a:p>
            <a:pPr marL="342900" indent="-342900">
              <a:buFont typeface="Wingdings" pitchFamily="2" charset="2"/>
              <a:buChar char="Ø"/>
            </a:pPr>
            <a:r>
              <a:rPr lang="en-US" altLang="zh-CN" sz="2400" dirty="0"/>
              <a:t>Daytime problems caused by insomnia include the following</a:t>
            </a:r>
            <a:r>
              <a:rPr lang="en-US" altLang="zh-CN" dirty="0"/>
              <a:t>:</a:t>
            </a:r>
            <a:br>
              <a:rPr lang="en-US" altLang="zh-CN" dirty="0"/>
            </a:br>
            <a:r>
              <a:rPr lang="en-US" altLang="zh-CN" dirty="0"/>
              <a:t/>
            </a:r>
            <a:br>
              <a:rPr lang="en-US" altLang="zh-CN" dirty="0"/>
            </a:br>
            <a:endParaRPr lang="zh-CN" altLang="en-US" dirty="0"/>
          </a:p>
        </p:txBody>
      </p:sp>
      <p:pic>
        <p:nvPicPr>
          <p:cNvPr id="228354" name="Picture 2" descr="http://www.englishclub.com/esl-lesson-plans/day-nigh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2414210"/>
            <a:ext cx="2381250" cy="20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27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Diagnosis</a:t>
            </a:r>
            <a:endParaRPr lang="en-US" altLang="zh-CN" sz="3600"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02" name="Picture 2" descr="File:Complications of insomnia.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8967" y="1165044"/>
            <a:ext cx="6381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39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zh-CN" sz="3600" dirty="0" smtClean="0">
                <a:ea typeface="宋体" charset="-122"/>
              </a:rPr>
              <a:t>How is insomnia treated?</a:t>
            </a:r>
            <a:endParaRPr lang="en-US" altLang="zh-CN" sz="2000" dirty="0">
              <a:ea typeface="宋体" charset="-122"/>
            </a:endParaRPr>
          </a:p>
        </p:txBody>
      </p:sp>
      <p:sp>
        <p:nvSpPr>
          <p:cNvPr id="233513" name="Freeform 41"/>
          <p:cNvSpPr>
            <a:spLocks/>
          </p:cNvSpPr>
          <p:nvPr/>
        </p:nvSpPr>
        <p:spPr bwMode="gray">
          <a:xfrm>
            <a:off x="868363" y="2903538"/>
            <a:ext cx="7505700" cy="2676525"/>
          </a:xfrm>
          <a:custGeom>
            <a:avLst/>
            <a:gdLst>
              <a:gd name="T0" fmla="*/ 1422 w 4728"/>
              <a:gd name="T1" fmla="*/ 3 h 1686"/>
              <a:gd name="T2" fmla="*/ 192 w 4728"/>
              <a:gd name="T3" fmla="*/ 705 h 1686"/>
              <a:gd name="T4" fmla="*/ 1096 w 4728"/>
              <a:gd name="T5" fmla="*/ 1292 h 1686"/>
              <a:gd name="T6" fmla="*/ 2388 w 4728"/>
              <a:gd name="T7" fmla="*/ 1428 h 1686"/>
              <a:gd name="T8" fmla="*/ 3672 w 4728"/>
              <a:gd name="T9" fmla="*/ 1275 h 1686"/>
              <a:gd name="T10" fmla="*/ 4524 w 4728"/>
              <a:gd name="T11" fmla="*/ 705 h 1686"/>
              <a:gd name="T12" fmla="*/ 3294 w 4728"/>
              <a:gd name="T13" fmla="*/ 27 h 1686"/>
              <a:gd name="T14" fmla="*/ 4704 w 4728"/>
              <a:gd name="T15" fmla="*/ 717 h 1686"/>
              <a:gd name="T16" fmla="*/ 3798 w 4728"/>
              <a:gd name="T17" fmla="*/ 1488 h 1686"/>
              <a:gd name="T18" fmla="*/ 2412 w 4728"/>
              <a:gd name="T19" fmla="*/ 1683 h 1686"/>
              <a:gd name="T20" fmla="*/ 972 w 4728"/>
              <a:gd name="T21" fmla="*/ 1506 h 1686"/>
              <a:gd name="T22" fmla="*/ 24 w 4728"/>
              <a:gd name="T23" fmla="*/ 723 h 1686"/>
              <a:gd name="T24" fmla="*/ 1422 w 4728"/>
              <a:gd name="T25" fmla="*/ 3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28" h="1686">
                <a:moveTo>
                  <a:pt x="1422" y="3"/>
                </a:moveTo>
                <a:cubicBezTo>
                  <a:pt x="1450" y="0"/>
                  <a:pt x="252" y="159"/>
                  <a:pt x="192" y="705"/>
                </a:cubicBezTo>
                <a:cubicBezTo>
                  <a:pt x="222" y="1041"/>
                  <a:pt x="828" y="1203"/>
                  <a:pt x="1096" y="1292"/>
                </a:cubicBezTo>
                <a:cubicBezTo>
                  <a:pt x="1364" y="1381"/>
                  <a:pt x="1955" y="1428"/>
                  <a:pt x="2388" y="1428"/>
                </a:cubicBezTo>
                <a:cubicBezTo>
                  <a:pt x="2821" y="1428"/>
                  <a:pt x="3307" y="1379"/>
                  <a:pt x="3672" y="1275"/>
                </a:cubicBezTo>
                <a:cubicBezTo>
                  <a:pt x="4037" y="1171"/>
                  <a:pt x="4506" y="987"/>
                  <a:pt x="4524" y="705"/>
                </a:cubicBezTo>
                <a:cubicBezTo>
                  <a:pt x="4518" y="207"/>
                  <a:pt x="3269" y="50"/>
                  <a:pt x="3294" y="27"/>
                </a:cubicBezTo>
                <a:cubicBezTo>
                  <a:pt x="3324" y="29"/>
                  <a:pt x="4674" y="201"/>
                  <a:pt x="4704" y="717"/>
                </a:cubicBezTo>
                <a:cubicBezTo>
                  <a:pt x="4728" y="1077"/>
                  <a:pt x="4236" y="1365"/>
                  <a:pt x="3798" y="1488"/>
                </a:cubicBezTo>
                <a:cubicBezTo>
                  <a:pt x="3360" y="1611"/>
                  <a:pt x="2883" y="1680"/>
                  <a:pt x="2412" y="1683"/>
                </a:cubicBezTo>
                <a:cubicBezTo>
                  <a:pt x="1941" y="1686"/>
                  <a:pt x="1374" y="1644"/>
                  <a:pt x="972" y="1506"/>
                </a:cubicBezTo>
                <a:cubicBezTo>
                  <a:pt x="570" y="1368"/>
                  <a:pt x="0" y="1173"/>
                  <a:pt x="24" y="723"/>
                </a:cubicBezTo>
                <a:cubicBezTo>
                  <a:pt x="42" y="117"/>
                  <a:pt x="1394" y="6"/>
                  <a:pt x="1422" y="3"/>
                </a:cubicBezTo>
                <a:close/>
              </a:path>
            </a:pathLst>
          </a:custGeom>
          <a:gradFill rotWithShape="1">
            <a:gsLst>
              <a:gs pos="0">
                <a:srgbClr val="336699"/>
              </a:gs>
              <a:gs pos="100000">
                <a:srgbClr val="336699">
                  <a:gamma/>
                  <a:tint val="19216"/>
                  <a:invGamma/>
                </a:srgbClr>
              </a:gs>
            </a:gsLst>
            <a:lin ang="5400000" scaled="1"/>
          </a:gradFill>
          <a:ln>
            <a:noFill/>
          </a:ln>
          <a:effectLst/>
          <a:scene3d>
            <a:camera prst="legacyObliqueBottom">
              <a:rot lat="21299999" lon="0" rev="0"/>
            </a:camera>
            <a:lightRig rig="legacyFlat3" dir="b"/>
          </a:scene3d>
          <a:sp3d extrusionH="100000" prstMaterial="legacyMatte">
            <a:bevelT w="13500" h="13500" prst="angle"/>
            <a:bevelB w="13500" h="13500" prst="angle"/>
            <a:extrusionClr>
              <a:srgbClr val="336699"/>
            </a:extrusionClr>
          </a:sp3d>
          <a:extLst>
            <a:ext uri="{91240B29-F687-4F45-9708-019B960494DF}">
              <a14:hiddenLine xmlns:a14="http://schemas.microsoft.com/office/drawing/2010/main" w="9525" cap="flat" cmpd="sng">
                <a:noFill/>
                <a:prstDash val="solid"/>
                <a:round/>
                <a:headEnd/>
                <a:tailEnd/>
              </a14:hiddenLine>
            </a:ext>
            <a:ext uri="{AF507438-7753-43E0-B8FC-AC1667EBCBE1}">
              <a14:hiddenEffects xmlns:a14="http://schemas.microsoft.com/office/drawing/2010/main">
                <a:effectLst>
                  <a:outerShdw dist="237256" dir="4468553" algn="ctr" rotWithShape="0">
                    <a:schemeClr val="tx1">
                      <a:alpha val="50000"/>
                    </a:schemeClr>
                  </a:outerShdw>
                </a:effectLst>
              </a14:hiddenEffects>
            </a:ext>
          </a:extLst>
        </p:spPr>
        <p:txBody>
          <a:bodyPr wrap="none" anchor="ctr">
            <a:flatTx/>
          </a:bodyPr>
          <a:lstStyle/>
          <a:p>
            <a:endParaRPr lang="zh-CN" altLang="en-US"/>
          </a:p>
        </p:txBody>
      </p:sp>
      <p:grpSp>
        <p:nvGrpSpPr>
          <p:cNvPr id="233514" name="Group 42"/>
          <p:cNvGrpSpPr>
            <a:grpSpLocks/>
          </p:cNvGrpSpPr>
          <p:nvPr/>
        </p:nvGrpSpPr>
        <p:grpSpPr bwMode="auto">
          <a:xfrm>
            <a:off x="2865438" y="2700338"/>
            <a:ext cx="3606800" cy="760412"/>
            <a:chOff x="1383" y="1452"/>
            <a:chExt cx="2826" cy="596"/>
          </a:xfrm>
        </p:grpSpPr>
        <p:sp>
          <p:nvSpPr>
            <p:cNvPr id="233515" name="Oval 43"/>
            <p:cNvSpPr>
              <a:spLocks noChangeArrowheads="1"/>
            </p:cNvSpPr>
            <p:nvPr/>
          </p:nvSpPr>
          <p:spPr bwMode="ltGray">
            <a:xfrm>
              <a:off x="1383" y="1464"/>
              <a:ext cx="2824" cy="584"/>
            </a:xfrm>
            <a:prstGeom prst="ellipse">
              <a:avLst/>
            </a:prstGeom>
            <a:gradFill rotWithShape="1">
              <a:gsLst>
                <a:gs pos="0">
                  <a:srgbClr val="006699">
                    <a:gamma/>
                    <a:shade val="55686"/>
                    <a:invGamma/>
                  </a:srgbClr>
                </a:gs>
                <a:gs pos="50000">
                  <a:srgbClr val="006699"/>
                </a:gs>
                <a:gs pos="100000">
                  <a:srgbClr val="006699">
                    <a:gamma/>
                    <a:shade val="55686"/>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3516" name="Oval 44"/>
            <p:cNvSpPr>
              <a:spLocks noChangeArrowheads="1"/>
            </p:cNvSpPr>
            <p:nvPr/>
          </p:nvSpPr>
          <p:spPr bwMode="ltGray">
            <a:xfrm>
              <a:off x="1383" y="1455"/>
              <a:ext cx="2826" cy="552"/>
            </a:xfrm>
            <a:prstGeom prst="ellipse">
              <a:avLst/>
            </a:prstGeom>
            <a:gradFill rotWithShape="1">
              <a:gsLst>
                <a:gs pos="0">
                  <a:srgbClr val="006699"/>
                </a:gs>
                <a:gs pos="100000">
                  <a:srgbClr val="006699">
                    <a:gamma/>
                    <a:tint val="33725"/>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3517" name="Oval 45"/>
            <p:cNvSpPr>
              <a:spLocks noChangeArrowheads="1"/>
            </p:cNvSpPr>
            <p:nvPr/>
          </p:nvSpPr>
          <p:spPr bwMode="ltGray">
            <a:xfrm>
              <a:off x="1385" y="1452"/>
              <a:ext cx="2808" cy="544"/>
            </a:xfrm>
            <a:prstGeom prst="ellipse">
              <a:avLst/>
            </a:prstGeom>
            <a:gradFill rotWithShape="1">
              <a:gsLst>
                <a:gs pos="0">
                  <a:schemeClr val="bg1">
                    <a:gamma/>
                    <a:shade val="0"/>
                    <a:invGamma/>
                    <a:alpha val="27000"/>
                  </a:schemeClr>
                </a:gs>
                <a:gs pos="50000">
                  <a:schemeClr val="bg1">
                    <a:alpha val="5000"/>
                  </a:schemeClr>
                </a:gs>
                <a:gs pos="100000">
                  <a:schemeClr val="bg1">
                    <a:gamma/>
                    <a:shade val="0"/>
                    <a:invGamma/>
                    <a:alpha val="27000"/>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3518" name="AutoShape 46"/>
          <p:cNvSpPr>
            <a:spLocks noChangeArrowheads="1"/>
          </p:cNvSpPr>
          <p:nvPr/>
        </p:nvSpPr>
        <p:spPr bwMode="gray">
          <a:xfrm>
            <a:off x="3327400" y="2782888"/>
            <a:ext cx="566738" cy="368300"/>
          </a:xfrm>
          <a:prstGeom prst="cube">
            <a:avLst>
              <a:gd name="adj" fmla="val 48171"/>
            </a:avLst>
          </a:prstGeom>
          <a:solidFill>
            <a:srgbClr val="333333"/>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sp>
        <p:nvSpPr>
          <p:cNvPr id="233519" name="AutoShape 47"/>
          <p:cNvSpPr>
            <a:spLocks noChangeArrowheads="1"/>
          </p:cNvSpPr>
          <p:nvPr/>
        </p:nvSpPr>
        <p:spPr bwMode="ltGray">
          <a:xfrm>
            <a:off x="2667000" y="2362200"/>
            <a:ext cx="1739900" cy="598488"/>
          </a:xfrm>
          <a:prstGeom prst="cube">
            <a:avLst>
              <a:gd name="adj" fmla="val 24338"/>
            </a:avLst>
          </a:prstGeom>
          <a:gradFill rotWithShape="1">
            <a:gsLst>
              <a:gs pos="0">
                <a:schemeClr val="accent2">
                  <a:gamma/>
                  <a:shade val="76078"/>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233520" name="AutoShape 48"/>
          <p:cNvSpPr>
            <a:spLocks noChangeArrowheads="1"/>
          </p:cNvSpPr>
          <p:nvPr/>
        </p:nvSpPr>
        <p:spPr bwMode="gray">
          <a:xfrm>
            <a:off x="4449763" y="2006600"/>
            <a:ext cx="566737" cy="1144588"/>
          </a:xfrm>
          <a:prstGeom prst="cube">
            <a:avLst>
              <a:gd name="adj" fmla="val 48171"/>
            </a:avLst>
          </a:prstGeom>
          <a:solidFill>
            <a:srgbClr val="333333"/>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sp>
        <p:nvSpPr>
          <p:cNvPr id="233521" name="AutoShape 49"/>
          <p:cNvSpPr>
            <a:spLocks noChangeArrowheads="1"/>
          </p:cNvSpPr>
          <p:nvPr/>
        </p:nvSpPr>
        <p:spPr bwMode="ltGray">
          <a:xfrm>
            <a:off x="3741738" y="1712913"/>
            <a:ext cx="2043112" cy="576262"/>
          </a:xfrm>
          <a:prstGeom prst="cube">
            <a:avLst>
              <a:gd name="adj" fmla="val 24338"/>
            </a:avLst>
          </a:prstGeom>
          <a:gradFill rotWithShape="1">
            <a:gsLst>
              <a:gs pos="0">
                <a:schemeClr val="folHlink">
                  <a:gamma/>
                  <a:shade val="86275"/>
                  <a:invGamma/>
                </a:schemeClr>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233522" name="AutoShape 50"/>
          <p:cNvSpPr>
            <a:spLocks noChangeArrowheads="1"/>
          </p:cNvSpPr>
          <p:nvPr/>
        </p:nvSpPr>
        <p:spPr bwMode="gray">
          <a:xfrm>
            <a:off x="5438775" y="2782888"/>
            <a:ext cx="566738" cy="368300"/>
          </a:xfrm>
          <a:prstGeom prst="cube">
            <a:avLst>
              <a:gd name="adj" fmla="val 48171"/>
            </a:avLst>
          </a:prstGeom>
          <a:solidFill>
            <a:srgbClr val="333333"/>
          </a:solidFill>
          <a:ln>
            <a:noFill/>
          </a:ln>
          <a:effectLst>
            <a:prstShdw prst="shdw12">
              <a:schemeClr val="bg2">
                <a:alpha val="50000"/>
              </a:scheme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zh-CN" altLang="en-US"/>
          </a:p>
        </p:txBody>
      </p:sp>
      <p:sp>
        <p:nvSpPr>
          <p:cNvPr id="233523" name="AutoShape 51"/>
          <p:cNvSpPr>
            <a:spLocks noChangeArrowheads="1"/>
          </p:cNvSpPr>
          <p:nvPr/>
        </p:nvSpPr>
        <p:spPr bwMode="ltGray">
          <a:xfrm>
            <a:off x="4862513" y="2366963"/>
            <a:ext cx="1689100" cy="598487"/>
          </a:xfrm>
          <a:prstGeom prst="cube">
            <a:avLst>
              <a:gd name="adj" fmla="val 24338"/>
            </a:avLst>
          </a:prstGeom>
          <a:gradFill rotWithShape="1">
            <a:gsLst>
              <a:gs pos="0">
                <a:schemeClr val="accent1">
                  <a:gamma/>
                  <a:shade val="86275"/>
                  <a:invGamma/>
                </a:schemeClr>
              </a:gs>
              <a:gs pos="100000">
                <a:schemeClr val="accent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wrap="none" anchor="ctr"/>
          <a:lstStyle/>
          <a:p>
            <a:endParaRPr lang="zh-CN" altLang="en-US"/>
          </a:p>
        </p:txBody>
      </p:sp>
      <p:sp>
        <p:nvSpPr>
          <p:cNvPr id="233524" name="Rectangle 52"/>
          <p:cNvSpPr>
            <a:spLocks noChangeArrowheads="1"/>
          </p:cNvSpPr>
          <p:nvPr/>
        </p:nvSpPr>
        <p:spPr bwMode="gray">
          <a:xfrm>
            <a:off x="2865438" y="2566988"/>
            <a:ext cx="1273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600" b="1" dirty="0" smtClean="0">
                <a:solidFill>
                  <a:schemeClr val="bg1"/>
                </a:solidFill>
                <a:effectLst>
                  <a:outerShdw blurRad="38100" dist="38100" dir="2700000" algn="tl">
                    <a:srgbClr val="000000">
                      <a:alpha val="43137"/>
                    </a:srgbClr>
                  </a:outerShdw>
                </a:effectLst>
              </a:rPr>
              <a:t>Medication</a:t>
            </a:r>
            <a:endParaRPr lang="en-US" altLang="zh-CN" sz="1600" b="1" dirty="0">
              <a:solidFill>
                <a:schemeClr val="bg1"/>
              </a:solidFill>
              <a:effectLst>
                <a:outerShdw blurRad="38100" dist="38100" dir="2700000" algn="tl">
                  <a:srgbClr val="000000">
                    <a:alpha val="43137"/>
                  </a:srgbClr>
                </a:outerShdw>
              </a:effectLst>
              <a:ea typeface="宋体" charset="-122"/>
            </a:endParaRPr>
          </a:p>
        </p:txBody>
      </p:sp>
      <p:sp>
        <p:nvSpPr>
          <p:cNvPr id="233525" name="Rectangle 53"/>
          <p:cNvSpPr>
            <a:spLocks noChangeArrowheads="1"/>
          </p:cNvSpPr>
          <p:nvPr/>
        </p:nvSpPr>
        <p:spPr bwMode="gray">
          <a:xfrm>
            <a:off x="4733131" y="2566988"/>
            <a:ext cx="17391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1600" b="1" dirty="0" smtClean="0">
                <a:solidFill>
                  <a:schemeClr val="bg1"/>
                </a:solidFill>
                <a:effectLst>
                  <a:outerShdw blurRad="38100" dist="38100" dir="2700000" algn="tl">
                    <a:srgbClr val="000000">
                      <a:alpha val="43137"/>
                    </a:srgbClr>
                  </a:outerShdw>
                </a:effectLst>
              </a:rPr>
              <a:t>CBT-I</a:t>
            </a:r>
            <a:endParaRPr lang="en-US" altLang="zh-CN" sz="1600" b="1" dirty="0">
              <a:solidFill>
                <a:schemeClr val="bg1"/>
              </a:solidFill>
              <a:effectLst>
                <a:outerShdw blurRad="38100" dist="38100" dir="2700000" algn="tl">
                  <a:srgbClr val="000000">
                    <a:alpha val="43137"/>
                  </a:srgbClr>
                </a:outerShdw>
              </a:effectLst>
              <a:ea typeface="宋体" charset="-122"/>
            </a:endParaRPr>
          </a:p>
        </p:txBody>
      </p:sp>
      <p:sp>
        <p:nvSpPr>
          <p:cNvPr id="233526" name="Rectangle 54"/>
          <p:cNvSpPr>
            <a:spLocks noChangeArrowheads="1"/>
          </p:cNvSpPr>
          <p:nvPr/>
        </p:nvSpPr>
        <p:spPr bwMode="gray">
          <a:xfrm>
            <a:off x="3741738" y="1890713"/>
            <a:ext cx="18795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1C1C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zh-CN" sz="1600" b="1" dirty="0" smtClean="0">
                <a:solidFill>
                  <a:schemeClr val="bg1"/>
                </a:solidFill>
                <a:effectLst>
                  <a:outerShdw blurRad="38100" dist="38100" dir="2700000" algn="tl">
                    <a:srgbClr val="000000">
                      <a:alpha val="43137"/>
                    </a:srgbClr>
                  </a:outerShdw>
                </a:effectLst>
              </a:rPr>
              <a:t>Sleep Hygiene</a:t>
            </a:r>
            <a:endParaRPr lang="en-US" altLang="zh-CN" sz="1600" b="1" dirty="0">
              <a:solidFill>
                <a:schemeClr val="bg1"/>
              </a:solidFill>
              <a:effectLst>
                <a:outerShdw blurRad="38100" dist="38100" dir="2700000" algn="tl">
                  <a:srgbClr val="000000">
                    <a:alpha val="43137"/>
                  </a:srgbClr>
                </a:outerShdw>
              </a:effectLst>
              <a:ea typeface="宋体" charset="-122"/>
            </a:endParaRPr>
          </a:p>
        </p:txBody>
      </p:sp>
      <p:pic>
        <p:nvPicPr>
          <p:cNvPr id="233530" name="Picture 5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608388" y="4479925"/>
            <a:ext cx="1863725" cy="1844675"/>
          </a:xfrm>
          <a:prstGeom prst="rect">
            <a:avLst/>
          </a:prstGeom>
          <a:noFill/>
          <a:extLst>
            <a:ext uri="{909E8E84-426E-40DD-AFC4-6F175D3DCCD1}">
              <a14:hiddenFill xmlns:a14="http://schemas.microsoft.com/office/drawing/2010/main">
                <a:solidFill>
                  <a:srgbClr val="FFFFFF"/>
                </a:solidFill>
              </a14:hiddenFill>
            </a:ext>
          </a:extLst>
        </p:spPr>
      </p:pic>
      <p:sp>
        <p:nvSpPr>
          <p:cNvPr id="233531" name="Oval 59"/>
          <p:cNvSpPr>
            <a:spLocks noChangeArrowheads="1"/>
          </p:cNvSpPr>
          <p:nvPr/>
        </p:nvSpPr>
        <p:spPr bwMode="blackWhite">
          <a:xfrm>
            <a:off x="3611563" y="4473575"/>
            <a:ext cx="1863725" cy="1851025"/>
          </a:xfrm>
          <a:prstGeom prst="ellipse">
            <a:avLst/>
          </a:prstGeom>
          <a:gradFill rotWithShape="1">
            <a:gsLst>
              <a:gs pos="0">
                <a:srgbClr val="FFFF00">
                  <a:alpha val="85001"/>
                </a:srgbClr>
              </a:gs>
              <a:gs pos="100000">
                <a:srgbClr val="FFFFFF">
                  <a:alpha val="50000"/>
                </a:srgbClr>
              </a:gs>
            </a:gsLst>
            <a:path path="shape">
              <a:fillToRect l="50000" t="50000" r="50000" b="50000"/>
            </a:path>
          </a:gradFill>
          <a:ln w="76200" algn="ctr">
            <a:solidFill>
              <a:srgbClr val="FFFFFF">
                <a:alpha val="60001"/>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3532" name="Text Box 60"/>
          <p:cNvSpPr txBox="1">
            <a:spLocks noChangeArrowheads="1"/>
          </p:cNvSpPr>
          <p:nvPr/>
        </p:nvSpPr>
        <p:spPr bwMode="gray">
          <a:xfrm>
            <a:off x="3957638" y="5130800"/>
            <a:ext cx="11795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600" b="1" dirty="0" smtClean="0">
                <a:solidFill>
                  <a:srgbClr val="1C1C1C"/>
                </a:solidFill>
                <a:effectLst>
                  <a:outerShdw blurRad="38100" dist="38100" dir="2700000" algn="tl">
                    <a:srgbClr val="000000">
                      <a:alpha val="43137"/>
                    </a:srgbClr>
                  </a:outerShdw>
                </a:effectLst>
                <a:ea typeface="宋体" charset="-122"/>
              </a:rPr>
              <a:t>Treatment of insomnia</a:t>
            </a:r>
            <a:endParaRPr lang="en-US" altLang="zh-CN" sz="1600" dirty="0">
              <a:solidFill>
                <a:srgbClr val="1C1C1C"/>
              </a:solidFill>
              <a:effectLst>
                <a:outerShdw blurRad="38100" dist="38100" dir="2700000" algn="tl">
                  <a:srgbClr val="000000">
                    <a:alpha val="43137"/>
                  </a:srgbClr>
                </a:outerShdw>
              </a:effectLst>
              <a:ea typeface="宋体" charset="-122"/>
            </a:endParaRPr>
          </a:p>
        </p:txBody>
      </p:sp>
      <p:pic>
        <p:nvPicPr>
          <p:cNvPr id="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4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080" y="501015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4" name="Rectangle 2"/>
          <p:cNvSpPr>
            <a:spLocks noGrp="1" noChangeArrowheads="1"/>
          </p:cNvSpPr>
          <p:nvPr>
            <p:ph type="title"/>
          </p:nvPr>
        </p:nvSpPr>
        <p:spPr/>
        <p:txBody>
          <a:bodyPr/>
          <a:lstStyle/>
          <a:p>
            <a:r>
              <a:rPr lang="en-US" altLang="zh-CN" sz="3600" b="1" dirty="0" smtClean="0"/>
              <a:t>Treatment</a:t>
            </a:r>
            <a:endParaRPr lang="en-US" altLang="zh-CN" sz="3600" dirty="0">
              <a:ea typeface="宋体" charset="-122"/>
            </a:endParaRPr>
          </a:p>
        </p:txBody>
      </p:sp>
      <p:sp>
        <p:nvSpPr>
          <p:cNvPr id="212995" name="Rectangle 3"/>
          <p:cNvSpPr>
            <a:spLocks noGrp="1" noChangeArrowheads="1"/>
          </p:cNvSpPr>
          <p:nvPr>
            <p:ph type="body" idx="1"/>
          </p:nvPr>
        </p:nvSpPr>
        <p:spPr bwMode="gray">
          <a:xfrm>
            <a:off x="842963" y="1447800"/>
            <a:ext cx="7534275" cy="1261120"/>
          </a:xfrm>
          <a:noFill/>
          <a:ln/>
        </p:spPr>
        <p:txBody>
          <a:bodyPr/>
          <a:lstStyle/>
          <a:p>
            <a:r>
              <a:rPr lang="en-US" altLang="zh-CN" b="1" dirty="0" smtClean="0">
                <a:ea typeface="宋体" charset="-122"/>
              </a:rPr>
              <a:t>Sleep Hygiene </a:t>
            </a:r>
            <a:endParaRPr lang="en-US" altLang="zh-CN" b="1" dirty="0">
              <a:ea typeface="宋体" charset="-122"/>
            </a:endParaRPr>
          </a:p>
          <a:p>
            <a:pPr marL="0" indent="0">
              <a:buNone/>
            </a:pPr>
            <a:r>
              <a:rPr lang="en-US" altLang="zh-CN" sz="1800" dirty="0"/>
              <a:t>Lifestyle changes often can help relieve </a:t>
            </a:r>
            <a:r>
              <a:rPr lang="en-US" altLang="zh-CN" sz="1800" dirty="0" smtClean="0"/>
              <a:t>acute </a:t>
            </a:r>
            <a:r>
              <a:rPr lang="en-US" altLang="zh-CN" sz="1800" dirty="0"/>
              <a:t>insomnia. These changes may make it </a:t>
            </a:r>
            <a:r>
              <a:rPr lang="en-US" altLang="zh-CN" sz="1800" dirty="0" smtClean="0"/>
              <a:t>easier </a:t>
            </a:r>
            <a:r>
              <a:rPr lang="en-US" altLang="zh-CN" sz="1800" dirty="0"/>
              <a:t>to fall asleep and stay asleep</a:t>
            </a:r>
            <a:r>
              <a:rPr lang="en-US" altLang="zh-CN" dirty="0"/>
              <a:t>. </a:t>
            </a:r>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DCAQMDASIAAhEBAxEB/8QAGwAAAQUBAQAAAAAAAAAAAAAAAQACAwQFBgf/xAA2EAABAwIEBAUCBQQDAQEAAAABAAIRAyEEEjFBBVFhcQYTIoGRMqEUQlKx0QcjweEVM/Bi8f/EABkBAQEBAQEBAAAAAAAAAAAAAAABAgMEBf/EACIRAQEAAwADAAIDAQEAAAAAAAABAgMREiExBEETIlEyYf/aAAwDAQACEQMRAD8A9ijXRKOyIHVInRRAi6EAg6R2Tt9EtjqgbFhoiRfqidtUIuoABEofl3R56Jp+nb5QF21j8JDWYKDjcTE90QRJ0VCAN0osB/lCRB0hEHQWQO32S5ob2/ZKbnVAtunZIzCE23+UPhFE67QludEryhe90Cn0/wCkjeNUD9OqRuRdUGPUD0SG+kJCMyX5SgIFx/CdsdkG2cEiflQA3NkgLXS3SMQqCYsAmuN9AkTpqo3Pg2AhEEuJBj3UJInmk5xM5j7BNbc2HsipWDpKlYLNBPwo26O36BTNcAB+yiJA0ckkzOf/ABSQIkZbpcj/AJS20S3CB15lC99ygIko7WnugR2/lLff5QMpE3uFAOeqafpH2sjrNk0/TYEnugR+sc+ycNTE/CabEcucojeY6XVCn0nU9ERMC3vKaPpOUCU4Wi9uyAn6v9pX5CUpM7lIAwbnuilt/pI6jVA7fygYzbSgJ1P8psNAOiPOP2TS6G7oETt/hO/MFE+rSaQHPaD1KYMVhwb1GAdSnYvFgEEn+UfyqJlei6Yqs9iFLLSB6ghw8a+yafgJ29uSYRa/wqg2TSbGPslabIE9OygaXCIi/VRvc7nlCc4uy2AHVV6r8tzcoD2Ce2SQNegTKLHVWk6BW2NDWwEgDWntKeG/CRgG8QgDci57KodB5hJMvyPykglIICW+iMWQMqBak2SgQleTICE2ugRFwkSZ3SdqENzcKATrrKaZyiPeyWx/lLYW+6A3neOUJCROvwl+brvdD8puI7oCZgRIS31v3QMQJI1siPqMHvZFERe9krZbwgCACbqlxDieHwVOarxfqlykntZLfi69wbGYx7KCpjKFM/3KoA0mVxfGvFge0sw7vSRBXLO4vWeb1HEd15s/yZP+Xow/Htnt6ZjuN0KIcKZzOGiwq/iGu+Q10TyXLt4gXAS77oDEBzjEgrz5b88nbHRjGjicfXq1C51R0m+qpuxFYg+syCo31QSDKiLp0XPy66eMSfi6zSYe6x5qQ8ZxtMAivUtceoqs/Qnnqo3xJ0Vlp4x0OA8YY+gAyo5tUDd+q6fhfirAYymBXcKNTk7QrzEki4myDXlgkHddsd2eLGWnGvbGVWVWB9Nwc07goOJzWAPJeVcK8RYvAFopVSWTJYdF6DwrjWH4nTBpvyuAu0r1Ybpm8ueq4LtV4YwlxnpKgw9J+Jf5j/TTGg5p9KkcTUzPH9pp9I/UeavABogLrJ1yBoDW+kJOMDUdUC6AZlRZzHpAWkPLzNv2TS4zc/dNcXHU/CDWlwJF1kOBMfUkpG0HQNUkRYtAQgTqhNhoiTdAr3ugdNErQYKV+aAHURKRHdI63FuybZQAwGa/ZHlp8Jjoy7yjYRr3lA7f/SB+ndNzCT9rpTLdBKKJMRYnrKir4htBjqjh6WjY6ovcGgWEbrH8UYs0eDYp1Nud+WA0aqZXk61jO3jF4v4tLXluHgN06gri+Lcdq13kvqSTusviWIcXyXuE63us6pULYJGv6ivn25Z/Xvxxxx+Lr8U97pcYB0kp7aoj61nB4cTYmOQT2OJYTeJv0UuDfkmONqVKrqVJxaQLnZWuGYqs91SlVIOSIdpKwziC7EvbTaS4nIxo3O63+GYTyaQbOabkzqVc5JExttaTC4kE3U4Gg267JjGAN6kKSSRfUrg6E5sthMc0gfwngxEoOdoDyWpU4rExJAUTzMlSPOtlDuBMf5W4gMZBGZaHDuIVMHiGPpuiDHfoqRGx0ISbAcQNjZWeks69n4TjaOPwdOtRINoI5K04wTJA7Lz3wZxVuFxLqNZ4bTqC0/qXdl7XQW+rrsvoa9nlj18/Zh45CXST6fcplzAN5TjJNr3UrQAZN+gW2DWUpkmymawCAUzMYhogJSYmURNI5BJRweaSB02ARvPRMtIBun2nVECeiRAtqleOaBMxAUC3MFNMwYPukTfUpjiMpk27KhHNAsECTblyhNdADbhRVq7KbvU+4HspfS8SkuGmvZVK+LFMQXH5VDFcSgObTIPZZFbFvgyb7BefZuk+O2Gq360MZxQgmHfdYXFMa7E4arSzEEhVsViANz8rNxFcl8A915cs7XpxwkcrjWuqVNMsE25Kn5Ye8Ov7roOKYS5rx6X691njDctN5W5eRv6o0xNj1gDlojiHGjhyRGaYYJ35q22jlJJBgDYKniGipXyi+RoA3uSrPdSpvD2Bc9xrlryNGuI1C6ijhy0aQpOG4NtPDsa1oFthC0G4UxoSFwzy8q3j6jPIIN0hBn/Cu1cH8hU6jCx99DusNwwmZ72KrGoREqSsdt9iqlQk3i6Lwn1CL7JjagJknZQudaOia10ELcSxbm46qQiBm1JUDOo0CsQHCDYbqpYdh6rmuBnLyXf+GeNNrUaeGruPmCzTzXnTp+oXurNDHuwuWoM2YG2U3XTDO43sctmEynt7IwbBOnosHwrxocVwcluWoyzgSJ7re1bqF9LGyzseDKcvDhponboWMJw1VZOsklfokoG7jkjbkmj6v9p06zdRAtFigSR27IyI0KBsZmEDSbmY6WUNR4awk68pRq1MgcQ4n3WJjeJF3paT1lYz2TGe28cbkuYrGsYIBM8wViYrGuquIDyq1fEF7oabqGX7hvIrxZ7ssnpw1yC+p5bpBkncbKvWOa7vlSVml/pFp3Cr1y6nEmYFzC5uqtimmInMJWc8ermFrZm1WAjLI3BlUMRTcw5wJG8LLcDyxXwzqJ1Nwsx7Q2WEQWmFpsP5m6KDH4fOfPpD1H6uq1KMyswu03ExCzmYZ7sRTyguzOkjndajXvMteDe06bwr3DcG6piBULIAMyFe8Q+hxMYcinVaQRzC0sHxvD1iW5bDWIPypcZgw5geGiRe4lc7isB+DxX4qkHgfmDf8rM5WnUYjE0nM9BuBpvCxsVUzElhmFkVvE+Fw58qrVaNgXAhT4XFirBpuDmP0Iurlhl9XGxYALx6hpqoa7CAeekq60AaXlVcWbR9lyb6zahDXQmsBkGL7JzxmfrfRTso8wf5W4H026GJCnLbRF50Ra0ABrdUK9QU94P3VjNQVS4ZhrH6VhcTxmXFsph0QJjmtatVEEAnsuY4xiTh8UC4C4BBJ1XXVj2uWzLxnXYeGONVOG4tlUZvLdAdBER1XsWFxbK9FlWn9LmgheGYE08fw9tSnAMXgrtv6e8VeGv4bXqFzqYmnOpC9GnPxy8a4bcfKeUejNqdvhStPZVKL5bPqVlhsNZ7L1PKlBMaD5STbcwkgDZk3+U8Tlso2kCZSlopySQFhDySAPuVWxNenTaSXRCGKxTMOzM94+dVyfFuLnEPysIa391y2bZhP/XTXruVWcdxF1Z5bSPpnULOrVSGxc+6ZTqNsQ4T3UdesGkyBI1leDPK5XtezHGT4Ywy85xKsF5dZoAI5lVmVg/QCSiXCnGUZndDKNJajzSaWuIkqrUd5jMp+o7KyHMLJe24vCjqvpPlpDQQhGa+iabpALTzFkHyWGSCpawIJDXkRsVQqV3seA4ai0HVRqDSylxaQQZ+oK5Rp5yabt1kGrlqB15nZXqWJDXtqt+ne6KmPCmebnDffVaeFw7abCGtGnJHDvZVuDaFbbAapU6GXNSLbm1lkYumSC0hnWTr91stykQdIWfjWtYSWlrQUlI4rjnDBVYS2g1zSLtWdwJzsPR8oEuYCQ09F1OOf59M0r5Tr1VfDYOlTbkZTAE8l2/k7jynhO9Nw+LfMR0vshiZIDr/ACrZw7RENTatJpp7CLLnxvrOoU5JOtytDDUXPiLdVWqNNIQAIOvZW6fEKYpwYBgQFLDo12CmMlMS6NVVdhC8ZnuIcNSSk3iDC+S4W3soa2JfjarmYd0Nbq+JjotyVm1HVgemVz3iXDGphmhjMzg63NdI6gWPAe4ukfUtDhOGpfihUqsa6DYkaLtpn9vTlt/59uO8K1K2Gquw1dr6brEBwjXuulZiHYLHUsVRjMx0kfupvFeGofiKWMo1W+ez0PbuWzY+yoyH0ze51Wt05l1jX849h4XjaeKw1Gqx8teM0Stem6dx2XnngPGP/Cvw77im6RfZegYcS0S25Gkr168vLHrzZ4+OXFgEdPlJNyj9LUlrrmhD/qgSqmN4hSw9Iz9XJVsXjhRLwBdc1jsS6o4vJMFeTbu8fU+u2vV5e6XFOJVMQ5xc4xtCxnYiH3MjkVLXqTM25ELPxJLb2leG229r2ySTkabcQJEAdNEaj3OfMAjdZmErFzwwNi0y660z6mgA33QN8zK6GgQRoCkwkkkSHA6c01rDT9bomeattpAszauI/wDFFRVqhZDm6xcFUatcZs15HJWK1nHMZtqVUqAchKlqyGvruefTNlWe46EyCdFZp0zUJjRI4ZOtM59NhF235yU1xdTbFOw1g3V91CBc/ZQvoA3key11OGcJ4sKeKFKoTmOxkSuxpkuptewAghcHiqJbD2n1NIIcIsuu4VihisFTLXAHL6oVslnWLKkxGKbTBvPQLJxFZ9cmSY7pcQbWdiCWX902kAW+oEEagrE9Okis5pmw0+6eDkEk+yOKY4NzNdHNZzq4eweq+4VnsXhWB9MiU17xk0WT5xbUADhE81eJz0ptELfENrPlhJAsuffhK+OxrvKrvp0WmMoN53W1UfFM8lHw6j/cc5rruMwty89s2dNw3h2jQaXGoWu7pNr0cFVNCkQSdZtH+0ON8RNOp+Dw5PnEestP0D+VDRwg/C1TLfMp0zVAL4Lo1jnC1y33WeyemlQLsRVDXECOuq36PBMRiWhlN2URoB+65nhmObTcx9KqfxdF4d5ZbZzeYP79x7eqcAxdGvSe/LlJI216L06JOcrhttcgPBOJLi41mOmxBkQqNXwdxrDvd5NBtamDbLUGYjsV601rIDZkm+WFIWNcYgFdctWOUcsdmUcB4S4dXwRqVMXSdTzwGtcCLrvcEDBl06eycaTZgWafdPa3L9IA7WlXDCYzjOeXle1KISTA90fSUlphw+MqeY4y4ys6pIEF0jqrFRz80BtuqrVdImfZfGt79fRxnFGsZMNN+SgrM/tm2gU7m+uCUx4mY05SpGmZSqeXVEvDRpJErcpZnOGbK61ysV9OKols9JWvRIY0FkQBGWdFpEpnzBInMdFJUJazW40ABVOpXh+gkaGxhIYmQ0yJNoDrLNWDWe21o3lMazNa2nNMqPIJkiAFPhgXZTFyLQE4veLFCjFNoiJFzN02oyJsQOu6t1Cym05zHM8lljHNrY7yxZp0BV4nQr+nVVXEn8vvyWpiKTQ69o5qlXfSptN/gKNSs+vTOhsOYQ4HXqYHHBjr0KtgZuHIVMTLy0aKHPTqzTIl3TVbl9FnXTYoBzwcsnWyhDGkgS6W7k6jkquCx5qsFCs5oqt3P5xz7qSsbCDcXaXHVTiSqvGMTTwlMk6DVchX4pSqvPkuJc/RsLV8WYsuwbpIdNrbRqFwza9WnVfVbSzAuJkNkAFez8fRLO15t2243ka3/If3ctSWk6Suo4O7zMPBcCCFwj6pq5S5oy6xstvw1xGoMUKNT/rNmwLgrpt0znYxr3XvK6fEUAymPUMx2S4Y0NquMgBqt4qhABdYxMC6l4Zgg7B1cgyve0gOI5rxyd9PXbyPOK2MLMVWqsDnvqPJBdrrqVJw2vWxFapmAc9zYk912+G/pnisSHGs6llJPlglzCPf+VoYD+nWMwVSGspOZuX1CXH7L3XH+vJHil/t21y/BMPXr4ttZrBlDSxpAiRuSvVvCzyymWlkNBDh3VTC+HjQbkFMiBcRC0+EYWphqjmlpABgdlrGcTLKV0jHtJcYgc08BpYIsFFSMj1DqpzBcJjRdXMosIsEQJiyBHqueyLZJ2QOjqknQTeElEebOeAAQTPRVKr8pJlxGxlF9UnlHdQ1IItY9JXxX0jXnck9lHJLYF5V3CcKx2LdloUKj5/NoF03CfB7KcVOIv8ANcR/1s0HvuumGnPKsZbMcXBmi5zstEOcdBlEyug4d4c4hiWB3keQ1w1qmPtqu8wnDcJggfwuHZTJ1LWwT7q0G8wflerH8aT64Xff05PCeC6Ih2Lrved20xlC06HhbhFGCMIHkfrJd/lbeUaQUexXaasJ8jldmV/bJb4f4UBDcDh4/wDqndFnAuH0xFPB0W9WyFqxbRIgcrrXjj/ieWX+ubxXhfA1czslZrjuKkgdpXO4/wAF06dQVsNia2ZpkBwDv2uvRYGyhr0RUaWua1wOyn8WH+NTblP2824gxzXGdAFzPE8QGNLRAc6IHuu+8UcPxTMPUfgqbX1m3FOp+YDrzXmk1OIZqNagaVZlfNUHJo+lvzJPYLyZ6Lj2/p6cNsvI1MNQYaOd1zuqXEKBp4nCOZ6Q6qGnW8grUwzqVKmWVajZbYydFX4nlq+RiqT2upMxLWmDcOif2P3XKY11uSCrTJdLLwbX06j5Qw/E21CMNiDlrm7Ts7qOR6KWuPLptcIyPBLD+oCxj3BCxP8Aj8RxEMNNpaQS9tSNlvXj28rOeXIfxunWqUnAsLrf+nrZcc7D1qJc5rX5BrGq9Q4fwDidWk1rW+aIu5pykfKFfwzjM8VaWIJ1DcjSD7gL14dw9cefPmf7eZOp4irSy0qNXM4xLWm3Rdl4R4JUwtIYjGy5/wCRp/L0W5huDYhlVrBg6rXASARNl0GF4NiqzGNbRM8jATZllljyRnDHHG9tYz6Jrv8AKYTnddxFwByXT8B4MamQvZmot30krU4X4cbhiXV2hxcdAVv0aDKLQykIA5LGvTy9rezd31DKFBtNuRkhv6SpPLFwNOSli3ZKF6XnQupjX2TPIAHoseXNWCJSaATfZBGxpaSAOylgTfVGDNvuiRfad5VDACDqUWmCSR8JRBgFNzOGwPdKJAbWBSTQ+P8A9SU6jk8N4Pe/1YquGD9LLla+B8NcPwrg8sdWeNDUNh7LbjlAQN1yx04Y/I3dmV/ZjGNaIYA0DYBOj/5+6MTrqlZbcwgDZEW3QvOshOEQgQRA5oaIiyqkAkiBZKLWQBCAU6N0u6CGrRZUYWvaHCIhy5/iPhTA4mq6tTmhVc2JDQQV00IEBOdWWz48a47/AE54k2q6phGCoAZzNOvVZg8OcXw2Gp4Olh6tQsJcQLNDiLm/YfC92LY0t2TXU2EQ5oMrNwl+tTZY8T4d4W4/Sp08PjaZ8sSaYicskk3HU7rsfD/hx2Dw7aTQyGCIjMRcnfuV3LKLWA5PT2SdSDruaCrMZL1LlbOKWHw7abQ11NknpCmbTa2S0ObP6VMKQH0kjugKfMX5haZMDWgz6SdAXNRDWzIa2dLFPy6wXA95QidIPcQgIGUHUeyJ0k/IQi4kEe8hBxnWPZVRm86pZp523THX5HtYpdfuEDtU8DmmNIUjSik4XsiRz+U/LayRGlrIiItBN5HVDLf0uUxFxpHZAtE3AUqIY7FJPLL/AENSUDyZ01QAndEIhECOt0DKdPNDU2QNGk3CI5om5um3mNkBGsz7Jw1TSbaQnDRFHdE90AiAgXZL90t0hdAt0NSjKAv0QIgSgRJR3NkG6mUAIGh3TiENTbUc0TzQAiyGWydqUibwgbBj+UCJF04hI6WVDMsTGiYQL6jspXC100i0aKqhgnW8b7oAEmRf91KWAC26Abb1BUR7x9oTmOixRgRqOxuo4Ivp2ugtBwMJwiZlVWuIUjag3UE41sfujv8A7UAr0mkg1GAi7gXCdv5HyFK17CJDgR0KIJBnU/KSIykSADKSgiRGiSSiAd0d0kkC2KW4SSRTXao0tEkkEm6WwSSQLYopJIENEwf4SSQGn/1hB2qSSAjRJup7pJIoO+pO3SSVQ38yc7RJJVTQgUkkgQ1TfzJJKhlT6QVESYbdJJAH2eItdV8ZhMNiarHYjDUapFgalMOgT1SSQUxw7Auqw7BYYhpgA0m2FraItwGD8/EN/CUIOSR5Tb/V0SSURuYWlTo0G06NNlNgmGsaABfkkkkoP//Z"/>
          <p:cNvSpPr>
            <a:spLocks noChangeAspect="1" noChangeArrowheads="1"/>
          </p:cNvSpPr>
          <p:nvPr/>
        </p:nvSpPr>
        <p:spPr bwMode="auto">
          <a:xfrm>
            <a:off x="77788"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DCAQMDASIAAhEBAxEB/8QAGwAAAQUBAQAAAAAAAAAAAAAAAQACAwQFBgf/xAA2EAABAwIEBAUCBQQDAQEAAAABAAIRAyEEEjFBBVFhcQYTIoGRMqEUQlKx0QcjweEVM/Bi8f/EABkBAQEBAQEBAAAAAAAAAAAAAAABAgMEBf/EACIRAQEAAwADAAIDAQEAAAAAAAABAgMREiExBEETIlEyYf/aAAwDAQACEQMRAD8A9ijXRKOyIHVInRRAi6EAg6R2Tt9EtjqgbFhoiRfqidtUIuoABEofl3R56Jp+nb5QF21j8JDWYKDjcTE90QRJ0VCAN0osB/lCRB0hEHQWQO32S5ob2/ZKbnVAtunZIzCE23+UPhFE67QludEryhe90Cn0/wCkjeNUD9OqRuRdUGPUD0SG+kJCMyX5SgIFx/CdsdkG2cEiflQA3NkgLXS3SMQqCYsAmuN9AkTpqo3Pg2AhEEuJBj3UJInmk5xM5j7BNbc2HsipWDpKlYLNBPwo26O36BTNcAB+yiJA0ckkzOf/ABSQIkZbpcj/AJS20S3CB15lC99ygIko7WnugR2/lLff5QMpE3uFAOeqafpH2sjrNk0/TYEnugR+sc+ycNTE/CabEcucojeY6XVCn0nU9ERMC3vKaPpOUCU4Wi9uyAn6v9pX5CUpM7lIAwbnuilt/pI6jVA7fygYzbSgJ1P8psNAOiPOP2TS6G7oETt/hO/MFE+rSaQHPaD1KYMVhwb1GAdSnYvFgEEn+UfyqJlei6Yqs9iFLLSB6ghw8a+yafgJ29uSYRa/wqg2TSbGPslabIE9OygaXCIi/VRvc7nlCc4uy2AHVV6r8tzcoD2Ce2SQNegTKLHVWk6BW2NDWwEgDWntKeG/CRgG8QgDci57KodB5hJMvyPykglIICW+iMWQMqBak2SgQleTICE2ugRFwkSZ3SdqENzcKATrrKaZyiPeyWx/lLYW+6A3neOUJCROvwl+brvdD8puI7oCZgRIS31v3QMQJI1siPqMHvZFERe9krZbwgCACbqlxDieHwVOarxfqlykntZLfi69wbGYx7KCpjKFM/3KoA0mVxfGvFge0sw7vSRBXLO4vWeb1HEd15s/yZP+Xow/Htnt6ZjuN0KIcKZzOGiwq/iGu+Q10TyXLt4gXAS77oDEBzjEgrz5b88nbHRjGjicfXq1C51R0m+qpuxFYg+syCo31QSDKiLp0XPy66eMSfi6zSYe6x5qQ8ZxtMAivUtceoqs/Qnnqo3xJ0Vlp4x0OA8YY+gAyo5tUDd+q6fhfirAYymBXcKNTk7QrzEki4myDXlgkHddsd2eLGWnGvbGVWVWB9Nwc07goOJzWAPJeVcK8RYvAFopVSWTJYdF6DwrjWH4nTBpvyuAu0r1Ybpm8ueq4LtV4YwlxnpKgw9J+Jf5j/TTGg5p9KkcTUzPH9pp9I/UeavABogLrJ1yBoDW+kJOMDUdUC6AZlRZzHpAWkPLzNv2TS4zc/dNcXHU/CDWlwJF1kOBMfUkpG0HQNUkRYtAQgTqhNhoiTdAr3ugdNErQYKV+aAHURKRHdI63FuybZQAwGa/ZHlp8Jjoy7yjYRr3lA7f/SB+ndNzCT9rpTLdBKKJMRYnrKir4htBjqjh6WjY6ovcGgWEbrH8UYs0eDYp1Nud+WA0aqZXk61jO3jF4v4tLXluHgN06gri+Lcdq13kvqSTusviWIcXyXuE63us6pULYJGv6ivn25Z/Xvxxxx+Lr8U97pcYB0kp7aoj61nB4cTYmOQT2OJYTeJv0UuDfkmONqVKrqVJxaQLnZWuGYqs91SlVIOSIdpKwziC7EvbTaS4nIxo3O63+GYTyaQbOabkzqVc5JExttaTC4kE3U4Gg267JjGAN6kKSSRfUrg6E5sthMc0gfwngxEoOdoDyWpU4rExJAUTzMlSPOtlDuBMf5W4gMZBGZaHDuIVMHiGPpuiDHfoqRGx0ISbAcQNjZWeks69n4TjaOPwdOtRINoI5K04wTJA7Lz3wZxVuFxLqNZ4bTqC0/qXdl7XQW+rrsvoa9nlj18/Zh45CXST6fcplzAN5TjJNr3UrQAZN+gW2DWUpkmymawCAUzMYhogJSYmURNI5BJRweaSB02ARvPRMtIBun2nVECeiRAtqleOaBMxAUC3MFNMwYPukTfUpjiMpk27KhHNAsECTblyhNdADbhRVq7KbvU+4HspfS8SkuGmvZVK+LFMQXH5VDFcSgObTIPZZFbFvgyb7BefZuk+O2Gq360MZxQgmHfdYXFMa7E4arSzEEhVsViANz8rNxFcl8A915cs7XpxwkcrjWuqVNMsE25Kn5Ye8Ov7roOKYS5rx6X691njDctN5W5eRv6o0xNj1gDlojiHGjhyRGaYYJ35q22jlJJBgDYKniGipXyi+RoA3uSrPdSpvD2Bc9xrlryNGuI1C6ijhy0aQpOG4NtPDsa1oFthC0G4UxoSFwzy8q3j6jPIIN0hBn/Cu1cH8hU6jCx99DusNwwmZ72KrGoREqSsdt9iqlQk3i6Lwn1CL7JjagJknZQudaOia10ELcSxbm46qQiBm1JUDOo0CsQHCDYbqpYdh6rmuBnLyXf+GeNNrUaeGruPmCzTzXnTp+oXurNDHuwuWoM2YG2U3XTDO43sctmEynt7IwbBOnosHwrxocVwcluWoyzgSJ7re1bqF9LGyzseDKcvDhponboWMJw1VZOsklfokoG7jkjbkmj6v9p06zdRAtFigSR27IyI0KBsZmEDSbmY6WUNR4awk68pRq1MgcQ4n3WJjeJF3paT1lYz2TGe28cbkuYrGsYIBM8wViYrGuquIDyq1fEF7oabqGX7hvIrxZ7ssnpw1yC+p5bpBkncbKvWOa7vlSVml/pFp3Cr1y6nEmYFzC5uqtimmInMJWc8ermFrZm1WAjLI3BlUMRTcw5wJG8LLcDyxXwzqJ1Nwsx7Q2WEQWmFpsP5m6KDH4fOfPpD1H6uq1KMyswu03ExCzmYZ7sRTyguzOkjndajXvMteDe06bwr3DcG6piBULIAMyFe8Q+hxMYcinVaQRzC0sHxvD1iW5bDWIPypcZgw5geGiRe4lc7isB+DxX4qkHgfmDf8rM5WnUYjE0nM9BuBpvCxsVUzElhmFkVvE+Fw58qrVaNgXAhT4XFirBpuDmP0Iurlhl9XGxYALx6hpqoa7CAeekq60AaXlVcWbR9lyb6zahDXQmsBkGL7JzxmfrfRTso8wf5W4H026GJCnLbRF50Ra0ABrdUK9QU94P3VjNQVS4ZhrH6VhcTxmXFsph0QJjmtatVEEAnsuY4xiTh8UC4C4BBJ1XXVj2uWzLxnXYeGONVOG4tlUZvLdAdBER1XsWFxbK9FlWn9LmgheGYE08fw9tSnAMXgrtv6e8VeGv4bXqFzqYmnOpC9GnPxy8a4bcfKeUejNqdvhStPZVKL5bPqVlhsNZ7L1PKlBMaD5STbcwkgDZk3+U8Tlso2kCZSlopySQFhDySAPuVWxNenTaSXRCGKxTMOzM94+dVyfFuLnEPysIa391y2bZhP/XTXruVWcdxF1Z5bSPpnULOrVSGxc+6ZTqNsQ4T3UdesGkyBI1leDPK5XtezHGT4Ywy85xKsF5dZoAI5lVmVg/QCSiXCnGUZndDKNJajzSaWuIkqrUd5jMp+o7KyHMLJe24vCjqvpPlpDQQhGa+iabpALTzFkHyWGSCpawIJDXkRsVQqV3seA4ai0HVRqDSylxaQQZ+oK5Rp5yabt1kGrlqB15nZXqWJDXtqt+ne6KmPCmebnDffVaeFw7abCGtGnJHDvZVuDaFbbAapU6GXNSLbm1lkYumSC0hnWTr91stykQdIWfjWtYSWlrQUlI4rjnDBVYS2g1zSLtWdwJzsPR8oEuYCQ09F1OOf59M0r5Tr1VfDYOlTbkZTAE8l2/k7jynhO9Nw+LfMR0vshiZIDr/ACrZw7RENTatJpp7CLLnxvrOoU5JOtytDDUXPiLdVWqNNIQAIOvZW6fEKYpwYBgQFLDo12CmMlMS6NVVdhC8ZnuIcNSSk3iDC+S4W3soa2JfjarmYd0Nbq+JjotyVm1HVgemVz3iXDGphmhjMzg63NdI6gWPAe4ukfUtDhOGpfihUqsa6DYkaLtpn9vTlt/59uO8K1K2Gquw1dr6brEBwjXuulZiHYLHUsVRjMx0kfupvFeGofiKWMo1W+ez0PbuWzY+yoyH0ze51Wt05l1jX849h4XjaeKw1Gqx8teM0Stem6dx2XnngPGP/Cvw77im6RfZegYcS0S25Gkr168vLHrzZ4+OXFgEdPlJNyj9LUlrrmhD/qgSqmN4hSw9Iz9XJVsXjhRLwBdc1jsS6o4vJMFeTbu8fU+u2vV5e6XFOJVMQ5xc4xtCxnYiH3MjkVLXqTM25ELPxJLb2leG229r2ySTkabcQJEAdNEaj3OfMAjdZmErFzwwNi0y660z6mgA33QN8zK6GgQRoCkwkkkSHA6c01rDT9bomeattpAszauI/wDFFRVqhZDm6xcFUatcZs15HJWK1nHMZtqVUqAchKlqyGvruefTNlWe46EyCdFZp0zUJjRI4ZOtM59NhF235yU1xdTbFOw1g3V91CBc/ZQvoA3key11OGcJ4sKeKFKoTmOxkSuxpkuptewAghcHiqJbD2n1NIIcIsuu4VihisFTLXAHL6oVslnWLKkxGKbTBvPQLJxFZ9cmSY7pcQbWdiCWX902kAW+oEEagrE9Okis5pmw0+6eDkEk+yOKY4NzNdHNZzq4eweq+4VnsXhWB9MiU17xk0WT5xbUADhE81eJz0ptELfENrPlhJAsuffhK+OxrvKrvp0WmMoN53W1UfFM8lHw6j/cc5rruMwty89s2dNw3h2jQaXGoWu7pNr0cFVNCkQSdZtH+0ON8RNOp+Dw5PnEestP0D+VDRwg/C1TLfMp0zVAL4Lo1jnC1y33WeyemlQLsRVDXECOuq36PBMRiWhlN2URoB+65nhmObTcx9KqfxdF4d5ZbZzeYP79x7eqcAxdGvSe/LlJI216L06JOcrhttcgPBOJLi41mOmxBkQqNXwdxrDvd5NBtamDbLUGYjsV601rIDZkm+WFIWNcYgFdctWOUcsdmUcB4S4dXwRqVMXSdTzwGtcCLrvcEDBl06eycaTZgWafdPa3L9IA7WlXDCYzjOeXle1KISTA90fSUlphw+MqeY4y4ys6pIEF0jqrFRz80BtuqrVdImfZfGt79fRxnFGsZMNN+SgrM/tm2gU7m+uCUx4mY05SpGmZSqeXVEvDRpJErcpZnOGbK61ysV9OKols9JWvRIY0FkQBGWdFpEpnzBInMdFJUJazW40ABVOpXh+gkaGxhIYmQ0yJNoDrLNWDWe21o3lMazNa2nNMqPIJkiAFPhgXZTFyLQE4veLFCjFNoiJFzN02oyJsQOu6t1Cym05zHM8lljHNrY7yxZp0BV4nQr+nVVXEn8vvyWpiKTQ69o5qlXfSptN/gKNSs+vTOhsOYQ4HXqYHHBjr0KtgZuHIVMTLy0aKHPTqzTIl3TVbl9FnXTYoBzwcsnWyhDGkgS6W7k6jkquCx5qsFCs5oqt3P5xz7qSsbCDcXaXHVTiSqvGMTTwlMk6DVchX4pSqvPkuJc/RsLV8WYsuwbpIdNrbRqFwza9WnVfVbSzAuJkNkAFez8fRLO15t2243ka3/If3ctSWk6Suo4O7zMPBcCCFwj6pq5S5oy6xstvw1xGoMUKNT/rNmwLgrpt0znYxr3XvK6fEUAymPUMx2S4Y0NquMgBqt4qhABdYxMC6l4Zgg7B1cgyve0gOI5rxyd9PXbyPOK2MLMVWqsDnvqPJBdrrqVJw2vWxFapmAc9zYk912+G/pnisSHGs6llJPlglzCPf+VoYD+nWMwVSGspOZuX1CXH7L3XH+vJHil/t21y/BMPXr4ttZrBlDSxpAiRuSvVvCzyymWlkNBDh3VTC+HjQbkFMiBcRC0+EYWphqjmlpABgdlrGcTLKV0jHtJcYgc08BpYIsFFSMj1DqpzBcJjRdXMosIsEQJiyBHqueyLZJ2QOjqknQTeElEebOeAAQTPRVKr8pJlxGxlF9UnlHdQ1IItY9JXxX0jXnck9lHJLYF5V3CcKx2LdloUKj5/NoF03CfB7KcVOIv8ANcR/1s0HvuumGnPKsZbMcXBmi5zstEOcdBlEyug4d4c4hiWB3keQ1w1qmPtqu8wnDcJggfwuHZTJ1LWwT7q0G8wflerH8aT64Xff05PCeC6Ih2Lrved20xlC06HhbhFGCMIHkfrJd/lbeUaQUexXaasJ8jldmV/bJb4f4UBDcDh4/wDqndFnAuH0xFPB0W9WyFqxbRIgcrrXjj/ieWX+ubxXhfA1czslZrjuKkgdpXO4/wAF06dQVsNia2ZpkBwDv2uvRYGyhr0RUaWua1wOyn8WH+NTblP2824gxzXGdAFzPE8QGNLRAc6IHuu+8UcPxTMPUfgqbX1m3FOp+YDrzXmk1OIZqNagaVZlfNUHJo+lvzJPYLyZ6Lj2/p6cNsvI1MNQYaOd1zuqXEKBp4nCOZ6Q6qGnW8grUwzqVKmWVajZbYydFX4nlq+RiqT2upMxLWmDcOif2P3XKY11uSCrTJdLLwbX06j5Qw/E21CMNiDlrm7Ts7qOR6KWuPLptcIyPBLD+oCxj3BCxP8Aj8RxEMNNpaQS9tSNlvXj28rOeXIfxunWqUnAsLrf+nrZcc7D1qJc5rX5BrGq9Q4fwDidWk1rW+aIu5pykfKFfwzjM8VaWIJ1DcjSD7gL14dw9cefPmf7eZOp4irSy0qNXM4xLWm3Rdl4R4JUwtIYjGy5/wCRp/L0W5huDYhlVrBg6rXASARNl0GF4NiqzGNbRM8jATZllljyRnDHHG9tYz6Jrv8AKYTnddxFwByXT8B4MamQvZmot30krU4X4cbhiXV2hxcdAVv0aDKLQykIA5LGvTy9rezd31DKFBtNuRkhv6SpPLFwNOSli3ZKF6XnQupjX2TPIAHoseXNWCJSaATfZBGxpaSAOylgTfVGDNvuiRfad5VDACDqUWmCSR8JRBgFNzOGwPdKJAbWBSTQ+P8A9SU6jk8N4Pe/1YquGD9LLla+B8NcPwrg8sdWeNDUNh7LbjlAQN1yx04Y/I3dmV/ZjGNaIYA0DYBOj/5+6MTrqlZbcwgDZEW3QvOshOEQgQRA5oaIiyqkAkiBZKLWQBCAU6N0u6CGrRZUYWvaHCIhy5/iPhTA4mq6tTmhVc2JDQQV00IEBOdWWz48a47/AE54k2q6phGCoAZzNOvVZg8OcXw2Gp4Olh6tQsJcQLNDiLm/YfC92LY0t2TXU2EQ5oMrNwl+tTZY8T4d4W4/Sp08PjaZ8sSaYicskk3HU7rsfD/hx2Dw7aTQyGCIjMRcnfuV3LKLWA5PT2SdSDruaCrMZL1LlbOKWHw7abQ11NknpCmbTa2S0ObP6VMKQH0kjugKfMX5haZMDWgz6SdAXNRDWzIa2dLFPy6wXA95QidIPcQgIGUHUeyJ0k/IQi4kEe8hBxnWPZVRm86pZp523THX5HtYpdfuEDtU8DmmNIUjSik4XsiRz+U/LayRGlrIiItBN5HVDLf0uUxFxpHZAtE3AUqIY7FJPLL/AENSUDyZ01QAndEIhECOt0DKdPNDU2QNGk3CI5om5um3mNkBGsz7Jw1TSbaQnDRFHdE90AiAgXZL90t0hdAt0NSjKAv0QIgSgRJR3NkG6mUAIGh3TiENTbUc0TzQAiyGWydqUibwgbBj+UCJF04hI6WVDMsTGiYQL6jspXC100i0aKqhgnW8b7oAEmRf91KWAC26Abb1BUR7x9oTmOixRgRqOxuo4Ivp2ugtBwMJwiZlVWuIUjag3UE41sfujv8A7UAr0mkg1GAi7gXCdv5HyFK17CJDgR0KIJBnU/KSIykSADKSgiRGiSSiAd0d0kkC2KW4SSRTXao0tEkkEm6WwSSQLYopJIENEwf4SSQGn/1hB2qSSAjRJup7pJIoO+pO3SSVQ38yc7RJJVTQgUkkgQ1TfzJJKhlT6QVESYbdJJAH2eItdV8ZhMNiarHYjDUapFgalMOgT1SSQUxw7Auqw7BYYhpgA0m2FraItwGD8/EN/CUIOSR5Tb/V0SSURuYWlTo0G06NNlNgmGsaABfkkkkoP//Z"/>
          <p:cNvSpPr>
            <a:spLocks noChangeAspect="1" noChangeArrowheads="1"/>
          </p:cNvSpPr>
          <p:nvPr/>
        </p:nvSpPr>
        <p:spPr bwMode="auto">
          <a:xfrm>
            <a:off x="230188"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Rectangle 3"/>
          <p:cNvSpPr txBox="1">
            <a:spLocks noChangeArrowheads="1"/>
          </p:cNvSpPr>
          <p:nvPr/>
        </p:nvSpPr>
        <p:spPr bwMode="gray">
          <a:xfrm>
            <a:off x="841082" y="2924944"/>
            <a:ext cx="75342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buFont typeface="Wingdings" pitchFamily="2" charset="2"/>
              <a:buChar char="ü"/>
            </a:pPr>
            <a:r>
              <a:rPr lang="en-US" altLang="zh-CN" sz="1800" dirty="0" smtClean="0"/>
              <a:t>Avoid caffeine, alcohol, or nicotine before bed.</a:t>
            </a:r>
          </a:p>
          <a:p>
            <a:pPr>
              <a:buFont typeface="Wingdings" pitchFamily="2" charset="2"/>
              <a:buChar char="ü"/>
            </a:pPr>
            <a:r>
              <a:rPr lang="en-US" altLang="zh-CN" sz="1800" dirty="0" smtClean="0"/>
              <a:t>Don't take daytime naps.</a:t>
            </a:r>
          </a:p>
          <a:p>
            <a:pPr>
              <a:buFont typeface="Wingdings" pitchFamily="2" charset="2"/>
              <a:buChar char="ü"/>
            </a:pPr>
            <a:r>
              <a:rPr lang="en-US" altLang="zh-CN" sz="1800" dirty="0" smtClean="0"/>
              <a:t>Eat at regular times each day (avoid large meals near bedtime).</a:t>
            </a:r>
          </a:p>
          <a:p>
            <a:pPr>
              <a:buFont typeface="Wingdings" pitchFamily="2" charset="2"/>
              <a:buChar char="ü"/>
            </a:pPr>
            <a:r>
              <a:rPr lang="en-US" altLang="zh-CN" sz="1800" dirty="0" smtClean="0"/>
              <a:t>Exercise at least 2 hours before going to bed.</a:t>
            </a:r>
          </a:p>
          <a:p>
            <a:pPr>
              <a:buFont typeface="Wingdings" pitchFamily="2" charset="2"/>
              <a:buChar char="ü"/>
            </a:pPr>
            <a:r>
              <a:rPr lang="en-US" altLang="zh-CN" sz="1800" dirty="0" smtClean="0"/>
              <a:t>Go to bed at the same time every night.</a:t>
            </a:r>
          </a:p>
          <a:p>
            <a:pPr>
              <a:buFont typeface="Wingdings" pitchFamily="2" charset="2"/>
              <a:buChar char="ü"/>
            </a:pPr>
            <a:r>
              <a:rPr lang="en-US" altLang="zh-CN" sz="1800" dirty="0" smtClean="0"/>
              <a:t>Keep comfortable sleeping conditions.</a:t>
            </a:r>
          </a:p>
          <a:p>
            <a:pPr>
              <a:buFont typeface="Wingdings" pitchFamily="2" charset="2"/>
              <a:buChar char="ü"/>
            </a:pPr>
            <a:r>
              <a:rPr lang="en-US" altLang="zh-CN" sz="1800" dirty="0" smtClean="0"/>
              <a:t>Remove the anxiety that comes with trying to sleep by reassuring yourself that you will sleep or by distracting yourself.</a:t>
            </a:r>
          </a:p>
        </p:txBody>
      </p:sp>
    </p:spTree>
    <p:extLst>
      <p:ext uri="{BB962C8B-B14F-4D97-AF65-F5344CB8AC3E}">
        <p14:creationId xmlns:p14="http://schemas.microsoft.com/office/powerpoint/2010/main" val="1917690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smtClean="0"/>
              <a:t>Treatment</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844824"/>
            <a:ext cx="7534275" cy="1008112"/>
          </a:xfrm>
          <a:noFill/>
          <a:ln/>
        </p:spPr>
        <p:txBody>
          <a:bodyPr/>
          <a:lstStyle/>
          <a:p>
            <a:pPr marL="0" indent="0">
              <a:buNone/>
            </a:pPr>
            <a:r>
              <a:rPr lang="en-US" altLang="zh-CN" sz="2000" dirty="0"/>
              <a:t>A recent study found that Cognitive Behavioral Therapy for Insomnia (CBT-I) is more effective than hypnotic medications in controlling insomnia.</a:t>
            </a: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79400" y="1268760"/>
            <a:ext cx="5989140" cy="584775"/>
          </a:xfrm>
          <a:prstGeom prst="rect">
            <a:avLst/>
          </a:prstGeom>
        </p:spPr>
        <p:txBody>
          <a:bodyPr wrap="none">
            <a:spAutoFit/>
          </a:bodyPr>
          <a:lstStyle/>
          <a:p>
            <a:r>
              <a:rPr lang="en-US" altLang="zh-CN" sz="3200" b="1" dirty="0">
                <a:effectLst>
                  <a:outerShdw blurRad="38100" dist="38100" dir="2700000" algn="tl">
                    <a:srgbClr val="000000">
                      <a:alpha val="43137"/>
                    </a:srgbClr>
                  </a:outerShdw>
                </a:effectLst>
              </a:rPr>
              <a:t>Cognitive-Behavioral Therapy</a:t>
            </a:r>
          </a:p>
        </p:txBody>
      </p:sp>
      <p:sp>
        <p:nvSpPr>
          <p:cNvPr id="3" name="AutoShape 2" descr="data:image/jpg;base64,/9j/4AAQSkZJRgABAQAAAQABAAD/2wBDAAkGBwgHBgkIBwgKCgkLDRYPDQwMDRsUFRAWIB0iIiAdHx8kKDQsJCYxJx8fLT0tMTU3Ojo6Iys/RD84QzQ5Ojf/2wBDAQoKCg0MDRoPDxo3JR8lNzc3Nzc3Nzc3Nzc3Nzc3Nzc3Nzc3Nzc3Nzc3Nzc3Nzc3Nzc3Nzc3Nzc3Nzc3Nzc3Nzf/wAARCAC3ARQDASIAAhEBAxEB/8QAHAAAAgMBAQEBAAAAAAAAAAAABAUCAwYAAQcI/8QAPBAAAgEDAwIEBQIEBQQBBQAAAQIDAAQRBRIhMUEGE1FhFCIycYEjkRVCobFSYsHR4QckQ3KCMzSSwvD/xAAZAQADAQEBAAAAAAAAAAAAAAABAgMABAX/xAAkEQACAgICAgMBAAMAAAAAAAAAAQIRAyESMQRBEyJRYSMycf/aAAwDAQACEQMRAD8A+ZW10HMarjzcbQcda66sZbsME2iSP6gaEthtlU9CDTVDjew3MrjBPdT61xPTtdkbEjoUJRlIZeoql1PGM5rWRRJc2jFgm4nYW7/eltxYbZMQkSc8YqkZpqxrB7eBhB5jtgjpVaySF+TgCiZWeBSrp07eleWsQuJFVASzcUjkCz23V5Q7cnaPWqvMAYCTLYPpT200+SGYREAbuKnJpi2900N3HtYjIx3pYunsFmcLpyVHfpR+jjMhyOKJTSPiLny4lKjPcU4ttBktXDg5GORih8seVIaMlYnu3aCfMY59attdTurYOQm9WHIPaib62kln/SiJ454pVeNc25KmFsf+vFZv7aFlTY/s9VurmBY0j246nHFX2sjfFlZkRywwCB0rMWep3jRm3gG3PcdqZaa9xE7NOQQBnrzmnlXTFoNurcLOyuqhhVsmrSWNttgxu6V7PAhCTHc2/r60TZWjTJIyxBo8dWrminFtCimObUNQx+k7gmn1h4NkuUDTfIT2NOvDpgigBZVBBxjFaFbheDHwPYVL523XRjPQeDIbePEg3n35qMvh11XbFGMfatf8dCsf6pX+1Dy6rbBch1A+9CTbemEz1npc0EZV0GR3ry5jMa4dQADycVofiIrlcxsp+xqM+nCaA7mzkUimlpgoB0+C12DLAMfeu1DR7Ofa0pHy8g5pFNYz219tSZ9me1C65qFzFD5SscEYBz0rRV6MgrxEYRbLBsVgOjelZhD5c2VQ/irw0/wReUswz9R5qyC5RgA8YD4r0/HSUKR0Y+gqIOhEmQysO/akerTyGRj0UelMzOyxNg8f2pf5cl0jkgVyzV5W2K19hBMZZhhSTzVr6ayIpLZyKunBtuNlULdmQEE5A6c1ZtvoKLbNIm3BiAy9jQF0P1j5f9KGuGlLnqo9a6GRkXB5JqiVbCkHWPlW53yYyTRN/eglQg+X2pQd5yxzwaiJS2STzTcbCFvKJDk4/NdQqDjJbmupzBjeUFZJYCJRwGzV1vO1pKV4dSO/SrprJ5cHeCp5yfSh1hQySJkttHBHPNRla2S7OlumYscADsK8sLpopllf6CeR6UPLEQVGev8ASmem2ltPC7zzhAo6etKv4ZlWowj4gYbd5hzmvYrhraSPy4uVOenWqZLxY5v+3GQp4Boib41vLnYLgjoBWa3aB/0c/wAWsrrcqoySkcn0NSeQ3F3E5lJZRgMaV2tgs8TTtIIx79c1dZ5huAzuSo43YoTuXaFoahms7grJ80rchqvs9RnfMUv054Y0PqUk1vEs4VZA3CuO1QguvOt1jkPlzIeDilkle0AZ6Y7xTSmVA8Y6Zptu0+/iMZjwx7EdaR3DTJGFDK7kdhROg6ZKV89XywPKGueTrS7A2XXHhywhtmljVVf1FI/4R5cHmEl3Y8AHpWl2XN3qEUDo0cKjL+hr290QjU4pbZ/0c/MnapSlK/4FMXaREtpc7dRYbduUrmS8LSzwFVh3Hao7imnjC1jTTd8MY3kjkCl9hDqFnDb4HmwtwQeoqkMrTuQRWl7OHZGyrMclRWosdREdrtKktjrioaj4dS6ljuYCFfjcOlOLe3trZFV1G6k4/a2ZsQT3M14rRqSufpHrWW1U3dtL5ZlYD71uL2SB75I4SAxom78NWd5EGlwGxwQeaonUjKWzG+HNQnhuNsjkqec1pLvXLmMeXECQfSusPC1vbyl/MJ+9M3tYYiPkz70JJT9BkxMNQU//AFx856c9aXX9pNcXC8fpeuK1F+LBEDyKuR6rVNrd2s8JVcfijGhEI72KNdOaJMZx1pFboFYb257VotUhSCJznhjSL4QtKrIcqOav4bbTOjF0TuLf9Lev0ntUbOeBISrkAj2qHiGSS2sgsZwSaz6pP8uW4aq5ElK2afYVrNxHK5MfQd6Q4KZYdzTybRbgRb2b5Tzmll/EIVA61oSjdIxWP1Vw/bvQlwhjI25PvVpkAUNUXm3KABVTIuWRI48MM7hQgCmQkdMUSgjcFH4OM0HcFFb9M4z1+9GIx7k11UGRu1dR2E1LwzyhPMZU3LhcHg0snkksXeIjaM9aKdZ9wQNzGcjPQYqy9la42vPGpC8Fh61JPktkloAhmDj0HfPei3ii+HDxAZXkk1bDa2zDJxgdqBvZNsxWJdqdMCldXSC6IvHlVmUgHOCBTbTLphGYynmbRlQe1LraNGTnIbrzRCTNB1T5j1IpedCUXrIAwWf5FJyfaidNu4yZIJWBQ5ZSaUTuJ5CHLAGirVYElEcj7VI60qfSC4jGLUS8EsBAKjlR2qsXD3Vuj26ZuI2+YY61CUQNZMsDgODwahpt0tsdkpALdxQlaFo1kGZI7d3iw235wOtPLGffHujXEicemfvWTt9TVSFWTJHOfWjI9Tu9xcRlA3fFK+Mpb7EaNTc3yxr5jptPQ0mbXFeT5W6GiIJ01SyAkIDdCKS6lojwsWt2OT2pYxXZkaOG/hvrUpIAe1XJdQxRFMgEDArKaOXhkKSjafao6nOfjUCyHGex60eKbDW6HkGqXEN6Fb5oSf2pte3Fu0IZmG4ikcEsYgDNtyBx71bZ+TfvgtkDtWcTCpPNOsxupwgPX2raXD4tlZX5xVD6bbyQ4hUbx0470NHZ3RGyTJX70ZVVDUmU27zXEjLHKQR2JpoZTDZsJgCwHWutdH8qXzeh70TMkLqY5T+KmrQHo+daze3jTtgkxE4GDRmiTnyfm4+1GaxpTPNtt8Fahb2nw0B3rtYCp5JpR0Yhqt3HNbmFSNx4oSTNhbxsWBY44zSye5UXmWOOcVeytcXYJJcYGBXd4qUYHRjjouu4UvQBcN8vUZpdeWQhhBSQELRerFoIQhzkUmnEskZZHI46U2RXIWa2MjqivYiFvqAxWVvizOVzkdqm8sn7VFLhWDBx81MoqOwIGIIUKw6VBWAk9qvjmBJWQfaomME5HQ0RrI3BBGVoQozN8oNGLEA4O7IPWpMRC5xzmmWjAjRHPTFdVjNvJJNdWs1scpMfhiXXJJ61baQtKsiJIuMZKsaDs3BHk3BwR3r1544bkmPJXoMd6RsSQY8Dhs7MDuRUfhy0uNmT617DrDhQo2564Io661SK62RwRhCQC+B3qcknsTYuuLeZIWkSPIBxkdqjaWs9zCzEHjuelONOuo47eeGdSD9Qz0NENPbS6asqEIu75kBpeNx0bkwO101pEHmKMngUDqFjNbs2YmJHXjpTiGZkeMqo2ZzkHNXm+uLu8KBRhuCCKSmlYOTMzaWU1xtEbZZj9NetpM63Do+7cvOK1WmQW63UizgLIp+Vhxinnw6SWrNfRKkwB2Mv8wplfGzORiLGzdI9ykF84ANaFL5orOMTbT2YUu1IpaW5e3I3sePY1RDLFPCpvXIdRn7mkhLezPezQWcQYrNbzDYTzjtV11qZhfDNvA71n7JpFUmGb9Jz9NWI0O9oXZi3bvWT9JWLQ7tpo9T3eUOR7d6C/gd5LeE7cgd6ZaBBDBhozwetaCXUrezj3FQRjnApeTjKkFOmI7LTL24nax062NxcIB5rO4SOLPQMx7n0AJxTpfDmqaXC8k1pbvsXcRbTbzj7EA/tmq/CPmXPh2W+uLlFkvGe4VBFubezHac+wC9PTqK1enxma3M097N8Wow0pgVS69uP36YrqUE1TO1eOnG2Y6PxBbRR71OT1+9Qt/Em++jVkARu/es3qelyjxXq1jbN8sTLPCT0ZH5I/DZoK6E9o6ebxtPXvUZQSdM5nDi2j6xLcxSwhlK8iknlySXBGeAaSeH9Tk1AiBjgqO/pTQ6lFBdG1Z/mAzxSyhL0I1Yxu4khhDLjcKz+oXasjAjBq7VNQAUnzAQPeks11FJCW3DPeuPJ2YymswO9yrJkKGzR+mPLHJG6tnHUGi5VhmtXBxv7GgYlKsMHGK9LDL6I6ce0OddgMtskiDLEc+1ZoLcRttZSFPetTPdj4NGI3DHNLZr6CaNlKAECtkvkJLsR3FjghgflNUXMVuIQVwHFF39z5cOAevvSKafeeKeKdUzJEJ0zgqeat3FECn0oVHYSc9KvKl/mp6oLIwRksWB6dq9lTLdasjZQdvSvBC0jbiRtFazeihEJHFdRTyxI20DgV1Ly/gAcsSpkG7jvVvmblUqp9OlUCQi2J3d8Y9aItJtiqWQsmefai0AlbrtfcyMe1G21vLNIWiXAzkE9qlBcRH+UgMaMsdrMyByoPFK2krZmewWs0hkRpgSgzx3ryzsZJ5QiqwVupNG2FvBayMzTF81Z8aI5SQcc8ACuZ5Itk9nhtFsJgXOFHvxRkdykQE4kVULfMyjpQE8C6g+6RyEHoa8srZIopo3l8wH+XPSqqSbA9mk1eSwGkxS2Ox7iYj5/eoXN1Pd20CTKQ8a4JHesXAk3xojRspG2VUnitbourrJeCK+VVQ8cUMiUtforRNNIW+sJXV1E0Z5U0vttJzIDOcj0xTmd4o9TkSFgUbAGDjIoi5tWhkAZsqRkYNc8ILqqaNYj1C0jhUC3OCRxjpQNjaXb3DL5RI/xVpohb790uD25o1ZoIxlVGK020axNKl1Y2PynB6mg7Ce5v43SUHuM561oroC8gIBABFKk2aeu1RnPBo8qjoyoMstbOmwLYaf5cklrhCwO4Agen2phb+LtaC5uQs4/9OaA0KyiEl9dlQyyzq+PcoAf6itLYxW87+UsSgHuDmumLtHr45copmTGuadfamL+1kPxsitHcR7CuxVIwMnrz6UdcmxuEJl2k44z2rF29m0HiO+hceXi6lVAePl3nn+1fQbLRo5rQE8kjgmhkpSPOzO5tmXtknt7tms0wp4HpijZljBaW6wJm/erbk/B3YgxtycAntRt/p0clp5iNmQDvQnJ1oQxt5cn5kZvlJ9e1KpL4RjYjZFT8QLIkjDGDSVMquScn3qccVq2YfxSuyjYSc0QXCuOOaWWMzBB8tNllhGCw/NUxtq0dOJ2HTqU0sljx1pPNJCLYuvXvim96xfS3ycjHGKx88rCPaenertbEn2CTzySsUJJA6ZqpQBzjJqzILqBxk4zWggsbPYoBBOMn1ovQLM8Eyc449alhljODWje3tFJ6bcUj1CMIzeWflPSgjXYC24dOSfSrI5ikbKxIbHQ1OwVFlDyHhecHvVl7LEbjeo4Io2YVM5LHNdU2wzE5xk9K6qaCN70Wb3ckVlgxIOPegbV9z7M4HoaY6QtvDJKl4AvGVJGM1TFHbNJIUcBS3BqOhBnaLGEQOo3UxUJHmQKKRhpElUxsJFHb2ogzzMvK4j9jXNNXGgNBs8smwtbqD7Yoi13mNHkjBJPPFK4bnau5Dn1plaSs5BZxiuaceKFYeYUdcxgqe+KEaFllKtHgMOGFGC4SIjBBo2J0dBletCGSUPQLMxclLQKkqkDOQe9W6HG8t5tclFc8FvSjPEtl5dukzHK54zVDGea1iWIYPAAA5Ndakn9mF0F3U6LfCD68HG5aZ2N44L29ypLfyMT2pVpOmS/FqJnGW6+opg0cNvcyMJWl8vqQOlRlGXLktCtFF7JOkqR7T16iiJnKWo5wevXmrbXULW9ugsybcD+bvVk2mS395b2tt9E0qoGH8oJ5P7VVT5NRNd6NH4J8KXWqWaX2ozm3tJRmJFwXkX154ArRXXgTRdkkpmuyEUnBlAH74zTvdHZx20cQCRR4jVfRcYFFGMSRyxHBWRSPvmu9eNBR6LxijDzaAYozHp6AQEdmzk+vvUNB0e5XesjiIg8FuBTEWbWz7rWZkGfoJ4FTmU3zhWmAHRgD1rnUUj0VpaHen2+nThklS2upIQFZzErY9s/ij1a2cLAYECEcLtGAKA0qzhsbNY4U2+Yd7VBp8Xj/MPpAHPc12wxrjtHFka5My/ifQrNNT+bhHAZMmqYLW0toiu8HjpmnPjx44dKtruTAKS7AfZh/wAV86XU1m8w+Zgc8Zrz88OEmc0lTF3i+1VpJJU6e1YmMB51HYmthdXxnDQsCQc9uDWfezAmwikAd6WMqQyQQ6ooSNPzRSR+YAoHSgUidJAevPNHu5VQUOD3qkUqL4lRKe5MFq0eC2eKz11G0pyOAacS7pVJzwOtCxhGDBscVW9C5OxLJGEIHpVsd1JHxnParLuIAnacmgZMpyecUFsX0GteMBtbketB3lxvKqDxUWuAycjmqCu85pktmRapzjmoyv8AMaqIkTBAOKiNxbLftTcQhkJXYMrk/auqyCaJYgGHP2rqUBGa8a5lLzYxt+UD1ry2cSnYwCqe/pVCAbRkfaiRGpf5vlTrxWdJCsMMgW3XbncDgMO4qTMVjVImZhj5s1CMxl1eLO1WHFHT3cEjiVIvLf8AmHZq53owHauYSSRnNMrefzeB8tATSx+evy/Ieoq1YGGJEJ2HoRSSjyQrHNukaLvlfOPejvilkCCAYArOrHMehzRcKzQgBhx7VB4re2LxQ41yCa/ggQEbA2WGaLtI2jhXamNn0+1ARSSEDDZptolyRMRIMoDg1WH10xkBJ5y6iLjueGqE17FYzTDDEE/Mn+I1rr6C0u9PmFuFWQIQD3FfNrKym1DURaGYsyvgv7CqSVdAbNDZQjULdZRDtwcbvStV/wBP7Gf+PbJvnjgQy7uw7D+tUWGnLCq2UAzLJ8owOSa3vhnRTotg0TEzTyHdK4HX0A9hVsGPk02ugRjbLdYVREGf6RzkexzRemX1rfQ5tZ1eSM4YdwfSqdQUSQNEyt6dKQ+G0is9J2CVy6TSKWzySGI5/avQ7LBOuwPHJIF6E7h9jSbQUe5vhAvUtgn0Hent7dJNbkyt9HcZz/ahNIWGN5DFC6ZX5mcgluemR/Yfk1yPD/kOuOVfGO73UraFXjifzJANp2DIX7mkmm3Aur6WUZwWwMjHQAU0imhCGMRgL6AcUHY2gEsj26fJ5p+kfmuxKjkuzvHVobzwbebAWaACcD2U5P8ATNfD1nAnyAQpr9I2ynyiksZKsMEFcj7V86ufDen6FqdyphV0lctD5gzsQ9h9uRXJnjbsWetnziW5VDwvB70VZxwS27SNgE+9LdYimN5KlvBIyh22gDtmgzfGOLywCGHUVwKOxextKIlkxuqmZVCkp0pfayefIDIx+1MVIBKgVZRo6MPQLMGWBiM80tnufh4ioySabXsmy1csPtWanYyHOOaZXZsi2eCaR34/evSjSShTjFUF5I+MYNWRLMRvJqlEwz4SMR5I4NBvGqAheeaJUSsoVm4qqYiMkE81kA4qWjXGPSvPggZFBPBrlQm2aTd9qviuFazKhcyDvStv0YmbOJeM11DtLI2Cc9K6p8ZfphfbvhhuXcB2q53IjyTjPaqivlksDwKkCJnVc810P9Me2zM0iqr4ycc0VM08LeWeWHeqJrQwYbPU8URLc/IgIBbHWklt6AX+QzQh36npijtEme3mCspkhkO1lI6/80BZxlpgk7soI7dq1Fg8MVtDFHgsGID45zUMkqpJCsmbWFSxhL7eQAeoIoV7ktblwVJXhl7imhESQyJCSbkNkhjnIx1oAXWm2JxPD58/VsfSv+9QgpcnyB6LtPcvEGCMRnriiYJJIppFwRuYDJ7Ghr6/E1vDJBIFGceUowBV9lB5wZpH2BT8xJ70Miirt6Cn6GME91AzgSFVI6Edat0u3R/NuIrSKN48FnUkM1WHT7vVGhOlD4idjteFRyvv6Y963vhvwrFpNv52svE8pwfKByq/c96viguKceh1ByeiXhSwMEa6ndRESSDETPyI1PGSPf19K0E87GQxSSNayH6XBBVv35FKtU8TWduDHFiRugUDOazE+vvd2wgkBV45SY06kDsPxkiuuGWK0Xlj4Rtml1G4ayhldphdTKpKxoep9z6Vm/Ci3MMU8V626Z5nmOfVjn/errK4lEVxNLGYi0RDBunHcH0rzS7j4i7WYfTIvBqkMnOSaeiPbHqYD4cZU8YqmzhWC4mjyS7oSHMSrkA+o5wM4r1jl0Hqwr2RiNVYHj/tiR/+X/FdGrDuiuGRhA7E0qbWrrStSskjdRDcu24MeAcjn9jTB+LRf8zVlfHq7NMsZ/8ADOyn8rn/APWo52+OjPSPpCXdzJ5bXU/kq4+SONRuakH/AFIikGlQahFHI6W7ES4IOFPc/kV8/wBA8Wz2upwpMm/KCPzBksQOma+taXqdnq9q8Emx1kUq8bdweorlyyWaLh1ZVQjOFo+EXus+cTErlEJwUiPX7mgLs2qw4jUBj1Gc4rUeMfCOl+Fbhzfz3nw9wxNo0ScY/wAJPqP+awOrXFkbhW05ZFi28h25zUcWFQ0c9JOicL/9wuPWny8Jluvas9pzCS5jJ9afSnc4HQCqM6MRRqGWtSWrNlyH6d/StJqbhbNgtJoVBnQumRnpRi9CZeyJtzKAx4r0wPEPbtWgvQklsoiQDAoKfakKd2HWlUnZNCaeRgvcEUC7NI/JzTWba7Hd3oeSFQCRVUwkYZFICN0HaikKLllxili7kPAq9S7gAA0GqAGbkbkCuoJpJFOMYrqFGLL/AMtbKCJF3PkkvVTWciYc+meKZLZnyIjJwp/mIqx4mspjFcMAMZRsZBFZT1o1iu43pEQ5YntVNqFeZVmcondvStTLc2N9ZRxRwBZT9ZApNc6eWnKxYAxznitGfpgB5XEU7JHN5i9mpxoN6ybYLgFkVw6Ov1If9RSZLJ0YvwVXqRTGzAMLNjp3XqKXJTVIxotSibyri9jJ2NtVSBxnuPas+7FiN6nk81qPCd5FcxyWs6CVZk2T23RpF7PH/mHpXap4dm01iVxPayZMNwo4Yeh9GHpUY4mor2Z6RR4csYGmjkvYEuYCSFi8wg599pBH56ivqGi2Ie2i2aZpcTuf14vhwzRjgjcWzkkftXzTS7N57mLy3eNtwDBWwSM0Vf61qtvqk4h1O5jGSvyYUMPtimjD9OnDlxxjTR9Ov/FcFjqFrpGkJb+fK/luAgVEwMknHp6CmGo6JNqKDfqsiu2MbYht9+M18YsdTaw1WO9mBJKFVZuxJ6/mvoOheO0YCK4xkfmnT9SLw3G46J33g+/s/wBaK6t53GRtyUJH57/mlNzLPZh0ljMTRr9LDHNaRvFunyy+VdRpJGem4dKZfD6Rq9tsBjljIx5chzj7HqKXguXJEZ4L97MJPMdQiiEMpOBuKA9f/wCNaTTLMwSRqVwFVQKgvheDS7ozaeXDBcLHK29fwep61oLaB5LOG6kH6hwJFx0boce2a6PGilZP45QWwJwfOj/9hVYLnWWDHI8oqPyKMZVM6+obP9KqCK14ZO+MV2AKimYYB92pR4osGuvDU58sMsUqSZI6c4P9Dn8Vp4LQyuqKPoUKfzzQWq2xnuHgimJgMRiMKDOc5yT2znH7VDyP9Gv0MYuekfN9B0yGz1OTUiwNvDEwVXHVzxxU5b7xBaalNf2mlX8lru+XZbtg++cVurfSUsrcRJcRQAcliN7E+vpTGDVPLiFvHOs83QNjGa4McXSUvRXHhlHd7F1jq2neK9JGk+ILKVTcDHlXEZRgR/MM9COxFZe68BaPoRmks4Lma9tz5kUty4ZGXv8AKFAJAPemvjO5ZNIJJiF6G3ROnDKfvWH1fxXr8htpp9SEQlB2xxpnZtABJ475qvLRWoRfJmb1K0mj1i7uZWjVVnwoxtMgPIKgDBGMZ+/ejUjkJDspH3FUYvzeWktzL8TawbQnOQqg8L7D2rT61CjW5u45Nqsw2RjpzS84vpnO8keX16Zl7tGZHBH2pYLe7W4XKAL2NaNbKSW2eQEIufrb/T1qFzp2oyQg2ai4x12kA4+2aynToTK1YF5jRxnzCMAUqmu0YkE1fetIEMUilZOjA9qTeXtcknNUihPQSHDPknirMKw60PkFABxU41J/m4otGD3SHy1CqOlV26JAWeUADsKmoREXb8zYoaWJ5wzOcKD0qCT6vQGUyOkjlh0Jrq5o1Q45rqpoWw6ATSL8MH4HO01GWcTuluzZAG3ntUTqb2F0Hkh5IB+9S/idpd3ySNF5YPDHAp+A1HQwS207YXPHFRujLsYkMpHWr76/DfpwnJU4VgO1dKztbKxGZARle5pXGjUVQeSGGxsBh8yminkgEIjUBHTnK/ziqLy2W48t4E2sR8wHaqI7W4EnVWUDqTSOF7BQ8sfgMqzOY2HJXP8Aan2meNZbQyWeowDULF+CSMPj3Pf79fesV/DpJJFeSXCjsAc0YsAi+gMcjGQR/rWUXF2jKzcWthp894l94dvmkjIJa0mOJY+O2fqFJNVt57mzMwUBlY5YnBpfayz2pjeJSrIdyPnkGjr7VLrUZS08MOWA3mPjefUgU1UtAYE0btAqSjj+9C+VeLlrN2O3oCef3pyk6mHy/NG08bSmcVAGCMsEIUdu396SKa7DGco9C601iOR/J1HcrDv0IrR6XIY2WXT9RJH+EmkV1BayriVFlHXoBj7GkGpF9MkWSymddx+g8/nNOkpOkdUPIXs++6Hr0U8Qt9Rfns2elaq1C/BskUglUgkEdfavzdpGuanLB5ioZdvUBTx+a0ui/wDUCeylCtvUjqj00XKDsrLjNH1JnkS6CsjBznAIxmiljkihDSxgkdx0FJdK/wCoOkX6AXTGGUevNN38T6RgL56yrIOMA9PcmrfK2L8caL/jhb2hLEo7ZLE9RnisJr3ioWOY7f8AcdTTnWvE2h2iMcrIcf8AkJZR+KxXiW507WdNfUtClgW6toy9xbKCokUfzLkcEeneoZJSmykFCKFN74u1CckKrkGqbDxFeW7mWabbx0JrIza9cycKgQevWjYVifa8kvnHrkggftR+N+yUsyiN73WL3VJCVZ2B4AXnFPfCk0OniR9QyHZChEg3AA+nWkVtNiMbQBjpj/aiZZJnTCluPUAH+9bic2TK5qhpqc9jNOnwzRoQNpKjgj3qDTcrCGQwp9IIyKTRvLFIPNXr9qMWVW4PFSfixlbtghHRK6MkwbzPMcD6UUYApQXjS6SN7S5UE87CQf3p2sPmLxIAf8zgUFcPexttjW1ZR6yMc/tihHAovsz7oS6pBdxxBpGLRbiE7so96RSy44Faw/xBgUle1SFhhxFnn96S6npfm3DPakAMSTuOOfYVeHdMyFqy7+pxirolLkIprz+D3IPLoPyf9qMsbDymLXD7vQL/AM08lrRmiWRbHZnJPU1S0jFlHOwHJomS23sSGA9yKiIH2bCyn8GpcX+GovYwyYYHGR0rqBNrKCcTYz2ArqHwv9BxLROpA3RBj6ZxUluUGS8a7ewBxVCMuzacj7ioy4AGCG/pVLdGsJN5EfpQg+gavfjduCiAt33Nn/SgxgtwoHvuqxOZcYyR/iOaFswSb2Uq36adfappfSeWS0aDtxQk4jX/AMbbj2wMV7D8qEAYJ9DW2Cw+O6kI/TVdxHepx3MithlQH2oOJgD1JPuK9IUvu3bjnsOlK7SMNzcFEAAibPTaRVS3bFyoWM+pAFDx7Qh55xnpXhdpE+Zgcdj2oOwDe2uiQo3jg9NhxXkskhZnEwCj/JigZJY4oAwHbglcn+lLLmW+n+VFfy+2I8f6UasMYuXRLU9Wn8wR27jaOrFMZNU2wu7pwWKnPcgVbb2W0h5VO70PNP8ATrS8uQEs7Qun8zICcU10tHTHHRXp+mSMwRWLE9lA/wBK3Wi+DYvKEt6WUddgUCu0eG30qMNcPH5xGRh8Ff8A4k1o0uZG05C7IWkPPBHWnxwc2PNqK0DrNZ2G2G1srcZ43jG7+1E/xCOWIl4YfMH0BirY98YpQ3/3K8E89qpDL8ZtIJ98cVdYok/kYxvUe6tDI1tFKSCNoG0g/isD4m1SdYRaQxC1g2lZQuCZf/Y1vLV4fMQsY+V43kjNA6ykMt3JuEflrCuGGMZzyM/tUsuLjtDwyXpnx+YRv9BAPuKqje4hPbb7DNbbV9KtmJPkuPfcaWWWio8pVYLwqf8ACgYVNSZpQsWW+oZUbztb2+UURNet5eATjqNr7qjqmitalmjiuPL7mSLGP61C03vafMcLnaDjFDT2QnjohaTyNJ8xJ54yKZRySbuuPelkWBMdrcftRysQdxI/eqR6BHoNEsmMNOyY6YOf9K9lZ5EOJTIB1+Yf2wKpinEgCtGwwOo4qTlBEUV1jQnJLORn784qE7sR9gcpRc/O5x6kGgZZc9C/Poxq+cEcxSp/8TS2aSQMQ4GfcUUhjnmIH1yfvVIkLMd0rD+teliegB+2arVlPVAMe9URie8E8SZA78iuE53DLMfzUJGGMDj2qABJxtJFYJe0iE11Dng9D+9dWoxYsm9hg/ipSknB28exrq6sxCjKlu4+9Ww43YO385rq6gZkpEZWG4Dn0NWA4TngHsK6uogCIcbcoCBUmckjoMeldXUjMWrIQADnnpV6wg3Ij3GJcZJc5/tXV1EtCKaJGNZL2KGSQFQD8wB/pW38PaW0SebFePs7gp/zXV1A6MSSiH3SbQRFOshPVfIUEfk0tvWMFvukimEnaRJgCPwOK6urBn0JLi4me5t0NzM5JyocAitJaSz+coftjPA/3rq6ujx/Zyey15CLiMn/ABV55jDVHUscGMkDsOK6uroYS3zsrGQ4OV/mFB63NJHpsmETlkXCnANdXUmTphQkhuv/ABSxsMjrvOP6U+s9JkNsJQ0G3HG4MTXV1cKOjH0LNatD8BInyZ3YJjBGP3pBLp0MYWGNi+Gzkkjt3rq6mQ0kmhZENsqYLKCuQM570SSSDjPT1rq6qLo5ZKmAy/ERS7hnHpkH+9Ra/KggM4J/yr/tXV1ClZEp+NkkbDSq/b6cVNHVmAJznvXV1K0OeSxqr4HU+oqCw7iM4FdXVgIrljaNiDg1TllOTj8V1dTIx28DqM11dXUQWf/Z"/>
          <p:cNvSpPr>
            <a:spLocks noChangeAspect="1" noChangeArrowheads="1"/>
          </p:cNvSpPr>
          <p:nvPr/>
        </p:nvSpPr>
        <p:spPr bwMode="auto">
          <a:xfrm>
            <a:off x="77788" y="-830263"/>
            <a:ext cx="2628900"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334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948" y="5127832"/>
            <a:ext cx="26289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706784" y="2996952"/>
            <a:ext cx="5734372" cy="3170099"/>
          </a:xfrm>
          <a:prstGeom prst="rect">
            <a:avLst/>
          </a:prstGeom>
        </p:spPr>
        <p:txBody>
          <a:bodyPr wrap="square">
            <a:spAutoFit/>
          </a:bodyPr>
          <a:lstStyle/>
          <a:p>
            <a:pPr marL="228600" indent="-228600">
              <a:buAutoNum type="arabicParenBoth"/>
            </a:pPr>
            <a:r>
              <a:rPr lang="en-US" altLang="zh-CN" sz="2000" dirty="0" smtClean="0"/>
              <a:t>unrealistic </a:t>
            </a:r>
            <a:r>
              <a:rPr lang="en-US" altLang="zh-CN" sz="2000" dirty="0"/>
              <a:t>sleep expectations (e.g., I need to have 8 hours of sleep each night), </a:t>
            </a:r>
            <a:endParaRPr lang="en-US" altLang="zh-CN" sz="2000" dirty="0" smtClean="0"/>
          </a:p>
          <a:p>
            <a:pPr marL="228600" indent="-228600">
              <a:buAutoNum type="arabicParenBoth"/>
            </a:pPr>
            <a:r>
              <a:rPr lang="en-US" altLang="zh-CN" sz="2000" dirty="0"/>
              <a:t>misconceptions about insomnia causes (e.g., I have a chemical imbalance causing my insomnia</a:t>
            </a:r>
            <a:r>
              <a:rPr lang="en-US" altLang="zh-CN" sz="2000" dirty="0" smtClean="0"/>
              <a:t>)</a:t>
            </a:r>
          </a:p>
          <a:p>
            <a:pPr marL="228600" indent="-228600">
              <a:buAutoNum type="arabicParenBoth"/>
            </a:pPr>
            <a:r>
              <a:rPr lang="en-US" altLang="zh-CN" sz="2000" dirty="0"/>
              <a:t>amplifying the consequences of insomnia (e.g., I cannot do anything after a bad night's sleep</a:t>
            </a:r>
            <a:r>
              <a:rPr lang="en-US" altLang="zh-CN" sz="2000" dirty="0" smtClean="0"/>
              <a:t>)</a:t>
            </a:r>
          </a:p>
          <a:p>
            <a:pPr marL="228600" indent="-228600">
              <a:buAutoNum type="arabicParenBoth"/>
            </a:pPr>
            <a:r>
              <a:rPr lang="en-US" altLang="zh-CN" sz="2000" dirty="0"/>
              <a:t>performance anxiety after trying for so long to have a good night's sleep by controlling the sleep process</a:t>
            </a:r>
            <a:r>
              <a:rPr lang="en-US" altLang="zh-CN" sz="1800" dirty="0"/>
              <a:t>.</a:t>
            </a:r>
            <a:endParaRPr lang="zh-CN" altLang="en-US" sz="1800" dirty="0"/>
          </a:p>
        </p:txBody>
      </p:sp>
    </p:spTree>
    <p:extLst>
      <p:ext uri="{BB962C8B-B14F-4D97-AF65-F5344CB8AC3E}">
        <p14:creationId xmlns:p14="http://schemas.microsoft.com/office/powerpoint/2010/main" val="32145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81" name="Rectangle 13"/>
          <p:cNvSpPr>
            <a:spLocks noGrp="1" noChangeArrowheads="1"/>
          </p:cNvSpPr>
          <p:nvPr>
            <p:ph type="title"/>
          </p:nvPr>
        </p:nvSpPr>
        <p:spPr/>
        <p:txBody>
          <a:bodyPr/>
          <a:lstStyle/>
          <a:p>
            <a:r>
              <a:rPr lang="en-US" altLang="zh-CN" sz="3600" dirty="0">
                <a:ea typeface="宋体" charset="-122"/>
              </a:rPr>
              <a:t>Contents</a:t>
            </a:r>
          </a:p>
        </p:txBody>
      </p:sp>
      <p:grpSp>
        <p:nvGrpSpPr>
          <p:cNvPr id="212013" name="Group 45"/>
          <p:cNvGrpSpPr>
            <a:grpSpLocks/>
          </p:cNvGrpSpPr>
          <p:nvPr/>
        </p:nvGrpSpPr>
        <p:grpSpPr bwMode="auto">
          <a:xfrm>
            <a:off x="2133600" y="1905000"/>
            <a:ext cx="4724400" cy="685800"/>
            <a:chOff x="1296" y="1824"/>
            <a:chExt cx="2976" cy="432"/>
          </a:xfrm>
        </p:grpSpPr>
        <p:sp>
          <p:nvSpPr>
            <p:cNvPr id="212014" name="AutoShape 46"/>
            <p:cNvSpPr>
              <a:spLocks noChangeArrowheads="1"/>
            </p:cNvSpPr>
            <p:nvPr/>
          </p:nvSpPr>
          <p:spPr bwMode="gray">
            <a:xfrm>
              <a:off x="1536" y="1899"/>
              <a:ext cx="2736"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zh-CN" altLang="en-US"/>
            </a:p>
          </p:txBody>
        </p:sp>
        <p:sp>
          <p:nvSpPr>
            <p:cNvPr id="212015" name="AutoShape 47"/>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zh-CN" altLang="en-US"/>
            </a:p>
          </p:txBody>
        </p:sp>
        <p:sp>
          <p:nvSpPr>
            <p:cNvPr id="212016" name="Text Box 48"/>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800" b="1" dirty="0" smtClean="0">
                  <a:solidFill>
                    <a:srgbClr val="000000"/>
                  </a:solidFill>
                  <a:ea typeface="宋体" charset="-122"/>
                </a:rPr>
                <a:t>Definition </a:t>
              </a:r>
              <a:endParaRPr lang="en-US" altLang="zh-CN" sz="1800" b="1" dirty="0">
                <a:solidFill>
                  <a:srgbClr val="000000"/>
                </a:solidFill>
                <a:ea typeface="宋体" charset="-122"/>
              </a:endParaRPr>
            </a:p>
          </p:txBody>
        </p:sp>
        <p:sp>
          <p:nvSpPr>
            <p:cNvPr id="212017" name="Text Box 49"/>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1</a:t>
              </a:r>
            </a:p>
          </p:txBody>
        </p:sp>
      </p:grpSp>
      <p:grpSp>
        <p:nvGrpSpPr>
          <p:cNvPr id="212018" name="Group 50"/>
          <p:cNvGrpSpPr>
            <a:grpSpLocks/>
          </p:cNvGrpSpPr>
          <p:nvPr/>
        </p:nvGrpSpPr>
        <p:grpSpPr bwMode="auto">
          <a:xfrm>
            <a:off x="2133600" y="2743200"/>
            <a:ext cx="4724400" cy="685800"/>
            <a:chOff x="1296" y="1824"/>
            <a:chExt cx="2976" cy="432"/>
          </a:xfrm>
        </p:grpSpPr>
        <p:sp>
          <p:nvSpPr>
            <p:cNvPr id="212019" name="AutoShape 51"/>
            <p:cNvSpPr>
              <a:spLocks noChangeArrowheads="1"/>
            </p:cNvSpPr>
            <p:nvPr/>
          </p:nvSpPr>
          <p:spPr bwMode="gray">
            <a:xfrm>
              <a:off x="1536" y="1899"/>
              <a:ext cx="2736"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zh-CN" altLang="en-US"/>
            </a:p>
          </p:txBody>
        </p:sp>
        <p:sp>
          <p:nvSpPr>
            <p:cNvPr id="212020" name="AutoShape 52"/>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zh-CN" altLang="en-US"/>
            </a:p>
          </p:txBody>
        </p:sp>
        <p:sp>
          <p:nvSpPr>
            <p:cNvPr id="212021" name="Text Box 53"/>
            <p:cNvSpPr txBox="1">
              <a:spLocks noChangeArrowheads="1"/>
            </p:cNvSpPr>
            <p:nvPr/>
          </p:nvSpPr>
          <p:spPr bwMode="gray">
            <a:xfrm>
              <a:off x="1680" y="1934"/>
              <a:ext cx="216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800" b="1" dirty="0" smtClean="0">
                  <a:solidFill>
                    <a:srgbClr val="000000"/>
                  </a:solidFill>
                  <a:ea typeface="宋体" charset="-122"/>
                </a:rPr>
                <a:t>Causes and co-morbidities</a:t>
              </a:r>
            </a:p>
          </p:txBody>
        </p:sp>
        <p:sp>
          <p:nvSpPr>
            <p:cNvPr id="212022" name="Text Box 54"/>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2</a:t>
              </a:r>
            </a:p>
          </p:txBody>
        </p:sp>
      </p:grpSp>
      <p:grpSp>
        <p:nvGrpSpPr>
          <p:cNvPr id="212023" name="Group 55"/>
          <p:cNvGrpSpPr>
            <a:grpSpLocks/>
          </p:cNvGrpSpPr>
          <p:nvPr/>
        </p:nvGrpSpPr>
        <p:grpSpPr bwMode="auto">
          <a:xfrm>
            <a:off x="2133600" y="3581400"/>
            <a:ext cx="4724400" cy="685800"/>
            <a:chOff x="1296" y="1824"/>
            <a:chExt cx="2976" cy="432"/>
          </a:xfrm>
        </p:grpSpPr>
        <p:sp>
          <p:nvSpPr>
            <p:cNvPr id="212024" name="AutoShape 56"/>
            <p:cNvSpPr>
              <a:spLocks noChangeArrowheads="1"/>
            </p:cNvSpPr>
            <p:nvPr/>
          </p:nvSpPr>
          <p:spPr bwMode="gray">
            <a:xfrm>
              <a:off x="1536" y="1899"/>
              <a:ext cx="2736" cy="28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zh-CN" altLang="en-US"/>
            </a:p>
          </p:txBody>
        </p:sp>
        <p:sp>
          <p:nvSpPr>
            <p:cNvPr id="212025" name="AutoShape 57"/>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zh-CN" altLang="en-US"/>
            </a:p>
          </p:txBody>
        </p:sp>
        <p:sp>
          <p:nvSpPr>
            <p:cNvPr id="212026" name="Text Box 58"/>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800" b="1" dirty="0" smtClean="0">
                  <a:solidFill>
                    <a:srgbClr val="000000"/>
                  </a:solidFill>
                  <a:ea typeface="宋体" charset="-122"/>
                </a:rPr>
                <a:t>Diagnose</a:t>
              </a:r>
              <a:endParaRPr lang="en-US" altLang="zh-CN" sz="1800" b="1" dirty="0">
                <a:solidFill>
                  <a:srgbClr val="000000"/>
                </a:solidFill>
                <a:ea typeface="宋体" charset="-122"/>
              </a:endParaRPr>
            </a:p>
          </p:txBody>
        </p:sp>
        <p:sp>
          <p:nvSpPr>
            <p:cNvPr id="212027" name="Text Box 59"/>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3</a:t>
              </a:r>
            </a:p>
          </p:txBody>
        </p:sp>
      </p:grpSp>
      <p:grpSp>
        <p:nvGrpSpPr>
          <p:cNvPr id="212028" name="Group 60"/>
          <p:cNvGrpSpPr>
            <a:grpSpLocks/>
          </p:cNvGrpSpPr>
          <p:nvPr/>
        </p:nvGrpSpPr>
        <p:grpSpPr bwMode="auto">
          <a:xfrm>
            <a:off x="2133600" y="4495800"/>
            <a:ext cx="4724400" cy="685800"/>
            <a:chOff x="1296" y="1824"/>
            <a:chExt cx="2976" cy="432"/>
          </a:xfrm>
        </p:grpSpPr>
        <p:sp>
          <p:nvSpPr>
            <p:cNvPr id="212029" name="AutoShape 61"/>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a:extLst>
              <a:ext uri="{AF507438-7753-43E0-B8FC-AC1667EBCBE1}">
                <a14:hiddenEffects xmlns:a14="http://schemas.microsoft.com/office/drawing/2010/main">
                  <a:effectLst>
                    <a:outerShdw dist="99190" dir="2388334" algn="ctr" rotWithShape="0">
                      <a:srgbClr val="333333">
                        <a:alpha val="50000"/>
                      </a:srgbClr>
                    </a:outerShdw>
                  </a:effectLst>
                </a14:hiddenEffects>
              </a:ext>
            </a:extLst>
          </p:spPr>
          <p:txBody>
            <a:bodyPr wrap="none" anchor="ctr"/>
            <a:lstStyle/>
            <a:p>
              <a:endParaRPr lang="zh-CN" altLang="en-US"/>
            </a:p>
          </p:txBody>
        </p:sp>
        <p:sp>
          <p:nvSpPr>
            <p:cNvPr id="212030" name="AutoShape 62"/>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endParaRPr lang="zh-CN" altLang="en-US"/>
            </a:p>
          </p:txBody>
        </p:sp>
        <p:sp>
          <p:nvSpPr>
            <p:cNvPr id="212031" name="Text Box 63"/>
            <p:cNvSpPr txBox="1">
              <a:spLocks noChangeArrowheads="1"/>
            </p:cNvSpPr>
            <p:nvPr/>
          </p:nvSpPr>
          <p:spPr bwMode="gray">
            <a:xfrm>
              <a:off x="1680" y="1934"/>
              <a:ext cx="21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zh-CN" sz="1800" b="1" dirty="0" smtClean="0">
                  <a:solidFill>
                    <a:srgbClr val="000000"/>
                  </a:solidFill>
                  <a:ea typeface="宋体" charset="-122"/>
                </a:rPr>
                <a:t>Treatment</a:t>
              </a:r>
              <a:endParaRPr lang="en-US" altLang="zh-CN" sz="1800" b="1" dirty="0">
                <a:solidFill>
                  <a:srgbClr val="000000"/>
                </a:solidFill>
                <a:ea typeface="宋体" charset="-122"/>
              </a:endParaRPr>
            </a:p>
          </p:txBody>
        </p:sp>
        <p:sp>
          <p:nvSpPr>
            <p:cNvPr id="212032" name="Text Box 64"/>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algn="ctr" eaLnBrk="0" hangingPunct="0"/>
              <a:r>
                <a:rPr lang="en-US" altLang="zh-CN" sz="2400">
                  <a:solidFill>
                    <a:schemeClr val="bg1"/>
                  </a:solidFill>
                  <a:ea typeface="宋体" charset="-122"/>
                </a:rPr>
                <a:t>4</a:t>
              </a:r>
            </a:p>
          </p:txBody>
        </p:sp>
      </p:grpSp>
      <p:pic>
        <p:nvPicPr>
          <p:cNvPr id="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Treatment</a:t>
            </a:r>
            <a:endParaRPr lang="en-US" altLang="zh-CN" sz="3600" dirty="0">
              <a:ea typeface="宋体" charset="-122"/>
            </a:endParaRPr>
          </a:p>
        </p:txBody>
      </p:sp>
      <p:sp>
        <p:nvSpPr>
          <p:cNvPr id="212995" name="Rectangle 3"/>
          <p:cNvSpPr>
            <a:spLocks noGrp="1" noChangeArrowheads="1"/>
          </p:cNvSpPr>
          <p:nvPr>
            <p:ph type="body" idx="1"/>
          </p:nvPr>
        </p:nvSpPr>
        <p:spPr bwMode="gray">
          <a:xfrm>
            <a:off x="862455" y="1412776"/>
            <a:ext cx="7534275" cy="510519"/>
          </a:xfrm>
          <a:noFill/>
          <a:ln/>
        </p:spPr>
        <p:txBody>
          <a:bodyPr/>
          <a:lstStyle/>
          <a:p>
            <a:r>
              <a:rPr lang="en-US" altLang="zh-CN" b="1" dirty="0" smtClean="0">
                <a:ea typeface="宋体" charset="-122"/>
              </a:rPr>
              <a:t>Medication</a:t>
            </a:r>
            <a:endParaRPr lang="en-US" altLang="zh-CN" b="1"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83568" y="1923295"/>
            <a:ext cx="7497138" cy="4401205"/>
          </a:xfrm>
          <a:prstGeom prst="rect">
            <a:avLst/>
          </a:prstGeom>
        </p:spPr>
        <p:txBody>
          <a:bodyPr wrap="square">
            <a:spAutoFit/>
          </a:bodyPr>
          <a:lstStyle/>
          <a:p>
            <a:pPr marL="285750" indent="-285750">
              <a:buFont typeface="Wingdings" pitchFamily="2" charset="2"/>
              <a:buChar char="ü"/>
            </a:pPr>
            <a:r>
              <a:rPr lang="en-US" altLang="zh-CN" sz="1400" b="1" dirty="0"/>
              <a:t>Prescription Sleep Aids</a:t>
            </a:r>
          </a:p>
          <a:p>
            <a:pPr algn="r"/>
            <a:endParaRPr lang="en-US" altLang="zh-CN" sz="1400" dirty="0">
              <a:solidFill>
                <a:srgbClr val="FF9600"/>
              </a:solidFill>
            </a:endParaRPr>
          </a:p>
          <a:p>
            <a:r>
              <a:rPr lang="en-US" altLang="zh-CN" sz="1400" dirty="0">
                <a:solidFill>
                  <a:srgbClr val="FF9600"/>
                </a:solidFill>
              </a:rPr>
              <a:t>•Benzodiazepine sedatives</a:t>
            </a:r>
            <a:r>
              <a:rPr lang="en-US" altLang="zh-CN" sz="1400" dirty="0"/>
              <a:t>: Six of these sedative drugs have been used to treat insomnia. There are reports of subjective improvement of quality and quantity of sleep when using these medications. Examples include, </a:t>
            </a:r>
            <a:r>
              <a:rPr lang="en-US" altLang="zh-CN" sz="1400" dirty="0" err="1"/>
              <a:t>temazepam</a:t>
            </a:r>
            <a:r>
              <a:rPr lang="en-US" altLang="zh-CN" sz="1400" dirty="0"/>
              <a:t> (</a:t>
            </a:r>
            <a:r>
              <a:rPr lang="en-US" altLang="zh-CN" sz="1400" dirty="0" err="1"/>
              <a:t>Restoril</a:t>
            </a:r>
            <a:r>
              <a:rPr lang="en-US" altLang="zh-CN" sz="1400" dirty="0"/>
              <a:t>), </a:t>
            </a:r>
            <a:r>
              <a:rPr lang="en-US" altLang="zh-CN" sz="1400" dirty="0" err="1"/>
              <a:t>flurazepam</a:t>
            </a:r>
            <a:r>
              <a:rPr lang="en-US" altLang="zh-CN" sz="1400" dirty="0"/>
              <a:t> (</a:t>
            </a:r>
            <a:r>
              <a:rPr lang="en-US" altLang="zh-CN" sz="1400" dirty="0" err="1"/>
              <a:t>Dalmane</a:t>
            </a:r>
            <a:r>
              <a:rPr lang="en-US" altLang="zh-CN" sz="1400" dirty="0"/>
              <a:t>), </a:t>
            </a:r>
            <a:r>
              <a:rPr lang="en-US" altLang="zh-CN" sz="1400" dirty="0" err="1"/>
              <a:t>triazolam</a:t>
            </a:r>
            <a:r>
              <a:rPr lang="en-US" altLang="zh-CN" sz="1400" dirty="0"/>
              <a:t> (Halcion), </a:t>
            </a:r>
            <a:r>
              <a:rPr lang="en-US" altLang="zh-CN" sz="1400" dirty="0" err="1"/>
              <a:t>estazolam</a:t>
            </a:r>
            <a:r>
              <a:rPr lang="en-US" altLang="zh-CN" sz="1400" dirty="0"/>
              <a:t> (</a:t>
            </a:r>
            <a:r>
              <a:rPr lang="en-US" altLang="zh-CN" sz="1400" dirty="0" err="1"/>
              <a:t>ProSom</a:t>
            </a:r>
            <a:r>
              <a:rPr lang="en-US" altLang="zh-CN" sz="1400" dirty="0"/>
              <a:t>, </a:t>
            </a:r>
            <a:r>
              <a:rPr lang="en-US" altLang="zh-CN" sz="1400" dirty="0" err="1"/>
              <a:t>Eurodin</a:t>
            </a:r>
            <a:r>
              <a:rPr lang="en-US" altLang="zh-CN" sz="1400" dirty="0"/>
              <a:t>), </a:t>
            </a:r>
            <a:r>
              <a:rPr lang="en-US" altLang="zh-CN" sz="1400" dirty="0" err="1"/>
              <a:t>lorazepam</a:t>
            </a:r>
            <a:r>
              <a:rPr lang="en-US" altLang="zh-CN" sz="1400" dirty="0"/>
              <a:t> (Ativan), and clonazepam (</a:t>
            </a:r>
            <a:r>
              <a:rPr lang="en-US" altLang="zh-CN" sz="1400" dirty="0" err="1"/>
              <a:t>Klonopin</a:t>
            </a:r>
            <a:r>
              <a:rPr lang="en-US" altLang="zh-CN" sz="1400" dirty="0"/>
              <a:t>).</a:t>
            </a:r>
          </a:p>
          <a:p>
            <a:endParaRPr lang="en-US" altLang="zh-CN" sz="1400" dirty="0"/>
          </a:p>
          <a:p>
            <a:r>
              <a:rPr lang="en-US" altLang="zh-CN" sz="1400" dirty="0"/>
              <a:t>•</a:t>
            </a:r>
            <a:r>
              <a:rPr lang="en-US" altLang="zh-CN" sz="1400" dirty="0" err="1">
                <a:solidFill>
                  <a:srgbClr val="FF9600"/>
                </a:solidFill>
              </a:rPr>
              <a:t>Nonbenzodiazepine</a:t>
            </a:r>
            <a:r>
              <a:rPr lang="en-US" altLang="zh-CN" sz="1400" dirty="0">
                <a:solidFill>
                  <a:srgbClr val="FF9600"/>
                </a:solidFill>
              </a:rPr>
              <a:t> sedatives: </a:t>
            </a:r>
            <a:r>
              <a:rPr lang="en-US" altLang="zh-CN" sz="1400" dirty="0"/>
              <a:t>Examples include, </a:t>
            </a:r>
            <a:r>
              <a:rPr lang="en-US" altLang="zh-CN" sz="1400" dirty="0" err="1"/>
              <a:t>eszopiclone</a:t>
            </a:r>
            <a:r>
              <a:rPr lang="en-US" altLang="zh-CN" sz="1400" dirty="0"/>
              <a:t> (</a:t>
            </a:r>
            <a:r>
              <a:rPr lang="en-US" altLang="zh-CN" sz="1400" dirty="0" err="1"/>
              <a:t>Lunesta</a:t>
            </a:r>
            <a:r>
              <a:rPr lang="en-US" altLang="zh-CN" sz="1400" dirty="0"/>
              <a:t>), </a:t>
            </a:r>
            <a:r>
              <a:rPr lang="en-US" altLang="zh-CN" sz="1400" dirty="0" err="1"/>
              <a:t>zaleplon</a:t>
            </a:r>
            <a:r>
              <a:rPr lang="en-US" altLang="zh-CN" sz="1400" dirty="0"/>
              <a:t> (Sonata), and </a:t>
            </a:r>
            <a:r>
              <a:rPr lang="en-US" altLang="zh-CN" sz="1400" dirty="0" err="1"/>
              <a:t>zolpidem</a:t>
            </a:r>
            <a:r>
              <a:rPr lang="en-US" altLang="zh-CN" sz="1400" dirty="0"/>
              <a:t> (Ambien</a:t>
            </a:r>
            <a:r>
              <a:rPr lang="en-US" altLang="zh-CN" sz="1400" dirty="0" smtClean="0"/>
              <a:t>).</a:t>
            </a:r>
            <a:endParaRPr lang="en-US" altLang="zh-CN" sz="1400" dirty="0"/>
          </a:p>
          <a:p>
            <a:endParaRPr lang="en-US" altLang="zh-CN" sz="1400" dirty="0"/>
          </a:p>
          <a:p>
            <a:r>
              <a:rPr lang="en-US" altLang="zh-CN" sz="1400" dirty="0"/>
              <a:t>•</a:t>
            </a:r>
            <a:r>
              <a:rPr lang="en-US" altLang="zh-CN" sz="1400" dirty="0" err="1">
                <a:solidFill>
                  <a:srgbClr val="FF9600"/>
                </a:solidFill>
              </a:rPr>
              <a:t>Ramelteon</a:t>
            </a:r>
            <a:r>
              <a:rPr lang="en-US" altLang="zh-CN" sz="1400" dirty="0"/>
              <a:t> (</a:t>
            </a:r>
            <a:r>
              <a:rPr lang="en-US" altLang="zh-CN" sz="1400" dirty="0" err="1"/>
              <a:t>Rozerem</a:t>
            </a:r>
            <a:r>
              <a:rPr lang="en-US" altLang="zh-CN" sz="1400" dirty="0"/>
              <a:t>) is a prescription drug that stimulates melatonin receptors. </a:t>
            </a:r>
            <a:r>
              <a:rPr lang="en-US" altLang="zh-CN" sz="1400" dirty="0" err="1"/>
              <a:t>Ramelteon</a:t>
            </a:r>
            <a:r>
              <a:rPr lang="en-US" altLang="zh-CN" sz="1400" dirty="0"/>
              <a:t> promotes the onset of sleep and helps normalize circadian rhythm disorders. </a:t>
            </a:r>
            <a:r>
              <a:rPr lang="en-US" altLang="zh-CN" sz="1400" dirty="0" err="1"/>
              <a:t>Ramelteon</a:t>
            </a:r>
            <a:r>
              <a:rPr lang="en-US" altLang="zh-CN" sz="1400" dirty="0"/>
              <a:t> is approved by the US Food and Drug Administration (FDA) for treatment of insomnia characterized by difficulty falling asleep</a:t>
            </a:r>
            <a:r>
              <a:rPr lang="en-US" altLang="zh-CN" sz="1400" dirty="0" smtClean="0"/>
              <a:t>.</a:t>
            </a:r>
            <a:endParaRPr lang="en-US" altLang="zh-CN" sz="1400" dirty="0"/>
          </a:p>
          <a:p>
            <a:endParaRPr lang="en-US" altLang="zh-CN" sz="1400" dirty="0"/>
          </a:p>
          <a:p>
            <a:r>
              <a:rPr lang="en-US" altLang="zh-CN" sz="1400" dirty="0"/>
              <a:t>•</a:t>
            </a:r>
            <a:r>
              <a:rPr lang="en-US" altLang="zh-CN" sz="1400" dirty="0">
                <a:solidFill>
                  <a:srgbClr val="FF9600"/>
                </a:solidFill>
              </a:rPr>
              <a:t>Some antidepressants </a:t>
            </a:r>
            <a:r>
              <a:rPr lang="en-US" altLang="zh-CN" sz="1400" dirty="0"/>
              <a:t>(for example, amitriptyline [Elavil, </a:t>
            </a:r>
            <a:r>
              <a:rPr lang="en-US" altLang="zh-CN" sz="1400" dirty="0" err="1"/>
              <a:t>Endep</a:t>
            </a:r>
            <a:r>
              <a:rPr lang="en-US" altLang="zh-CN" sz="1400" dirty="0"/>
              <a:t>] and </a:t>
            </a:r>
            <a:r>
              <a:rPr lang="en-US" altLang="zh-CN" sz="1400" dirty="0" err="1"/>
              <a:t>trazodone</a:t>
            </a:r>
            <a:r>
              <a:rPr lang="en-US" altLang="zh-CN" sz="1400" dirty="0"/>
              <a:t> [</a:t>
            </a:r>
            <a:r>
              <a:rPr lang="en-US" altLang="zh-CN" sz="1400" dirty="0" err="1"/>
              <a:t>Desyrel</a:t>
            </a:r>
            <a:r>
              <a:rPr lang="en-US" altLang="zh-CN" sz="1400" dirty="0"/>
              <a:t>]) have been used for the treatment of insomnia in patients with co-existing depression because of some sedative properties. Generally, they may not be helpful for insomnia in people without depression.</a:t>
            </a:r>
          </a:p>
        </p:txBody>
      </p:sp>
    </p:spTree>
    <p:extLst>
      <p:ext uri="{BB962C8B-B14F-4D97-AF65-F5344CB8AC3E}">
        <p14:creationId xmlns:p14="http://schemas.microsoft.com/office/powerpoint/2010/main" val="316001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Treatment</a:t>
            </a:r>
            <a:endParaRPr lang="en-US" altLang="zh-CN" sz="3600"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gray">
          <a:xfrm>
            <a:off x="611254" y="1412795"/>
            <a:ext cx="7534275" cy="51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b="1" dirty="0"/>
              <a:t>Benzodiazepines</a:t>
            </a:r>
            <a:endParaRPr lang="en-US" altLang="zh-CN" b="1" dirty="0">
              <a:ea typeface="宋体" charset="-122"/>
            </a:endParaRPr>
          </a:p>
        </p:txBody>
      </p:sp>
      <p:pic>
        <p:nvPicPr>
          <p:cNvPr id="7" name="图片 6"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0464" y="1813246"/>
            <a:ext cx="2086266" cy="2286319"/>
          </a:xfrm>
          <a:prstGeom prst="rect">
            <a:avLst/>
          </a:prstGeom>
        </p:spPr>
      </p:pic>
      <p:sp>
        <p:nvSpPr>
          <p:cNvPr id="8" name="矩形 7"/>
          <p:cNvSpPr/>
          <p:nvPr/>
        </p:nvSpPr>
        <p:spPr>
          <a:xfrm>
            <a:off x="611254" y="2217741"/>
            <a:ext cx="5490509" cy="1754326"/>
          </a:xfrm>
          <a:prstGeom prst="rect">
            <a:avLst/>
          </a:prstGeom>
        </p:spPr>
        <p:txBody>
          <a:bodyPr wrap="square">
            <a:spAutoFit/>
          </a:bodyPr>
          <a:lstStyle/>
          <a:p>
            <a:r>
              <a:rPr lang="en-US" altLang="zh-CN" sz="1800" dirty="0"/>
              <a:t>Benzodiazepines work by increasing the efficiency of a natural brain chemical, GABA, to decrease the excitability of neurons. This reduces the communication between neurons and, therefore, has a calming effect on many of the functions of the brain</a:t>
            </a:r>
            <a:endParaRPr lang="zh-CN" altLang="en-US" sz="1800" dirty="0"/>
          </a:p>
        </p:txBody>
      </p:sp>
    </p:spTree>
    <p:extLst>
      <p:ext uri="{BB962C8B-B14F-4D97-AF65-F5344CB8AC3E}">
        <p14:creationId xmlns:p14="http://schemas.microsoft.com/office/powerpoint/2010/main" val="2198672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4" name="Rectangle 2"/>
          <p:cNvSpPr>
            <a:spLocks noGrp="1" noChangeArrowheads="1"/>
          </p:cNvSpPr>
          <p:nvPr>
            <p:ph type="title"/>
          </p:nvPr>
        </p:nvSpPr>
        <p:spPr/>
        <p:txBody>
          <a:bodyPr/>
          <a:lstStyle/>
          <a:p>
            <a:r>
              <a:rPr lang="en-US" altLang="zh-CN" sz="3600" b="1" dirty="0" smtClean="0"/>
              <a:t>Treatment</a:t>
            </a:r>
            <a:endParaRPr lang="en-US" altLang="zh-CN" sz="3600" dirty="0">
              <a:ea typeface="宋体" charset="-122"/>
            </a:endParaRPr>
          </a:p>
        </p:txBody>
      </p:sp>
      <p:sp>
        <p:nvSpPr>
          <p:cNvPr id="3" name="AutoShape 4" descr="data:image/jpg;base64,/9j/4AAQSkZJRgABAQAAAQABAAD/2wBDAAkGBwgHBgkIBwgKCgkLDRYPDQwMDRsUFRAWIB0iIiAdHx8kKDQsJCYxJx8fLT0tMTU3Ojo6Iys/RD84QzQ5Ojf/2wBDAQoKCg0MDRoPDxo3JR8lNzc3Nzc3Nzc3Nzc3Nzc3Nzc3Nzc3Nzc3Nzc3Nzc3Nzc3Nzc3Nzc3Nzc3Nzc3Nzc3Nzf/wAARCADCAQMDASIAAhEBAxEB/8QAGwAAAQUBAQAAAAAAAAAAAAAAAQACAwQFBgf/xAA2EAABAwIEBAUCBQQDAQEAAAABAAIRAyEEEjFBBVFhcQYTIoGRMqEUQlKx0QcjweEVM/Bi8f/EABkBAQEBAQEBAAAAAAAAAAAAAAABAgMEBf/EACIRAQEAAwADAAIDAQEAAAAAAAABAgMREiExBEETIlEyYf/aAAwDAQACEQMRAD8A9ijXRKOyIHVInRRAi6EAg6R2Tt9EtjqgbFhoiRfqidtUIuoABEofl3R56Jp+nb5QF21j8JDWYKDjcTE90QRJ0VCAN0osB/lCRB0hEHQWQO32S5ob2/ZKbnVAtunZIzCE23+UPhFE67QludEryhe90Cn0/wCkjeNUD9OqRuRdUGPUD0SG+kJCMyX5SgIFx/CdsdkG2cEiflQA3NkgLXS3SMQqCYsAmuN9AkTpqo3Pg2AhEEuJBj3UJInmk5xM5j7BNbc2HsipWDpKlYLNBPwo26O36BTNcAB+yiJA0ckkzOf/ABSQIkZbpcj/AJS20S3CB15lC99ygIko7WnugR2/lLff5QMpE3uFAOeqafpH2sjrNk0/TYEnugR+sc+ycNTE/CabEcucojeY6XVCn0nU9ERMC3vKaPpOUCU4Wi9uyAn6v9pX5CUpM7lIAwbnuilt/pI6jVA7fygYzbSgJ1P8psNAOiPOP2TS6G7oETt/hO/MFE+rSaQHPaD1KYMVhwb1GAdSnYvFgEEn+UfyqJlei6Yqs9iFLLSB6ghw8a+yafgJ29uSYRa/wqg2TSbGPslabIE9OygaXCIi/VRvc7nlCc4uy2AHVV6r8tzcoD2Ce2SQNegTKLHVWk6BW2NDWwEgDWntKeG/CRgG8QgDci57KodB5hJMvyPykglIICW+iMWQMqBak2SgQleTICE2ugRFwkSZ3SdqENzcKATrrKaZyiPeyWx/lLYW+6A3neOUJCROvwl+brvdD8puI7oCZgRIS31v3QMQJI1siPqMHvZFERe9krZbwgCACbqlxDieHwVOarxfqlykntZLfi69wbGYx7KCpjKFM/3KoA0mVxfGvFge0sw7vSRBXLO4vWeb1HEd15s/yZP+Xow/Htnt6ZjuN0KIcKZzOGiwq/iGu+Q10TyXLt4gXAS77oDEBzjEgrz5b88nbHRjGjicfXq1C51R0m+qpuxFYg+syCo31QSDKiLp0XPy66eMSfi6zSYe6x5qQ8ZxtMAivUtceoqs/Qnnqo3xJ0Vlp4x0OA8YY+gAyo5tUDd+q6fhfirAYymBXcKNTk7QrzEki4myDXlgkHddsd2eLGWnGvbGVWVWB9Nwc07goOJzWAPJeVcK8RYvAFopVSWTJYdF6DwrjWH4nTBpvyuAu0r1Ybpm8ueq4LtV4YwlxnpKgw9J+Jf5j/TTGg5p9KkcTUzPH9pp9I/UeavABogLrJ1yBoDW+kJOMDUdUC6AZlRZzHpAWkPLzNv2TS4zc/dNcXHU/CDWlwJF1kOBMfUkpG0HQNUkRYtAQgTqhNhoiTdAr3ugdNErQYKV+aAHURKRHdI63FuybZQAwGa/ZHlp8Jjoy7yjYRr3lA7f/SB+ndNzCT9rpTLdBKKJMRYnrKir4htBjqjh6WjY6ovcGgWEbrH8UYs0eDYp1Nud+WA0aqZXk61jO3jF4v4tLXluHgN06gri+Lcdq13kvqSTusviWIcXyXuE63us6pULYJGv6ivn25Z/Xvxxxx+Lr8U97pcYB0kp7aoj61nB4cTYmOQT2OJYTeJv0UuDfkmONqVKrqVJxaQLnZWuGYqs91SlVIOSIdpKwziC7EvbTaS4nIxo3O63+GYTyaQbOabkzqVc5JExttaTC4kE3U4Gg267JjGAN6kKSSRfUrg6E5sthMc0gfwngxEoOdoDyWpU4rExJAUTzMlSPOtlDuBMf5W4gMZBGZaHDuIVMHiGPpuiDHfoqRGx0ISbAcQNjZWeks69n4TjaOPwdOtRINoI5K04wTJA7Lz3wZxVuFxLqNZ4bTqC0/qXdl7XQW+rrsvoa9nlj18/Zh45CXST6fcplzAN5TjJNr3UrQAZN+gW2DWUpkmymawCAUzMYhogJSYmURNI5BJRweaSB02ARvPRMtIBun2nVECeiRAtqleOaBMxAUC3MFNMwYPukTfUpjiMpk27KhHNAsECTblyhNdADbhRVq7KbvU+4HspfS8SkuGmvZVK+LFMQXH5VDFcSgObTIPZZFbFvgyb7BefZuk+O2Gq360MZxQgmHfdYXFMa7E4arSzEEhVsViANz8rNxFcl8A915cs7XpxwkcrjWuqVNMsE25Kn5Ye8Ov7roOKYS5rx6X691njDctN5W5eRv6o0xNj1gDlojiHGjhyRGaYYJ35q22jlJJBgDYKniGipXyi+RoA3uSrPdSpvD2Bc9xrlryNGuI1C6ijhy0aQpOG4NtPDsa1oFthC0G4UxoSFwzy8q3j6jPIIN0hBn/Cu1cH8hU6jCx99DusNwwmZ72KrGoREqSsdt9iqlQk3i6Lwn1CL7JjagJknZQudaOia10ELcSxbm46qQiBm1JUDOo0CsQHCDYbqpYdh6rmuBnLyXf+GeNNrUaeGruPmCzTzXnTp+oXurNDHuwuWoM2YG2U3XTDO43sctmEynt7IwbBOnosHwrxocVwcluWoyzgSJ7re1bqF9LGyzseDKcvDhponboWMJw1VZOsklfokoG7jkjbkmj6v9p06zdRAtFigSR27IyI0KBsZmEDSbmY6WUNR4awk68pRq1MgcQ4n3WJjeJF3paT1lYz2TGe28cbkuYrGsYIBM8wViYrGuquIDyq1fEF7oabqGX7hvIrxZ7ssnpw1yC+p5bpBkncbKvWOa7vlSVml/pFp3Cr1y6nEmYFzC5uqtimmInMJWc8ermFrZm1WAjLI3BlUMRTcw5wJG8LLcDyxXwzqJ1Nwsx7Q2WEQWmFpsP5m6KDH4fOfPpD1H6uq1KMyswu03ExCzmYZ7sRTyguzOkjndajXvMteDe06bwr3DcG6piBULIAMyFe8Q+hxMYcinVaQRzC0sHxvD1iW5bDWIPypcZgw5geGiRe4lc7isB+DxX4qkHgfmDf8rM5WnUYjE0nM9BuBpvCxsVUzElhmFkVvE+Fw58qrVaNgXAhT4XFirBpuDmP0Iurlhl9XGxYALx6hpqoa7CAeekq60AaXlVcWbR9lyb6zahDXQmsBkGL7JzxmfrfRTso8wf5W4H026GJCnLbRF50Ra0ABrdUK9QU94P3VjNQVS4ZhrH6VhcTxmXFsph0QJjmtatVEEAnsuY4xiTh8UC4C4BBJ1XXVj2uWzLxnXYeGONVOG4tlUZvLdAdBER1XsWFxbK9FlWn9LmgheGYE08fw9tSnAMXgrtv6e8VeGv4bXqFzqYmnOpC9GnPxy8a4bcfKeUejNqdvhStPZVKL5bPqVlhsNZ7L1PKlBMaD5STbcwkgDZk3+U8Tlso2kCZSlopySQFhDySAPuVWxNenTaSXRCGKxTMOzM94+dVyfFuLnEPysIa391y2bZhP/XTXruVWcdxF1Z5bSPpnULOrVSGxc+6ZTqNsQ4T3UdesGkyBI1leDPK5XtezHGT4Ywy85xKsF5dZoAI5lVmVg/QCSiXCnGUZndDKNJajzSaWuIkqrUd5jMp+o7KyHMLJe24vCjqvpPlpDQQhGa+iabpALTzFkHyWGSCpawIJDXkRsVQqV3seA4ai0HVRqDSylxaQQZ+oK5Rp5yabt1kGrlqB15nZXqWJDXtqt+ne6KmPCmebnDffVaeFw7abCGtGnJHDvZVuDaFbbAapU6GXNSLbm1lkYumSC0hnWTr91stykQdIWfjWtYSWlrQUlI4rjnDBVYS2g1zSLtWdwJzsPR8oEuYCQ09F1OOf59M0r5Tr1VfDYOlTbkZTAE8l2/k7jynhO9Nw+LfMR0vshiZIDr/ACrZw7RENTatJpp7CLLnxvrOoU5JOtytDDUXPiLdVWqNNIQAIOvZW6fEKYpwYBgQFLDo12CmMlMS6NVVdhC8ZnuIcNSSk3iDC+S4W3soa2JfjarmYd0Nbq+JjotyVm1HVgemVz3iXDGphmhjMzg63NdI6gWPAe4ukfUtDhOGpfihUqsa6DYkaLtpn9vTlt/59uO8K1K2Gquw1dr6brEBwjXuulZiHYLHUsVRjMx0kfupvFeGofiKWMo1W+ez0PbuWzY+yoyH0ze51Wt05l1jX849h4XjaeKw1Gqx8teM0Stem6dx2XnngPGP/Cvw77im6RfZegYcS0S25Gkr168vLHrzZ4+OXFgEdPlJNyj9LUlrrmhD/qgSqmN4hSw9Iz9XJVsXjhRLwBdc1jsS6o4vJMFeTbu8fU+u2vV5e6XFOJVMQ5xc4xtCxnYiH3MjkVLXqTM25ELPxJLb2leG229r2ySTkabcQJEAdNEaj3OfMAjdZmErFzwwNi0y660z6mgA33QN8zK6GgQRoCkwkkkSHA6c01rDT9bomeattpAszauI/wDFFRVqhZDm6xcFUatcZs15HJWK1nHMZtqVUqAchKlqyGvruefTNlWe46EyCdFZp0zUJjRI4ZOtM59NhF235yU1xdTbFOw1g3V91CBc/ZQvoA3key11OGcJ4sKeKFKoTmOxkSuxpkuptewAghcHiqJbD2n1NIIcIsuu4VihisFTLXAHL6oVslnWLKkxGKbTBvPQLJxFZ9cmSY7pcQbWdiCWX902kAW+oEEagrE9Okis5pmw0+6eDkEk+yOKY4NzNdHNZzq4eweq+4VnsXhWB9MiU17xk0WT5xbUADhE81eJz0ptELfENrPlhJAsuffhK+OxrvKrvp0WmMoN53W1UfFM8lHw6j/cc5rruMwty89s2dNw3h2jQaXGoWu7pNr0cFVNCkQSdZtH+0ON8RNOp+Dw5PnEestP0D+VDRwg/C1TLfMp0zVAL4Lo1jnC1y33WeyemlQLsRVDXECOuq36PBMRiWhlN2URoB+65nhmObTcx9KqfxdF4d5ZbZzeYP79x7eqcAxdGvSe/LlJI216L06JOcrhttcgPBOJLi41mOmxBkQqNXwdxrDvd5NBtamDbLUGYjsV601rIDZkm+WFIWNcYgFdctWOUcsdmUcB4S4dXwRqVMXSdTzwGtcCLrvcEDBl06eycaTZgWafdPa3L9IA7WlXDCYzjOeXle1KISTA90fSUlphw+MqeY4y4ys6pIEF0jqrFRz80BtuqrVdImfZfGt79fRxnFGsZMNN+SgrM/tm2gU7m+uCUx4mY05SpGmZSqeXVEvDRpJErcpZnOGbK61ysV9OKols9JWvRIY0FkQBGWdFpEpnzBInMdFJUJazW40ABVOpXh+gkaGxhIYmQ0yJNoDrLNWDWe21o3lMazNa2nNMqPIJkiAFPhgXZTFyLQE4veLFCjFNoiJFzN02oyJsQOu6t1Cym05zHM8lljHNrY7yxZp0BV4nQr+nVVXEn8vvyWpiKTQ69o5qlXfSptN/gKNSs+vTOhsOYQ4HXqYHHBjr0KtgZuHIVMTLy0aKHPTqzTIl3TVbl9FnXTYoBzwcsnWyhDGkgS6W7k6jkquCx5qsFCs5oqt3P5xz7qSsbCDcXaXHVTiSqvGMTTwlMk6DVchX4pSqvPkuJc/RsLV8WYsuwbpIdNrbRqFwza9WnVfVbSzAuJkNkAFez8fRLO15t2243ka3/If3ctSWk6Suo4O7zMPBcCCFwj6pq5S5oy6xstvw1xGoMUKNT/rNmwLgrpt0znYxr3XvK6fEUAymPUMx2S4Y0NquMgBqt4qhABdYxMC6l4Zgg7B1cgyve0gOI5rxyd9PXbyPOK2MLMVWqsDnvqPJBdrrqVJw2vWxFapmAc9zYk912+G/pnisSHGs6llJPlglzCPf+VoYD+nWMwVSGspOZuX1CXH7L3XH+vJHil/t21y/BMPXr4ttZrBlDSxpAiRuSvVvCzyymWlkNBDh3VTC+HjQbkFMiBcRC0+EYWphqjmlpABgdlrGcTLKV0jHtJcYgc08BpYIsFFSMj1DqpzBcJjRdXMosIsEQJiyBHqueyLZJ2QOjqknQTeElEebOeAAQTPRVKr8pJlxGxlF9UnlHdQ1IItY9JXxX0jXnck9lHJLYF5V3CcKx2LdloUKj5/NoF03CfB7KcVOIv8ANcR/1s0HvuumGnPKsZbMcXBmi5zstEOcdBlEyug4d4c4hiWB3keQ1w1qmPtqu8wnDcJggfwuHZTJ1LWwT7q0G8wflerH8aT64Xff05PCeC6Ih2Lrved20xlC06HhbhFGCMIHkfrJd/lbeUaQUexXaasJ8jldmV/bJb4f4UBDcDh4/wDqndFnAuH0xFPB0W9WyFqxbRIgcrrXjj/ieWX+ubxXhfA1czslZrjuKkgdpXO4/wAF06dQVsNia2ZpkBwDv2uvRYGyhr0RUaWua1wOyn8WH+NTblP2824gxzXGdAFzPE8QGNLRAc6IHuu+8UcPxTMPUfgqbX1m3FOp+YDrzXmk1OIZqNagaVZlfNUHJo+lvzJPYLyZ6Lj2/p6cNsvI1MNQYaOd1zuqXEKBp4nCOZ6Q6qGnW8grUwzqVKmWVajZbYydFX4nlq+RiqT2upMxLWmDcOif2P3XKY11uSCrTJdLLwbX06j5Qw/E21CMNiDlrm7Ts7qOR6KWuPLptcIyPBLD+oCxj3BCxP8Aj8RxEMNNpaQS9tSNlvXj28rOeXIfxunWqUnAsLrf+nrZcc7D1qJc5rX5BrGq9Q4fwDidWk1rW+aIu5pykfKFfwzjM8VaWIJ1DcjSD7gL14dw9cefPmf7eZOp4irSy0qNXM4xLWm3Rdl4R4JUwtIYjGy5/wCRp/L0W5huDYhlVrBg6rXASARNl0GF4NiqzGNbRM8jATZllljyRnDHHG9tYz6Jrv8AKYTnddxFwByXT8B4MamQvZmot30krU4X4cbhiXV2hxcdAVv0aDKLQykIA5LGvTy9rezd31DKFBtNuRkhv6SpPLFwNOSli3ZKF6XnQupjX2TPIAHoseXNWCJSaATfZBGxpaSAOylgTfVGDNvuiRfad5VDACDqUWmCSR8JRBgFNzOGwPdKJAbWBSTQ+P8A9SU6jk8N4Pe/1YquGD9LLla+B8NcPwrg8sdWeNDUNh7LbjlAQN1yx04Y/I3dmV/ZjGNaIYA0DYBOj/5+6MTrqlZbcwgDZEW3QvOshOEQgQRA5oaIiyqkAkiBZKLWQBCAU6N0u6CGrRZUYWvaHCIhy5/iPhTA4mq6tTmhVc2JDQQV00IEBOdWWz48a47/AE54k2q6phGCoAZzNOvVZg8OcXw2Gp4Olh6tQsJcQLNDiLm/YfC92LY0t2TXU2EQ5oMrNwl+tTZY8T4d4W4/Sp08PjaZ8sSaYicskk3HU7rsfD/hx2Dw7aTQyGCIjMRcnfuV3LKLWA5PT2SdSDruaCrMZL1LlbOKWHw7abQ11NknpCmbTa2S0ObP6VMKQH0kjugKfMX5haZMDWgz6SdAXNRDWzIa2dLFPy6wXA95QidIPcQgIGUHUeyJ0k/IQi4kEe8hBxnWPZVRm86pZp523THX5HtYpdfuEDtU8DmmNIUjSik4XsiRz+U/LayRGlrIiItBN5HVDLf0uUxFxpHZAtE3AUqIY7FJPLL/AENSUDyZ01QAndEIhECOt0DKdPNDU2QNGk3CI5om5um3mNkBGsz7Jw1TSbaQnDRFHdE90AiAgXZL90t0hdAt0NSjKAv0QIgSgRJR3NkG6mUAIGh3TiENTbUc0TzQAiyGWydqUibwgbBj+UCJF04hI6WVDMsTGiYQL6jspXC100i0aKqhgnW8b7oAEmRf91KWAC26Abb1BUR7x9oTmOixRgRqOxuo4Ivp2ugtBwMJwiZlVWuIUjag3UE41sfujv8A7UAr0mkg1GAi7gXCdv5HyFK17CJDgR0KIJBnU/KSIykSADKSgiRGiSSiAd0d0kkC2KW4SSRTXao0tEkkEm6WwSSQLYopJIENEwf4SSQGn/1hB2qSSAjRJup7pJIoO+pO3SSVQ38yc7RJJVTQgUkkgQ1TfzJJKhlT6QVESYbdJJAH2eItdV8ZhMNiarHYjDUapFgalMOgT1SSQUxw7Auqw7BYYhpgA0m2FraItwGD8/EN/CUIOSR5Tb/V0SSURuYWlTo0G06NNlNgmGsaABfkkkkoP//Z"/>
          <p:cNvSpPr>
            <a:spLocks noChangeAspect="1" noChangeArrowheads="1"/>
          </p:cNvSpPr>
          <p:nvPr/>
        </p:nvSpPr>
        <p:spPr bwMode="auto">
          <a:xfrm>
            <a:off x="77788"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DCAQMDASIAAhEBAxEB/8QAGwAAAQUBAQAAAAAAAAAAAAAAAQACAwQFBgf/xAA2EAABAwIEBAUCBQQDAQEAAAABAAIRAyEEEjFBBVFhcQYTIoGRMqEUQlKx0QcjweEVM/Bi8f/EABkBAQEBAQEBAAAAAAAAAAAAAAABAgMEBf/EACIRAQEAAwADAAIDAQEAAAAAAAABAgMREiExBEETIlEyYf/aAAwDAQACEQMRAD8A9ijXRKOyIHVInRRAi6EAg6R2Tt9EtjqgbFhoiRfqidtUIuoABEofl3R56Jp+nb5QF21j8JDWYKDjcTE90QRJ0VCAN0osB/lCRB0hEHQWQO32S5ob2/ZKbnVAtunZIzCE23+UPhFE67QludEryhe90Cn0/wCkjeNUD9OqRuRdUGPUD0SG+kJCMyX5SgIFx/CdsdkG2cEiflQA3NkgLXS3SMQqCYsAmuN9AkTpqo3Pg2AhEEuJBj3UJInmk5xM5j7BNbc2HsipWDpKlYLNBPwo26O36BTNcAB+yiJA0ckkzOf/ABSQIkZbpcj/AJS20S3CB15lC99ygIko7WnugR2/lLff5QMpE3uFAOeqafpH2sjrNk0/TYEnugR+sc+ycNTE/CabEcucojeY6XVCn0nU9ERMC3vKaPpOUCU4Wi9uyAn6v9pX5CUpM7lIAwbnuilt/pI6jVA7fygYzbSgJ1P8psNAOiPOP2TS6G7oETt/hO/MFE+rSaQHPaD1KYMVhwb1GAdSnYvFgEEn+UfyqJlei6Yqs9iFLLSB6ghw8a+yafgJ29uSYRa/wqg2TSbGPslabIE9OygaXCIi/VRvc7nlCc4uy2AHVV6r8tzcoD2Ce2SQNegTKLHVWk6BW2NDWwEgDWntKeG/CRgG8QgDci57KodB5hJMvyPykglIICW+iMWQMqBak2SgQleTICE2ugRFwkSZ3SdqENzcKATrrKaZyiPeyWx/lLYW+6A3neOUJCROvwl+brvdD8puI7oCZgRIS31v3QMQJI1siPqMHvZFERe9krZbwgCACbqlxDieHwVOarxfqlykntZLfi69wbGYx7KCpjKFM/3KoA0mVxfGvFge0sw7vSRBXLO4vWeb1HEd15s/yZP+Xow/Htnt6ZjuN0KIcKZzOGiwq/iGu+Q10TyXLt4gXAS77oDEBzjEgrz5b88nbHRjGjicfXq1C51R0m+qpuxFYg+syCo31QSDKiLp0XPy66eMSfi6zSYe6x5qQ8ZxtMAivUtceoqs/Qnnqo3xJ0Vlp4x0OA8YY+gAyo5tUDd+q6fhfirAYymBXcKNTk7QrzEki4myDXlgkHddsd2eLGWnGvbGVWVWB9Nwc07goOJzWAPJeVcK8RYvAFopVSWTJYdF6DwrjWH4nTBpvyuAu0r1Ybpm8ueq4LtV4YwlxnpKgw9J+Jf5j/TTGg5p9KkcTUzPH9pp9I/UeavABogLrJ1yBoDW+kJOMDUdUC6AZlRZzHpAWkPLzNv2TS4zc/dNcXHU/CDWlwJF1kOBMfUkpG0HQNUkRYtAQgTqhNhoiTdAr3ugdNErQYKV+aAHURKRHdI63FuybZQAwGa/ZHlp8Jjoy7yjYRr3lA7f/SB+ndNzCT9rpTLdBKKJMRYnrKir4htBjqjh6WjY6ovcGgWEbrH8UYs0eDYp1Nud+WA0aqZXk61jO3jF4v4tLXluHgN06gri+Lcdq13kvqSTusviWIcXyXuE63us6pULYJGv6ivn25Z/Xvxxxx+Lr8U97pcYB0kp7aoj61nB4cTYmOQT2OJYTeJv0UuDfkmONqVKrqVJxaQLnZWuGYqs91SlVIOSIdpKwziC7EvbTaS4nIxo3O63+GYTyaQbOabkzqVc5JExttaTC4kE3U4Gg267JjGAN6kKSSRfUrg6E5sthMc0gfwngxEoOdoDyWpU4rExJAUTzMlSPOtlDuBMf5W4gMZBGZaHDuIVMHiGPpuiDHfoqRGx0ISbAcQNjZWeks69n4TjaOPwdOtRINoI5K04wTJA7Lz3wZxVuFxLqNZ4bTqC0/qXdl7XQW+rrsvoa9nlj18/Zh45CXST6fcplzAN5TjJNr3UrQAZN+gW2DWUpkmymawCAUzMYhogJSYmURNI5BJRweaSB02ARvPRMtIBun2nVECeiRAtqleOaBMxAUC3MFNMwYPukTfUpjiMpk27KhHNAsECTblyhNdADbhRVq7KbvU+4HspfS8SkuGmvZVK+LFMQXH5VDFcSgObTIPZZFbFvgyb7BefZuk+O2Gq360MZxQgmHfdYXFMa7E4arSzEEhVsViANz8rNxFcl8A915cs7XpxwkcrjWuqVNMsE25Kn5Ye8Ov7roOKYS5rx6X691njDctN5W5eRv6o0xNj1gDlojiHGjhyRGaYYJ35q22jlJJBgDYKniGipXyi+RoA3uSrPdSpvD2Bc9xrlryNGuI1C6ijhy0aQpOG4NtPDsa1oFthC0G4UxoSFwzy8q3j6jPIIN0hBn/Cu1cH8hU6jCx99DusNwwmZ72KrGoREqSsdt9iqlQk3i6Lwn1CL7JjagJknZQudaOia10ELcSxbm46qQiBm1JUDOo0CsQHCDYbqpYdh6rmuBnLyXf+GeNNrUaeGruPmCzTzXnTp+oXurNDHuwuWoM2YG2U3XTDO43sctmEynt7IwbBOnosHwrxocVwcluWoyzgSJ7re1bqF9LGyzseDKcvDhponboWMJw1VZOsklfokoG7jkjbkmj6v9p06zdRAtFigSR27IyI0KBsZmEDSbmY6WUNR4awk68pRq1MgcQ4n3WJjeJF3paT1lYz2TGe28cbkuYrGsYIBM8wViYrGuquIDyq1fEF7oabqGX7hvIrxZ7ssnpw1yC+p5bpBkncbKvWOa7vlSVml/pFp3Cr1y6nEmYFzC5uqtimmInMJWc8ermFrZm1WAjLI3BlUMRTcw5wJG8LLcDyxXwzqJ1Nwsx7Q2WEQWmFpsP5m6KDH4fOfPpD1H6uq1KMyswu03ExCzmYZ7sRTyguzOkjndajXvMteDe06bwr3DcG6piBULIAMyFe8Q+hxMYcinVaQRzC0sHxvD1iW5bDWIPypcZgw5geGiRe4lc7isB+DxX4qkHgfmDf8rM5WnUYjE0nM9BuBpvCxsVUzElhmFkVvE+Fw58qrVaNgXAhT4XFirBpuDmP0Iurlhl9XGxYALx6hpqoa7CAeekq60AaXlVcWbR9lyb6zahDXQmsBkGL7JzxmfrfRTso8wf5W4H026GJCnLbRF50Ra0ABrdUK9QU94P3VjNQVS4ZhrH6VhcTxmXFsph0QJjmtatVEEAnsuY4xiTh8UC4C4BBJ1XXVj2uWzLxnXYeGONVOG4tlUZvLdAdBER1XsWFxbK9FlWn9LmgheGYE08fw9tSnAMXgrtv6e8VeGv4bXqFzqYmnOpC9GnPxy8a4bcfKeUejNqdvhStPZVKL5bPqVlhsNZ7L1PKlBMaD5STbcwkgDZk3+U8Tlso2kCZSlopySQFhDySAPuVWxNenTaSXRCGKxTMOzM94+dVyfFuLnEPysIa391y2bZhP/XTXruVWcdxF1Z5bSPpnULOrVSGxc+6ZTqNsQ4T3UdesGkyBI1leDPK5XtezHGT4Ywy85xKsF5dZoAI5lVmVg/QCSiXCnGUZndDKNJajzSaWuIkqrUd5jMp+o7KyHMLJe24vCjqvpPlpDQQhGa+iabpALTzFkHyWGSCpawIJDXkRsVQqV3seA4ai0HVRqDSylxaQQZ+oK5Rp5yabt1kGrlqB15nZXqWJDXtqt+ne6KmPCmebnDffVaeFw7abCGtGnJHDvZVuDaFbbAapU6GXNSLbm1lkYumSC0hnWTr91stykQdIWfjWtYSWlrQUlI4rjnDBVYS2g1zSLtWdwJzsPR8oEuYCQ09F1OOf59M0r5Tr1VfDYOlTbkZTAE8l2/k7jynhO9Nw+LfMR0vshiZIDr/ACrZw7RENTatJpp7CLLnxvrOoU5JOtytDDUXPiLdVWqNNIQAIOvZW6fEKYpwYBgQFLDo12CmMlMS6NVVdhC8ZnuIcNSSk3iDC+S4W3soa2JfjarmYd0Nbq+JjotyVm1HVgemVz3iXDGphmhjMzg63NdI6gWPAe4ukfUtDhOGpfihUqsa6DYkaLtpn9vTlt/59uO8K1K2Gquw1dr6brEBwjXuulZiHYLHUsVRjMx0kfupvFeGofiKWMo1W+ez0PbuWzY+yoyH0ze51Wt05l1jX849h4XjaeKw1Gqx8teM0Stem6dx2XnngPGP/Cvw77im6RfZegYcS0S25Gkr168vLHrzZ4+OXFgEdPlJNyj9LUlrrmhD/qgSqmN4hSw9Iz9XJVsXjhRLwBdc1jsS6o4vJMFeTbu8fU+u2vV5e6XFOJVMQ5xc4xtCxnYiH3MjkVLXqTM25ELPxJLb2leG229r2ySTkabcQJEAdNEaj3OfMAjdZmErFzwwNi0y660z6mgA33QN8zK6GgQRoCkwkkkSHA6c01rDT9bomeattpAszauI/wDFFRVqhZDm6xcFUatcZs15HJWK1nHMZtqVUqAchKlqyGvruefTNlWe46EyCdFZp0zUJjRI4ZOtM59NhF235yU1xdTbFOw1g3V91CBc/ZQvoA3key11OGcJ4sKeKFKoTmOxkSuxpkuptewAghcHiqJbD2n1NIIcIsuu4VihisFTLXAHL6oVslnWLKkxGKbTBvPQLJxFZ9cmSY7pcQbWdiCWX902kAW+oEEagrE9Okis5pmw0+6eDkEk+yOKY4NzNdHNZzq4eweq+4VnsXhWB9MiU17xk0WT5xbUADhE81eJz0ptELfENrPlhJAsuffhK+OxrvKrvp0WmMoN53W1UfFM8lHw6j/cc5rruMwty89s2dNw3h2jQaXGoWu7pNr0cFVNCkQSdZtH+0ON8RNOp+Dw5PnEestP0D+VDRwg/C1TLfMp0zVAL4Lo1jnC1y33WeyemlQLsRVDXECOuq36PBMRiWhlN2URoB+65nhmObTcx9KqfxdF4d5ZbZzeYP79x7eqcAxdGvSe/LlJI216L06JOcrhttcgPBOJLi41mOmxBkQqNXwdxrDvd5NBtamDbLUGYjsV601rIDZkm+WFIWNcYgFdctWOUcsdmUcB4S4dXwRqVMXSdTzwGtcCLrvcEDBl06eycaTZgWafdPa3L9IA7WlXDCYzjOeXle1KISTA90fSUlphw+MqeY4y4ys6pIEF0jqrFRz80BtuqrVdImfZfGt79fRxnFGsZMNN+SgrM/tm2gU7m+uCUx4mY05SpGmZSqeXVEvDRpJErcpZnOGbK61ysV9OKols9JWvRIY0FkQBGWdFpEpnzBInMdFJUJazW40ABVOpXh+gkaGxhIYmQ0yJNoDrLNWDWe21o3lMazNa2nNMqPIJkiAFPhgXZTFyLQE4veLFCjFNoiJFzN02oyJsQOu6t1Cym05zHM8lljHNrY7yxZp0BV4nQr+nVVXEn8vvyWpiKTQ69o5qlXfSptN/gKNSs+vTOhsOYQ4HXqYHHBjr0KtgZuHIVMTLy0aKHPTqzTIl3TVbl9FnXTYoBzwcsnWyhDGkgS6W7k6jkquCx5qsFCs5oqt3P5xz7qSsbCDcXaXHVTiSqvGMTTwlMk6DVchX4pSqvPkuJc/RsLV8WYsuwbpIdNrbRqFwza9WnVfVbSzAuJkNkAFez8fRLO15t2243ka3/If3ctSWk6Suo4O7zMPBcCCFwj6pq5S5oy6xstvw1xGoMUKNT/rNmwLgrpt0znYxr3XvK6fEUAymPUMx2S4Y0NquMgBqt4qhABdYxMC6l4Zgg7B1cgyve0gOI5rxyd9PXbyPOK2MLMVWqsDnvqPJBdrrqVJw2vWxFapmAc9zYk912+G/pnisSHGs6llJPlglzCPf+VoYD+nWMwVSGspOZuX1CXH7L3XH+vJHil/t21y/BMPXr4ttZrBlDSxpAiRuSvVvCzyymWlkNBDh3VTC+HjQbkFMiBcRC0+EYWphqjmlpABgdlrGcTLKV0jHtJcYgc08BpYIsFFSMj1DqpzBcJjRdXMosIsEQJiyBHqueyLZJ2QOjqknQTeElEebOeAAQTPRVKr8pJlxGxlF9UnlHdQ1IItY9JXxX0jXnck9lHJLYF5V3CcKx2LdloUKj5/NoF03CfB7KcVOIv8ANcR/1s0HvuumGnPKsZbMcXBmi5zstEOcdBlEyug4d4c4hiWB3keQ1w1qmPtqu8wnDcJggfwuHZTJ1LWwT7q0G8wflerH8aT64Xff05PCeC6Ih2Lrved20xlC06HhbhFGCMIHkfrJd/lbeUaQUexXaasJ8jldmV/bJb4f4UBDcDh4/wDqndFnAuH0xFPB0W9WyFqxbRIgcrrXjj/ieWX+ubxXhfA1czslZrjuKkgdpXO4/wAF06dQVsNia2ZpkBwDv2uvRYGyhr0RUaWua1wOyn8WH+NTblP2824gxzXGdAFzPE8QGNLRAc6IHuu+8UcPxTMPUfgqbX1m3FOp+YDrzXmk1OIZqNagaVZlfNUHJo+lvzJPYLyZ6Lj2/p6cNsvI1MNQYaOd1zuqXEKBp4nCOZ6Q6qGnW8grUwzqVKmWVajZbYydFX4nlq+RiqT2upMxLWmDcOif2P3XKY11uSCrTJdLLwbX06j5Qw/E21CMNiDlrm7Ts7qOR6KWuPLptcIyPBLD+oCxj3BCxP8Aj8RxEMNNpaQS9tSNlvXj28rOeXIfxunWqUnAsLrf+nrZcc7D1qJc5rX5BrGq9Q4fwDidWk1rW+aIu5pykfKFfwzjM8VaWIJ1DcjSD7gL14dw9cefPmf7eZOp4irSy0qNXM4xLWm3Rdl4R4JUwtIYjGy5/wCRp/L0W5huDYhlVrBg6rXASARNl0GF4NiqzGNbRM8jATZllljyRnDHHG9tYz6Jrv8AKYTnddxFwByXT8B4MamQvZmot30krU4X4cbhiXV2hxcdAVv0aDKLQykIA5LGvTy9rezd31DKFBtNuRkhv6SpPLFwNOSli3ZKF6XnQupjX2TPIAHoseXNWCJSaATfZBGxpaSAOylgTfVGDNvuiRfad5VDACDqUWmCSR8JRBgFNzOGwPdKJAbWBSTQ+P8A9SU6jk8N4Pe/1YquGD9LLla+B8NcPwrg8sdWeNDUNh7LbjlAQN1yx04Y/I3dmV/ZjGNaIYA0DYBOj/5+6MTrqlZbcwgDZEW3QvOshOEQgQRA5oaIiyqkAkiBZKLWQBCAU6N0u6CGrRZUYWvaHCIhy5/iPhTA4mq6tTmhVc2JDQQV00IEBOdWWz48a47/AE54k2q6phGCoAZzNOvVZg8OcXw2Gp4Olh6tQsJcQLNDiLm/YfC92LY0t2TXU2EQ5oMrNwl+tTZY8T4d4W4/Sp08PjaZ8sSaYicskk3HU7rsfD/hx2Dw7aTQyGCIjMRcnfuV3LKLWA5PT2SdSDruaCrMZL1LlbOKWHw7abQ11NknpCmbTa2S0ObP6VMKQH0kjugKfMX5haZMDWgz6SdAXNRDWzIa2dLFPy6wXA95QidIPcQgIGUHUeyJ0k/IQi4kEe8hBxnWPZVRm86pZp523THX5HtYpdfuEDtU8DmmNIUjSik4XsiRz+U/LayRGlrIiItBN5HVDLf0uUxFxpHZAtE3AUqIY7FJPLL/AENSUDyZ01QAndEIhECOt0DKdPNDU2QNGk3CI5om5um3mNkBGsz7Jw1TSbaQnDRFHdE90AiAgXZL90t0hdAt0NSjKAv0QIgSgRJR3NkG6mUAIGh3TiENTbUc0TzQAiyGWydqUibwgbBj+UCJF04hI6WVDMsTGiYQL6jspXC100i0aKqhgnW8b7oAEmRf91KWAC26Abb1BUR7x9oTmOixRgRqOxuo4Ivp2ugtBwMJwiZlVWuIUjag3UE41sfujv8A7UAr0mkg1GAi7gXCdv5HyFK17CJDgR0KIJBnU/KSIykSADKSgiRGiSSiAd0d0kkC2KW4SSRTXao0tEkkEm6WwSSQLYopJIENEwf4SSQGn/1hB2qSSAjRJup7pJIoO+pO3SSVQ38yc7RJJVTQgUkkgQ1TfzJJKhlT6QVESYbdJJAH2eItdV8ZhMNiarHYjDUapFgalMOgT1SSQUxw7Auqw7BYYhpgA0m2FraItwGD8/EN/CUIOSR5Tb/V0SSURuYWlTo0G06NNlNgmGsaABfkkkkoP//Z"/>
          <p:cNvSpPr>
            <a:spLocks noChangeAspect="1" noChangeArrowheads="1"/>
          </p:cNvSpPr>
          <p:nvPr/>
        </p:nvSpPr>
        <p:spPr bwMode="auto">
          <a:xfrm>
            <a:off x="230188"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274" y="1116013"/>
            <a:ext cx="4325726" cy="576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237745" y="1628800"/>
            <a:ext cx="4334255" cy="5139869"/>
          </a:xfrm>
          <a:prstGeom prst="rect">
            <a:avLst/>
          </a:prstGeom>
        </p:spPr>
        <p:txBody>
          <a:bodyPr wrap="square">
            <a:spAutoFit/>
          </a:bodyPr>
          <a:lstStyle/>
          <a:p>
            <a:r>
              <a:rPr lang="en-US" altLang="zh-CN" sz="2800" dirty="0" smtClean="0"/>
              <a:t>GABA and GABA receptor:</a:t>
            </a:r>
          </a:p>
          <a:p>
            <a:endParaRPr lang="en-US" altLang="zh-CN" sz="2000" dirty="0" smtClean="0"/>
          </a:p>
          <a:p>
            <a:r>
              <a:rPr lang="en-US" altLang="zh-CN" sz="2000" dirty="0" smtClean="0"/>
              <a:t>GABA </a:t>
            </a:r>
            <a:r>
              <a:rPr lang="en-US" altLang="zh-CN" sz="2000" dirty="0"/>
              <a:t>controls the excitability of neurons by binding to the </a:t>
            </a:r>
            <a:r>
              <a:rPr lang="en-US" altLang="zh-CN" sz="2000" dirty="0" smtClean="0"/>
              <a:t>GABA </a:t>
            </a:r>
            <a:r>
              <a:rPr lang="en-US" altLang="zh-CN" sz="2000" dirty="0"/>
              <a:t>receptor</a:t>
            </a:r>
            <a:r>
              <a:rPr lang="en-US" altLang="zh-CN" sz="2000" dirty="0" smtClean="0"/>
              <a:t>.. </a:t>
            </a:r>
            <a:r>
              <a:rPr lang="en-US" altLang="zh-CN" sz="2000" dirty="0"/>
              <a:t>The </a:t>
            </a:r>
            <a:r>
              <a:rPr lang="en-US" altLang="zh-CN" sz="2000" dirty="0" smtClean="0"/>
              <a:t>GABA receptor </a:t>
            </a:r>
            <a:r>
              <a:rPr lang="en-US" altLang="zh-CN" sz="2000" dirty="0"/>
              <a:t>is a protein complex located in the synapses of neurons</a:t>
            </a:r>
            <a:r>
              <a:rPr lang="en-US" altLang="zh-CN" sz="2000" dirty="0" smtClean="0"/>
              <a:t>.</a:t>
            </a:r>
          </a:p>
          <a:p>
            <a:endParaRPr lang="en-US" altLang="zh-CN" sz="2000" dirty="0"/>
          </a:p>
          <a:p>
            <a:r>
              <a:rPr lang="en-US" altLang="zh-CN" sz="2000" dirty="0"/>
              <a:t>Benzodiazepines do not bind to the same receptor </a:t>
            </a:r>
            <a:r>
              <a:rPr lang="en-US" altLang="zh-CN" sz="2000" i="1" dirty="0"/>
              <a:t>site</a:t>
            </a:r>
            <a:r>
              <a:rPr lang="en-US" altLang="zh-CN" sz="2000" dirty="0"/>
              <a:t> on the protein complex as the endogenous ligand </a:t>
            </a:r>
            <a:r>
              <a:rPr lang="en-US" altLang="zh-CN" sz="2000" dirty="0" smtClean="0"/>
              <a:t>GABA.</a:t>
            </a:r>
          </a:p>
          <a:p>
            <a:r>
              <a:rPr lang="en-US" altLang="zh-CN" sz="2000" dirty="0"/>
              <a:t>Upon activation, the GABA</a:t>
            </a:r>
            <a:r>
              <a:rPr lang="en-US" altLang="zh-CN" sz="2000" baseline="-25000" dirty="0"/>
              <a:t>A</a:t>
            </a:r>
            <a:r>
              <a:rPr lang="en-US" altLang="zh-CN" sz="2000" dirty="0"/>
              <a:t> receptor selectively conducts </a:t>
            </a:r>
            <a:r>
              <a:rPr lang="en-US" altLang="zh-CN" sz="2000" dirty="0" err="1">
                <a:hlinkClick r:id="rId5" action="ppaction://hlinkfile" tooltip="Chloride"/>
              </a:rPr>
              <a:t>Cl</a:t>
            </a:r>
            <a:r>
              <a:rPr lang="en-US" altLang="zh-CN" sz="2000" baseline="30000" dirty="0">
                <a:hlinkClick r:id="rId5" action="ppaction://hlinkfile" tooltip="Chloride"/>
              </a:rPr>
              <a:t>-</a:t>
            </a:r>
            <a:r>
              <a:rPr lang="en-US" altLang="zh-CN" sz="2000" dirty="0"/>
              <a:t> through its pore, resulting in hyperpolarization of the neuron.</a:t>
            </a:r>
            <a:endParaRPr lang="zh-CN" altLang="en-US" sz="2000" dirty="0"/>
          </a:p>
        </p:txBody>
      </p:sp>
    </p:spTree>
    <p:extLst>
      <p:ext uri="{BB962C8B-B14F-4D97-AF65-F5344CB8AC3E}">
        <p14:creationId xmlns:p14="http://schemas.microsoft.com/office/powerpoint/2010/main" val="9357309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Treatment</a:t>
            </a:r>
            <a:endParaRPr lang="en-US" altLang="zh-CN" sz="3600" dirty="0">
              <a:ea typeface="宋体" charset="-122"/>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bwMode="gray">
          <a:xfrm>
            <a:off x="653492" y="1340768"/>
            <a:ext cx="7534275" cy="51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6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altLang="zh-CN" b="1" dirty="0" smtClean="0">
                <a:ea typeface="宋体" charset="-122"/>
              </a:rPr>
              <a:t>Medication</a:t>
            </a:r>
            <a:endParaRPr lang="en-US" altLang="zh-CN" b="1" dirty="0">
              <a:ea typeface="宋体" charset="-122"/>
            </a:endParaRPr>
          </a:p>
        </p:txBody>
      </p:sp>
      <p:sp>
        <p:nvSpPr>
          <p:cNvPr id="6" name="矩形 5"/>
          <p:cNvSpPr/>
          <p:nvPr/>
        </p:nvSpPr>
        <p:spPr>
          <a:xfrm>
            <a:off x="653492" y="1982396"/>
            <a:ext cx="7497138" cy="2893100"/>
          </a:xfrm>
          <a:prstGeom prst="rect">
            <a:avLst/>
          </a:prstGeom>
        </p:spPr>
        <p:txBody>
          <a:bodyPr wrap="square">
            <a:spAutoFit/>
          </a:bodyPr>
          <a:lstStyle/>
          <a:p>
            <a:pPr marL="285750" indent="-285750">
              <a:buFont typeface="Wingdings" pitchFamily="2" charset="2"/>
              <a:buChar char="ü"/>
            </a:pPr>
            <a:r>
              <a:rPr lang="en-US" altLang="zh-CN" sz="1400" b="1" dirty="0" smtClean="0"/>
              <a:t>Over the Counter (OTC) Medications</a:t>
            </a:r>
          </a:p>
          <a:p>
            <a:endParaRPr lang="en-US" altLang="zh-CN" sz="1400" b="1" dirty="0" smtClean="0"/>
          </a:p>
          <a:p>
            <a:r>
              <a:rPr lang="en-US" altLang="zh-CN" sz="1400" b="1" dirty="0" smtClean="0"/>
              <a:t>Antihistamines</a:t>
            </a:r>
            <a:r>
              <a:rPr lang="en-US" altLang="zh-CN" sz="1400" dirty="0" smtClean="0"/>
              <a:t> </a:t>
            </a:r>
            <a:r>
              <a:rPr lang="en-US" altLang="zh-CN" sz="1400" dirty="0"/>
              <a:t>with sedative properties [for example, diphenhydramine (Benadryl) or </a:t>
            </a:r>
            <a:r>
              <a:rPr lang="en-US" altLang="zh-CN" sz="1400" dirty="0" err="1"/>
              <a:t>doxylamine</a:t>
            </a:r>
            <a:r>
              <a:rPr lang="en-US" altLang="zh-CN" sz="1400" dirty="0"/>
              <a:t>] have also been used in treating insomnia as they may induce drowsiness, but they do not improve sleep and should not be used to treat chronic insomnia.</a:t>
            </a:r>
            <a:br>
              <a:rPr lang="en-US" altLang="zh-CN" sz="1400" dirty="0"/>
            </a:br>
            <a:r>
              <a:rPr lang="en-US" altLang="zh-CN" sz="1400" dirty="0"/>
              <a:t/>
            </a:r>
            <a:br>
              <a:rPr lang="en-US" altLang="zh-CN" sz="1400" dirty="0"/>
            </a:br>
            <a:endParaRPr lang="en-US" altLang="zh-CN" sz="1400" dirty="0"/>
          </a:p>
          <a:p>
            <a:r>
              <a:rPr lang="en-US" altLang="zh-CN" sz="1400" b="1" dirty="0"/>
              <a:t>Melatonin:</a:t>
            </a:r>
            <a:r>
              <a:rPr lang="en-US" altLang="zh-CN" sz="1400" dirty="0"/>
              <a:t> Melatonin is secreted by the pineal gland, a pea-sized structure at the center of the brain. Melatonin is produced during the dark hours of the day-night cycle (circadian rhythm). Melatonin levels in the body are low during daylight hours. </a:t>
            </a:r>
            <a:r>
              <a:rPr lang="en-US" altLang="zh-CN" sz="1400" dirty="0" smtClean="0"/>
              <a:t>At </a:t>
            </a:r>
            <a:r>
              <a:rPr lang="en-US" altLang="zh-CN" sz="1400" dirty="0"/>
              <a:t>night, melatonin is produced to help your body regulate your sleep-wake cycles. The amount of melatonin produced by your body seems to decrease as you get older. </a:t>
            </a:r>
          </a:p>
          <a:p>
            <a:pPr marL="285750" indent="-285750">
              <a:buFont typeface="Wingdings" pitchFamily="2" charset="2"/>
              <a:buChar char="ü"/>
            </a:pPr>
            <a:endParaRPr lang="en-US" altLang="zh-CN" sz="1400" dirty="0">
              <a:solidFill>
                <a:srgbClr val="FF9600"/>
              </a:solidFill>
            </a:endParaRPr>
          </a:p>
        </p:txBody>
      </p:sp>
      <p:pic>
        <p:nvPicPr>
          <p:cNvPr id="2344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621" y="4554757"/>
            <a:ext cx="2346634" cy="22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062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WordArt 3"/>
          <p:cNvSpPr>
            <a:spLocks noChangeArrowheads="1" noChangeShapeType="1" noTextEdit="1"/>
          </p:cNvSpPr>
          <p:nvPr/>
        </p:nvSpPr>
        <p:spPr bwMode="gray">
          <a:xfrm>
            <a:off x="5181600" y="3048000"/>
            <a:ext cx="3810000" cy="533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a:r>
              <a:rPr lang="en-US" altLang="zh-CN" sz="5400" b="1" kern="10">
                <a:ln w="28575">
                  <a:solidFill>
                    <a:srgbClr val="FFFFFF"/>
                  </a:solidFill>
                  <a:round/>
                  <a:headEnd/>
                  <a:tailEnd/>
                </a:ln>
                <a:gradFill rotWithShape="1">
                  <a:gsLst>
                    <a:gs pos="0">
                      <a:schemeClr val="accent2"/>
                    </a:gs>
                    <a:gs pos="100000">
                      <a:schemeClr val="hlink"/>
                    </a:gs>
                  </a:gsLst>
                  <a:lin ang="5400000" scaled="1"/>
                </a:gradFill>
                <a:latin typeface="Verdana"/>
                <a:ea typeface="Verdana"/>
                <a:cs typeface="Verdana"/>
              </a:rPr>
              <a:t>Thank You !</a:t>
            </a:r>
            <a:endParaRPr lang="zh-CN" altLang="en-US" sz="5400" b="1" kern="10">
              <a:ln w="28575">
                <a:solidFill>
                  <a:srgbClr val="FFFFFF"/>
                </a:solidFill>
                <a:round/>
                <a:headEnd/>
                <a:tailEnd/>
              </a:ln>
              <a:gradFill rotWithShape="1">
                <a:gsLst>
                  <a:gs pos="0">
                    <a:schemeClr val="accent2"/>
                  </a:gs>
                  <a:gs pos="100000">
                    <a:schemeClr val="hlink"/>
                  </a:gs>
                </a:gsLst>
                <a:lin ang="5400000" scaled="1"/>
              </a:gradFill>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Introduction</a:t>
            </a:r>
            <a:endParaRPr lang="en-US" altLang="zh-CN" sz="3600" dirty="0">
              <a:ea typeface="宋体" charset="-122"/>
            </a:endParaRPr>
          </a:p>
        </p:txBody>
      </p:sp>
      <p:sp>
        <p:nvSpPr>
          <p:cNvPr id="212995" name="Rectangle 3"/>
          <p:cNvSpPr>
            <a:spLocks noGrp="1" noChangeArrowheads="1"/>
          </p:cNvSpPr>
          <p:nvPr>
            <p:ph type="body" idx="1"/>
          </p:nvPr>
        </p:nvSpPr>
        <p:spPr bwMode="gray">
          <a:xfrm>
            <a:off x="842963" y="1447800"/>
            <a:ext cx="7534275" cy="3200400"/>
          </a:xfrm>
          <a:noFill/>
          <a:ln/>
        </p:spPr>
        <p:txBody>
          <a:bodyPr/>
          <a:lstStyle/>
          <a:p>
            <a:pPr marL="0" indent="0">
              <a:buNone/>
            </a:pPr>
            <a:r>
              <a:rPr lang="en-US" altLang="zh-CN" sz="2400" b="1" dirty="0">
                <a:solidFill>
                  <a:srgbClr val="FFC000"/>
                </a:solidFill>
                <a:ea typeface="宋体" charset="-122"/>
              </a:rPr>
              <a:t>Insomnia</a:t>
            </a:r>
            <a:r>
              <a:rPr lang="en-US" altLang="zh-CN" sz="1800" b="1" dirty="0">
                <a:ea typeface="宋体" charset="-122"/>
              </a:rPr>
              <a:t> is a sleep disorder that is characterized by difficulty falling and/or staying asleep. </a:t>
            </a:r>
            <a:endParaRPr lang="en-US" altLang="zh-CN" sz="1800" b="1" dirty="0" smtClean="0">
              <a:ea typeface="宋体" charset="-122"/>
            </a:endParaRPr>
          </a:p>
          <a:p>
            <a:pPr marL="0" indent="0">
              <a:buNone/>
            </a:pPr>
            <a:endParaRPr lang="en-US" altLang="zh-CN" sz="1800" b="1" dirty="0" smtClean="0">
              <a:ea typeface="宋体" charset="-122"/>
            </a:endParaRPr>
          </a:p>
          <a:p>
            <a:pPr marL="0" indent="0">
              <a:buNone/>
            </a:pPr>
            <a:r>
              <a:rPr lang="en-US" altLang="zh-CN" sz="1800" b="1" dirty="0" smtClean="0">
                <a:ea typeface="宋体" charset="-122"/>
              </a:rPr>
              <a:t>People </a:t>
            </a:r>
            <a:r>
              <a:rPr lang="en-US" altLang="zh-CN" sz="1800" b="1" dirty="0">
                <a:ea typeface="宋体" charset="-122"/>
              </a:rPr>
              <a:t>with insomnia have one or more of the following symptoms</a:t>
            </a:r>
            <a:r>
              <a:rPr lang="en-US" altLang="zh-CN" sz="1800" b="1" dirty="0" smtClean="0">
                <a:ea typeface="宋体" charset="-122"/>
              </a:rPr>
              <a:t>:</a:t>
            </a:r>
            <a:endParaRPr lang="en-US" altLang="zh-CN" sz="1800" b="1" dirty="0">
              <a:ea typeface="宋体" charset="-122"/>
            </a:endParaRPr>
          </a:p>
          <a:p>
            <a:r>
              <a:rPr lang="en-US" altLang="zh-CN" sz="1800" b="1" dirty="0">
                <a:ea typeface="宋体" charset="-122"/>
              </a:rPr>
              <a:t>Difficulty falling asleep</a:t>
            </a:r>
          </a:p>
          <a:p>
            <a:r>
              <a:rPr lang="en-US" altLang="zh-CN" sz="1800" b="1" dirty="0">
                <a:ea typeface="宋体" charset="-122"/>
              </a:rPr>
              <a:t>Waking up often during the night and having trouble going back to sleep</a:t>
            </a:r>
          </a:p>
          <a:p>
            <a:r>
              <a:rPr lang="en-US" altLang="zh-CN" sz="1800" b="1" dirty="0">
                <a:ea typeface="宋体" charset="-122"/>
              </a:rPr>
              <a:t>Waking up too early in the morning</a:t>
            </a:r>
          </a:p>
          <a:p>
            <a:r>
              <a:rPr lang="en-US" altLang="zh-CN" sz="1800" b="1" dirty="0">
                <a:ea typeface="宋体" charset="-122"/>
              </a:rPr>
              <a:t>Feeling tired upon waking</a:t>
            </a:r>
          </a:p>
        </p:txBody>
      </p:sp>
      <p:pic>
        <p:nvPicPr>
          <p:cNvPr id="222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48753"/>
            <a:ext cx="171066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596" y="4525909"/>
            <a:ext cx="1803032" cy="180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5664" y="4492510"/>
            <a:ext cx="224106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smtClean="0"/>
              <a:t>Introduction</a:t>
            </a:r>
            <a:endParaRPr lang="en-US" altLang="zh-CN" sz="3600" b="1" dirty="0"/>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内容占位符 1"/>
          <p:cNvSpPr>
            <a:spLocks noGrp="1"/>
          </p:cNvSpPr>
          <p:nvPr>
            <p:ph idx="1"/>
          </p:nvPr>
        </p:nvSpPr>
        <p:spPr/>
        <p:txBody>
          <a:bodyPr/>
          <a:lstStyle/>
          <a:p>
            <a:r>
              <a:rPr lang="en-US" altLang="zh-CN" dirty="0" smtClean="0"/>
              <a:t>Prevalence</a:t>
            </a:r>
            <a:endParaRPr lang="zh-CN" altLang="en-US" dirty="0"/>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47837"/>
            <a:ext cx="76200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563888" y="5156982"/>
            <a:ext cx="2228495" cy="338554"/>
          </a:xfrm>
          <a:prstGeom prst="rect">
            <a:avLst/>
          </a:prstGeom>
        </p:spPr>
        <p:txBody>
          <a:bodyPr wrap="none">
            <a:spAutoFit/>
          </a:bodyPr>
          <a:lstStyle/>
          <a:p>
            <a:r>
              <a:rPr lang="en-US" altLang="zh-CN" sz="1600" b="1" dirty="0"/>
              <a:t>Insomnia world map </a:t>
            </a:r>
            <a:endParaRPr lang="zh-CN" altLang="en-US" sz="1600" dirty="0"/>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3428999"/>
            <a:ext cx="1228572" cy="2695238"/>
          </a:xfrm>
          <a:prstGeom prst="rect">
            <a:avLst/>
          </a:prstGeom>
        </p:spPr>
      </p:pic>
      <p:sp>
        <p:nvSpPr>
          <p:cNvPr id="6" name="TextBox 5"/>
          <p:cNvSpPr txBox="1"/>
          <p:nvPr/>
        </p:nvSpPr>
        <p:spPr>
          <a:xfrm>
            <a:off x="2517894" y="5693186"/>
            <a:ext cx="4646393" cy="400110"/>
          </a:xfrm>
          <a:prstGeom prst="rect">
            <a:avLst/>
          </a:prstGeom>
          <a:noFill/>
        </p:spPr>
        <p:txBody>
          <a:bodyPr wrap="square" rtlCol="0">
            <a:spAutoFit/>
          </a:bodyPr>
          <a:lstStyle/>
          <a:p>
            <a:r>
              <a:rPr lang="en-US" altLang="zh-CN" dirty="0" smtClean="0"/>
              <a:t>“58</a:t>
            </a:r>
            <a:r>
              <a:rPr lang="en-US" altLang="zh-CN" dirty="0"/>
              <a:t>% of adults in the U.S. experienced symptoms of insomnia a few nights a week or more</a:t>
            </a:r>
            <a:r>
              <a:rPr lang="en-US" altLang="zh-CN" dirty="0" smtClean="0"/>
              <a:t>.”-------</a:t>
            </a:r>
            <a:r>
              <a:rPr lang="en-US" altLang="zh-CN" dirty="0">
                <a:hlinkClick r:id="rId6" action="ppaction://hlinkfile"/>
              </a:rPr>
              <a:t>National Sleep Foundation</a:t>
            </a:r>
            <a:r>
              <a:rPr lang="en-US" altLang="zh-CN" dirty="0"/>
              <a:t>'s 2002 </a:t>
            </a:r>
            <a:r>
              <a:rPr lang="en-US" altLang="zh-CN" i="1" dirty="0"/>
              <a:t>Sleep in America</a:t>
            </a:r>
            <a:r>
              <a:rPr lang="en-US" altLang="zh-CN" dirty="0"/>
              <a:t> </a:t>
            </a:r>
            <a:endParaRPr lang="zh-CN" altLang="en-US" dirty="0"/>
          </a:p>
        </p:txBody>
      </p:sp>
    </p:spTree>
    <p:extLst>
      <p:ext uri="{BB962C8B-B14F-4D97-AF65-F5344CB8AC3E}">
        <p14:creationId xmlns:p14="http://schemas.microsoft.com/office/powerpoint/2010/main" val="3402338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页脚占位符 3"/>
          <p:cNvSpPr>
            <a:spLocks noGrp="1"/>
          </p:cNvSpPr>
          <p:nvPr>
            <p:ph type="ftr" sz="quarter" idx="10"/>
          </p:nvPr>
        </p:nvSpPr>
        <p:spPr/>
        <p:txBody>
          <a:bodyPr/>
          <a:lstStyle/>
          <a:p>
            <a:r>
              <a:rPr lang="en-US" altLang="zh-CN"/>
              <a:t>www.themegallery.com</a:t>
            </a:r>
          </a:p>
        </p:txBody>
      </p:sp>
      <p:sp>
        <p:nvSpPr>
          <p:cNvPr id="260098" name="Rectangle 2"/>
          <p:cNvSpPr>
            <a:spLocks noGrp="1" noChangeArrowheads="1"/>
          </p:cNvSpPr>
          <p:nvPr>
            <p:ph type="title"/>
          </p:nvPr>
        </p:nvSpPr>
        <p:spPr/>
        <p:txBody>
          <a:bodyPr/>
          <a:lstStyle/>
          <a:p>
            <a:r>
              <a:rPr lang="en-US" altLang="zh-CN" b="1" dirty="0"/>
              <a:t>Classification</a:t>
            </a:r>
            <a:endParaRPr lang="en-US" altLang="zh-CN" dirty="0">
              <a:ea typeface="宋体" charset="-122"/>
            </a:endParaRPr>
          </a:p>
        </p:txBody>
      </p:sp>
      <p:sp>
        <p:nvSpPr>
          <p:cNvPr id="260099" name="Freeform 3"/>
          <p:cNvSpPr>
            <a:spLocks/>
          </p:cNvSpPr>
          <p:nvPr/>
        </p:nvSpPr>
        <p:spPr bwMode="gray">
          <a:xfrm>
            <a:off x="1143000" y="5360999"/>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60100" name="Freeform 4"/>
          <p:cNvSpPr>
            <a:spLocks/>
          </p:cNvSpPr>
          <p:nvPr/>
        </p:nvSpPr>
        <p:spPr bwMode="gray">
          <a:xfrm rot="10800000">
            <a:off x="6228184" y="4398974"/>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accent1">
              <a:alpha val="67999"/>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60101" name="Rectangle 5"/>
          <p:cNvSpPr>
            <a:spLocks noChangeArrowheads="1"/>
          </p:cNvSpPr>
          <p:nvPr/>
        </p:nvSpPr>
        <p:spPr bwMode="gray">
          <a:xfrm>
            <a:off x="1050187" y="1571655"/>
            <a:ext cx="31133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spcBef>
                <a:spcPct val="50000"/>
              </a:spcBef>
              <a:buClr>
                <a:srgbClr val="1F3F5F"/>
              </a:buClr>
              <a:buFontTx/>
              <a:buChar char="•"/>
            </a:pPr>
            <a:r>
              <a:rPr lang="en-US" altLang="zh-CN" sz="2400" b="1" dirty="0">
                <a:solidFill>
                  <a:schemeClr val="tx1">
                    <a:lumMod val="75000"/>
                  </a:schemeClr>
                </a:solidFill>
              </a:rPr>
              <a:t>Primary insomnia</a:t>
            </a:r>
          </a:p>
        </p:txBody>
      </p:sp>
      <p:sp>
        <p:nvSpPr>
          <p:cNvPr id="260102" name="Rectangle 6"/>
          <p:cNvSpPr>
            <a:spLocks noChangeArrowheads="1"/>
          </p:cNvSpPr>
          <p:nvPr/>
        </p:nvSpPr>
        <p:spPr bwMode="gray">
          <a:xfrm>
            <a:off x="1143000" y="4038600"/>
            <a:ext cx="33009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Clr>
                <a:srgbClr val="1F3F5F"/>
              </a:buClr>
              <a:buFontTx/>
              <a:buChar char="•"/>
            </a:pPr>
            <a:r>
              <a:rPr lang="en-US" altLang="zh-CN" sz="2400" b="1" dirty="0">
                <a:solidFill>
                  <a:schemeClr val="tx1">
                    <a:lumMod val="75000"/>
                  </a:schemeClr>
                </a:solidFill>
              </a:rPr>
              <a:t>Secondary insomnia</a:t>
            </a:r>
            <a:endParaRPr lang="en-US" altLang="zh-CN" sz="2400" b="1" dirty="0">
              <a:solidFill>
                <a:schemeClr val="tx1">
                  <a:lumMod val="75000"/>
                </a:schemeClr>
              </a:solidFill>
              <a:ea typeface="宋体" charset="-122"/>
            </a:endParaRPr>
          </a:p>
        </p:txBody>
      </p:sp>
      <p:sp>
        <p:nvSpPr>
          <p:cNvPr id="260103" name="Freeform 7"/>
          <p:cNvSpPr>
            <a:spLocks/>
          </p:cNvSpPr>
          <p:nvPr/>
        </p:nvSpPr>
        <p:spPr bwMode="gray">
          <a:xfrm>
            <a:off x="990600" y="2833688"/>
            <a:ext cx="201930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000"/>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60104" name="Freeform 8"/>
          <p:cNvSpPr>
            <a:spLocks/>
          </p:cNvSpPr>
          <p:nvPr/>
        </p:nvSpPr>
        <p:spPr bwMode="gray">
          <a:xfrm rot="10800000">
            <a:off x="6248355" y="1871663"/>
            <a:ext cx="1924050" cy="962025"/>
          </a:xfrm>
          <a:custGeom>
            <a:avLst/>
            <a:gdLst>
              <a:gd name="T0" fmla="*/ 88 w 2320"/>
              <a:gd name="T1" fmla="*/ 696 h 792"/>
              <a:gd name="T2" fmla="*/ 88 w 2320"/>
              <a:gd name="T3" fmla="*/ 0 h 792"/>
              <a:gd name="T4" fmla="*/ 0 w 2320"/>
              <a:gd name="T5" fmla="*/ 0 h 792"/>
              <a:gd name="T6" fmla="*/ 0 w 2320"/>
              <a:gd name="T7" fmla="*/ 792 h 792"/>
              <a:gd name="T8" fmla="*/ 2320 w 2320"/>
              <a:gd name="T9" fmla="*/ 792 h 792"/>
              <a:gd name="T10" fmla="*/ 2320 w 2320"/>
              <a:gd name="T11" fmla="*/ 696 h 792"/>
              <a:gd name="T12" fmla="*/ 88 w 2320"/>
              <a:gd name="T13" fmla="*/ 696 h 792"/>
            </a:gdLst>
            <a:ahLst/>
            <a:cxnLst>
              <a:cxn ang="0">
                <a:pos x="T0" y="T1"/>
              </a:cxn>
              <a:cxn ang="0">
                <a:pos x="T2" y="T3"/>
              </a:cxn>
              <a:cxn ang="0">
                <a:pos x="T4" y="T5"/>
              </a:cxn>
              <a:cxn ang="0">
                <a:pos x="T6" y="T7"/>
              </a:cxn>
              <a:cxn ang="0">
                <a:pos x="T8" y="T9"/>
              </a:cxn>
              <a:cxn ang="0">
                <a:pos x="T10" y="T11"/>
              </a:cxn>
              <a:cxn ang="0">
                <a:pos x="T12" y="T13"/>
              </a:cxn>
            </a:cxnLst>
            <a:rect l="0" t="0" r="r" b="b"/>
            <a:pathLst>
              <a:path w="2320" h="792">
                <a:moveTo>
                  <a:pt x="88" y="696"/>
                </a:moveTo>
                <a:lnTo>
                  <a:pt x="88" y="0"/>
                </a:lnTo>
                <a:lnTo>
                  <a:pt x="0" y="0"/>
                </a:lnTo>
                <a:lnTo>
                  <a:pt x="0" y="792"/>
                </a:lnTo>
                <a:lnTo>
                  <a:pt x="2320" y="792"/>
                </a:lnTo>
                <a:lnTo>
                  <a:pt x="2320" y="696"/>
                </a:lnTo>
                <a:lnTo>
                  <a:pt x="88" y="696"/>
                </a:lnTo>
                <a:close/>
              </a:path>
            </a:pathLst>
          </a:custGeom>
          <a:solidFill>
            <a:schemeClr val="hlink">
              <a:alpha val="50000"/>
            </a:schemeClr>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zh-CN" altLang="en-US"/>
          </a:p>
        </p:txBody>
      </p:sp>
      <p:sp>
        <p:nvSpPr>
          <p:cNvPr id="260105" name="AutoShape 9"/>
          <p:cNvSpPr>
            <a:spLocks noChangeArrowheads="1"/>
          </p:cNvSpPr>
          <p:nvPr/>
        </p:nvSpPr>
        <p:spPr bwMode="gray">
          <a:xfrm>
            <a:off x="1190625" y="2271713"/>
            <a:ext cx="6621735" cy="1295400"/>
          </a:xfrm>
          <a:prstGeom prst="roundRect">
            <a:avLst>
              <a:gd name="adj" fmla="val 16667"/>
            </a:avLst>
          </a:prstGeom>
          <a:gradFill rotWithShape="1">
            <a:gsLst>
              <a:gs pos="0">
                <a:schemeClr val="folHlink">
                  <a:gamma/>
                  <a:tint val="75686"/>
                  <a:invGamma/>
                </a:schemeClr>
              </a:gs>
              <a:gs pos="50000">
                <a:schemeClr val="folHlink"/>
              </a:gs>
              <a:gs pos="100000">
                <a:schemeClr val="folHlink">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folHlink"/>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r>
              <a:rPr lang="en-US" altLang="zh-CN" sz="2400" dirty="0"/>
              <a:t>T</a:t>
            </a:r>
            <a:r>
              <a:rPr lang="en-US" altLang="zh-CN" sz="2400" dirty="0" smtClean="0"/>
              <a:t>he </a:t>
            </a:r>
            <a:r>
              <a:rPr lang="en-US" altLang="zh-CN" sz="2400" dirty="0"/>
              <a:t>inability to sleep </a:t>
            </a:r>
            <a:r>
              <a:rPr lang="en-US" altLang="zh-CN" sz="2400" dirty="0" smtClean="0"/>
              <a:t>is not </a:t>
            </a:r>
            <a:r>
              <a:rPr lang="en-US" altLang="zh-CN" sz="2400" dirty="0"/>
              <a:t>caused </a:t>
            </a:r>
            <a:endParaRPr lang="en-US" altLang="zh-CN" sz="2400" dirty="0" smtClean="0"/>
          </a:p>
          <a:p>
            <a:r>
              <a:rPr lang="en-US" altLang="zh-CN" sz="2400" dirty="0" smtClean="0"/>
              <a:t>by other </a:t>
            </a:r>
            <a:r>
              <a:rPr lang="en-US" altLang="zh-CN" sz="2400" dirty="0"/>
              <a:t>health problems</a:t>
            </a:r>
            <a:r>
              <a:rPr lang="en-US" altLang="zh-CN" sz="2000" dirty="0"/>
              <a:t>.</a:t>
            </a:r>
          </a:p>
        </p:txBody>
      </p:sp>
      <p:sp>
        <p:nvSpPr>
          <p:cNvPr id="260106" name="AutoShape 10"/>
          <p:cNvSpPr>
            <a:spLocks noChangeArrowheads="1"/>
          </p:cNvSpPr>
          <p:nvPr/>
        </p:nvSpPr>
        <p:spPr bwMode="gray">
          <a:xfrm>
            <a:off x="1382985" y="4713299"/>
            <a:ext cx="6429375" cy="1295400"/>
          </a:xfrm>
          <a:prstGeom prst="roundRect">
            <a:avLst>
              <a:gd name="adj" fmla="val 16667"/>
            </a:avLst>
          </a:prstGeom>
          <a:gradFill rotWithShape="1">
            <a:gsLst>
              <a:gs pos="0">
                <a:schemeClr val="accent2">
                  <a:gamma/>
                  <a:tint val="75686"/>
                  <a:invGamma/>
                </a:schemeClr>
              </a:gs>
              <a:gs pos="50000">
                <a:schemeClr val="accent2"/>
              </a:gs>
              <a:gs pos="100000">
                <a:schemeClr val="accent2">
                  <a:gamma/>
                  <a:tint val="75686"/>
                  <a:invGamma/>
                </a:schemeClr>
              </a:gs>
            </a:gsLst>
            <a:lin ang="18900000" scaled="1"/>
          </a:gradFill>
          <a:ln>
            <a:noFill/>
          </a:ln>
          <a:effectLst/>
          <a:scene3d>
            <a:camera prst="legacyObliqueTopRight"/>
            <a:lightRig rig="legacyFlat3" dir="b"/>
          </a:scene3d>
          <a:sp3d extrusionH="303200" prstMaterial="legacyMatte">
            <a:bevelT w="13500" h="13500" prst="angle"/>
            <a:bevelB w="13500" h="13500" prst="angle"/>
            <a:extrusionClr>
              <a:schemeClr val="accent2"/>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kx="-3284103" algn="br" rotWithShape="0">
                    <a:schemeClr val="bg2">
                      <a:alpha val="50000"/>
                    </a:schemeClr>
                  </a:outerShdw>
                </a:effectLst>
              </a14:hiddenEffects>
            </a:ext>
          </a:extLst>
        </p:spPr>
        <p:txBody>
          <a:bodyPr wrap="none" anchor="ctr">
            <a:flatTx/>
          </a:bodyPr>
          <a:lstStyle/>
          <a:p>
            <a:r>
              <a:rPr lang="en-US" altLang="zh-CN" sz="2400" dirty="0">
                <a:solidFill>
                  <a:schemeClr val="bg1"/>
                </a:solidFill>
              </a:rPr>
              <a:t>D</a:t>
            </a:r>
            <a:r>
              <a:rPr lang="en-US" altLang="zh-CN" sz="2400" dirty="0" smtClean="0">
                <a:solidFill>
                  <a:schemeClr val="bg1"/>
                </a:solidFill>
              </a:rPr>
              <a:t>ue </a:t>
            </a:r>
            <a:r>
              <a:rPr lang="en-US" altLang="zh-CN" sz="2400" dirty="0">
                <a:solidFill>
                  <a:schemeClr val="bg1"/>
                </a:solidFill>
              </a:rPr>
              <a:t>to other health </a:t>
            </a:r>
            <a:r>
              <a:rPr lang="en-US" altLang="zh-CN" sz="2400" dirty="0" smtClean="0">
                <a:solidFill>
                  <a:schemeClr val="bg1"/>
                </a:solidFill>
              </a:rPr>
              <a:t>conditions that </a:t>
            </a:r>
            <a:r>
              <a:rPr lang="en-US" altLang="zh-CN" sz="2400" dirty="0">
                <a:solidFill>
                  <a:schemeClr val="bg1"/>
                </a:solidFill>
              </a:rPr>
              <a:t>interfere </a:t>
            </a:r>
            <a:endParaRPr lang="en-US" altLang="zh-CN" sz="2400" dirty="0" smtClean="0">
              <a:solidFill>
                <a:schemeClr val="bg1"/>
              </a:solidFill>
            </a:endParaRPr>
          </a:p>
          <a:p>
            <a:r>
              <a:rPr lang="en-US" altLang="zh-CN" sz="2400" dirty="0" smtClean="0">
                <a:solidFill>
                  <a:schemeClr val="bg1"/>
                </a:solidFill>
              </a:rPr>
              <a:t>with </a:t>
            </a:r>
            <a:r>
              <a:rPr lang="en-US" altLang="zh-CN" sz="2400" dirty="0">
                <a:solidFill>
                  <a:schemeClr val="bg1"/>
                </a:solidFill>
              </a:rPr>
              <a:t>sleep. It is also called </a:t>
            </a:r>
            <a:r>
              <a:rPr lang="en-US" altLang="zh-CN" sz="2400" dirty="0" smtClean="0">
                <a:solidFill>
                  <a:schemeClr val="bg1"/>
                </a:solidFill>
              </a:rPr>
              <a:t>“</a:t>
            </a:r>
            <a:r>
              <a:rPr lang="en-US" altLang="zh-CN" sz="2400" dirty="0">
                <a:solidFill>
                  <a:schemeClr val="bg1"/>
                </a:solidFill>
              </a:rPr>
              <a:t>co-morbid insomnia.”</a:t>
            </a: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700808"/>
            <a:ext cx="7534275" cy="648072"/>
          </a:xfrm>
          <a:noFill/>
          <a:ln/>
        </p:spPr>
        <p:txBody>
          <a:bodyPr/>
          <a:lstStyle/>
          <a:p>
            <a:r>
              <a:rPr lang="en-US" altLang="zh-CN" b="1" dirty="0" smtClean="0"/>
              <a:t>Causes of Secondary Insomnia?</a:t>
            </a:r>
            <a:endParaRPr lang="en-US" altLang="zh-CN" b="1" dirty="0">
              <a:effectLst/>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05365" y="2852936"/>
            <a:ext cx="6976470" cy="3170099"/>
          </a:xfrm>
          <a:prstGeom prst="rect">
            <a:avLst/>
          </a:prstGeom>
        </p:spPr>
        <p:txBody>
          <a:bodyPr wrap="square">
            <a:spAutoFit/>
          </a:bodyPr>
          <a:lstStyle/>
          <a:p>
            <a:pPr marL="342900" indent="-342900">
              <a:buFont typeface="Wingdings" pitchFamily="2" charset="2"/>
              <a:buChar char="l"/>
            </a:pPr>
            <a:r>
              <a:rPr lang="en-US" altLang="zh-CN" sz="2000" dirty="0" smtClean="0"/>
              <a:t>Emotional disorder</a:t>
            </a:r>
          </a:p>
          <a:p>
            <a:pPr marL="342900" indent="-342900">
              <a:buFont typeface="Wingdings" pitchFamily="2" charset="2"/>
              <a:buChar char="l"/>
            </a:pPr>
            <a:r>
              <a:rPr lang="en-US" altLang="zh-CN" sz="2000" dirty="0" smtClean="0"/>
              <a:t>Neurological disorder diseases (</a:t>
            </a:r>
            <a:r>
              <a:rPr lang="en-US" altLang="zh-CN" sz="2000" dirty="0"/>
              <a:t>Alzheimer's disease and Parkinson's disease </a:t>
            </a:r>
            <a:r>
              <a:rPr lang="en-US" altLang="zh-CN" sz="2000" dirty="0" smtClean="0"/>
              <a:t>)</a:t>
            </a:r>
            <a:endParaRPr lang="en-US" altLang="zh-CN" sz="2000" dirty="0"/>
          </a:p>
          <a:p>
            <a:pPr marL="342900" indent="-342900">
              <a:buFont typeface="Wingdings" pitchFamily="2" charset="2"/>
              <a:buChar char="l"/>
            </a:pPr>
            <a:r>
              <a:rPr lang="en-US" altLang="zh-CN" sz="2000" dirty="0" smtClean="0"/>
              <a:t>Conditions </a:t>
            </a:r>
            <a:r>
              <a:rPr lang="en-US" altLang="zh-CN" sz="2000" dirty="0"/>
              <a:t>that cause chronic </a:t>
            </a:r>
            <a:r>
              <a:rPr lang="en-US" altLang="zh-CN" sz="2000" dirty="0" smtClean="0"/>
              <a:t>pain</a:t>
            </a:r>
            <a:r>
              <a:rPr lang="en-US" altLang="zh-CN" sz="2000" dirty="0"/>
              <a:t>, such as arthritis and headache disorders </a:t>
            </a:r>
          </a:p>
          <a:p>
            <a:pPr marL="342900" indent="-342900">
              <a:buFont typeface="Wingdings" pitchFamily="2" charset="2"/>
              <a:buChar char="l"/>
            </a:pPr>
            <a:r>
              <a:rPr lang="en-US" altLang="zh-CN" sz="2000" dirty="0"/>
              <a:t>Conditions that make it hard to breathe, such as asthma and heart failure </a:t>
            </a:r>
          </a:p>
          <a:p>
            <a:pPr marL="342900" indent="-342900">
              <a:buFont typeface="Wingdings" pitchFamily="2" charset="2"/>
              <a:buChar char="l"/>
            </a:pPr>
            <a:r>
              <a:rPr lang="en-US" altLang="zh-CN" sz="2000" dirty="0" smtClean="0"/>
              <a:t>Stroke </a:t>
            </a:r>
            <a:endParaRPr lang="en-US" altLang="zh-CN" sz="2000" dirty="0"/>
          </a:p>
          <a:p>
            <a:pPr marL="342900" indent="-342900">
              <a:buFont typeface="Wingdings" pitchFamily="2" charset="2"/>
              <a:buChar char="l"/>
            </a:pPr>
            <a:r>
              <a:rPr lang="en-US" altLang="zh-CN" sz="2000" dirty="0"/>
              <a:t>Sleep disorders, such as restless legs syndrome and sleep-related breathing problems </a:t>
            </a:r>
          </a:p>
        </p:txBody>
      </p:sp>
      <p:pic>
        <p:nvPicPr>
          <p:cNvPr id="2242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1772816"/>
            <a:ext cx="1839549"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9790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Classification</a:t>
            </a:r>
          </a:p>
        </p:txBody>
      </p:sp>
      <p:sp>
        <p:nvSpPr>
          <p:cNvPr id="212995" name="Rectangle 3"/>
          <p:cNvSpPr>
            <a:spLocks noGrp="1" noChangeArrowheads="1"/>
          </p:cNvSpPr>
          <p:nvPr>
            <p:ph type="body" idx="1"/>
          </p:nvPr>
        </p:nvSpPr>
        <p:spPr bwMode="gray">
          <a:xfrm>
            <a:off x="838286" y="1844824"/>
            <a:ext cx="7534275" cy="3200400"/>
          </a:xfrm>
          <a:noFill/>
          <a:ln/>
        </p:spPr>
        <p:txBody>
          <a:bodyPr/>
          <a:lstStyle/>
          <a:p>
            <a:pPr marL="0" indent="0">
              <a:buNone/>
            </a:pPr>
            <a:r>
              <a:rPr lang="en-US" altLang="zh-CN" dirty="0" smtClean="0"/>
              <a:t>Insomnia </a:t>
            </a:r>
            <a:r>
              <a:rPr lang="en-US" altLang="zh-CN" dirty="0"/>
              <a:t>is often categorized by how long it lasts:</a:t>
            </a:r>
          </a:p>
          <a:p>
            <a:r>
              <a:rPr lang="en-US" altLang="zh-CN" b="1" i="1" dirty="0">
                <a:solidFill>
                  <a:srgbClr val="FFC000"/>
                </a:solidFill>
              </a:rPr>
              <a:t>Transient</a:t>
            </a:r>
            <a:r>
              <a:rPr lang="en-US" altLang="zh-CN" b="1" dirty="0">
                <a:solidFill>
                  <a:srgbClr val="FFC000"/>
                </a:solidFill>
              </a:rPr>
              <a:t> insomnia </a:t>
            </a:r>
            <a:r>
              <a:rPr lang="en-US" altLang="zh-CN" dirty="0" smtClean="0"/>
              <a:t>lasts </a:t>
            </a:r>
            <a:r>
              <a:rPr lang="en-US" altLang="zh-CN" dirty="0"/>
              <a:t>for a few days.</a:t>
            </a:r>
          </a:p>
          <a:p>
            <a:r>
              <a:rPr lang="en-US" altLang="zh-CN" b="1" i="1" dirty="0">
                <a:solidFill>
                  <a:srgbClr val="FFC000"/>
                </a:solidFill>
              </a:rPr>
              <a:t>Short-term</a:t>
            </a:r>
            <a:r>
              <a:rPr lang="en-US" altLang="zh-CN" b="1" dirty="0">
                <a:solidFill>
                  <a:srgbClr val="FFC000"/>
                </a:solidFill>
              </a:rPr>
              <a:t> insomnia </a:t>
            </a:r>
            <a:r>
              <a:rPr lang="en-US" altLang="zh-CN" dirty="0"/>
              <a:t>lasts for no more than 3 weeks</a:t>
            </a:r>
            <a:r>
              <a:rPr lang="en-US" altLang="zh-CN" dirty="0" smtClean="0"/>
              <a:t>.(acute insomnia)</a:t>
            </a:r>
            <a:endParaRPr lang="en-US" altLang="zh-CN" dirty="0"/>
          </a:p>
          <a:p>
            <a:r>
              <a:rPr lang="en-US" altLang="zh-CN" b="1" i="1" dirty="0">
                <a:solidFill>
                  <a:srgbClr val="FFC000"/>
                </a:solidFill>
              </a:rPr>
              <a:t>Chronic </a:t>
            </a:r>
            <a:r>
              <a:rPr lang="en-US" altLang="zh-CN" b="1" dirty="0">
                <a:solidFill>
                  <a:srgbClr val="FFC000"/>
                </a:solidFill>
              </a:rPr>
              <a:t>insomnia</a:t>
            </a:r>
            <a:r>
              <a:rPr lang="en-US" altLang="zh-CN" b="1" i="1" dirty="0">
                <a:solidFill>
                  <a:srgbClr val="FFC000"/>
                </a:solidFill>
              </a:rPr>
              <a:t> </a:t>
            </a:r>
            <a:r>
              <a:rPr lang="en-US" altLang="zh-CN" dirty="0"/>
              <a:t>occurs at least 3 nights per week for 1 month or longer</a:t>
            </a:r>
          </a:p>
          <a:p>
            <a:pPr marL="0" indent="0">
              <a:buNone/>
            </a:pPr>
            <a:endParaRPr lang="en-US" altLang="zh-CN" dirty="0"/>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22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7889" y="5014472"/>
            <a:ext cx="2456111" cy="184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214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326" y="1124744"/>
            <a:ext cx="2131292" cy="245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2994" name="Rectangle 2"/>
          <p:cNvSpPr>
            <a:spLocks noGrp="1" noChangeArrowheads="1"/>
          </p:cNvSpPr>
          <p:nvPr>
            <p:ph type="title"/>
          </p:nvPr>
        </p:nvSpPr>
        <p:spPr/>
        <p:txBody>
          <a:bodyPr/>
          <a:lstStyle/>
          <a:p>
            <a:r>
              <a:rPr lang="en-US" altLang="zh-CN" sz="3600" dirty="0" smtClean="0">
                <a:ea typeface="宋体" charset="-122"/>
              </a:rPr>
              <a:t>Diagnose</a:t>
            </a:r>
            <a:endParaRPr lang="en-US" altLang="zh-CN" sz="3600" dirty="0">
              <a:ea typeface="宋体" charset="-122"/>
            </a:endParaRPr>
          </a:p>
        </p:txBody>
      </p:sp>
      <p:sp>
        <p:nvSpPr>
          <p:cNvPr id="212995" name="Rectangle 3"/>
          <p:cNvSpPr>
            <a:spLocks noGrp="1" noChangeArrowheads="1"/>
          </p:cNvSpPr>
          <p:nvPr>
            <p:ph type="body" idx="1"/>
          </p:nvPr>
        </p:nvSpPr>
        <p:spPr bwMode="gray">
          <a:xfrm>
            <a:off x="842963" y="1447800"/>
            <a:ext cx="7534275" cy="3200400"/>
          </a:xfrm>
          <a:noFill/>
          <a:ln/>
        </p:spPr>
        <p:txBody>
          <a:bodyPr/>
          <a:lstStyle/>
          <a:p>
            <a:r>
              <a:rPr lang="en-US" altLang="zh-CN" sz="3600" b="1" dirty="0" smtClean="0">
                <a:ea typeface="宋体" charset="-122"/>
              </a:rPr>
              <a:t>Acute to Chronic</a:t>
            </a:r>
            <a:endParaRPr lang="en-US" altLang="zh-CN" sz="3600" b="1" dirty="0">
              <a:ea typeface="宋体" charset="-122"/>
            </a:endParaRPr>
          </a:p>
        </p:txBody>
      </p:sp>
      <p:pic>
        <p:nvPicPr>
          <p:cNvPr id="222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755576" y="2996952"/>
            <a:ext cx="5742384" cy="2677656"/>
          </a:xfrm>
          <a:prstGeom prst="rect">
            <a:avLst/>
          </a:prstGeom>
        </p:spPr>
        <p:txBody>
          <a:bodyPr wrap="square">
            <a:spAutoFit/>
          </a:bodyPr>
          <a:lstStyle/>
          <a:p>
            <a:pPr lvl="1"/>
            <a:r>
              <a:rPr lang="en-US" altLang="zh-CN" sz="2400" dirty="0"/>
              <a:t>Some people with insomnia may complain of difficulty falling asleep or waking up frequently during the night. The problem may begin with stress. Then, as you begin to associate the bed with your inability to sleep, the problem may become chronic</a:t>
            </a:r>
            <a:endParaRPr lang="en-US" altLang="zh-CN" sz="2400" dirty="0">
              <a:ea typeface="宋体" charset="-122"/>
            </a:endParaRPr>
          </a:p>
        </p:txBody>
      </p:sp>
    </p:spTree>
    <p:extLst>
      <p:ext uri="{BB962C8B-B14F-4D97-AF65-F5344CB8AC3E}">
        <p14:creationId xmlns:p14="http://schemas.microsoft.com/office/powerpoint/2010/main" val="3728279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r>
              <a:rPr lang="en-US" altLang="zh-CN" sz="3600" b="1" dirty="0"/>
              <a:t>Causes and co-morbidities</a:t>
            </a:r>
            <a:endParaRPr lang="en-US" altLang="zh-CN" sz="3600" dirty="0">
              <a:ea typeface="宋体" charset="-122"/>
            </a:endParaRPr>
          </a:p>
        </p:txBody>
      </p:sp>
      <p:sp>
        <p:nvSpPr>
          <p:cNvPr id="212995" name="Rectangle 3"/>
          <p:cNvSpPr>
            <a:spLocks noGrp="1" noChangeArrowheads="1"/>
          </p:cNvSpPr>
          <p:nvPr>
            <p:ph type="body" idx="1"/>
          </p:nvPr>
        </p:nvSpPr>
        <p:spPr bwMode="gray">
          <a:xfrm>
            <a:off x="683568" y="1700808"/>
            <a:ext cx="7534275" cy="648072"/>
          </a:xfrm>
          <a:noFill/>
          <a:ln/>
        </p:spPr>
        <p:txBody>
          <a:bodyPr/>
          <a:lstStyle/>
          <a:p>
            <a:r>
              <a:rPr lang="en-US" altLang="zh-CN" b="1" dirty="0"/>
              <a:t>What Causes </a:t>
            </a:r>
            <a:r>
              <a:rPr lang="en-US" altLang="zh-CN" b="1" dirty="0" smtClean="0"/>
              <a:t>Acute Insomnia</a:t>
            </a:r>
            <a:r>
              <a:rPr lang="en-US" altLang="zh-CN" b="1" dirty="0"/>
              <a:t>?</a:t>
            </a:r>
            <a:endParaRPr lang="en-US" altLang="zh-CN" b="1" dirty="0">
              <a:effectLst/>
            </a:endParaRPr>
          </a:p>
        </p:txBody>
      </p:sp>
      <p:pic>
        <p:nvPicPr>
          <p:cNvPr id="2222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9460" y="6324500"/>
            <a:ext cx="1494540" cy="555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835890" y="2420887"/>
            <a:ext cx="7560840" cy="3046988"/>
          </a:xfrm>
          <a:prstGeom prst="rect">
            <a:avLst/>
          </a:prstGeom>
        </p:spPr>
        <p:txBody>
          <a:bodyPr wrap="square">
            <a:spAutoFit/>
          </a:bodyPr>
          <a:lstStyle/>
          <a:p>
            <a:pPr marL="342900" indent="-342900">
              <a:buFont typeface="Wingdings" pitchFamily="2" charset="2"/>
              <a:buChar char="l"/>
            </a:pPr>
            <a:r>
              <a:rPr lang="en-US" altLang="zh-CN" sz="2400" dirty="0" smtClean="0"/>
              <a:t>Significant </a:t>
            </a:r>
            <a:r>
              <a:rPr lang="en-US" altLang="zh-CN" sz="2400" dirty="0"/>
              <a:t>life stress  </a:t>
            </a:r>
            <a:endParaRPr lang="en-US" altLang="zh-CN" sz="2400" dirty="0" smtClean="0"/>
          </a:p>
          <a:p>
            <a:pPr marL="342900" indent="-342900">
              <a:buFont typeface="Wingdings" pitchFamily="2" charset="2"/>
              <a:buChar char="l"/>
            </a:pPr>
            <a:r>
              <a:rPr lang="en-US" altLang="zh-CN" sz="2400" dirty="0" smtClean="0"/>
              <a:t>Illness</a:t>
            </a:r>
            <a:r>
              <a:rPr lang="en-US" altLang="zh-CN" sz="2400" dirty="0"/>
              <a:t>.</a:t>
            </a:r>
          </a:p>
          <a:p>
            <a:pPr marL="342900" indent="-342900">
              <a:buFont typeface="Wingdings" pitchFamily="2" charset="2"/>
              <a:buChar char="l"/>
            </a:pPr>
            <a:r>
              <a:rPr lang="en-US" altLang="zh-CN" sz="2400" dirty="0"/>
              <a:t>Emotional or physical discomfort.</a:t>
            </a:r>
          </a:p>
          <a:p>
            <a:pPr marL="342900" indent="-342900">
              <a:buFont typeface="Wingdings" pitchFamily="2" charset="2"/>
              <a:buChar char="l"/>
            </a:pPr>
            <a:r>
              <a:rPr lang="en-US" altLang="zh-CN" sz="2400" dirty="0"/>
              <a:t>Environmental factors like noise, </a:t>
            </a:r>
            <a:r>
              <a:rPr lang="en-US" altLang="zh-CN" sz="2400" dirty="0" smtClean="0"/>
              <a:t>light that </a:t>
            </a:r>
            <a:r>
              <a:rPr lang="en-US" altLang="zh-CN" sz="2400" dirty="0"/>
              <a:t>interfere with sleep.</a:t>
            </a:r>
          </a:p>
          <a:p>
            <a:pPr marL="342900" indent="-342900">
              <a:buFont typeface="Wingdings" pitchFamily="2" charset="2"/>
              <a:buChar char="l"/>
            </a:pPr>
            <a:r>
              <a:rPr lang="en-US" altLang="zh-CN" sz="2400" dirty="0"/>
              <a:t>Some </a:t>
            </a:r>
            <a:r>
              <a:rPr lang="en-US" altLang="zh-CN" sz="2400" dirty="0" smtClean="0"/>
              <a:t>may </a:t>
            </a:r>
            <a:r>
              <a:rPr lang="en-US" altLang="zh-CN" sz="2400" dirty="0"/>
              <a:t>interfere with sleep.</a:t>
            </a:r>
          </a:p>
          <a:p>
            <a:pPr marL="342900" indent="-342900">
              <a:buFont typeface="Wingdings" pitchFamily="2" charset="2"/>
              <a:buChar char="l"/>
            </a:pPr>
            <a:r>
              <a:rPr lang="en-US" altLang="zh-CN" sz="2400" dirty="0"/>
              <a:t>Interferences in normal sleep schedule (jet lag or switching from a day to night shift, for example).</a:t>
            </a:r>
          </a:p>
        </p:txBody>
      </p:sp>
      <p:pic>
        <p:nvPicPr>
          <p:cNvPr id="223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340768"/>
            <a:ext cx="2089398" cy="1789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6017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291TGp_medical _light">
  <a:themeElements>
    <a:clrScheme name="282TGp_food_light_ani 2">
      <a:dk1>
        <a:srgbClr val="35567B"/>
      </a:dk1>
      <a:lt1>
        <a:srgbClr val="FFFFFF"/>
      </a:lt1>
      <a:dk2>
        <a:srgbClr val="000000"/>
      </a:dk2>
      <a:lt2>
        <a:srgbClr val="DDDDDD"/>
      </a:lt2>
      <a:accent1>
        <a:srgbClr val="8399A1"/>
      </a:accent1>
      <a:accent2>
        <a:srgbClr val="131D37"/>
      </a:accent2>
      <a:accent3>
        <a:srgbClr val="FFFFFF"/>
      </a:accent3>
      <a:accent4>
        <a:srgbClr val="2C4868"/>
      </a:accent4>
      <a:accent5>
        <a:srgbClr val="C1CACD"/>
      </a:accent5>
      <a:accent6>
        <a:srgbClr val="101931"/>
      </a:accent6>
      <a:hlink>
        <a:srgbClr val="ED8411"/>
      </a:hlink>
      <a:folHlink>
        <a:srgbClr val="B2B2B2"/>
      </a:folHlink>
    </a:clrScheme>
    <a:fontScheme name="282TGp_food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282TGp_food_light_ani 1">
        <a:dk1>
          <a:srgbClr val="5F5F5F"/>
        </a:dk1>
        <a:lt1>
          <a:srgbClr val="FFFFFF"/>
        </a:lt1>
        <a:dk2>
          <a:srgbClr val="003366"/>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282TGp_food_light_ani 2">
        <a:dk1>
          <a:srgbClr val="35567B"/>
        </a:dk1>
        <a:lt1>
          <a:srgbClr val="FFFFFF"/>
        </a:lt1>
        <a:dk2>
          <a:srgbClr val="000000"/>
        </a:dk2>
        <a:lt2>
          <a:srgbClr val="DDDDDD"/>
        </a:lt2>
        <a:accent1>
          <a:srgbClr val="8399A1"/>
        </a:accent1>
        <a:accent2>
          <a:srgbClr val="131D37"/>
        </a:accent2>
        <a:accent3>
          <a:srgbClr val="FFFFFF"/>
        </a:accent3>
        <a:accent4>
          <a:srgbClr val="2C4868"/>
        </a:accent4>
        <a:accent5>
          <a:srgbClr val="C1CACD"/>
        </a:accent5>
        <a:accent6>
          <a:srgbClr val="101931"/>
        </a:accent6>
        <a:hlink>
          <a:srgbClr val="ED8411"/>
        </a:hlink>
        <a:folHlink>
          <a:srgbClr val="B2B2B2"/>
        </a:folHlink>
      </a:clrScheme>
      <a:clrMap bg1="lt1" tx1="dk1" bg2="lt2" tx2="dk2" accent1="accent1" accent2="accent2" accent3="accent3" accent4="accent4" accent5="accent5" accent6="accent6" hlink="hlink" folHlink="folHlink"/>
    </a:extraClrScheme>
    <a:extraClrScheme>
      <a:clrScheme name="282TGp_food_light_ani 3">
        <a:dk1>
          <a:srgbClr val="1D528D"/>
        </a:dk1>
        <a:lt1>
          <a:srgbClr val="FFFFFF"/>
        </a:lt1>
        <a:dk2>
          <a:srgbClr val="000000"/>
        </a:dk2>
        <a:lt2>
          <a:srgbClr val="DDDDDD"/>
        </a:lt2>
        <a:accent1>
          <a:srgbClr val="2CA3C8"/>
        </a:accent1>
        <a:accent2>
          <a:srgbClr val="9999FF"/>
        </a:accent2>
        <a:accent3>
          <a:srgbClr val="FFFFFF"/>
        </a:accent3>
        <a:accent4>
          <a:srgbClr val="174578"/>
        </a:accent4>
        <a:accent5>
          <a:srgbClr val="ACCEE0"/>
        </a:accent5>
        <a:accent6>
          <a:srgbClr val="8A8AE7"/>
        </a:accent6>
        <a:hlink>
          <a:srgbClr val="FF9933"/>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291TGp_medical _light</Template>
  <TotalTime>1057</TotalTime>
  <Words>1856</Words>
  <Application>Microsoft Office PowerPoint</Application>
  <PresentationFormat>On-screen Show (4:3)</PresentationFormat>
  <Paragraphs>214</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291TGp_medical _light</vt:lpstr>
      <vt:lpstr>Agents to treat  Insomnia</vt:lpstr>
      <vt:lpstr>Contents</vt:lpstr>
      <vt:lpstr>Introduction</vt:lpstr>
      <vt:lpstr>Introduction</vt:lpstr>
      <vt:lpstr>Classification</vt:lpstr>
      <vt:lpstr>Causes and co-morbidities</vt:lpstr>
      <vt:lpstr>Classification</vt:lpstr>
      <vt:lpstr>Diagnose</vt:lpstr>
      <vt:lpstr>Causes and co-morbidities</vt:lpstr>
      <vt:lpstr>Causes and co-morbidities</vt:lpstr>
      <vt:lpstr>Causes and co-morbidities</vt:lpstr>
      <vt:lpstr>Causes and co-morbidities</vt:lpstr>
      <vt:lpstr>Causes and co-morbidities</vt:lpstr>
      <vt:lpstr>Diagnose</vt:lpstr>
      <vt:lpstr>Diagnose</vt:lpstr>
      <vt:lpstr>Diagnosis</vt:lpstr>
      <vt:lpstr>How is insomnia treated?</vt:lpstr>
      <vt:lpstr>Treatment</vt:lpstr>
      <vt:lpstr>Treatment</vt:lpstr>
      <vt:lpstr>Treatment</vt:lpstr>
      <vt:lpstr>Treatment</vt:lpstr>
      <vt:lpstr>Treatment</vt:lpstr>
      <vt:lpstr>Treatment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macbook</dc:creator>
  <cp:lastModifiedBy>00005862</cp:lastModifiedBy>
  <cp:revision>37</cp:revision>
  <dcterms:created xsi:type="dcterms:W3CDTF">2011-04-27T02:12:17Z</dcterms:created>
  <dcterms:modified xsi:type="dcterms:W3CDTF">2011-04-30T15:27:45Z</dcterms:modified>
</cp:coreProperties>
</file>