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1" r:id="rId13"/>
    <p:sldId id="266" r:id="rId14"/>
    <p:sldId id="267" r:id="rId15"/>
    <p:sldId id="268" r:id="rId16"/>
    <p:sldId id="269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7D3C-2C45-45D4-9071-FFCD8FE8004B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E88D-178A-4EDF-BB55-607EB1253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7D3C-2C45-45D4-9071-FFCD8FE8004B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E88D-178A-4EDF-BB55-607EB1253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7D3C-2C45-45D4-9071-FFCD8FE8004B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E88D-178A-4EDF-BB55-607EB1253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7D3C-2C45-45D4-9071-FFCD8FE8004B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E88D-178A-4EDF-BB55-607EB1253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7D3C-2C45-45D4-9071-FFCD8FE8004B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E88D-178A-4EDF-BB55-607EB1253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7D3C-2C45-45D4-9071-FFCD8FE8004B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E88D-178A-4EDF-BB55-607EB1253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7D3C-2C45-45D4-9071-FFCD8FE8004B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E88D-178A-4EDF-BB55-607EB1253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7D3C-2C45-45D4-9071-FFCD8FE8004B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E88D-178A-4EDF-BB55-607EB1253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7D3C-2C45-45D4-9071-FFCD8FE8004B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E88D-178A-4EDF-BB55-607EB1253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7D3C-2C45-45D4-9071-FFCD8FE8004B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E88D-178A-4EDF-BB55-607EB1253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7D3C-2C45-45D4-9071-FFCD8FE8004B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E88D-178A-4EDF-BB55-607EB1253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A7D3C-2C45-45D4-9071-FFCD8FE8004B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8E88D-178A-4EDF-BB55-607EB1253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 smtClean="0"/>
              <a:t>Miscellaneous Reactions of Synthetic Importance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133600"/>
            <a:ext cx="842803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133600"/>
            <a:ext cx="644801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8150" y="2443163"/>
            <a:ext cx="8266113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1430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Horner-Wadsworth-Emmons Reaction</a:t>
            </a:r>
            <a:endParaRPr lang="en-US" sz="36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124200"/>
            <a:ext cx="43910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24013"/>
            <a:ext cx="9191385" cy="271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395539"/>
            <a:ext cx="9143999" cy="199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066800"/>
            <a:ext cx="6846887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895600" y="2286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Mechanism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6482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Under the usual conditions, the HWE reaction tends to prefer formation of the </a:t>
            </a:r>
            <a:r>
              <a:rPr lang="en-US" dirty="0" err="1" smtClean="0"/>
              <a:t>alkene</a:t>
            </a:r>
            <a:r>
              <a:rPr lang="en-US" dirty="0" smtClean="0"/>
              <a:t> with the E geometry.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66950"/>
            <a:ext cx="9191859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38390"/>
            <a:ext cx="9144000" cy="2044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00400"/>
            <a:ext cx="9067800" cy="1912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1143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However, under specialized conditions, shown below, the </a:t>
            </a:r>
            <a:r>
              <a:rPr lang="en-US" dirty="0" err="1" smtClean="0"/>
              <a:t>alkene</a:t>
            </a:r>
            <a:r>
              <a:rPr lang="en-US" dirty="0" smtClean="0"/>
              <a:t> of the Z geometry can be produced.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28600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Mitsunobu</a:t>
            </a:r>
            <a:r>
              <a:rPr lang="en-US" sz="4800" dirty="0" smtClean="0"/>
              <a:t> Reaction</a:t>
            </a:r>
            <a:endParaRPr lang="en-US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95800"/>
            <a:ext cx="876141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971800"/>
            <a:ext cx="351472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9600" y="14478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Mitsunobu</a:t>
            </a:r>
            <a:r>
              <a:rPr lang="en-US" dirty="0" smtClean="0"/>
              <a:t> Reaction constitutes a reliable way to activate an alcohol as a leaving group, thus allowing an Sn2 substitution by selected </a:t>
            </a:r>
            <a:r>
              <a:rPr lang="en-US" dirty="0" err="1" smtClean="0"/>
              <a:t>nucleophiles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nucleophile</a:t>
            </a:r>
            <a:r>
              <a:rPr lang="en-US" dirty="0" smtClean="0"/>
              <a:t> is introduced as its conjugate acid, with the conjugate acids of the best </a:t>
            </a:r>
            <a:r>
              <a:rPr lang="en-US" dirty="0" err="1" smtClean="0"/>
              <a:t>nucleophiles</a:t>
            </a:r>
            <a:r>
              <a:rPr lang="en-US" dirty="0" smtClean="0"/>
              <a:t> having </a:t>
            </a:r>
            <a:r>
              <a:rPr lang="en-US" dirty="0" err="1" smtClean="0"/>
              <a:t>pKa</a:t>
            </a:r>
            <a:r>
              <a:rPr lang="en-US" dirty="0" smtClean="0"/>
              <a:t> &lt; 7.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09800"/>
            <a:ext cx="9217819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7889"/>
            <a:ext cx="9144000" cy="2316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1300163"/>
            <a:ext cx="7427913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1430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Wittig Reaction</a:t>
            </a:r>
            <a:endParaRPr lang="en-US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4063" y="2995613"/>
            <a:ext cx="50958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4343400"/>
            <a:ext cx="34956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0"/>
            <a:ext cx="8599487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752600" y="5334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Mechanism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a rule of thumb, ‘stabilized’ </a:t>
            </a:r>
            <a:r>
              <a:rPr lang="en-US" dirty="0" err="1" smtClean="0"/>
              <a:t>ylides</a:t>
            </a:r>
            <a:r>
              <a:rPr lang="en-US" dirty="0" smtClean="0"/>
              <a:t> (those having additional </a:t>
            </a:r>
            <a:r>
              <a:rPr lang="en-US" dirty="0" err="1" smtClean="0"/>
              <a:t>carbanion</a:t>
            </a:r>
            <a:r>
              <a:rPr lang="en-US" dirty="0" smtClean="0"/>
              <a:t>-stabilizing groups) produce alkenes of E geometry, while ‘</a:t>
            </a:r>
            <a:r>
              <a:rPr lang="en-US" dirty="0" err="1" smtClean="0"/>
              <a:t>unstabilized</a:t>
            </a:r>
            <a:r>
              <a:rPr lang="en-US" dirty="0" smtClean="0"/>
              <a:t>’ </a:t>
            </a:r>
            <a:r>
              <a:rPr lang="en-US" dirty="0" err="1" smtClean="0"/>
              <a:t>ylides</a:t>
            </a:r>
            <a:r>
              <a:rPr lang="en-US" dirty="0" smtClean="0"/>
              <a:t> produce alkenes of Z geometry.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2157413"/>
            <a:ext cx="7427913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166939"/>
            <a:ext cx="9185674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134</Words>
  <Application>Microsoft Office PowerPoint</Application>
  <PresentationFormat>On-screen Show (4:3)</PresentationFormat>
  <Paragraphs>11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Miscellaneous Reactions of Synthetic Importance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Southern Methodist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Miscellaneous Reactions of Synthetic Importance</dc:title>
  <dc:creator>John Buynak</dc:creator>
  <cp:lastModifiedBy>John Buynak</cp:lastModifiedBy>
  <cp:revision>27</cp:revision>
  <dcterms:created xsi:type="dcterms:W3CDTF">2009-12-08T02:46:15Z</dcterms:created>
  <dcterms:modified xsi:type="dcterms:W3CDTF">2009-12-08T11:57:54Z</dcterms:modified>
</cp:coreProperties>
</file>