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1" r:id="rId5"/>
    <p:sldId id="259" r:id="rId6"/>
    <p:sldId id="260" r:id="rId7"/>
    <p:sldId id="261" r:id="rId8"/>
    <p:sldId id="262" r:id="rId9"/>
    <p:sldId id="263" r:id="rId10"/>
    <p:sldId id="264" r:id="rId11"/>
    <p:sldId id="265" r:id="rId12"/>
    <p:sldId id="282" r:id="rId13"/>
    <p:sldId id="269" r:id="rId14"/>
    <p:sldId id="270" r:id="rId15"/>
    <p:sldId id="266" r:id="rId16"/>
    <p:sldId id="298" r:id="rId17"/>
    <p:sldId id="304" r:id="rId18"/>
    <p:sldId id="305" r:id="rId19"/>
    <p:sldId id="267" r:id="rId20"/>
    <p:sldId id="268" r:id="rId21"/>
    <p:sldId id="271" r:id="rId22"/>
    <p:sldId id="272" r:id="rId23"/>
    <p:sldId id="307" r:id="rId24"/>
    <p:sldId id="314" r:id="rId25"/>
    <p:sldId id="315" r:id="rId26"/>
    <p:sldId id="316" r:id="rId27"/>
    <p:sldId id="273" r:id="rId28"/>
    <p:sldId id="274" r:id="rId29"/>
    <p:sldId id="275" r:id="rId30"/>
    <p:sldId id="276" r:id="rId31"/>
    <p:sldId id="277" r:id="rId32"/>
    <p:sldId id="278" r:id="rId33"/>
    <p:sldId id="279" r:id="rId34"/>
    <p:sldId id="280" r:id="rId35"/>
    <p:sldId id="283" r:id="rId36"/>
    <p:sldId id="284" r:id="rId37"/>
    <p:sldId id="285" r:id="rId38"/>
    <p:sldId id="286" r:id="rId39"/>
    <p:sldId id="287" r:id="rId40"/>
    <p:sldId id="292" r:id="rId41"/>
    <p:sldId id="306" r:id="rId42"/>
    <p:sldId id="309" r:id="rId43"/>
    <p:sldId id="310" r:id="rId44"/>
    <p:sldId id="311" r:id="rId45"/>
    <p:sldId id="288" r:id="rId46"/>
    <p:sldId id="289" r:id="rId47"/>
    <p:sldId id="290" r:id="rId48"/>
    <p:sldId id="308" r:id="rId49"/>
    <p:sldId id="303" r:id="rId50"/>
    <p:sldId id="291" r:id="rId51"/>
    <p:sldId id="293" r:id="rId52"/>
    <p:sldId id="294" r:id="rId53"/>
    <p:sldId id="312" r:id="rId54"/>
    <p:sldId id="313" r:id="rId55"/>
    <p:sldId id="297" r:id="rId56"/>
    <p:sldId id="295" r:id="rId57"/>
    <p:sldId id="296" r:id="rId58"/>
    <p:sldId id="299" r:id="rId59"/>
    <p:sldId id="300" r:id="rId60"/>
    <p:sldId id="302"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196" y="-13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image" Target="../media/image7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AA32DC-C8B8-413B-9DDA-A4B3B6A0BA54}"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D491F-3B21-49DF-9C55-D8BE873A29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A32DC-C8B8-413B-9DDA-A4B3B6A0BA54}"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D491F-3B21-49DF-9C55-D8BE873A29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A32DC-C8B8-413B-9DDA-A4B3B6A0BA54}"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D491F-3B21-49DF-9C55-D8BE873A29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A32DC-C8B8-413B-9DDA-A4B3B6A0BA54}"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D491F-3B21-49DF-9C55-D8BE873A29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AA32DC-C8B8-413B-9DDA-A4B3B6A0BA54}"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D491F-3B21-49DF-9C55-D8BE873A29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AA32DC-C8B8-413B-9DDA-A4B3B6A0BA54}" type="datetimeFigureOut">
              <a:rPr lang="en-US" smtClean="0"/>
              <a:pPr/>
              <a:t>9/16/2010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D491F-3B21-49DF-9C55-D8BE873A29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AA32DC-C8B8-413B-9DDA-A4B3B6A0BA54}" type="datetimeFigureOut">
              <a:rPr lang="en-US" smtClean="0"/>
              <a:pPr/>
              <a:t>9/16/2010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AD491F-3B21-49DF-9C55-D8BE873A29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AA32DC-C8B8-413B-9DDA-A4B3B6A0BA54}" type="datetimeFigureOut">
              <a:rPr lang="en-US" smtClean="0"/>
              <a:pPr/>
              <a:t>9/16/2010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AD491F-3B21-49DF-9C55-D8BE873A29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A32DC-C8B8-413B-9DDA-A4B3B6A0BA54}" type="datetimeFigureOut">
              <a:rPr lang="en-US" smtClean="0"/>
              <a:pPr/>
              <a:t>9/16/2010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AD491F-3B21-49DF-9C55-D8BE873A29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A32DC-C8B8-413B-9DDA-A4B3B6A0BA54}" type="datetimeFigureOut">
              <a:rPr lang="en-US" smtClean="0"/>
              <a:pPr/>
              <a:t>9/16/2010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D491F-3B21-49DF-9C55-D8BE873A29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A32DC-C8B8-413B-9DDA-A4B3B6A0BA54}" type="datetimeFigureOut">
              <a:rPr lang="en-US" smtClean="0"/>
              <a:pPr/>
              <a:t>9/16/2010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D491F-3B21-49DF-9C55-D8BE873A29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A32DC-C8B8-413B-9DDA-A4B3B6A0BA54}" type="datetimeFigureOut">
              <a:rPr lang="en-US" smtClean="0"/>
              <a:pPr/>
              <a:t>9/16/2010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D491F-3B21-49DF-9C55-D8BE873A29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8.bin"/><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18.bin"/></Relationships>
</file>

<file path=ppt/slides/_rels/slide4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46.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oleObject" Target="../embeddings/oleObject20.bin"/></Relationships>
</file>

<file path=ppt/slides/_rels/slide4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22.bin"/></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image" Target="../media/image85.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22.v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3.v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4.vml"/></Relationships>
</file>

<file path=ppt/slides/_rels/slide6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6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29.bin"/></Relationships>
</file>

<file path=ppt/slides/_rels/slide6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26.vml"/></Relationships>
</file>

<file path=ppt/slides/_rels/slide6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oleObject" Target="../embeddings/oleObject31.bin"/></Relationships>
</file>

<file path=ppt/slides/_rels/slide7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2.chemistry.msu.edu/faculty/reusch/VirtTxtJml/sn2mov.ht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hyperlink" Target="http://www2.chemistry.msu.edu/faculty/reusch/VirtTxtJml/sn2mov.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381000"/>
            <a:ext cx="7696200" cy="1077218"/>
          </a:xfrm>
          <a:prstGeom prst="rect">
            <a:avLst/>
          </a:prstGeom>
          <a:noFill/>
        </p:spPr>
        <p:txBody>
          <a:bodyPr wrap="square" rtlCol="0">
            <a:spAutoFit/>
          </a:bodyPr>
          <a:lstStyle/>
          <a:p>
            <a:pPr algn="ctr"/>
            <a:r>
              <a:rPr lang="en-US" sz="3200" dirty="0" err="1" smtClean="0"/>
              <a:t>Nucleophilic</a:t>
            </a:r>
            <a:r>
              <a:rPr lang="en-US" sz="3200" dirty="0" smtClean="0"/>
              <a:t> Substitution Reactions</a:t>
            </a:r>
          </a:p>
          <a:p>
            <a:pPr algn="ctr"/>
            <a:r>
              <a:rPr lang="en-US" sz="3200" dirty="0" smtClean="0"/>
              <a:t>(Substitution at sp</a:t>
            </a:r>
            <a:r>
              <a:rPr lang="en-US" sz="3200" baseline="30000" dirty="0" smtClean="0"/>
              <a:t>3</a:t>
            </a:r>
            <a:r>
              <a:rPr lang="en-US" sz="3200" dirty="0" smtClean="0"/>
              <a:t>-hybridized Carbon)</a:t>
            </a:r>
            <a:endParaRPr lang="en-US" sz="3200" dirty="0"/>
          </a:p>
        </p:txBody>
      </p:sp>
      <p:pic>
        <p:nvPicPr>
          <p:cNvPr id="6" name="Picture 5" descr="Pablo%20pushing%20himself_web.jpg"/>
          <p:cNvPicPr>
            <a:picLocks noChangeAspect="1"/>
          </p:cNvPicPr>
          <p:nvPr/>
        </p:nvPicPr>
        <p:blipFill>
          <a:blip r:embed="rId2" cstate="print"/>
          <a:stretch>
            <a:fillRect/>
          </a:stretch>
        </p:blipFill>
        <p:spPr>
          <a:xfrm>
            <a:off x="3352800" y="2286000"/>
            <a:ext cx="2650797" cy="32918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5638800" cy="1384995"/>
          </a:xfrm>
          <a:prstGeom prst="rect">
            <a:avLst/>
          </a:prstGeom>
          <a:noFill/>
        </p:spPr>
        <p:txBody>
          <a:bodyPr wrap="square" rtlCol="0">
            <a:spAutoFit/>
          </a:bodyPr>
          <a:lstStyle/>
          <a:p>
            <a:r>
              <a:rPr lang="en-US" dirty="0" smtClean="0"/>
              <a:t>Q:  What will increase the rate of an S</a:t>
            </a:r>
            <a:r>
              <a:rPr lang="en-US" baseline="-25000" dirty="0" smtClean="0"/>
              <a:t>N</a:t>
            </a:r>
            <a:r>
              <a:rPr lang="en-US" dirty="0" smtClean="0"/>
              <a:t>2 reaction?</a:t>
            </a:r>
          </a:p>
          <a:p>
            <a:endParaRPr lang="en-US" dirty="0"/>
          </a:p>
          <a:p>
            <a:r>
              <a:rPr lang="en-US" sz="2400" b="1" dirty="0" smtClean="0"/>
              <a:t>A1</a:t>
            </a:r>
            <a:r>
              <a:rPr lang="en-US" sz="2400" dirty="0" smtClean="0"/>
              <a:t>:  The rate of an S</a:t>
            </a:r>
            <a:r>
              <a:rPr lang="en-US" sz="2400" baseline="-25000" dirty="0" smtClean="0"/>
              <a:t>N</a:t>
            </a:r>
            <a:r>
              <a:rPr lang="en-US" sz="2400" dirty="0" smtClean="0"/>
              <a:t>2 reaction depends on the strength of the </a:t>
            </a:r>
            <a:r>
              <a:rPr lang="en-US" sz="2400" dirty="0" err="1" smtClean="0"/>
              <a:t>nucleophile</a:t>
            </a:r>
            <a:r>
              <a:rPr lang="en-US" sz="2400" dirty="0" smtClean="0"/>
              <a:t>.</a:t>
            </a:r>
            <a:endParaRPr lang="en-US" sz="2400" dirty="0"/>
          </a:p>
        </p:txBody>
      </p:sp>
      <p:pic>
        <p:nvPicPr>
          <p:cNvPr id="3" name="Picture 2" descr="running-on-race-track.jpg"/>
          <p:cNvPicPr>
            <a:picLocks noChangeAspect="1"/>
          </p:cNvPicPr>
          <p:nvPr/>
        </p:nvPicPr>
        <p:blipFill>
          <a:blip r:embed="rId2" cstate="print"/>
          <a:stretch>
            <a:fillRect/>
          </a:stretch>
        </p:blipFill>
        <p:spPr>
          <a:xfrm>
            <a:off x="6667500" y="0"/>
            <a:ext cx="2476500" cy="2638425"/>
          </a:xfrm>
          <a:prstGeom prst="rect">
            <a:avLst/>
          </a:prstGeom>
        </p:spPr>
      </p:pic>
      <p:pic>
        <p:nvPicPr>
          <p:cNvPr id="5122" name="Picture 2"/>
          <p:cNvPicPr>
            <a:picLocks noChangeAspect="1" noChangeArrowheads="1"/>
          </p:cNvPicPr>
          <p:nvPr/>
        </p:nvPicPr>
        <p:blipFill>
          <a:blip r:embed="rId3" cstate="print"/>
          <a:srcRect/>
          <a:stretch>
            <a:fillRect/>
          </a:stretch>
        </p:blipFill>
        <p:spPr bwMode="auto">
          <a:xfrm>
            <a:off x="1066800" y="3429000"/>
            <a:ext cx="2352675" cy="1571625"/>
          </a:xfrm>
          <a:prstGeom prst="rect">
            <a:avLst/>
          </a:prstGeom>
          <a:noFill/>
          <a:ln w="9525">
            <a:noFill/>
            <a:miter lim="800000"/>
            <a:headEnd/>
            <a:tailEnd/>
          </a:ln>
        </p:spPr>
      </p:pic>
      <p:sp>
        <p:nvSpPr>
          <p:cNvPr id="5" name="TextBox 4"/>
          <p:cNvSpPr txBox="1"/>
          <p:nvPr/>
        </p:nvSpPr>
        <p:spPr>
          <a:xfrm>
            <a:off x="838200" y="2743200"/>
            <a:ext cx="3505200" cy="369332"/>
          </a:xfrm>
          <a:prstGeom prst="rect">
            <a:avLst/>
          </a:prstGeom>
          <a:noFill/>
        </p:spPr>
        <p:txBody>
          <a:bodyPr wrap="square" rtlCol="0">
            <a:spAutoFit/>
          </a:bodyPr>
          <a:lstStyle/>
          <a:p>
            <a:r>
              <a:rPr lang="en-US" dirty="0" smtClean="0"/>
              <a:t>Strength of the </a:t>
            </a:r>
            <a:r>
              <a:rPr lang="en-US" dirty="0" err="1" smtClean="0"/>
              <a:t>Nucleophile</a:t>
            </a:r>
            <a:endParaRPr lang="en-US" dirty="0"/>
          </a:p>
        </p:txBody>
      </p:sp>
      <p:pic>
        <p:nvPicPr>
          <p:cNvPr id="6" name="Picture 5" descr="strength.jpg"/>
          <p:cNvPicPr>
            <a:picLocks noChangeAspect="1"/>
          </p:cNvPicPr>
          <p:nvPr/>
        </p:nvPicPr>
        <p:blipFill>
          <a:blip r:embed="rId4" cstate="print"/>
          <a:stretch>
            <a:fillRect/>
          </a:stretch>
        </p:blipFill>
        <p:spPr>
          <a:xfrm>
            <a:off x="3886200" y="3352800"/>
            <a:ext cx="2291729" cy="1524000"/>
          </a:xfrm>
          <a:prstGeom prst="rect">
            <a:avLst/>
          </a:prstGeom>
        </p:spPr>
      </p:pic>
      <p:sp>
        <p:nvSpPr>
          <p:cNvPr id="8" name="TextBox 7"/>
          <p:cNvSpPr txBox="1"/>
          <p:nvPr/>
        </p:nvSpPr>
        <p:spPr>
          <a:xfrm>
            <a:off x="457200" y="5638800"/>
            <a:ext cx="8001000" cy="923330"/>
          </a:xfrm>
          <a:prstGeom prst="rect">
            <a:avLst/>
          </a:prstGeom>
          <a:noFill/>
        </p:spPr>
        <p:txBody>
          <a:bodyPr wrap="square" rtlCol="0">
            <a:spAutoFit/>
          </a:bodyPr>
          <a:lstStyle/>
          <a:p>
            <a:r>
              <a:rPr lang="en-US" dirty="0" smtClean="0"/>
              <a:t>Notice that, provided the element is the same, the negatively charged atom (conjugate base) is always a stronger </a:t>
            </a:r>
            <a:r>
              <a:rPr lang="en-US" dirty="0" err="1" smtClean="0"/>
              <a:t>nucleophile</a:t>
            </a:r>
            <a:r>
              <a:rPr lang="en-US" dirty="0" smtClean="0"/>
              <a:t> than the corresponding conjugate acid.  Thus</a:t>
            </a:r>
            <a:r>
              <a:rPr lang="en-US" u="sng" dirty="0" smtClean="0"/>
              <a:t> S</a:t>
            </a:r>
            <a:r>
              <a:rPr lang="en-US" u="sng" baseline="-25000" dirty="0" smtClean="0"/>
              <a:t>N</a:t>
            </a:r>
            <a:r>
              <a:rPr lang="en-US" u="sng" dirty="0" smtClean="0"/>
              <a:t>2 </a:t>
            </a:r>
            <a:r>
              <a:rPr lang="en-US" dirty="0" smtClean="0"/>
              <a:t>reactions frequently occur under </a:t>
            </a:r>
            <a:r>
              <a:rPr lang="en-US" u="sng" dirty="0" smtClean="0"/>
              <a:t>basic</a:t>
            </a:r>
            <a:r>
              <a:rPr lang="en-US" dirty="0" smtClean="0"/>
              <a:t> conditions.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5105400" cy="1754326"/>
          </a:xfrm>
          <a:prstGeom prst="rect">
            <a:avLst/>
          </a:prstGeom>
          <a:noFill/>
        </p:spPr>
        <p:txBody>
          <a:bodyPr wrap="square" rtlCol="0">
            <a:spAutoFit/>
          </a:bodyPr>
          <a:lstStyle/>
          <a:p>
            <a:r>
              <a:rPr lang="en-US" dirty="0" smtClean="0"/>
              <a:t>Q:  What will increase the rate of an S</a:t>
            </a:r>
            <a:r>
              <a:rPr lang="en-US" baseline="-25000" dirty="0" smtClean="0"/>
              <a:t>N</a:t>
            </a:r>
            <a:r>
              <a:rPr lang="en-US" dirty="0" smtClean="0"/>
              <a:t>2 reaction?</a:t>
            </a:r>
          </a:p>
          <a:p>
            <a:endParaRPr lang="en-US" dirty="0"/>
          </a:p>
          <a:p>
            <a:r>
              <a:rPr lang="en-US" sz="2400" b="1" dirty="0" smtClean="0"/>
              <a:t>A2</a:t>
            </a:r>
            <a:r>
              <a:rPr lang="en-US" sz="2400" dirty="0" smtClean="0"/>
              <a:t>:  The rate of an S</a:t>
            </a:r>
            <a:r>
              <a:rPr lang="en-US" sz="2400" baseline="-25000" dirty="0" smtClean="0"/>
              <a:t>N</a:t>
            </a:r>
            <a:r>
              <a:rPr lang="en-US" sz="2400" dirty="0" smtClean="0"/>
              <a:t>2 reaction depends on the size (</a:t>
            </a:r>
            <a:r>
              <a:rPr lang="en-US" sz="2400" dirty="0" err="1" smtClean="0"/>
              <a:t>steric</a:t>
            </a:r>
            <a:r>
              <a:rPr lang="en-US" sz="2400" dirty="0" smtClean="0"/>
              <a:t> bulk) of the </a:t>
            </a:r>
            <a:r>
              <a:rPr lang="en-US" sz="2400" dirty="0" err="1" smtClean="0"/>
              <a:t>nucleophile</a:t>
            </a:r>
            <a:r>
              <a:rPr lang="en-US" sz="2400" dirty="0" smtClean="0"/>
              <a:t>.</a:t>
            </a:r>
            <a:endParaRPr lang="en-US" sz="2400" dirty="0"/>
          </a:p>
        </p:txBody>
      </p:sp>
      <p:graphicFrame>
        <p:nvGraphicFramePr>
          <p:cNvPr id="6147" name="Object 3"/>
          <p:cNvGraphicFramePr>
            <a:graphicFrameLocks noChangeAspect="1"/>
          </p:cNvGraphicFramePr>
          <p:nvPr/>
        </p:nvGraphicFramePr>
        <p:xfrm>
          <a:off x="457200" y="3352800"/>
          <a:ext cx="5359400" cy="1741487"/>
        </p:xfrm>
        <a:graphic>
          <a:graphicData uri="http://schemas.openxmlformats.org/presentationml/2006/ole">
            <p:oleObj spid="_x0000_s6147" name="CS ChemDraw Drawing" r:id="rId3" imgW="5359438" imgH="1741521" progId="ChemDraw.Document.6.0">
              <p:embed/>
            </p:oleObj>
          </a:graphicData>
        </a:graphic>
      </p:graphicFrame>
      <p:pic>
        <p:nvPicPr>
          <p:cNvPr id="6" name="Picture 5" descr="TurtleRacing.jpg"/>
          <p:cNvPicPr>
            <a:picLocks noChangeAspect="1"/>
          </p:cNvPicPr>
          <p:nvPr/>
        </p:nvPicPr>
        <p:blipFill>
          <a:blip r:embed="rId4" cstate="print"/>
          <a:stretch>
            <a:fillRect/>
          </a:stretch>
        </p:blipFill>
        <p:spPr>
          <a:xfrm>
            <a:off x="5638800" y="152400"/>
            <a:ext cx="3297903" cy="21907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696200" cy="523220"/>
          </a:xfrm>
          <a:prstGeom prst="rect">
            <a:avLst/>
          </a:prstGeom>
          <a:noFill/>
        </p:spPr>
        <p:txBody>
          <a:bodyPr wrap="square" rtlCol="0">
            <a:spAutoFit/>
          </a:bodyPr>
          <a:lstStyle/>
          <a:p>
            <a:pPr algn="ctr"/>
            <a:r>
              <a:rPr lang="en-US" sz="2800" dirty="0" smtClean="0"/>
              <a:t>An Exception to the Size Rule?</a:t>
            </a:r>
            <a:endParaRPr lang="en-US" sz="2800" dirty="0"/>
          </a:p>
        </p:txBody>
      </p:sp>
      <p:pic>
        <p:nvPicPr>
          <p:cNvPr id="3" name="Picture 2" descr="NucleophilicityDownPeriodic.jpg"/>
          <p:cNvPicPr>
            <a:picLocks noChangeAspect="1"/>
          </p:cNvPicPr>
          <p:nvPr/>
        </p:nvPicPr>
        <p:blipFill>
          <a:blip r:embed="rId2" cstate="print"/>
          <a:stretch>
            <a:fillRect/>
          </a:stretch>
        </p:blipFill>
        <p:spPr>
          <a:xfrm>
            <a:off x="2286000" y="1676399"/>
            <a:ext cx="4876800" cy="2224817"/>
          </a:xfrm>
          <a:prstGeom prst="rect">
            <a:avLst/>
          </a:prstGeom>
        </p:spPr>
      </p:pic>
      <p:sp>
        <p:nvSpPr>
          <p:cNvPr id="4" name="TextBox 3"/>
          <p:cNvSpPr txBox="1"/>
          <p:nvPr/>
        </p:nvSpPr>
        <p:spPr>
          <a:xfrm>
            <a:off x="533400" y="4572000"/>
            <a:ext cx="7924800" cy="1569660"/>
          </a:xfrm>
          <a:prstGeom prst="rect">
            <a:avLst/>
          </a:prstGeom>
          <a:noFill/>
        </p:spPr>
        <p:txBody>
          <a:bodyPr wrap="square" rtlCol="0">
            <a:spAutoFit/>
          </a:bodyPr>
          <a:lstStyle/>
          <a:p>
            <a:r>
              <a:rPr lang="en-US" sz="2400" dirty="0" smtClean="0"/>
              <a:t>As we move down the periodic table, atoms are farther from the nucleus and thus these valence electrons are more free to move toward the nucleus and generate a greater amount of partial bond in the transition state.</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6477000" cy="1754326"/>
          </a:xfrm>
          <a:prstGeom prst="rect">
            <a:avLst/>
          </a:prstGeom>
          <a:noFill/>
        </p:spPr>
        <p:txBody>
          <a:bodyPr wrap="square" rtlCol="0">
            <a:spAutoFit/>
          </a:bodyPr>
          <a:lstStyle/>
          <a:p>
            <a:r>
              <a:rPr lang="en-US" b="1" dirty="0" smtClean="0"/>
              <a:t>Q</a:t>
            </a:r>
            <a:r>
              <a:rPr lang="en-US" dirty="0" smtClean="0"/>
              <a:t>:  What will increase the rate of an S</a:t>
            </a:r>
            <a:r>
              <a:rPr lang="en-US" baseline="-25000" dirty="0" smtClean="0"/>
              <a:t>N</a:t>
            </a:r>
            <a:r>
              <a:rPr lang="en-US" dirty="0" smtClean="0"/>
              <a:t>2 reaction?</a:t>
            </a:r>
          </a:p>
          <a:p>
            <a:endParaRPr lang="en-US" dirty="0"/>
          </a:p>
          <a:p>
            <a:r>
              <a:rPr lang="en-US" sz="2400" b="1" dirty="0" smtClean="0"/>
              <a:t>A3</a:t>
            </a:r>
            <a:r>
              <a:rPr lang="en-US" sz="2400" dirty="0" smtClean="0"/>
              <a:t>:  The rate of an S</a:t>
            </a:r>
            <a:r>
              <a:rPr lang="en-US" sz="2400" baseline="-25000" dirty="0" smtClean="0"/>
              <a:t>N</a:t>
            </a:r>
            <a:r>
              <a:rPr lang="en-US" sz="2400" dirty="0" smtClean="0"/>
              <a:t>2 reaction depends on the solvent of the reaction.  The best solvents for S</a:t>
            </a:r>
            <a:r>
              <a:rPr lang="en-US" sz="2400" baseline="-25000" dirty="0" smtClean="0"/>
              <a:t>N</a:t>
            </a:r>
            <a:r>
              <a:rPr lang="en-US" sz="2400" dirty="0" smtClean="0"/>
              <a:t>2 reactions are </a:t>
            </a:r>
            <a:r>
              <a:rPr lang="en-US" sz="2400" u="sng" dirty="0" smtClean="0"/>
              <a:t>polar, </a:t>
            </a:r>
            <a:r>
              <a:rPr lang="en-US" sz="2400" u="sng" dirty="0" err="1" smtClean="0"/>
              <a:t>aprotic</a:t>
            </a:r>
            <a:r>
              <a:rPr lang="en-US" sz="2400" u="sng" dirty="0" smtClean="0"/>
              <a:t> </a:t>
            </a:r>
            <a:r>
              <a:rPr lang="en-US" sz="2400" dirty="0" smtClean="0"/>
              <a:t>solvents.</a:t>
            </a:r>
            <a:endParaRPr lang="en-US" sz="2400" dirty="0"/>
          </a:p>
        </p:txBody>
      </p:sp>
      <p:pic>
        <p:nvPicPr>
          <p:cNvPr id="9218" name="Picture 2"/>
          <p:cNvPicPr>
            <a:picLocks noChangeAspect="1" noChangeArrowheads="1"/>
          </p:cNvPicPr>
          <p:nvPr/>
        </p:nvPicPr>
        <p:blipFill>
          <a:blip r:embed="rId2" cstate="print"/>
          <a:srcRect/>
          <a:stretch>
            <a:fillRect/>
          </a:stretch>
        </p:blipFill>
        <p:spPr bwMode="auto">
          <a:xfrm>
            <a:off x="685800" y="2362200"/>
            <a:ext cx="7399337" cy="2381250"/>
          </a:xfrm>
          <a:prstGeom prst="rect">
            <a:avLst/>
          </a:prstGeom>
          <a:noFill/>
          <a:ln w="9525">
            <a:noFill/>
            <a:miter lim="800000"/>
            <a:headEnd/>
            <a:tailEnd/>
          </a:ln>
        </p:spPr>
      </p:pic>
      <p:pic>
        <p:nvPicPr>
          <p:cNvPr id="4" name="Picture 3" descr="Dimethylformamide-2D-skeletal_svg.png"/>
          <p:cNvPicPr>
            <a:picLocks noChangeAspect="1"/>
          </p:cNvPicPr>
          <p:nvPr/>
        </p:nvPicPr>
        <p:blipFill>
          <a:blip r:embed="rId3" cstate="print"/>
          <a:stretch>
            <a:fillRect/>
          </a:stretch>
        </p:blipFill>
        <p:spPr>
          <a:xfrm>
            <a:off x="2590800" y="4876800"/>
            <a:ext cx="1066800" cy="1047598"/>
          </a:xfrm>
          <a:prstGeom prst="rect">
            <a:avLst/>
          </a:prstGeom>
        </p:spPr>
      </p:pic>
      <p:pic>
        <p:nvPicPr>
          <p:cNvPr id="5" name="Picture 4" descr="Acetone-structural.png"/>
          <p:cNvPicPr>
            <a:picLocks noChangeAspect="1"/>
          </p:cNvPicPr>
          <p:nvPr/>
        </p:nvPicPr>
        <p:blipFill>
          <a:blip r:embed="rId4" cstate="print"/>
          <a:stretch>
            <a:fillRect/>
          </a:stretch>
        </p:blipFill>
        <p:spPr>
          <a:xfrm>
            <a:off x="533400" y="4953000"/>
            <a:ext cx="1371600" cy="884648"/>
          </a:xfrm>
          <a:prstGeom prst="rect">
            <a:avLst/>
          </a:prstGeom>
        </p:spPr>
      </p:pic>
      <p:pic>
        <p:nvPicPr>
          <p:cNvPr id="6" name="Picture 5" descr="acetonitrile.png"/>
          <p:cNvPicPr>
            <a:picLocks noChangeAspect="1"/>
          </p:cNvPicPr>
          <p:nvPr/>
        </p:nvPicPr>
        <p:blipFill>
          <a:blip r:embed="rId5" cstate="print"/>
          <a:stretch>
            <a:fillRect/>
          </a:stretch>
        </p:blipFill>
        <p:spPr>
          <a:xfrm>
            <a:off x="4572000" y="4953000"/>
            <a:ext cx="1674237" cy="990600"/>
          </a:xfrm>
          <a:prstGeom prst="rect">
            <a:avLst/>
          </a:prstGeom>
        </p:spPr>
      </p:pic>
      <p:pic>
        <p:nvPicPr>
          <p:cNvPr id="9219" name="Picture 3"/>
          <p:cNvPicPr>
            <a:picLocks noChangeAspect="1" noChangeArrowheads="1"/>
          </p:cNvPicPr>
          <p:nvPr/>
        </p:nvPicPr>
        <p:blipFill>
          <a:blip r:embed="rId6" cstate="print"/>
          <a:srcRect/>
          <a:stretch>
            <a:fillRect/>
          </a:stretch>
        </p:blipFill>
        <p:spPr bwMode="auto">
          <a:xfrm>
            <a:off x="685800" y="2133600"/>
            <a:ext cx="7408863" cy="295275"/>
          </a:xfrm>
          <a:prstGeom prst="rect">
            <a:avLst/>
          </a:prstGeom>
          <a:noFill/>
          <a:ln w="9525">
            <a:noFill/>
            <a:miter lim="800000"/>
            <a:headEnd/>
            <a:tailEnd/>
          </a:ln>
        </p:spPr>
      </p:pic>
      <p:pic>
        <p:nvPicPr>
          <p:cNvPr id="8" name="Picture 7" descr="dimethyl-sulfoxide-250x250.jpg"/>
          <p:cNvPicPr>
            <a:picLocks noChangeAspect="1"/>
          </p:cNvPicPr>
          <p:nvPr/>
        </p:nvPicPr>
        <p:blipFill>
          <a:blip r:embed="rId7" cstate="print"/>
          <a:stretch>
            <a:fillRect/>
          </a:stretch>
        </p:blipFill>
        <p:spPr>
          <a:xfrm>
            <a:off x="7010400" y="4800600"/>
            <a:ext cx="1143000" cy="1143000"/>
          </a:xfrm>
          <a:prstGeom prst="rect">
            <a:avLst/>
          </a:prstGeom>
        </p:spPr>
      </p:pic>
      <p:sp>
        <p:nvSpPr>
          <p:cNvPr id="9" name="TextBox 8"/>
          <p:cNvSpPr txBox="1"/>
          <p:nvPr/>
        </p:nvSpPr>
        <p:spPr>
          <a:xfrm>
            <a:off x="381000" y="6019800"/>
            <a:ext cx="1600200" cy="369332"/>
          </a:xfrm>
          <a:prstGeom prst="rect">
            <a:avLst/>
          </a:prstGeom>
          <a:noFill/>
        </p:spPr>
        <p:txBody>
          <a:bodyPr wrap="square" rtlCol="0">
            <a:spAutoFit/>
          </a:bodyPr>
          <a:lstStyle/>
          <a:p>
            <a:pPr algn="ctr"/>
            <a:r>
              <a:rPr lang="en-US" dirty="0" smtClean="0"/>
              <a:t>Acetone</a:t>
            </a:r>
            <a:endParaRPr lang="en-US" dirty="0"/>
          </a:p>
        </p:txBody>
      </p:sp>
      <p:sp>
        <p:nvSpPr>
          <p:cNvPr id="10" name="TextBox 9"/>
          <p:cNvSpPr txBox="1"/>
          <p:nvPr/>
        </p:nvSpPr>
        <p:spPr>
          <a:xfrm>
            <a:off x="2133600" y="6019800"/>
            <a:ext cx="2057400" cy="646331"/>
          </a:xfrm>
          <a:prstGeom prst="rect">
            <a:avLst/>
          </a:prstGeom>
          <a:noFill/>
        </p:spPr>
        <p:txBody>
          <a:bodyPr wrap="square" rtlCol="0">
            <a:spAutoFit/>
          </a:bodyPr>
          <a:lstStyle/>
          <a:p>
            <a:pPr algn="ctr"/>
            <a:r>
              <a:rPr lang="en-US" dirty="0" err="1" smtClean="0"/>
              <a:t>Dimethylformamide</a:t>
            </a:r>
            <a:r>
              <a:rPr lang="en-US" dirty="0" smtClean="0"/>
              <a:t> (DMF)</a:t>
            </a:r>
            <a:endParaRPr lang="en-US" dirty="0"/>
          </a:p>
        </p:txBody>
      </p:sp>
      <p:sp>
        <p:nvSpPr>
          <p:cNvPr id="11" name="TextBox 10"/>
          <p:cNvSpPr txBox="1"/>
          <p:nvPr/>
        </p:nvSpPr>
        <p:spPr>
          <a:xfrm>
            <a:off x="4648200" y="6019800"/>
            <a:ext cx="1752600" cy="646331"/>
          </a:xfrm>
          <a:prstGeom prst="rect">
            <a:avLst/>
          </a:prstGeom>
          <a:noFill/>
        </p:spPr>
        <p:txBody>
          <a:bodyPr wrap="square" rtlCol="0">
            <a:spAutoFit/>
          </a:bodyPr>
          <a:lstStyle/>
          <a:p>
            <a:pPr algn="ctr"/>
            <a:r>
              <a:rPr lang="en-US" dirty="0" err="1" smtClean="0"/>
              <a:t>Acetonitrile</a:t>
            </a:r>
            <a:endParaRPr lang="en-US" dirty="0" smtClean="0"/>
          </a:p>
          <a:p>
            <a:pPr algn="ctr"/>
            <a:r>
              <a:rPr lang="en-US" dirty="0" smtClean="0"/>
              <a:t>(</a:t>
            </a:r>
            <a:r>
              <a:rPr lang="en-US" dirty="0" err="1" smtClean="0"/>
              <a:t>MeCN</a:t>
            </a:r>
            <a:r>
              <a:rPr lang="en-US" dirty="0" smtClean="0"/>
              <a:t>)</a:t>
            </a:r>
            <a:endParaRPr lang="en-US" dirty="0"/>
          </a:p>
        </p:txBody>
      </p:sp>
      <p:sp>
        <p:nvSpPr>
          <p:cNvPr id="12" name="TextBox 11"/>
          <p:cNvSpPr txBox="1"/>
          <p:nvPr/>
        </p:nvSpPr>
        <p:spPr>
          <a:xfrm>
            <a:off x="6477000" y="6019800"/>
            <a:ext cx="2057400" cy="646331"/>
          </a:xfrm>
          <a:prstGeom prst="rect">
            <a:avLst/>
          </a:prstGeom>
          <a:noFill/>
        </p:spPr>
        <p:txBody>
          <a:bodyPr wrap="square" rtlCol="0">
            <a:spAutoFit/>
          </a:bodyPr>
          <a:lstStyle/>
          <a:p>
            <a:pPr algn="ctr"/>
            <a:r>
              <a:rPr lang="en-US" dirty="0" err="1" smtClean="0"/>
              <a:t>Dimethylsulfoxide</a:t>
            </a:r>
            <a:endParaRPr lang="en-US" dirty="0" smtClean="0"/>
          </a:p>
          <a:p>
            <a:pPr algn="ctr"/>
            <a:r>
              <a:rPr lang="en-US" dirty="0" smtClean="0"/>
              <a:t>(DMSO)</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09600"/>
            <a:ext cx="6934200" cy="1200329"/>
          </a:xfrm>
          <a:prstGeom prst="rect">
            <a:avLst/>
          </a:prstGeom>
          <a:noFill/>
        </p:spPr>
        <p:txBody>
          <a:bodyPr wrap="square" rtlCol="0">
            <a:spAutoFit/>
          </a:bodyPr>
          <a:lstStyle/>
          <a:p>
            <a:r>
              <a:rPr lang="en-US" sz="2400" dirty="0" smtClean="0"/>
              <a:t>By contrast, </a:t>
            </a:r>
            <a:r>
              <a:rPr lang="en-US" sz="2400" b="1" u="sng" dirty="0" smtClean="0"/>
              <a:t>PROTIC</a:t>
            </a:r>
            <a:r>
              <a:rPr lang="en-US" sz="2400" dirty="0" smtClean="0"/>
              <a:t> solvents interact strongly with negatively charged </a:t>
            </a:r>
            <a:r>
              <a:rPr lang="en-US" sz="2400" dirty="0" err="1" smtClean="0"/>
              <a:t>nucleophiles</a:t>
            </a:r>
            <a:r>
              <a:rPr lang="en-US" sz="2400" dirty="0" smtClean="0"/>
              <a:t>, stabilizing them and thus slowing the reaction.</a:t>
            </a:r>
            <a:endParaRPr lang="en-US" sz="2400" dirty="0"/>
          </a:p>
        </p:txBody>
      </p:sp>
      <p:pic>
        <p:nvPicPr>
          <p:cNvPr id="3" name="Picture 2" descr="ProticSolvent.gif"/>
          <p:cNvPicPr>
            <a:picLocks noChangeAspect="1"/>
          </p:cNvPicPr>
          <p:nvPr/>
        </p:nvPicPr>
        <p:blipFill>
          <a:blip r:embed="rId2" cstate="print"/>
          <a:stretch>
            <a:fillRect/>
          </a:stretch>
        </p:blipFill>
        <p:spPr>
          <a:xfrm>
            <a:off x="7315200" y="609600"/>
            <a:ext cx="1440128" cy="1219200"/>
          </a:xfrm>
          <a:prstGeom prst="rect">
            <a:avLst/>
          </a:prstGeom>
        </p:spPr>
      </p:pic>
      <p:pic>
        <p:nvPicPr>
          <p:cNvPr id="10242" name="Picture 2"/>
          <p:cNvPicPr>
            <a:picLocks noChangeAspect="1" noChangeArrowheads="1"/>
          </p:cNvPicPr>
          <p:nvPr/>
        </p:nvPicPr>
        <p:blipFill>
          <a:blip r:embed="rId3" cstate="print"/>
          <a:srcRect/>
          <a:stretch>
            <a:fillRect/>
          </a:stretch>
        </p:blipFill>
        <p:spPr bwMode="auto">
          <a:xfrm>
            <a:off x="914400" y="3352800"/>
            <a:ext cx="7399337" cy="2695575"/>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914400" y="3048000"/>
            <a:ext cx="7408863" cy="2952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5334000" cy="2492990"/>
          </a:xfrm>
          <a:prstGeom prst="rect">
            <a:avLst/>
          </a:prstGeom>
          <a:noFill/>
        </p:spPr>
        <p:txBody>
          <a:bodyPr wrap="square" rtlCol="0">
            <a:spAutoFit/>
          </a:bodyPr>
          <a:lstStyle/>
          <a:p>
            <a:r>
              <a:rPr lang="en-US" dirty="0" smtClean="0"/>
              <a:t>Q:  What will increase the rate of an S</a:t>
            </a:r>
            <a:r>
              <a:rPr lang="en-US" baseline="-25000" dirty="0" smtClean="0"/>
              <a:t>N</a:t>
            </a:r>
            <a:r>
              <a:rPr lang="en-US" dirty="0" smtClean="0"/>
              <a:t>2 reaction?</a:t>
            </a:r>
          </a:p>
          <a:p>
            <a:endParaRPr lang="en-US" dirty="0"/>
          </a:p>
          <a:p>
            <a:r>
              <a:rPr lang="en-US" sz="2400" b="1" dirty="0" smtClean="0"/>
              <a:t>A4</a:t>
            </a:r>
            <a:r>
              <a:rPr lang="en-US" sz="2400" dirty="0" smtClean="0"/>
              <a:t>:  The rate of an S</a:t>
            </a:r>
            <a:r>
              <a:rPr lang="en-US" sz="2400" baseline="-25000" dirty="0" smtClean="0"/>
              <a:t>N</a:t>
            </a:r>
            <a:r>
              <a:rPr lang="en-US" sz="2400" dirty="0" smtClean="0"/>
              <a:t>2 reaction depends on the amount of </a:t>
            </a:r>
            <a:r>
              <a:rPr lang="en-US" sz="2400" dirty="0" err="1" smtClean="0"/>
              <a:t>steric</a:t>
            </a:r>
            <a:r>
              <a:rPr lang="en-US" sz="2400" dirty="0" smtClean="0"/>
              <a:t> hindrance at the carbon to which the leaving group is attached.  (i.e. the best S</a:t>
            </a:r>
            <a:r>
              <a:rPr lang="en-US" sz="2400" baseline="-25000" dirty="0" smtClean="0"/>
              <a:t>N</a:t>
            </a:r>
            <a:r>
              <a:rPr lang="en-US" sz="2400" dirty="0" smtClean="0"/>
              <a:t>2 </a:t>
            </a:r>
            <a:r>
              <a:rPr lang="en-US" sz="2400" u="sng" dirty="0" smtClean="0"/>
              <a:t>SUBSTRATES</a:t>
            </a:r>
            <a:r>
              <a:rPr lang="en-US" sz="2400" dirty="0" smtClean="0"/>
              <a:t> are </a:t>
            </a:r>
            <a:r>
              <a:rPr lang="en-US" sz="2400" u="sng" dirty="0" smtClean="0"/>
              <a:t>PRIMARY</a:t>
            </a:r>
            <a:r>
              <a:rPr lang="en-US" sz="2400" dirty="0" smtClean="0"/>
              <a:t> halides)</a:t>
            </a:r>
            <a:endParaRPr lang="en-US" sz="2400" dirty="0"/>
          </a:p>
        </p:txBody>
      </p:sp>
      <p:sp>
        <p:nvSpPr>
          <p:cNvPr id="3" name="TextBox 2"/>
          <p:cNvSpPr txBox="1"/>
          <p:nvPr/>
        </p:nvSpPr>
        <p:spPr>
          <a:xfrm>
            <a:off x="228600" y="3962400"/>
            <a:ext cx="8915400" cy="584775"/>
          </a:xfrm>
          <a:prstGeom prst="rect">
            <a:avLst/>
          </a:prstGeom>
          <a:noFill/>
        </p:spPr>
        <p:txBody>
          <a:bodyPr wrap="square" rtlCol="0">
            <a:spAutoFit/>
          </a:bodyPr>
          <a:lstStyle/>
          <a:p>
            <a:pPr algn="ctr"/>
            <a:r>
              <a:rPr lang="en-US" sz="3200" dirty="0" smtClean="0"/>
              <a:t>R-X   =     (Fastest)  CH</a:t>
            </a:r>
            <a:r>
              <a:rPr lang="en-US" sz="3200" baseline="-25000" dirty="0" smtClean="0"/>
              <a:t>3</a:t>
            </a:r>
            <a:r>
              <a:rPr lang="en-US" sz="3200" dirty="0" smtClean="0"/>
              <a:t>X  &gt;   1</a:t>
            </a:r>
            <a:r>
              <a:rPr lang="en-US" sz="3200" baseline="30000" dirty="0" smtClean="0"/>
              <a:t>o</a:t>
            </a:r>
            <a:r>
              <a:rPr lang="en-US" sz="3200" dirty="0" smtClean="0"/>
              <a:t>   &gt;  2</a:t>
            </a:r>
            <a:r>
              <a:rPr lang="en-US" sz="3200" baseline="30000" dirty="0" smtClean="0"/>
              <a:t>o</a:t>
            </a:r>
            <a:r>
              <a:rPr lang="en-US" sz="3200" dirty="0" smtClean="0"/>
              <a:t>   &gt;   3</a:t>
            </a:r>
            <a:r>
              <a:rPr lang="en-US" sz="3200" baseline="30000" dirty="0" smtClean="0"/>
              <a:t>o  </a:t>
            </a:r>
            <a:r>
              <a:rPr lang="en-US" sz="3200" dirty="0" smtClean="0"/>
              <a:t>(slowest)</a:t>
            </a:r>
            <a:endParaRPr lang="en-US" sz="3200" dirty="0"/>
          </a:p>
        </p:txBody>
      </p:sp>
      <p:pic>
        <p:nvPicPr>
          <p:cNvPr id="4" name="Picture 3" descr="LittleMan.jpg"/>
          <p:cNvPicPr>
            <a:picLocks noChangeAspect="1"/>
          </p:cNvPicPr>
          <p:nvPr/>
        </p:nvPicPr>
        <p:blipFill>
          <a:blip r:embed="rId2" cstate="print"/>
          <a:stretch>
            <a:fillRect/>
          </a:stretch>
        </p:blipFill>
        <p:spPr>
          <a:xfrm>
            <a:off x="1219200" y="4724400"/>
            <a:ext cx="1295400" cy="1727200"/>
          </a:xfrm>
          <a:prstGeom prst="rect">
            <a:avLst/>
          </a:prstGeom>
        </p:spPr>
      </p:pic>
      <p:pic>
        <p:nvPicPr>
          <p:cNvPr id="5" name="Picture 4" descr="BigMan.jpg"/>
          <p:cNvPicPr>
            <a:picLocks noChangeAspect="1"/>
          </p:cNvPicPr>
          <p:nvPr/>
        </p:nvPicPr>
        <p:blipFill>
          <a:blip r:embed="rId3" cstate="print"/>
          <a:stretch>
            <a:fillRect/>
          </a:stretch>
        </p:blipFill>
        <p:spPr>
          <a:xfrm>
            <a:off x="6172200" y="4648200"/>
            <a:ext cx="1371600" cy="1828800"/>
          </a:xfrm>
          <a:prstGeom prst="rect">
            <a:avLst/>
          </a:prstGeom>
        </p:spPr>
      </p:pic>
      <p:pic>
        <p:nvPicPr>
          <p:cNvPr id="6" name="Picture 5" descr="waterfallLG.jpg"/>
          <p:cNvPicPr>
            <a:picLocks noChangeAspect="1"/>
          </p:cNvPicPr>
          <p:nvPr/>
        </p:nvPicPr>
        <p:blipFill>
          <a:blip r:embed="rId4" cstate="print"/>
          <a:stretch>
            <a:fillRect/>
          </a:stretch>
        </p:blipFill>
        <p:spPr>
          <a:xfrm>
            <a:off x="5945925" y="0"/>
            <a:ext cx="3198075" cy="2305812"/>
          </a:xfrm>
          <a:prstGeom prst="rect">
            <a:avLst/>
          </a:prstGeom>
        </p:spPr>
      </p:pic>
      <p:sp>
        <p:nvSpPr>
          <p:cNvPr id="7" name="Left Arrow 6"/>
          <p:cNvSpPr/>
          <p:nvPr/>
        </p:nvSpPr>
        <p:spPr>
          <a:xfrm>
            <a:off x="1828800" y="3048000"/>
            <a:ext cx="5334000" cy="762000"/>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819400" y="3276600"/>
            <a:ext cx="2209800" cy="338554"/>
          </a:xfrm>
          <a:prstGeom prst="rect">
            <a:avLst/>
          </a:prstGeom>
          <a:noFill/>
        </p:spPr>
        <p:txBody>
          <a:bodyPr wrap="square" rtlCol="0">
            <a:spAutoFit/>
          </a:bodyPr>
          <a:lstStyle/>
          <a:p>
            <a:r>
              <a:rPr lang="en-US" sz="1600" dirty="0" smtClean="0"/>
              <a:t>Increasing rate of S</a:t>
            </a:r>
            <a:r>
              <a:rPr lang="en-US" sz="1600" baseline="-25000" dirty="0" smtClean="0"/>
              <a:t>N</a:t>
            </a:r>
            <a:r>
              <a:rPr lang="en-US" sz="1600" dirty="0" smtClean="0"/>
              <a:t>2</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696200" cy="707886"/>
          </a:xfrm>
          <a:prstGeom prst="rect">
            <a:avLst/>
          </a:prstGeom>
          <a:noFill/>
        </p:spPr>
        <p:txBody>
          <a:bodyPr wrap="square" rtlCol="0">
            <a:spAutoFit/>
          </a:bodyPr>
          <a:lstStyle/>
          <a:p>
            <a:pPr algn="ctr"/>
            <a:r>
              <a:rPr lang="en-US" sz="4000" dirty="0" smtClean="0"/>
              <a:t>The Finkelstein Reaction</a:t>
            </a:r>
            <a:endParaRPr lang="en-US" sz="4000" dirty="0"/>
          </a:p>
        </p:txBody>
      </p:sp>
      <p:sp>
        <p:nvSpPr>
          <p:cNvPr id="3" name="TextBox 2"/>
          <p:cNvSpPr txBox="1"/>
          <p:nvPr/>
        </p:nvSpPr>
        <p:spPr>
          <a:xfrm>
            <a:off x="304800" y="1524000"/>
            <a:ext cx="8305800" cy="1754326"/>
          </a:xfrm>
          <a:prstGeom prst="rect">
            <a:avLst/>
          </a:prstGeom>
          <a:noFill/>
        </p:spPr>
        <p:txBody>
          <a:bodyPr wrap="square" rtlCol="0">
            <a:spAutoFit/>
          </a:bodyPr>
          <a:lstStyle/>
          <a:p>
            <a:r>
              <a:rPr lang="en-US" dirty="0" smtClean="0"/>
              <a:t>The exchange of one halide for another, at an sp</a:t>
            </a:r>
            <a:r>
              <a:rPr lang="en-US" baseline="30000" dirty="0" smtClean="0"/>
              <a:t>3</a:t>
            </a:r>
            <a:r>
              <a:rPr lang="en-US" dirty="0" smtClean="0"/>
              <a:t> hybridized carbon, is called the Finkelstein Reaction, for the German chemist, Hans Finkelstein, who reported the reaction in 1910.</a:t>
            </a:r>
          </a:p>
          <a:p>
            <a:r>
              <a:rPr lang="en-US" dirty="0" smtClean="0"/>
              <a:t>The classic Finkelstein reaction makes an alkyl iodide from an alkyl chloride by using acetone as solvent, since sodium iodide is soluble in acetone, but the product, sodium chloride is not.</a:t>
            </a:r>
            <a:endParaRPr lang="en-US" dirty="0"/>
          </a:p>
        </p:txBody>
      </p:sp>
      <p:graphicFrame>
        <p:nvGraphicFramePr>
          <p:cNvPr id="60418" name="Object 2"/>
          <p:cNvGraphicFramePr>
            <a:graphicFrameLocks noChangeAspect="1"/>
          </p:cNvGraphicFramePr>
          <p:nvPr/>
        </p:nvGraphicFramePr>
        <p:xfrm>
          <a:off x="1828800" y="3810000"/>
          <a:ext cx="5454650" cy="471487"/>
        </p:xfrm>
        <a:graphic>
          <a:graphicData uri="http://schemas.openxmlformats.org/presentationml/2006/ole">
            <p:oleObj spid="_x0000_s60418" name="CS ChemDraw Drawing" r:id="rId3" imgW="5453984" imgH="472062" progId="ChemDraw.Document.6.0">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2" name="Object 2"/>
          <p:cNvGraphicFramePr>
            <a:graphicFrameLocks noChangeAspect="1"/>
          </p:cNvGraphicFramePr>
          <p:nvPr/>
        </p:nvGraphicFramePr>
        <p:xfrm>
          <a:off x="1828800" y="1371600"/>
          <a:ext cx="5454650" cy="471488"/>
        </p:xfrm>
        <a:graphic>
          <a:graphicData uri="http://schemas.openxmlformats.org/presentationml/2006/ole">
            <p:oleObj spid="_x0000_s92162" name="CS ChemDraw Drawing" r:id="rId3" imgW="5453984" imgH="472062" progId="ChemDraw.Document.6.0">
              <p:embed/>
            </p:oleObj>
          </a:graphicData>
        </a:graphic>
      </p:graphicFrame>
      <p:pic>
        <p:nvPicPr>
          <p:cNvPr id="3" name="Picture 3"/>
          <p:cNvPicPr>
            <a:picLocks noChangeAspect="1" noChangeArrowheads="1"/>
          </p:cNvPicPr>
          <p:nvPr/>
        </p:nvPicPr>
        <p:blipFill>
          <a:blip r:embed="rId4" cstate="print"/>
          <a:srcRect/>
          <a:stretch>
            <a:fillRect/>
          </a:stretch>
        </p:blipFill>
        <p:spPr bwMode="auto">
          <a:xfrm>
            <a:off x="914400" y="3124200"/>
            <a:ext cx="7155611" cy="685800"/>
          </a:xfrm>
          <a:prstGeom prst="rect">
            <a:avLst/>
          </a:prstGeom>
          <a:noFill/>
          <a:ln w="9525">
            <a:noFill/>
            <a:miter lim="800000"/>
            <a:headEnd/>
            <a:tailEnd/>
          </a:ln>
        </p:spPr>
      </p:pic>
      <p:sp>
        <p:nvSpPr>
          <p:cNvPr id="4" name="TextBox 3"/>
          <p:cNvSpPr txBox="1"/>
          <p:nvPr/>
        </p:nvSpPr>
        <p:spPr>
          <a:xfrm>
            <a:off x="990600" y="2362200"/>
            <a:ext cx="4800600" cy="369332"/>
          </a:xfrm>
          <a:prstGeom prst="rect">
            <a:avLst/>
          </a:prstGeom>
          <a:noFill/>
        </p:spPr>
        <p:txBody>
          <a:bodyPr wrap="square" rtlCol="0">
            <a:spAutoFit/>
          </a:bodyPr>
          <a:lstStyle/>
          <a:p>
            <a:r>
              <a:rPr lang="en-US" dirty="0" smtClean="0"/>
              <a:t>Relative Rates of the Finkelstein Reaction</a:t>
            </a:r>
            <a:endParaRPr lang="en-US" dirty="0"/>
          </a:p>
        </p:txBody>
      </p:sp>
      <p:sp>
        <p:nvSpPr>
          <p:cNvPr id="5" name="TextBox 4"/>
          <p:cNvSpPr txBox="1"/>
          <p:nvPr/>
        </p:nvSpPr>
        <p:spPr>
          <a:xfrm>
            <a:off x="762000" y="4267200"/>
            <a:ext cx="7467600" cy="369332"/>
          </a:xfrm>
          <a:prstGeom prst="rect">
            <a:avLst/>
          </a:prstGeom>
          <a:noFill/>
        </p:spPr>
        <p:txBody>
          <a:bodyPr wrap="square" rtlCol="0">
            <a:spAutoFit/>
          </a:bodyPr>
          <a:lstStyle/>
          <a:p>
            <a:r>
              <a:rPr lang="en-US" dirty="0" smtClean="0"/>
              <a:t>Note that the reaction does </a:t>
            </a:r>
            <a:r>
              <a:rPr lang="en-US" u="sng" dirty="0" smtClean="0"/>
              <a:t>not</a:t>
            </a:r>
            <a:r>
              <a:rPr lang="en-US" dirty="0" smtClean="0"/>
              <a:t> proceed at an aryl or at a vinyl halide.</a:t>
            </a:r>
            <a:endParaRPr lang="en-US" dirty="0"/>
          </a:p>
        </p:txBody>
      </p:sp>
      <p:sp>
        <p:nvSpPr>
          <p:cNvPr id="6" name="TextBox 5"/>
          <p:cNvSpPr txBox="1"/>
          <p:nvPr/>
        </p:nvSpPr>
        <p:spPr>
          <a:xfrm>
            <a:off x="609600" y="457200"/>
            <a:ext cx="7772400" cy="523220"/>
          </a:xfrm>
          <a:prstGeom prst="rect">
            <a:avLst/>
          </a:prstGeom>
          <a:noFill/>
        </p:spPr>
        <p:txBody>
          <a:bodyPr wrap="square" rtlCol="0">
            <a:spAutoFit/>
          </a:bodyPr>
          <a:lstStyle/>
          <a:p>
            <a:r>
              <a:rPr lang="en-US" sz="2800" dirty="0" smtClean="0"/>
              <a:t>How fast is this S</a:t>
            </a:r>
            <a:r>
              <a:rPr lang="en-US" sz="2800" baseline="-25000" dirty="0" smtClean="0"/>
              <a:t>N</a:t>
            </a:r>
            <a:r>
              <a:rPr lang="en-US" sz="2800" dirty="0" smtClean="0"/>
              <a:t>2 reaction?</a:t>
            </a:r>
            <a:endParaRPr lang="en-US" sz="2800" dirty="0"/>
          </a:p>
        </p:txBody>
      </p:sp>
      <p:graphicFrame>
        <p:nvGraphicFramePr>
          <p:cNvPr id="92163" name="Object 3"/>
          <p:cNvGraphicFramePr>
            <a:graphicFrameLocks noChangeAspect="1"/>
          </p:cNvGraphicFramePr>
          <p:nvPr/>
        </p:nvGraphicFramePr>
        <p:xfrm>
          <a:off x="1447800" y="5181600"/>
          <a:ext cx="5870575" cy="1312863"/>
        </p:xfrm>
        <a:graphic>
          <a:graphicData uri="http://schemas.openxmlformats.org/presentationml/2006/ole">
            <p:oleObj spid="_x0000_s92163" name="CS ChemDraw Drawing" r:id="rId5" imgW="5870259" imgH="1313234" progId="ChemDraw.Document.6.0">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001000" cy="523220"/>
          </a:xfrm>
          <a:prstGeom prst="rect">
            <a:avLst/>
          </a:prstGeom>
          <a:noFill/>
        </p:spPr>
        <p:txBody>
          <a:bodyPr wrap="square" rtlCol="0">
            <a:spAutoFit/>
          </a:bodyPr>
          <a:lstStyle/>
          <a:p>
            <a:pPr algn="ctr"/>
            <a:r>
              <a:rPr lang="en-US" sz="2800" dirty="0" smtClean="0"/>
              <a:t>S</a:t>
            </a:r>
            <a:r>
              <a:rPr lang="en-US" sz="2800" baseline="-25000" dirty="0" smtClean="0"/>
              <a:t>N</a:t>
            </a:r>
            <a:r>
              <a:rPr lang="en-US" sz="2800" dirty="0" smtClean="0"/>
              <a:t>2 Rate </a:t>
            </a:r>
            <a:r>
              <a:rPr lang="en-US" sz="2800" u="sng" dirty="0" smtClean="0"/>
              <a:t>Acceleration</a:t>
            </a:r>
            <a:r>
              <a:rPr lang="en-US" sz="2800" dirty="0" smtClean="0"/>
              <a:t> at </a:t>
            </a:r>
            <a:r>
              <a:rPr lang="en-US" sz="2800" dirty="0" err="1" smtClean="0"/>
              <a:t>Allylic</a:t>
            </a:r>
            <a:r>
              <a:rPr lang="en-US" sz="2800" dirty="0" smtClean="0"/>
              <a:t> and </a:t>
            </a:r>
            <a:r>
              <a:rPr lang="en-US" sz="2800" dirty="0" err="1" smtClean="0"/>
              <a:t>Benzylic</a:t>
            </a:r>
            <a:r>
              <a:rPr lang="en-US" sz="2800" dirty="0" smtClean="0"/>
              <a:t> Position </a:t>
            </a:r>
            <a:endParaRPr lang="en-US" sz="2800" dirty="0"/>
          </a:p>
        </p:txBody>
      </p:sp>
      <p:pic>
        <p:nvPicPr>
          <p:cNvPr id="3" name="Picture 3"/>
          <p:cNvPicPr>
            <a:picLocks noChangeAspect="1" noChangeArrowheads="1"/>
          </p:cNvPicPr>
          <p:nvPr/>
        </p:nvPicPr>
        <p:blipFill>
          <a:blip r:embed="rId3" cstate="print"/>
          <a:srcRect/>
          <a:stretch>
            <a:fillRect/>
          </a:stretch>
        </p:blipFill>
        <p:spPr bwMode="auto">
          <a:xfrm>
            <a:off x="762000" y="2971800"/>
            <a:ext cx="7155611" cy="685800"/>
          </a:xfrm>
          <a:prstGeom prst="rect">
            <a:avLst/>
          </a:prstGeom>
          <a:noFill/>
          <a:ln w="9525">
            <a:noFill/>
            <a:miter lim="800000"/>
            <a:headEnd/>
            <a:tailEnd/>
          </a:ln>
        </p:spPr>
      </p:pic>
      <p:graphicFrame>
        <p:nvGraphicFramePr>
          <p:cNvPr id="93186" name="Object 2"/>
          <p:cNvGraphicFramePr>
            <a:graphicFrameLocks noChangeAspect="1"/>
          </p:cNvGraphicFramePr>
          <p:nvPr/>
        </p:nvGraphicFramePr>
        <p:xfrm>
          <a:off x="2209800" y="1219200"/>
          <a:ext cx="4297363" cy="1203325"/>
        </p:xfrm>
        <a:graphic>
          <a:graphicData uri="http://schemas.openxmlformats.org/presentationml/2006/ole">
            <p:oleObj spid="_x0000_s93186" name="CS ChemDraw Drawing" r:id="rId4" imgW="4297275" imgH="1203528" progId="ChemDraw.Document.6.0">
              <p:embed/>
            </p:oleObj>
          </a:graphicData>
        </a:graphic>
      </p:graphicFrame>
      <p:graphicFrame>
        <p:nvGraphicFramePr>
          <p:cNvPr id="93187" name="Object 3"/>
          <p:cNvGraphicFramePr>
            <a:graphicFrameLocks noChangeAspect="1"/>
          </p:cNvGraphicFramePr>
          <p:nvPr/>
        </p:nvGraphicFramePr>
        <p:xfrm>
          <a:off x="2895600" y="4191000"/>
          <a:ext cx="3925887" cy="1519237"/>
        </p:xfrm>
        <a:graphic>
          <a:graphicData uri="http://schemas.openxmlformats.org/presentationml/2006/ole">
            <p:oleObj spid="_x0000_s93187" name="CS ChemDraw Drawing" r:id="rId5" imgW="3925302" imgH="1519136" progId="ChemDraw.Document.6.0">
              <p:embed/>
            </p:oleObj>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600200" y="381000"/>
            <a:ext cx="4762500" cy="200025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685800" y="3810000"/>
            <a:ext cx="7980363" cy="2752725"/>
          </a:xfrm>
          <a:prstGeom prst="rect">
            <a:avLst/>
          </a:prstGeom>
          <a:noFill/>
          <a:ln w="9525">
            <a:noFill/>
            <a:miter lim="800000"/>
            <a:headEnd/>
            <a:tailEnd/>
          </a:ln>
        </p:spPr>
      </p:pic>
      <p:sp>
        <p:nvSpPr>
          <p:cNvPr id="4" name="TextBox 3"/>
          <p:cNvSpPr txBox="1"/>
          <p:nvPr/>
        </p:nvSpPr>
        <p:spPr>
          <a:xfrm>
            <a:off x="457200" y="2895600"/>
            <a:ext cx="8077200" cy="646331"/>
          </a:xfrm>
          <a:prstGeom prst="rect">
            <a:avLst/>
          </a:prstGeom>
          <a:noFill/>
        </p:spPr>
        <p:txBody>
          <a:bodyPr wrap="square" rtlCol="0">
            <a:spAutoFit/>
          </a:bodyPr>
          <a:lstStyle/>
          <a:p>
            <a:r>
              <a:rPr lang="en-US" dirty="0" smtClean="0"/>
              <a:t>In the following reaction, notice that the sp</a:t>
            </a:r>
            <a:r>
              <a:rPr lang="en-US" baseline="30000" dirty="0" smtClean="0"/>
              <a:t>3</a:t>
            </a:r>
            <a:r>
              <a:rPr lang="en-US" dirty="0" smtClean="0"/>
              <a:t>-hybridized halide is substituted, while the sp</a:t>
            </a:r>
            <a:r>
              <a:rPr lang="en-US" baseline="30000" dirty="0" smtClean="0"/>
              <a:t>2</a:t>
            </a:r>
            <a:r>
              <a:rPr lang="en-US" dirty="0" smtClean="0"/>
              <a:t> hybridized halide is not.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vingGoodbye.jpg"/>
          <p:cNvPicPr>
            <a:picLocks noChangeAspect="1"/>
          </p:cNvPicPr>
          <p:nvPr/>
        </p:nvPicPr>
        <p:blipFill>
          <a:blip r:embed="rId3" cstate="print"/>
          <a:stretch>
            <a:fillRect/>
          </a:stretch>
        </p:blipFill>
        <p:spPr>
          <a:xfrm>
            <a:off x="3505200" y="1828800"/>
            <a:ext cx="2133600" cy="3013559"/>
          </a:xfrm>
          <a:prstGeom prst="rect">
            <a:avLst/>
          </a:prstGeom>
        </p:spPr>
      </p:pic>
      <p:sp>
        <p:nvSpPr>
          <p:cNvPr id="3" name="TextBox 2"/>
          <p:cNvSpPr txBox="1"/>
          <p:nvPr/>
        </p:nvSpPr>
        <p:spPr>
          <a:xfrm>
            <a:off x="762000" y="381000"/>
            <a:ext cx="7467600" cy="923330"/>
          </a:xfrm>
          <a:prstGeom prst="rect">
            <a:avLst/>
          </a:prstGeom>
          <a:noFill/>
        </p:spPr>
        <p:txBody>
          <a:bodyPr wrap="square" rtlCol="0">
            <a:spAutoFit/>
          </a:bodyPr>
          <a:lstStyle/>
          <a:p>
            <a:r>
              <a:rPr lang="en-US" dirty="0" smtClean="0"/>
              <a:t>Halides are electronegative elements.  Thus, in the case of an alkyl halide, R-X the halide atom can leave from carbon, taking the shared pair of electrons with it.</a:t>
            </a:r>
            <a:endParaRPr lang="en-US" dirty="0"/>
          </a:p>
        </p:txBody>
      </p:sp>
      <p:graphicFrame>
        <p:nvGraphicFramePr>
          <p:cNvPr id="2050" name="Object 2"/>
          <p:cNvGraphicFramePr>
            <a:graphicFrameLocks noChangeAspect="1"/>
          </p:cNvGraphicFramePr>
          <p:nvPr/>
        </p:nvGraphicFramePr>
        <p:xfrm>
          <a:off x="4267200" y="5410200"/>
          <a:ext cx="668337" cy="566737"/>
        </p:xfrm>
        <a:graphic>
          <a:graphicData uri="http://schemas.openxmlformats.org/presentationml/2006/ole">
            <p:oleObj spid="_x0000_s2050" name="CS ChemDraw Drawing" r:id="rId4" imgW="668849" imgH="566636" progId="ChemDraw.Document.6.0">
              <p:embed/>
            </p:oleObj>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685800" y="4038600"/>
            <a:ext cx="7485063" cy="2552700"/>
          </a:xfrm>
          <a:prstGeom prst="rect">
            <a:avLst/>
          </a:prstGeom>
          <a:noFill/>
          <a:ln w="9525">
            <a:noFill/>
            <a:miter lim="800000"/>
            <a:headEnd/>
            <a:tailEnd/>
          </a:ln>
        </p:spPr>
      </p:pic>
      <p:pic>
        <p:nvPicPr>
          <p:cNvPr id="8196" name="Picture 4"/>
          <p:cNvPicPr>
            <a:picLocks noChangeAspect="1" noChangeArrowheads="1"/>
          </p:cNvPicPr>
          <p:nvPr/>
        </p:nvPicPr>
        <p:blipFill>
          <a:blip r:embed="rId3" cstate="print"/>
          <a:srcRect/>
          <a:stretch>
            <a:fillRect/>
          </a:stretch>
        </p:blipFill>
        <p:spPr bwMode="auto">
          <a:xfrm>
            <a:off x="914400" y="1143000"/>
            <a:ext cx="6781800" cy="2772272"/>
          </a:xfrm>
          <a:prstGeom prst="rect">
            <a:avLst/>
          </a:prstGeom>
          <a:noFill/>
          <a:ln w="9525">
            <a:noFill/>
            <a:miter lim="800000"/>
            <a:headEnd/>
            <a:tailEnd/>
          </a:ln>
        </p:spPr>
      </p:pic>
      <p:sp>
        <p:nvSpPr>
          <p:cNvPr id="5" name="TextBox 4"/>
          <p:cNvSpPr txBox="1"/>
          <p:nvPr/>
        </p:nvSpPr>
        <p:spPr>
          <a:xfrm>
            <a:off x="457200" y="228600"/>
            <a:ext cx="8229600" cy="830997"/>
          </a:xfrm>
          <a:prstGeom prst="rect">
            <a:avLst/>
          </a:prstGeom>
          <a:noFill/>
        </p:spPr>
        <p:txBody>
          <a:bodyPr wrap="square" rtlCol="0">
            <a:spAutoFit/>
          </a:bodyPr>
          <a:lstStyle/>
          <a:p>
            <a:r>
              <a:rPr lang="en-US" sz="2400" dirty="0" smtClean="0"/>
              <a:t>In the following reactions, notice that the less substituted sp</a:t>
            </a:r>
            <a:r>
              <a:rPr lang="en-US" sz="2400" baseline="30000" dirty="0" smtClean="0"/>
              <a:t>3</a:t>
            </a:r>
            <a:r>
              <a:rPr lang="en-US" sz="2400" dirty="0" smtClean="0"/>
              <a:t> hybridized halide is substituted more rapidly.</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5257800" cy="1200329"/>
          </a:xfrm>
          <a:prstGeom prst="rect">
            <a:avLst/>
          </a:prstGeom>
        </p:spPr>
        <p:txBody>
          <a:bodyPr wrap="square">
            <a:spAutoFit/>
          </a:bodyPr>
          <a:lstStyle/>
          <a:p>
            <a:r>
              <a:rPr lang="en-US" dirty="0" smtClean="0"/>
              <a:t>Q:  What will increase the rate of an S</a:t>
            </a:r>
            <a:r>
              <a:rPr lang="en-US" baseline="-25000" dirty="0" smtClean="0"/>
              <a:t>N</a:t>
            </a:r>
            <a:r>
              <a:rPr lang="en-US" dirty="0" smtClean="0"/>
              <a:t>2 reaction?</a:t>
            </a:r>
          </a:p>
          <a:p>
            <a:endParaRPr lang="en-US" dirty="0" smtClean="0"/>
          </a:p>
          <a:p>
            <a:r>
              <a:rPr lang="en-US" b="1" dirty="0" smtClean="0"/>
              <a:t>A5</a:t>
            </a:r>
            <a:r>
              <a:rPr lang="en-US" dirty="0" smtClean="0"/>
              <a:t>:  The best SUBSTRATES for S</a:t>
            </a:r>
            <a:r>
              <a:rPr lang="en-US" baseline="-25000" dirty="0" smtClean="0"/>
              <a:t>N</a:t>
            </a:r>
            <a:r>
              <a:rPr lang="en-US" dirty="0" smtClean="0"/>
              <a:t>2 reactions have excellent LEAVING GROUPS.</a:t>
            </a:r>
            <a:endParaRPr lang="en-US" dirty="0"/>
          </a:p>
        </p:txBody>
      </p:sp>
      <p:sp>
        <p:nvSpPr>
          <p:cNvPr id="3" name="TextBox 2"/>
          <p:cNvSpPr txBox="1"/>
          <p:nvPr/>
        </p:nvSpPr>
        <p:spPr>
          <a:xfrm>
            <a:off x="533400" y="5181600"/>
            <a:ext cx="7239000" cy="923330"/>
          </a:xfrm>
          <a:prstGeom prst="rect">
            <a:avLst/>
          </a:prstGeom>
          <a:noFill/>
        </p:spPr>
        <p:txBody>
          <a:bodyPr wrap="square" rtlCol="0">
            <a:spAutoFit/>
          </a:bodyPr>
          <a:lstStyle/>
          <a:p>
            <a:r>
              <a:rPr lang="en-US" dirty="0" smtClean="0"/>
              <a:t>The best leaving groups are usually the </a:t>
            </a:r>
            <a:r>
              <a:rPr lang="en-US" u="sng" dirty="0" smtClean="0"/>
              <a:t>weakest bases </a:t>
            </a:r>
            <a:r>
              <a:rPr lang="en-US" dirty="0" smtClean="0"/>
              <a:t>(i.e. best able to stabilize the increase in electron density which will occur as the LG departs with its pair of electrons).</a:t>
            </a:r>
            <a:endParaRPr lang="en-US" dirty="0"/>
          </a:p>
        </p:txBody>
      </p:sp>
      <p:sp>
        <p:nvSpPr>
          <p:cNvPr id="4" name="TextBox 3"/>
          <p:cNvSpPr txBox="1"/>
          <p:nvPr/>
        </p:nvSpPr>
        <p:spPr>
          <a:xfrm>
            <a:off x="228600" y="3200400"/>
            <a:ext cx="8534400" cy="461665"/>
          </a:xfrm>
          <a:prstGeom prst="rect">
            <a:avLst/>
          </a:prstGeom>
          <a:noFill/>
        </p:spPr>
        <p:txBody>
          <a:bodyPr wrap="square" rtlCol="0">
            <a:spAutoFit/>
          </a:bodyPr>
          <a:lstStyle/>
          <a:p>
            <a:r>
              <a:rPr lang="en-US" sz="2400" dirty="0" smtClean="0"/>
              <a:t>(fastest substrate)  R-I  &gt;   R-Br   &gt;   R-</a:t>
            </a:r>
            <a:r>
              <a:rPr lang="en-US" sz="2400" dirty="0" err="1" smtClean="0"/>
              <a:t>Cl</a:t>
            </a:r>
            <a:r>
              <a:rPr lang="en-US" sz="2400" dirty="0" smtClean="0"/>
              <a:t>    &gt;  R-F (slowest substrate)</a:t>
            </a:r>
            <a:endParaRPr lang="en-US" sz="2400" dirty="0"/>
          </a:p>
        </p:txBody>
      </p:sp>
      <p:sp>
        <p:nvSpPr>
          <p:cNvPr id="5" name="TextBox 4"/>
          <p:cNvSpPr txBox="1"/>
          <p:nvPr/>
        </p:nvSpPr>
        <p:spPr>
          <a:xfrm>
            <a:off x="533400" y="4038600"/>
            <a:ext cx="8153400" cy="461665"/>
          </a:xfrm>
          <a:prstGeom prst="rect">
            <a:avLst/>
          </a:prstGeom>
          <a:noFill/>
        </p:spPr>
        <p:txBody>
          <a:bodyPr wrap="square" rtlCol="0">
            <a:spAutoFit/>
          </a:bodyPr>
          <a:lstStyle/>
          <a:p>
            <a:pPr algn="ctr"/>
            <a:r>
              <a:rPr lang="en-US" sz="2400" dirty="0" smtClean="0"/>
              <a:t>(weakest base)  I</a:t>
            </a:r>
            <a:r>
              <a:rPr lang="en-US" sz="2400" baseline="30000" dirty="0" smtClean="0"/>
              <a:t>-</a:t>
            </a:r>
            <a:r>
              <a:rPr lang="en-US" sz="2400" dirty="0" smtClean="0"/>
              <a:t>  &lt;  Br</a:t>
            </a:r>
            <a:r>
              <a:rPr lang="en-US" sz="2400" baseline="30000" dirty="0" smtClean="0"/>
              <a:t>-</a:t>
            </a:r>
            <a:r>
              <a:rPr lang="en-US" sz="2400" dirty="0" smtClean="0"/>
              <a:t>  &lt;   </a:t>
            </a:r>
            <a:r>
              <a:rPr lang="en-US" sz="2400" dirty="0" err="1" smtClean="0"/>
              <a:t>Cl</a:t>
            </a:r>
            <a:r>
              <a:rPr lang="en-US" sz="2400" baseline="30000" dirty="0" smtClean="0"/>
              <a:t>-</a:t>
            </a:r>
            <a:r>
              <a:rPr lang="en-US" sz="2400" dirty="0" smtClean="0"/>
              <a:t>   &lt;   F</a:t>
            </a:r>
            <a:r>
              <a:rPr lang="en-US" sz="2400" baseline="30000" dirty="0" smtClean="0"/>
              <a:t>-</a:t>
            </a:r>
            <a:r>
              <a:rPr lang="en-US" sz="2400" dirty="0" smtClean="0"/>
              <a:t>   (strongest base)</a:t>
            </a:r>
            <a:endParaRPr lang="en-US" sz="2400" dirty="0"/>
          </a:p>
        </p:txBody>
      </p:sp>
      <p:graphicFrame>
        <p:nvGraphicFramePr>
          <p:cNvPr id="11266" name="Object 2"/>
          <p:cNvGraphicFramePr>
            <a:graphicFrameLocks noChangeAspect="1"/>
          </p:cNvGraphicFramePr>
          <p:nvPr/>
        </p:nvGraphicFramePr>
        <p:xfrm>
          <a:off x="1371600" y="1828800"/>
          <a:ext cx="6237288" cy="619125"/>
        </p:xfrm>
        <a:graphic>
          <a:graphicData uri="http://schemas.openxmlformats.org/presentationml/2006/ole">
            <p:oleObj spid="_x0000_s11266" name="CS ChemDraw Drawing" r:id="rId3" imgW="6237370" imgH="618517" progId="ChemDraw.Document.6.0">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4267200"/>
            <a:ext cx="7696200" cy="1569660"/>
          </a:xfrm>
          <a:prstGeom prst="rect">
            <a:avLst/>
          </a:prstGeom>
          <a:noFill/>
        </p:spPr>
        <p:txBody>
          <a:bodyPr wrap="square" rtlCol="0">
            <a:spAutoFit/>
          </a:bodyPr>
          <a:lstStyle/>
          <a:p>
            <a:r>
              <a:rPr lang="en-US" sz="2400" dirty="0" smtClean="0"/>
              <a:t>Alcohols are readily available and inexpensive, but the –OH group is </a:t>
            </a:r>
            <a:r>
              <a:rPr lang="en-US" sz="2400" u="sng" dirty="0" smtClean="0"/>
              <a:t>NOT</a:t>
            </a:r>
            <a:r>
              <a:rPr lang="en-US" sz="2400" dirty="0" smtClean="0"/>
              <a:t> a good leaving group for </a:t>
            </a:r>
            <a:r>
              <a:rPr lang="en-US" sz="2400" dirty="0" err="1" smtClean="0"/>
              <a:t>nucleophilic</a:t>
            </a:r>
            <a:r>
              <a:rPr lang="en-US" sz="2400" dirty="0" smtClean="0"/>
              <a:t> substitution, since hydroxide is much too strong a base to be a good leaving group.</a:t>
            </a:r>
            <a:endParaRPr lang="en-US" sz="2400" dirty="0"/>
          </a:p>
        </p:txBody>
      </p:sp>
      <p:pic>
        <p:nvPicPr>
          <p:cNvPr id="3" name="Picture 2" descr="margarita.jpg"/>
          <p:cNvPicPr>
            <a:picLocks noChangeAspect="1"/>
          </p:cNvPicPr>
          <p:nvPr/>
        </p:nvPicPr>
        <p:blipFill>
          <a:blip r:embed="rId3" cstate="print"/>
          <a:stretch>
            <a:fillRect/>
          </a:stretch>
        </p:blipFill>
        <p:spPr>
          <a:xfrm>
            <a:off x="3276600" y="990600"/>
            <a:ext cx="2524125" cy="2981196"/>
          </a:xfrm>
          <a:prstGeom prst="rect">
            <a:avLst/>
          </a:prstGeom>
        </p:spPr>
      </p:pic>
      <p:graphicFrame>
        <p:nvGraphicFramePr>
          <p:cNvPr id="31746" name="Object 2"/>
          <p:cNvGraphicFramePr>
            <a:graphicFrameLocks noChangeAspect="1"/>
          </p:cNvGraphicFramePr>
          <p:nvPr/>
        </p:nvGraphicFramePr>
        <p:xfrm>
          <a:off x="1600200" y="381000"/>
          <a:ext cx="6002734" cy="381000"/>
        </p:xfrm>
        <a:graphic>
          <a:graphicData uri="http://schemas.openxmlformats.org/presentationml/2006/ole">
            <p:oleObj spid="_x0000_s31746" name="CS ChemDraw Drawing" r:id="rId4" imgW="4801613" imgH="304530" progId="ChemDraw.Document.6.0">
              <p:embed/>
            </p:oleObj>
          </a:graphicData>
        </a:graphic>
      </p:graphicFrame>
      <p:sp>
        <p:nvSpPr>
          <p:cNvPr id="5" name="TextBox 4"/>
          <p:cNvSpPr txBox="1"/>
          <p:nvPr/>
        </p:nvSpPr>
        <p:spPr>
          <a:xfrm>
            <a:off x="6324600" y="1752600"/>
            <a:ext cx="2362200" cy="646331"/>
          </a:xfrm>
          <a:prstGeom prst="rect">
            <a:avLst/>
          </a:prstGeom>
          <a:noFill/>
        </p:spPr>
        <p:txBody>
          <a:bodyPr wrap="square" rtlCol="0">
            <a:spAutoFit/>
          </a:bodyPr>
          <a:lstStyle/>
          <a:p>
            <a:r>
              <a:rPr lang="en-US" dirty="0" smtClean="0"/>
              <a:t>Strong base and poor leaving group</a:t>
            </a:r>
            <a:endParaRPr lang="en-US" dirty="0"/>
          </a:p>
        </p:txBody>
      </p:sp>
      <p:sp>
        <p:nvSpPr>
          <p:cNvPr id="6" name="Up Arrow 5"/>
          <p:cNvSpPr/>
          <p:nvPr/>
        </p:nvSpPr>
        <p:spPr>
          <a:xfrm>
            <a:off x="7162800" y="914400"/>
            <a:ext cx="2286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696200" cy="1569660"/>
          </a:xfrm>
          <a:prstGeom prst="rect">
            <a:avLst/>
          </a:prstGeom>
          <a:noFill/>
        </p:spPr>
        <p:txBody>
          <a:bodyPr wrap="square" rtlCol="0">
            <a:spAutoFit/>
          </a:bodyPr>
          <a:lstStyle/>
          <a:p>
            <a:r>
              <a:rPr lang="en-US" sz="2400" dirty="0" smtClean="0"/>
              <a:t>Like hydroxide, </a:t>
            </a:r>
            <a:r>
              <a:rPr lang="en-US" sz="2400" dirty="0" err="1" smtClean="0"/>
              <a:t>alkoxide</a:t>
            </a:r>
            <a:r>
              <a:rPr lang="en-US" sz="2400" dirty="0" smtClean="0"/>
              <a:t> (RO</a:t>
            </a:r>
            <a:r>
              <a:rPr lang="en-US" sz="2400" baseline="30000" dirty="0" smtClean="0"/>
              <a:t>-</a:t>
            </a:r>
            <a:r>
              <a:rPr lang="en-US" sz="2400" dirty="0" smtClean="0"/>
              <a:t>) is a poor leaving group, thus ethers are relatively </a:t>
            </a:r>
            <a:r>
              <a:rPr lang="en-US" sz="2400" dirty="0" err="1" smtClean="0"/>
              <a:t>unreactive</a:t>
            </a:r>
            <a:r>
              <a:rPr lang="en-US" sz="2400" dirty="0" smtClean="0"/>
              <a:t> toward </a:t>
            </a:r>
            <a:r>
              <a:rPr lang="en-US" sz="2400" dirty="0" err="1" smtClean="0"/>
              <a:t>nucleophiles</a:t>
            </a:r>
            <a:r>
              <a:rPr lang="en-US" sz="2400" dirty="0" smtClean="0"/>
              <a:t> (and toward strong bases) and therefore make good (</a:t>
            </a:r>
            <a:r>
              <a:rPr lang="en-US" sz="2400" dirty="0" err="1" smtClean="0"/>
              <a:t>unreactive</a:t>
            </a:r>
            <a:r>
              <a:rPr lang="en-US" sz="2400" dirty="0" smtClean="0"/>
              <a:t>) solvents.</a:t>
            </a:r>
            <a:endParaRPr lang="en-US" sz="2400" dirty="0"/>
          </a:p>
        </p:txBody>
      </p:sp>
      <p:sp>
        <p:nvSpPr>
          <p:cNvPr id="3" name="TextBox 2"/>
          <p:cNvSpPr txBox="1"/>
          <p:nvPr/>
        </p:nvSpPr>
        <p:spPr>
          <a:xfrm>
            <a:off x="838200" y="3200400"/>
            <a:ext cx="6019800" cy="523220"/>
          </a:xfrm>
          <a:prstGeom prst="rect">
            <a:avLst/>
          </a:prstGeom>
          <a:noFill/>
        </p:spPr>
        <p:txBody>
          <a:bodyPr wrap="square" rtlCol="0">
            <a:spAutoFit/>
          </a:bodyPr>
          <a:lstStyle/>
          <a:p>
            <a:r>
              <a:rPr lang="en-US" sz="2800" dirty="0" smtClean="0"/>
              <a:t>Ethers commonly used as solvents:</a:t>
            </a:r>
            <a:endParaRPr lang="en-US" sz="2800" dirty="0"/>
          </a:p>
        </p:txBody>
      </p:sp>
      <p:graphicFrame>
        <p:nvGraphicFramePr>
          <p:cNvPr id="95235" name="Object 3"/>
          <p:cNvGraphicFramePr>
            <a:graphicFrameLocks noChangeAspect="1"/>
          </p:cNvGraphicFramePr>
          <p:nvPr/>
        </p:nvGraphicFramePr>
        <p:xfrm>
          <a:off x="762000" y="3962400"/>
          <a:ext cx="7772400" cy="1145619"/>
        </p:xfrm>
        <a:graphic>
          <a:graphicData uri="http://schemas.openxmlformats.org/presentationml/2006/ole">
            <p:oleObj spid="_x0000_s95235" name="CS ChemDraw Drawing" r:id="rId3" imgW="12162736" imgH="1793402" progId="ChemDraw.Document.6.0">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8" name="Object 2"/>
          <p:cNvGraphicFramePr>
            <a:graphicFrameLocks noChangeAspect="1"/>
          </p:cNvGraphicFramePr>
          <p:nvPr/>
        </p:nvGraphicFramePr>
        <p:xfrm>
          <a:off x="1219200" y="3048000"/>
          <a:ext cx="6572250" cy="1576387"/>
        </p:xfrm>
        <a:graphic>
          <a:graphicData uri="http://schemas.openxmlformats.org/presentationml/2006/ole">
            <p:oleObj spid="_x0000_s126978" name="CS ChemDraw Drawing" r:id="rId3" imgW="6572605" imgH="1576962" progId="ChemDraw.Document.6.0">
              <p:embed/>
            </p:oleObj>
          </a:graphicData>
        </a:graphic>
      </p:graphicFrame>
      <p:sp>
        <p:nvSpPr>
          <p:cNvPr id="3" name="TextBox 2"/>
          <p:cNvSpPr txBox="1"/>
          <p:nvPr/>
        </p:nvSpPr>
        <p:spPr>
          <a:xfrm>
            <a:off x="685800" y="762000"/>
            <a:ext cx="7620000" cy="1384995"/>
          </a:xfrm>
          <a:prstGeom prst="rect">
            <a:avLst/>
          </a:prstGeom>
          <a:noFill/>
        </p:spPr>
        <p:txBody>
          <a:bodyPr wrap="square" rtlCol="0">
            <a:spAutoFit/>
          </a:bodyPr>
          <a:lstStyle/>
          <a:p>
            <a:r>
              <a:rPr lang="en-US" sz="2800" dirty="0" smtClean="0"/>
              <a:t>Under strongly acidic conditions, however, the OH group is </a:t>
            </a:r>
            <a:r>
              <a:rPr lang="en-US" sz="2800" dirty="0" err="1" smtClean="0"/>
              <a:t>protonated</a:t>
            </a:r>
            <a:r>
              <a:rPr lang="en-US" sz="2800" dirty="0" smtClean="0"/>
              <a:t>, thus turning it into a much better leaving group (H</a:t>
            </a:r>
            <a:r>
              <a:rPr lang="en-US" sz="2800" baseline="-25000" dirty="0" smtClean="0"/>
              <a:t>2</a:t>
            </a:r>
            <a:r>
              <a:rPr lang="en-US" sz="2800" dirty="0" smtClean="0"/>
              <a:t>O) as shown.</a:t>
            </a: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cstate="print"/>
          <a:srcRect/>
          <a:stretch>
            <a:fillRect/>
          </a:stretch>
        </p:blipFill>
        <p:spPr bwMode="auto">
          <a:xfrm>
            <a:off x="1600200" y="838200"/>
            <a:ext cx="6086475" cy="2400300"/>
          </a:xfrm>
          <a:prstGeom prst="rect">
            <a:avLst/>
          </a:prstGeom>
          <a:noFill/>
          <a:ln w="9525">
            <a:noFill/>
            <a:miter lim="800000"/>
            <a:headEnd/>
            <a:tailEnd/>
          </a:ln>
        </p:spPr>
      </p:pic>
      <p:pic>
        <p:nvPicPr>
          <p:cNvPr id="128003" name="Picture 3"/>
          <p:cNvPicPr>
            <a:picLocks noChangeAspect="1" noChangeArrowheads="1"/>
          </p:cNvPicPr>
          <p:nvPr/>
        </p:nvPicPr>
        <p:blipFill>
          <a:blip r:embed="rId3" cstate="print"/>
          <a:srcRect/>
          <a:stretch>
            <a:fillRect/>
          </a:stretch>
        </p:blipFill>
        <p:spPr bwMode="auto">
          <a:xfrm>
            <a:off x="457200" y="3733800"/>
            <a:ext cx="8161337" cy="25146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cstate="print"/>
          <a:srcRect/>
          <a:stretch>
            <a:fillRect/>
          </a:stretch>
        </p:blipFill>
        <p:spPr bwMode="auto">
          <a:xfrm>
            <a:off x="762000" y="609600"/>
            <a:ext cx="7589837" cy="1714500"/>
          </a:xfrm>
          <a:prstGeom prst="rect">
            <a:avLst/>
          </a:prstGeom>
          <a:noFill/>
          <a:ln w="9525">
            <a:noFill/>
            <a:miter lim="800000"/>
            <a:headEnd/>
            <a:tailEnd/>
          </a:ln>
        </p:spPr>
      </p:pic>
      <p:pic>
        <p:nvPicPr>
          <p:cNvPr id="129027" name="Picture 3"/>
          <p:cNvPicPr>
            <a:picLocks noChangeAspect="1" noChangeArrowheads="1"/>
          </p:cNvPicPr>
          <p:nvPr/>
        </p:nvPicPr>
        <p:blipFill>
          <a:blip r:embed="rId3" cstate="print"/>
          <a:srcRect/>
          <a:stretch>
            <a:fillRect/>
          </a:stretch>
        </p:blipFill>
        <p:spPr bwMode="auto">
          <a:xfrm>
            <a:off x="609600" y="2971800"/>
            <a:ext cx="8224838" cy="370328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685800" y="4648200"/>
          <a:ext cx="7126556" cy="1295400"/>
        </p:xfrm>
        <a:graphic>
          <a:graphicData uri="http://schemas.openxmlformats.org/presentationml/2006/ole">
            <p:oleObj spid="_x0000_s32770" name="CS ChemDraw Drawing" r:id="rId3" imgW="10643238" imgH="1934994" progId="ChemDraw.Document.6.0">
              <p:embed/>
            </p:oleObj>
          </a:graphicData>
        </a:graphic>
      </p:graphicFrame>
      <p:sp>
        <p:nvSpPr>
          <p:cNvPr id="3" name="TextBox 2"/>
          <p:cNvSpPr txBox="1"/>
          <p:nvPr/>
        </p:nvSpPr>
        <p:spPr>
          <a:xfrm>
            <a:off x="533400" y="304800"/>
            <a:ext cx="8001000" cy="954107"/>
          </a:xfrm>
          <a:prstGeom prst="rect">
            <a:avLst/>
          </a:prstGeom>
          <a:noFill/>
        </p:spPr>
        <p:txBody>
          <a:bodyPr wrap="square" rtlCol="0">
            <a:spAutoFit/>
          </a:bodyPr>
          <a:lstStyle/>
          <a:p>
            <a:r>
              <a:rPr lang="en-US" sz="2800" dirty="0" smtClean="0"/>
              <a:t>A more </a:t>
            </a:r>
            <a:r>
              <a:rPr lang="en-US" sz="2800" dirty="0" err="1" smtClean="0"/>
              <a:t>chemoselective</a:t>
            </a:r>
            <a:r>
              <a:rPr lang="en-US" sz="2800" dirty="0" smtClean="0"/>
              <a:t> way to convert an alcohol into a good leaving group is to turn it into a </a:t>
            </a:r>
            <a:r>
              <a:rPr lang="en-US" sz="2800" dirty="0" err="1" smtClean="0"/>
              <a:t>sulfonate</a:t>
            </a:r>
            <a:r>
              <a:rPr lang="en-US" sz="2800" dirty="0" smtClean="0"/>
              <a:t>:</a:t>
            </a:r>
            <a:endParaRPr lang="en-US" sz="2800" dirty="0"/>
          </a:p>
        </p:txBody>
      </p:sp>
      <p:graphicFrame>
        <p:nvGraphicFramePr>
          <p:cNvPr id="32771" name="Object 3"/>
          <p:cNvGraphicFramePr>
            <a:graphicFrameLocks noChangeAspect="1"/>
          </p:cNvGraphicFramePr>
          <p:nvPr/>
        </p:nvGraphicFramePr>
        <p:xfrm>
          <a:off x="609600" y="2209800"/>
          <a:ext cx="7877908" cy="1066800"/>
        </p:xfrm>
        <a:graphic>
          <a:graphicData uri="http://schemas.openxmlformats.org/presentationml/2006/ole">
            <p:oleObj spid="_x0000_s32771" name="CS ChemDraw Drawing" r:id="rId4" imgW="13691148" imgH="1852849" progId="ChemDraw.Document.6.0">
              <p:embed/>
            </p:oleObj>
          </a:graphicData>
        </a:graphic>
      </p:graphicFrame>
      <p:sp>
        <p:nvSpPr>
          <p:cNvPr id="5" name="TextBox 4"/>
          <p:cNvSpPr txBox="1"/>
          <p:nvPr/>
        </p:nvSpPr>
        <p:spPr>
          <a:xfrm>
            <a:off x="5715000" y="3124200"/>
            <a:ext cx="1447800" cy="369332"/>
          </a:xfrm>
          <a:prstGeom prst="rect">
            <a:avLst/>
          </a:prstGeom>
          <a:noFill/>
        </p:spPr>
        <p:txBody>
          <a:bodyPr wrap="square" rtlCol="0">
            <a:spAutoFit/>
          </a:bodyPr>
          <a:lstStyle/>
          <a:p>
            <a:r>
              <a:rPr lang="en-US" dirty="0" smtClean="0"/>
              <a:t>Alkyl </a:t>
            </a:r>
            <a:r>
              <a:rPr lang="en-US" dirty="0" err="1" smtClean="0"/>
              <a:t>tosylate</a:t>
            </a:r>
            <a:endParaRPr lang="en-US" dirty="0"/>
          </a:p>
        </p:txBody>
      </p:sp>
      <p:sp>
        <p:nvSpPr>
          <p:cNvPr id="6" name="TextBox 5"/>
          <p:cNvSpPr txBox="1"/>
          <p:nvPr/>
        </p:nvSpPr>
        <p:spPr>
          <a:xfrm>
            <a:off x="7620000" y="3124200"/>
            <a:ext cx="1219200" cy="369332"/>
          </a:xfrm>
          <a:prstGeom prst="rect">
            <a:avLst/>
          </a:prstGeom>
          <a:noFill/>
        </p:spPr>
        <p:txBody>
          <a:bodyPr wrap="square" rtlCol="0">
            <a:spAutoFit/>
          </a:bodyPr>
          <a:lstStyle/>
          <a:p>
            <a:r>
              <a:rPr lang="en-US" dirty="0" err="1" smtClean="0"/>
              <a:t>pKa</a:t>
            </a:r>
            <a:r>
              <a:rPr lang="en-US" dirty="0" smtClean="0"/>
              <a:t> = 5.21</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381000" y="2209800"/>
          <a:ext cx="8573786" cy="2971800"/>
        </p:xfrm>
        <a:graphic>
          <a:graphicData uri="http://schemas.openxmlformats.org/presentationml/2006/ole">
            <p:oleObj spid="_x0000_s33794" name="CS ChemDraw Drawing" r:id="rId3" imgW="14476154" imgH="5016500" progId="ChemDraw.Document.6.0">
              <p:embed/>
            </p:oleObj>
          </a:graphicData>
        </a:graphic>
      </p:graphicFrame>
      <p:sp>
        <p:nvSpPr>
          <p:cNvPr id="3" name="TextBox 2"/>
          <p:cNvSpPr txBox="1"/>
          <p:nvPr/>
        </p:nvSpPr>
        <p:spPr>
          <a:xfrm>
            <a:off x="457200" y="533400"/>
            <a:ext cx="8001000" cy="707886"/>
          </a:xfrm>
          <a:prstGeom prst="rect">
            <a:avLst/>
          </a:prstGeom>
          <a:noFill/>
        </p:spPr>
        <p:txBody>
          <a:bodyPr wrap="square" rtlCol="0">
            <a:spAutoFit/>
          </a:bodyPr>
          <a:lstStyle/>
          <a:p>
            <a:pPr algn="ctr"/>
            <a:r>
              <a:rPr lang="en-US" sz="4000" dirty="0" smtClean="0"/>
              <a:t>Commonly Used Alkyl </a:t>
            </a:r>
            <a:r>
              <a:rPr lang="en-US" sz="4000" dirty="0" err="1" smtClean="0"/>
              <a:t>Sulfonates</a:t>
            </a:r>
            <a:endParaRPr lang="en-US" sz="4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533400" y="228600"/>
            <a:ext cx="7980363" cy="2057400"/>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0" y="4324721"/>
            <a:ext cx="9144000" cy="2533279"/>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1" y="2514600"/>
            <a:ext cx="9144001" cy="154134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19400"/>
            <a:ext cx="8001000" cy="923330"/>
          </a:xfrm>
          <a:prstGeom prst="rect">
            <a:avLst/>
          </a:prstGeom>
          <a:noFill/>
        </p:spPr>
        <p:txBody>
          <a:bodyPr wrap="square" rtlCol="0">
            <a:spAutoFit/>
          </a:bodyPr>
          <a:lstStyle/>
          <a:p>
            <a:r>
              <a:rPr lang="en-US" dirty="0" smtClean="0"/>
              <a:t>In its place, a </a:t>
            </a:r>
            <a:r>
              <a:rPr lang="en-US" dirty="0" err="1" smtClean="0"/>
              <a:t>nucleophile</a:t>
            </a:r>
            <a:r>
              <a:rPr lang="en-US" dirty="0" smtClean="0"/>
              <a:t> enters, coming in with its pair of electron to re-fill the </a:t>
            </a:r>
            <a:r>
              <a:rPr lang="en-US" dirty="0" err="1" smtClean="0"/>
              <a:t>valency</a:t>
            </a:r>
            <a:r>
              <a:rPr lang="en-US" dirty="0" smtClean="0"/>
              <a:t> of the carbon, and replace the pair lost to the leaving group.  This is called a </a:t>
            </a:r>
            <a:r>
              <a:rPr lang="en-US" dirty="0" err="1" smtClean="0"/>
              <a:t>nucleophilic</a:t>
            </a:r>
            <a:r>
              <a:rPr lang="en-US" dirty="0" smtClean="0"/>
              <a:t> substitution.</a:t>
            </a:r>
            <a:endParaRPr lang="en-US" dirty="0"/>
          </a:p>
        </p:txBody>
      </p:sp>
      <p:graphicFrame>
        <p:nvGraphicFramePr>
          <p:cNvPr id="1026" name="Object 2"/>
          <p:cNvGraphicFramePr>
            <a:graphicFrameLocks noChangeAspect="1"/>
          </p:cNvGraphicFramePr>
          <p:nvPr/>
        </p:nvGraphicFramePr>
        <p:xfrm>
          <a:off x="1219200" y="4038600"/>
          <a:ext cx="6237288" cy="619125"/>
        </p:xfrm>
        <a:graphic>
          <a:graphicData uri="http://schemas.openxmlformats.org/presentationml/2006/ole">
            <p:oleObj spid="_x0000_s1026" name="CS ChemDraw Drawing" r:id="rId3" imgW="6237370" imgH="618517" progId="ChemDraw.Document.6.0">
              <p:embed/>
            </p:oleObj>
          </a:graphicData>
        </a:graphic>
      </p:graphicFrame>
      <p:sp>
        <p:nvSpPr>
          <p:cNvPr id="4" name="TextBox 3"/>
          <p:cNvSpPr txBox="1"/>
          <p:nvPr/>
        </p:nvSpPr>
        <p:spPr>
          <a:xfrm>
            <a:off x="533400" y="4800600"/>
            <a:ext cx="8077200" cy="1754326"/>
          </a:xfrm>
          <a:prstGeom prst="rect">
            <a:avLst/>
          </a:prstGeom>
          <a:noFill/>
        </p:spPr>
        <p:txBody>
          <a:bodyPr wrap="square" rtlCol="0">
            <a:spAutoFit/>
          </a:bodyPr>
          <a:lstStyle/>
          <a:p>
            <a:r>
              <a:rPr lang="en-US" dirty="0" smtClean="0"/>
              <a:t>Notice that each of the curved arrows shown above is intended to represent the movement of two electrons.</a:t>
            </a:r>
          </a:p>
          <a:p>
            <a:endParaRPr lang="en-US" dirty="0"/>
          </a:p>
          <a:p>
            <a:r>
              <a:rPr lang="en-US" dirty="0" smtClean="0"/>
              <a:t>Arrows of this type are a ‘bookkeeping’ system used by organic chemists to account for electrons and to aid in rationalizing the behavior of the system.  Notice that the electrons ‘flow’ toward the more electronegative atom.</a:t>
            </a:r>
            <a:endParaRPr lang="en-US" dirty="0"/>
          </a:p>
        </p:txBody>
      </p:sp>
      <p:pic>
        <p:nvPicPr>
          <p:cNvPr id="5" name="Picture 4" descr="shooting_arrow_feet.jpg"/>
          <p:cNvPicPr>
            <a:picLocks noChangeAspect="1"/>
          </p:cNvPicPr>
          <p:nvPr/>
        </p:nvPicPr>
        <p:blipFill>
          <a:blip r:embed="rId4" cstate="print"/>
          <a:stretch>
            <a:fillRect/>
          </a:stretch>
        </p:blipFill>
        <p:spPr>
          <a:xfrm>
            <a:off x="2209800" y="0"/>
            <a:ext cx="4114800" cy="278160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747713" y="1162050"/>
            <a:ext cx="7646987" cy="45339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414338" y="1147763"/>
            <a:ext cx="8313737" cy="456247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2" cstate="print"/>
          <a:srcRect/>
          <a:stretch>
            <a:fillRect/>
          </a:stretch>
        </p:blipFill>
        <p:spPr bwMode="auto">
          <a:xfrm>
            <a:off x="1581150" y="1323975"/>
            <a:ext cx="5981700" cy="42100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162050" y="1295400"/>
            <a:ext cx="6818313" cy="42672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66675" y="509588"/>
            <a:ext cx="9009063" cy="58388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a:stretch>
            <a:fillRect/>
          </a:stretch>
        </p:blipFill>
        <p:spPr bwMode="auto">
          <a:xfrm>
            <a:off x="685800" y="1447800"/>
            <a:ext cx="8123851" cy="38862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1509713" y="1862138"/>
            <a:ext cx="6124575" cy="31337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895350" y="1985963"/>
            <a:ext cx="7351713" cy="28860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0" y="3124200"/>
            <a:ext cx="9144000" cy="2565070"/>
          </a:xfrm>
          <a:prstGeom prst="rect">
            <a:avLst/>
          </a:prstGeom>
          <a:noFill/>
          <a:ln w="9525">
            <a:noFill/>
            <a:miter lim="800000"/>
            <a:headEnd/>
            <a:tailEnd/>
          </a:ln>
        </p:spPr>
      </p:pic>
      <p:pic>
        <p:nvPicPr>
          <p:cNvPr id="44035" name="Picture 3"/>
          <p:cNvPicPr>
            <a:picLocks noChangeAspect="1" noChangeArrowheads="1"/>
          </p:cNvPicPr>
          <p:nvPr/>
        </p:nvPicPr>
        <p:blipFill>
          <a:blip r:embed="rId3" cstate="print"/>
          <a:srcRect/>
          <a:stretch>
            <a:fillRect/>
          </a:stretch>
        </p:blipFill>
        <p:spPr bwMode="auto">
          <a:xfrm>
            <a:off x="1295400" y="228600"/>
            <a:ext cx="6827837" cy="23812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
            <a:ext cx="8001000" cy="707886"/>
          </a:xfrm>
          <a:prstGeom prst="rect">
            <a:avLst/>
          </a:prstGeom>
          <a:noFill/>
        </p:spPr>
        <p:txBody>
          <a:bodyPr wrap="square" rtlCol="0">
            <a:spAutoFit/>
          </a:bodyPr>
          <a:lstStyle/>
          <a:p>
            <a:pPr algn="ctr"/>
            <a:r>
              <a:rPr lang="en-US" sz="4000" dirty="0" smtClean="0"/>
              <a:t>Crown Ethers</a:t>
            </a:r>
            <a:endParaRPr lang="en-US" sz="4000" dirty="0"/>
          </a:p>
        </p:txBody>
      </p:sp>
      <p:pic>
        <p:nvPicPr>
          <p:cNvPr id="3" name="Picture 2" descr="Crowns.png"/>
          <p:cNvPicPr>
            <a:picLocks noChangeAspect="1"/>
          </p:cNvPicPr>
          <p:nvPr/>
        </p:nvPicPr>
        <p:blipFill>
          <a:blip r:embed="rId2" cstate="print"/>
          <a:stretch>
            <a:fillRect/>
          </a:stretch>
        </p:blipFill>
        <p:spPr>
          <a:xfrm>
            <a:off x="304800" y="1066800"/>
            <a:ext cx="8516474" cy="1447800"/>
          </a:xfrm>
          <a:prstGeom prst="rect">
            <a:avLst/>
          </a:prstGeom>
        </p:spPr>
      </p:pic>
      <p:sp>
        <p:nvSpPr>
          <p:cNvPr id="4" name="TextBox 3"/>
          <p:cNvSpPr txBox="1"/>
          <p:nvPr/>
        </p:nvSpPr>
        <p:spPr>
          <a:xfrm>
            <a:off x="3276600" y="2743200"/>
            <a:ext cx="1371600" cy="369332"/>
          </a:xfrm>
          <a:prstGeom prst="rect">
            <a:avLst/>
          </a:prstGeom>
          <a:noFill/>
        </p:spPr>
        <p:txBody>
          <a:bodyPr wrap="square" rtlCol="0">
            <a:spAutoFit/>
          </a:bodyPr>
          <a:lstStyle/>
          <a:p>
            <a:r>
              <a:rPr lang="en-US" dirty="0" smtClean="0"/>
              <a:t>18-Crown-6</a:t>
            </a:r>
            <a:endParaRPr lang="en-US" dirty="0"/>
          </a:p>
        </p:txBody>
      </p:sp>
      <p:sp>
        <p:nvSpPr>
          <p:cNvPr id="5" name="TextBox 4"/>
          <p:cNvSpPr txBox="1"/>
          <p:nvPr/>
        </p:nvSpPr>
        <p:spPr>
          <a:xfrm>
            <a:off x="1676400" y="2743200"/>
            <a:ext cx="1371600" cy="369332"/>
          </a:xfrm>
          <a:prstGeom prst="rect">
            <a:avLst/>
          </a:prstGeom>
          <a:noFill/>
        </p:spPr>
        <p:txBody>
          <a:bodyPr wrap="square" rtlCol="0">
            <a:spAutoFit/>
          </a:bodyPr>
          <a:lstStyle/>
          <a:p>
            <a:r>
              <a:rPr lang="en-US" dirty="0" smtClean="0"/>
              <a:t>15-Crown-5</a:t>
            </a:r>
            <a:endParaRPr lang="en-US" dirty="0"/>
          </a:p>
        </p:txBody>
      </p:sp>
      <p:pic>
        <p:nvPicPr>
          <p:cNvPr id="7" name="Picture 6" descr="18C6.gif"/>
          <p:cNvPicPr>
            <a:picLocks noChangeAspect="1"/>
          </p:cNvPicPr>
          <p:nvPr/>
        </p:nvPicPr>
        <p:blipFill>
          <a:blip r:embed="rId3" cstate="print"/>
          <a:stretch>
            <a:fillRect/>
          </a:stretch>
        </p:blipFill>
        <p:spPr>
          <a:xfrm>
            <a:off x="5486400" y="3124200"/>
            <a:ext cx="2971800" cy="1404257"/>
          </a:xfrm>
          <a:prstGeom prst="rect">
            <a:avLst/>
          </a:prstGeom>
        </p:spPr>
      </p:pic>
      <p:sp>
        <p:nvSpPr>
          <p:cNvPr id="8" name="TextBox 7"/>
          <p:cNvSpPr txBox="1"/>
          <p:nvPr/>
        </p:nvSpPr>
        <p:spPr>
          <a:xfrm>
            <a:off x="381000" y="3505200"/>
            <a:ext cx="4343400" cy="1754326"/>
          </a:xfrm>
          <a:prstGeom prst="rect">
            <a:avLst/>
          </a:prstGeom>
          <a:noFill/>
        </p:spPr>
        <p:txBody>
          <a:bodyPr wrap="square" rtlCol="0">
            <a:spAutoFit/>
          </a:bodyPr>
          <a:lstStyle/>
          <a:p>
            <a:r>
              <a:rPr lang="en-US" dirty="0" smtClean="0"/>
              <a:t>Crown ethers are sometimes used with a salt, M</a:t>
            </a:r>
            <a:r>
              <a:rPr lang="en-US" baseline="30000" dirty="0" smtClean="0"/>
              <a:t>+</a:t>
            </a:r>
            <a:r>
              <a:rPr lang="en-US" dirty="0" smtClean="0"/>
              <a:t>X</a:t>
            </a:r>
            <a:r>
              <a:rPr lang="en-US" baseline="30000" dirty="0" smtClean="0"/>
              <a:t>-</a:t>
            </a:r>
            <a:r>
              <a:rPr lang="en-US" dirty="0" smtClean="0"/>
              <a:t>, to increase the solubility of the salt in non-polar solvents, and/or to improve the </a:t>
            </a:r>
            <a:r>
              <a:rPr lang="en-US" dirty="0" err="1" smtClean="0"/>
              <a:t>nucleophilicity</a:t>
            </a:r>
            <a:r>
              <a:rPr lang="en-US" dirty="0" smtClean="0"/>
              <a:t> of the anion, by selectively </a:t>
            </a:r>
            <a:r>
              <a:rPr lang="en-US" dirty="0" err="1" smtClean="0"/>
              <a:t>complexing</a:t>
            </a:r>
            <a:r>
              <a:rPr lang="en-US" dirty="0" smtClean="0"/>
              <a:t> the </a:t>
            </a:r>
            <a:r>
              <a:rPr lang="en-US" dirty="0" err="1" smtClean="0"/>
              <a:t>cation</a:t>
            </a:r>
            <a:r>
              <a:rPr lang="en-US" dirty="0" smtClean="0"/>
              <a:t> as shown at the right.</a:t>
            </a:r>
            <a:endParaRPr lang="en-US" dirty="0"/>
          </a:p>
        </p:txBody>
      </p:sp>
      <p:sp>
        <p:nvSpPr>
          <p:cNvPr id="9" name="TextBox 8"/>
          <p:cNvSpPr txBox="1"/>
          <p:nvPr/>
        </p:nvSpPr>
        <p:spPr>
          <a:xfrm>
            <a:off x="381000" y="5486400"/>
            <a:ext cx="8229600" cy="646331"/>
          </a:xfrm>
          <a:prstGeom prst="rect">
            <a:avLst/>
          </a:prstGeom>
          <a:noFill/>
        </p:spPr>
        <p:txBody>
          <a:bodyPr wrap="square" rtlCol="0">
            <a:spAutoFit/>
          </a:bodyPr>
          <a:lstStyle/>
          <a:p>
            <a:r>
              <a:rPr lang="en-US" dirty="0" smtClean="0"/>
              <a:t>The size of the cavity determines which ions will be selectively </a:t>
            </a:r>
            <a:r>
              <a:rPr lang="en-US" dirty="0" err="1" smtClean="0"/>
              <a:t>complexed</a:t>
            </a:r>
            <a:r>
              <a:rPr lang="en-US" dirty="0" smtClean="0"/>
              <a:t>.  18-crown-6 is selective for potassium, while 15-crown-5 is used for sodium.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lliards-match-90330.jpg"/>
          <p:cNvPicPr>
            <a:picLocks noChangeAspect="1"/>
          </p:cNvPicPr>
          <p:nvPr/>
        </p:nvPicPr>
        <p:blipFill>
          <a:blip r:embed="rId3" cstate="print"/>
          <a:stretch>
            <a:fillRect/>
          </a:stretch>
        </p:blipFill>
        <p:spPr>
          <a:xfrm>
            <a:off x="1905000" y="152400"/>
            <a:ext cx="4800600" cy="3200400"/>
          </a:xfrm>
          <a:prstGeom prst="rect">
            <a:avLst/>
          </a:prstGeom>
        </p:spPr>
      </p:pic>
      <p:graphicFrame>
        <p:nvGraphicFramePr>
          <p:cNvPr id="3075" name="Object 3"/>
          <p:cNvGraphicFramePr>
            <a:graphicFrameLocks noChangeAspect="1"/>
          </p:cNvGraphicFramePr>
          <p:nvPr/>
        </p:nvGraphicFramePr>
        <p:xfrm>
          <a:off x="685800" y="4038600"/>
          <a:ext cx="7724775" cy="1373187"/>
        </p:xfrm>
        <a:graphic>
          <a:graphicData uri="http://schemas.openxmlformats.org/presentationml/2006/ole">
            <p:oleObj spid="_x0000_s3075" name="CS ChemDraw Drawing" r:id="rId4" imgW="7724722" imgH="1372681" progId="ChemDraw.Document.6.0">
              <p:embed/>
            </p:oleObj>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1981200" y="990600"/>
            <a:ext cx="5191125" cy="4438650"/>
          </a:xfrm>
          <a:prstGeom prst="rect">
            <a:avLst/>
          </a:prstGeom>
          <a:noFill/>
          <a:ln w="9525">
            <a:noFill/>
            <a:miter lim="800000"/>
            <a:headEnd/>
            <a:tailEnd/>
          </a:ln>
        </p:spPr>
      </p:pic>
      <p:sp>
        <p:nvSpPr>
          <p:cNvPr id="3" name="TextBox 2"/>
          <p:cNvSpPr txBox="1"/>
          <p:nvPr/>
        </p:nvSpPr>
        <p:spPr>
          <a:xfrm>
            <a:off x="685800" y="228600"/>
            <a:ext cx="7620000" cy="646331"/>
          </a:xfrm>
          <a:prstGeom prst="rect">
            <a:avLst/>
          </a:prstGeom>
          <a:noFill/>
        </p:spPr>
        <p:txBody>
          <a:bodyPr wrap="square" rtlCol="0">
            <a:spAutoFit/>
          </a:bodyPr>
          <a:lstStyle/>
          <a:p>
            <a:pPr algn="ctr"/>
            <a:r>
              <a:rPr lang="en-US" sz="3600" dirty="0" smtClean="0"/>
              <a:t>Charles J. Pedersen</a:t>
            </a:r>
            <a:endParaRPr lang="en-US" sz="3600" dirty="0"/>
          </a:p>
        </p:txBody>
      </p:sp>
      <p:sp>
        <p:nvSpPr>
          <p:cNvPr id="4" name="TextBox 3"/>
          <p:cNvSpPr txBox="1"/>
          <p:nvPr/>
        </p:nvSpPr>
        <p:spPr>
          <a:xfrm>
            <a:off x="381000" y="5791200"/>
            <a:ext cx="8382000" cy="646331"/>
          </a:xfrm>
          <a:prstGeom prst="rect">
            <a:avLst/>
          </a:prstGeom>
          <a:noFill/>
        </p:spPr>
        <p:txBody>
          <a:bodyPr wrap="square" rtlCol="0">
            <a:spAutoFit/>
          </a:bodyPr>
          <a:lstStyle/>
          <a:p>
            <a:r>
              <a:rPr lang="en-US" dirty="0" smtClean="0"/>
              <a:t>Charles J. Pedersen, who first discovered crown ethers while working at </a:t>
            </a:r>
            <a:r>
              <a:rPr lang="en-US" dirty="0" err="1" smtClean="0"/>
              <a:t>Dupont</a:t>
            </a:r>
            <a:r>
              <a:rPr lang="en-US" dirty="0" smtClean="0"/>
              <a:t>, shared the Nobel Prize for this work, in 1987.</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81000"/>
            <a:ext cx="5638800" cy="646331"/>
          </a:xfrm>
          <a:prstGeom prst="rect">
            <a:avLst/>
          </a:prstGeom>
          <a:noFill/>
        </p:spPr>
        <p:txBody>
          <a:bodyPr wrap="square" rtlCol="0">
            <a:spAutoFit/>
          </a:bodyPr>
          <a:lstStyle/>
          <a:p>
            <a:pPr algn="ctr"/>
            <a:r>
              <a:rPr lang="en-US" sz="3600" b="1" dirty="0" smtClean="0"/>
              <a:t>Williamson Ether Synthesis</a:t>
            </a:r>
            <a:endParaRPr lang="en-US" sz="3600" b="1" dirty="0"/>
          </a:p>
        </p:txBody>
      </p:sp>
      <p:sp>
        <p:nvSpPr>
          <p:cNvPr id="6" name="TextBox 5"/>
          <p:cNvSpPr txBox="1"/>
          <p:nvPr/>
        </p:nvSpPr>
        <p:spPr>
          <a:xfrm>
            <a:off x="381000" y="1371600"/>
            <a:ext cx="6096000" cy="1200329"/>
          </a:xfrm>
          <a:prstGeom prst="rect">
            <a:avLst/>
          </a:prstGeom>
          <a:noFill/>
        </p:spPr>
        <p:txBody>
          <a:bodyPr wrap="square" rtlCol="0">
            <a:spAutoFit/>
          </a:bodyPr>
          <a:lstStyle/>
          <a:p>
            <a:r>
              <a:rPr lang="en-US" dirty="0" smtClean="0"/>
              <a:t>The Williamson ether synthesis, shown below is an S</a:t>
            </a:r>
            <a:r>
              <a:rPr lang="en-US" baseline="-25000" dirty="0" smtClean="0"/>
              <a:t>N</a:t>
            </a:r>
            <a:r>
              <a:rPr lang="en-US" dirty="0" smtClean="0"/>
              <a:t>2 substitution.</a:t>
            </a:r>
          </a:p>
          <a:p>
            <a:r>
              <a:rPr lang="en-US" dirty="0" smtClean="0"/>
              <a:t>It usually requires </a:t>
            </a:r>
            <a:r>
              <a:rPr lang="en-US" u="sng" dirty="0" smtClean="0"/>
              <a:t>both</a:t>
            </a:r>
            <a:r>
              <a:rPr lang="en-US" dirty="0" smtClean="0"/>
              <a:t> strong </a:t>
            </a:r>
            <a:r>
              <a:rPr lang="en-US" dirty="0" err="1" smtClean="0"/>
              <a:t>nucleophiles</a:t>
            </a:r>
            <a:r>
              <a:rPr lang="en-US" dirty="0" smtClean="0"/>
              <a:t> (</a:t>
            </a:r>
            <a:r>
              <a:rPr lang="en-US" dirty="0" err="1" smtClean="0"/>
              <a:t>alkoxide</a:t>
            </a:r>
            <a:r>
              <a:rPr lang="en-US" dirty="0" smtClean="0"/>
              <a:t> anions) and good leaving groups (e. g. alkyl iodides or </a:t>
            </a:r>
            <a:r>
              <a:rPr lang="en-US" dirty="0" err="1" smtClean="0"/>
              <a:t>tosylates</a:t>
            </a:r>
            <a:r>
              <a:rPr lang="en-US" dirty="0" smtClean="0"/>
              <a:t>).</a:t>
            </a:r>
            <a:endParaRPr lang="en-US" dirty="0"/>
          </a:p>
        </p:txBody>
      </p:sp>
      <p:pic>
        <p:nvPicPr>
          <p:cNvPr id="5" name="Picture 4" descr="Williamson_Alexander.jpg"/>
          <p:cNvPicPr>
            <a:picLocks noChangeAspect="1"/>
          </p:cNvPicPr>
          <p:nvPr/>
        </p:nvPicPr>
        <p:blipFill>
          <a:blip r:embed="rId3" cstate="print"/>
          <a:stretch>
            <a:fillRect/>
          </a:stretch>
        </p:blipFill>
        <p:spPr>
          <a:xfrm>
            <a:off x="6760299" y="1"/>
            <a:ext cx="2383700" cy="3124199"/>
          </a:xfrm>
          <a:prstGeom prst="rect">
            <a:avLst/>
          </a:prstGeom>
        </p:spPr>
      </p:pic>
      <p:sp>
        <p:nvSpPr>
          <p:cNvPr id="7" name="TextBox 6"/>
          <p:cNvSpPr txBox="1"/>
          <p:nvPr/>
        </p:nvSpPr>
        <p:spPr>
          <a:xfrm>
            <a:off x="381000" y="2819400"/>
            <a:ext cx="5486400" cy="369332"/>
          </a:xfrm>
          <a:prstGeom prst="rect">
            <a:avLst/>
          </a:prstGeom>
          <a:noFill/>
        </p:spPr>
        <p:txBody>
          <a:bodyPr wrap="square" rtlCol="0">
            <a:spAutoFit/>
          </a:bodyPr>
          <a:lstStyle/>
          <a:p>
            <a:pPr algn="ctr"/>
            <a:r>
              <a:rPr lang="en-US" dirty="0" smtClean="0"/>
              <a:t>Alexander William Williamson (1824-1904)</a:t>
            </a:r>
            <a:endParaRPr lang="en-US" dirty="0"/>
          </a:p>
        </p:txBody>
      </p:sp>
      <p:graphicFrame>
        <p:nvGraphicFramePr>
          <p:cNvPr id="94213" name="Object 5"/>
          <p:cNvGraphicFramePr>
            <a:graphicFrameLocks noChangeAspect="1"/>
          </p:cNvGraphicFramePr>
          <p:nvPr/>
        </p:nvGraphicFramePr>
        <p:xfrm>
          <a:off x="914400" y="3962400"/>
          <a:ext cx="7332662" cy="2247900"/>
        </p:xfrm>
        <a:graphic>
          <a:graphicData uri="http://schemas.openxmlformats.org/presentationml/2006/ole">
            <p:oleObj spid="_x0000_s94213" name="CS ChemDraw Drawing" r:id="rId4" imgW="7333029" imgH="2247630" progId="ChemDraw.Document.6.0">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cstate="print"/>
          <a:srcRect/>
          <a:stretch>
            <a:fillRect/>
          </a:stretch>
        </p:blipFill>
        <p:spPr bwMode="auto">
          <a:xfrm>
            <a:off x="1366838" y="1123950"/>
            <a:ext cx="6408737" cy="46101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cstate="print"/>
          <a:srcRect/>
          <a:stretch>
            <a:fillRect/>
          </a:stretch>
        </p:blipFill>
        <p:spPr bwMode="auto">
          <a:xfrm>
            <a:off x="595313" y="1814513"/>
            <a:ext cx="7951787" cy="32289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2" cstate="print"/>
          <a:srcRect/>
          <a:stretch>
            <a:fillRect/>
          </a:stretch>
        </p:blipFill>
        <p:spPr bwMode="auto">
          <a:xfrm>
            <a:off x="1600200" y="947738"/>
            <a:ext cx="5943600" cy="49625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0"/>
            <a:ext cx="4876800" cy="1200329"/>
          </a:xfrm>
          <a:prstGeom prst="rect">
            <a:avLst/>
          </a:prstGeom>
          <a:noFill/>
        </p:spPr>
        <p:txBody>
          <a:bodyPr wrap="square" rtlCol="0">
            <a:spAutoFit/>
          </a:bodyPr>
          <a:lstStyle/>
          <a:p>
            <a:pPr algn="ctr"/>
            <a:r>
              <a:rPr lang="en-US" sz="3600" dirty="0" smtClean="0"/>
              <a:t>The S</a:t>
            </a:r>
            <a:r>
              <a:rPr lang="en-US" sz="3600" baseline="-25000" dirty="0" smtClean="0"/>
              <a:t>N</a:t>
            </a:r>
            <a:r>
              <a:rPr lang="en-US" sz="3600" dirty="0" smtClean="0"/>
              <a:t>1 Substitution Reaction</a:t>
            </a:r>
            <a:endParaRPr lang="en-US" sz="3600" dirty="0"/>
          </a:p>
        </p:txBody>
      </p:sp>
      <p:sp>
        <p:nvSpPr>
          <p:cNvPr id="3" name="TextBox 2"/>
          <p:cNvSpPr txBox="1"/>
          <p:nvPr/>
        </p:nvSpPr>
        <p:spPr>
          <a:xfrm>
            <a:off x="457200" y="2133600"/>
            <a:ext cx="7924800" cy="923330"/>
          </a:xfrm>
          <a:prstGeom prst="rect">
            <a:avLst/>
          </a:prstGeom>
          <a:noFill/>
        </p:spPr>
        <p:txBody>
          <a:bodyPr wrap="square" rtlCol="0">
            <a:spAutoFit/>
          </a:bodyPr>
          <a:lstStyle/>
          <a:p>
            <a:r>
              <a:rPr lang="en-US" dirty="0" smtClean="0"/>
              <a:t>The S</a:t>
            </a:r>
            <a:r>
              <a:rPr lang="en-US" baseline="-25000" dirty="0" smtClean="0"/>
              <a:t>N</a:t>
            </a:r>
            <a:r>
              <a:rPr lang="en-US" dirty="0" smtClean="0"/>
              <a:t>1 reaction is so-named because it exhibits </a:t>
            </a:r>
            <a:r>
              <a:rPr lang="en-US" dirty="0" err="1" smtClean="0"/>
              <a:t>unimolecular</a:t>
            </a:r>
            <a:r>
              <a:rPr lang="en-US" dirty="0" smtClean="0"/>
              <a:t> kinetics (i.e. the rate of the reaction depends only on the concentrations of the alkyl halide) , as shown in the rate expression below.</a:t>
            </a:r>
            <a:endParaRPr lang="en-US" dirty="0"/>
          </a:p>
        </p:txBody>
      </p:sp>
      <p:sp>
        <p:nvSpPr>
          <p:cNvPr id="4" name="TextBox 3"/>
          <p:cNvSpPr txBox="1"/>
          <p:nvPr/>
        </p:nvSpPr>
        <p:spPr>
          <a:xfrm>
            <a:off x="1676400" y="3581400"/>
            <a:ext cx="6096000" cy="523220"/>
          </a:xfrm>
          <a:prstGeom prst="rect">
            <a:avLst/>
          </a:prstGeom>
          <a:noFill/>
        </p:spPr>
        <p:txBody>
          <a:bodyPr wrap="square" rtlCol="0">
            <a:spAutoFit/>
          </a:bodyPr>
          <a:lstStyle/>
          <a:p>
            <a:pPr algn="ctr"/>
            <a:r>
              <a:rPr lang="en-US" sz="2800" dirty="0" smtClean="0"/>
              <a:t>Rate = k[RX]</a:t>
            </a:r>
            <a:endParaRPr lang="en-US" sz="2800" dirty="0"/>
          </a:p>
        </p:txBody>
      </p:sp>
      <p:graphicFrame>
        <p:nvGraphicFramePr>
          <p:cNvPr id="47106" name="Object 2"/>
          <p:cNvGraphicFramePr>
            <a:graphicFrameLocks noChangeAspect="1"/>
          </p:cNvGraphicFramePr>
          <p:nvPr/>
        </p:nvGraphicFramePr>
        <p:xfrm>
          <a:off x="1447800" y="4800600"/>
          <a:ext cx="6197600" cy="1457325"/>
        </p:xfrm>
        <a:graphic>
          <a:graphicData uri="http://schemas.openxmlformats.org/presentationml/2006/ole">
            <p:oleObj spid="_x0000_s47106" name="CS ChemDraw Drawing" r:id="rId3" imgW="6197660" imgH="1458068" progId="ChemDraw.Document.6.0">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n1_reactionCoordinate.gif"/>
          <p:cNvPicPr>
            <a:picLocks noChangeAspect="1"/>
          </p:cNvPicPr>
          <p:nvPr/>
        </p:nvPicPr>
        <p:blipFill>
          <a:blip r:embed="rId3" cstate="print"/>
          <a:stretch>
            <a:fillRect/>
          </a:stretch>
        </p:blipFill>
        <p:spPr>
          <a:xfrm>
            <a:off x="2209800" y="2819400"/>
            <a:ext cx="4419600" cy="3661546"/>
          </a:xfrm>
          <a:prstGeom prst="rect">
            <a:avLst/>
          </a:prstGeom>
        </p:spPr>
      </p:pic>
      <p:graphicFrame>
        <p:nvGraphicFramePr>
          <p:cNvPr id="46083" name="Object 3"/>
          <p:cNvGraphicFramePr>
            <a:graphicFrameLocks noChangeAspect="1"/>
          </p:cNvGraphicFramePr>
          <p:nvPr/>
        </p:nvGraphicFramePr>
        <p:xfrm>
          <a:off x="2362200" y="1447800"/>
          <a:ext cx="4318000" cy="865187"/>
        </p:xfrm>
        <a:graphic>
          <a:graphicData uri="http://schemas.openxmlformats.org/presentationml/2006/ole">
            <p:oleObj spid="_x0000_s46083" name="CS ChemDraw Drawing" r:id="rId4" imgW="4317265" imgH="865221" progId="ChemDraw.Document.6.0">
              <p:embed/>
            </p:oleObj>
          </a:graphicData>
        </a:graphic>
      </p:graphicFrame>
      <p:sp>
        <p:nvSpPr>
          <p:cNvPr id="5" name="TextBox 4"/>
          <p:cNvSpPr txBox="1"/>
          <p:nvPr/>
        </p:nvSpPr>
        <p:spPr>
          <a:xfrm>
            <a:off x="304800" y="457200"/>
            <a:ext cx="8458200" cy="646331"/>
          </a:xfrm>
          <a:prstGeom prst="rect">
            <a:avLst/>
          </a:prstGeom>
          <a:noFill/>
        </p:spPr>
        <p:txBody>
          <a:bodyPr wrap="square" rtlCol="0">
            <a:spAutoFit/>
          </a:bodyPr>
          <a:lstStyle/>
          <a:p>
            <a:r>
              <a:rPr lang="en-US" dirty="0" smtClean="0"/>
              <a:t>The S</a:t>
            </a:r>
            <a:r>
              <a:rPr lang="en-US" baseline="-25000" dirty="0" smtClean="0"/>
              <a:t>N</a:t>
            </a:r>
            <a:r>
              <a:rPr lang="en-US" dirty="0" smtClean="0"/>
              <a:t>1 Reaction is a two-step process, with the rate of the overall reaction dependent on the rate of the first step, which is the rate-determining-step (</a:t>
            </a:r>
            <a:r>
              <a:rPr lang="en-US" dirty="0" err="1" smtClean="0"/>
              <a:t>rds</a:t>
            </a:r>
            <a:r>
              <a:rPr lang="en-US" dirty="0" smtClean="0"/>
              <a:t>).</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85800"/>
            <a:ext cx="7162800" cy="646331"/>
          </a:xfrm>
          <a:prstGeom prst="rect">
            <a:avLst/>
          </a:prstGeom>
          <a:noFill/>
        </p:spPr>
        <p:txBody>
          <a:bodyPr wrap="square" rtlCol="0">
            <a:spAutoFit/>
          </a:bodyPr>
          <a:lstStyle/>
          <a:p>
            <a:r>
              <a:rPr lang="en-US" dirty="0" smtClean="0"/>
              <a:t>The S</a:t>
            </a:r>
            <a:r>
              <a:rPr lang="en-US" baseline="-25000" dirty="0" smtClean="0"/>
              <a:t>N</a:t>
            </a:r>
            <a:r>
              <a:rPr lang="en-US" dirty="0" smtClean="0"/>
              <a:t>1 reaction mechanism is usually operative in cases where the </a:t>
            </a:r>
            <a:r>
              <a:rPr lang="en-US" dirty="0" err="1" smtClean="0"/>
              <a:t>carbocation</a:t>
            </a:r>
            <a:r>
              <a:rPr lang="en-US" dirty="0" smtClean="0"/>
              <a:t> is relatively stable, and when </a:t>
            </a:r>
            <a:r>
              <a:rPr lang="en-US" dirty="0" err="1" smtClean="0"/>
              <a:t>nucleophiles</a:t>
            </a:r>
            <a:r>
              <a:rPr lang="en-US" dirty="0" smtClean="0"/>
              <a:t> are relatively weak.</a:t>
            </a:r>
            <a:endParaRPr lang="en-US" dirty="0"/>
          </a:p>
        </p:txBody>
      </p:sp>
      <p:pic>
        <p:nvPicPr>
          <p:cNvPr id="3" name="Picture 2" descr="Alkyl_carbocations.png"/>
          <p:cNvPicPr>
            <a:picLocks noChangeAspect="1"/>
          </p:cNvPicPr>
          <p:nvPr/>
        </p:nvPicPr>
        <p:blipFill>
          <a:blip r:embed="rId2" cstate="print"/>
          <a:stretch>
            <a:fillRect/>
          </a:stretch>
        </p:blipFill>
        <p:spPr>
          <a:xfrm>
            <a:off x="1905000" y="3200400"/>
            <a:ext cx="4812699" cy="1536508"/>
          </a:xfrm>
          <a:prstGeom prst="rect">
            <a:avLst/>
          </a:prstGeom>
        </p:spPr>
      </p:pic>
      <p:sp>
        <p:nvSpPr>
          <p:cNvPr id="4" name="TextBox 3"/>
          <p:cNvSpPr txBox="1"/>
          <p:nvPr/>
        </p:nvSpPr>
        <p:spPr>
          <a:xfrm>
            <a:off x="609600" y="5181600"/>
            <a:ext cx="2133600" cy="646331"/>
          </a:xfrm>
          <a:prstGeom prst="rect">
            <a:avLst/>
          </a:prstGeom>
          <a:noFill/>
        </p:spPr>
        <p:txBody>
          <a:bodyPr wrap="square" rtlCol="0">
            <a:spAutoFit/>
          </a:bodyPr>
          <a:lstStyle/>
          <a:p>
            <a:r>
              <a:rPr lang="en-US" dirty="0" smtClean="0"/>
              <a:t>Tertiary </a:t>
            </a:r>
            <a:r>
              <a:rPr lang="en-US" dirty="0" err="1" smtClean="0"/>
              <a:t>Carbocation</a:t>
            </a:r>
            <a:endParaRPr lang="en-US" dirty="0" smtClean="0"/>
          </a:p>
          <a:p>
            <a:pPr algn="ctr"/>
            <a:r>
              <a:rPr lang="en-US" dirty="0" smtClean="0"/>
              <a:t>(Most stable)</a:t>
            </a:r>
            <a:endParaRPr lang="en-US" dirty="0"/>
          </a:p>
        </p:txBody>
      </p:sp>
      <p:sp>
        <p:nvSpPr>
          <p:cNvPr id="5" name="TextBox 4"/>
          <p:cNvSpPr txBox="1"/>
          <p:nvPr/>
        </p:nvSpPr>
        <p:spPr>
          <a:xfrm>
            <a:off x="838200" y="2133600"/>
            <a:ext cx="5562600" cy="646331"/>
          </a:xfrm>
          <a:prstGeom prst="rect">
            <a:avLst/>
          </a:prstGeom>
          <a:noFill/>
        </p:spPr>
        <p:txBody>
          <a:bodyPr wrap="square" rtlCol="0">
            <a:spAutoFit/>
          </a:bodyPr>
          <a:lstStyle/>
          <a:p>
            <a:pPr algn="ctr"/>
            <a:r>
              <a:rPr lang="en-US" sz="3600" dirty="0" smtClean="0"/>
              <a:t>Stability of </a:t>
            </a:r>
            <a:r>
              <a:rPr lang="en-US" sz="3600" dirty="0" err="1" smtClean="0"/>
              <a:t>Carbocations</a:t>
            </a:r>
            <a:endParaRPr lang="en-US" sz="3600" dirty="0"/>
          </a:p>
        </p:txBody>
      </p:sp>
      <p:sp>
        <p:nvSpPr>
          <p:cNvPr id="6" name="TextBox 5"/>
          <p:cNvSpPr txBox="1"/>
          <p:nvPr/>
        </p:nvSpPr>
        <p:spPr>
          <a:xfrm>
            <a:off x="6324600" y="2133600"/>
            <a:ext cx="2286000" cy="646331"/>
          </a:xfrm>
          <a:prstGeom prst="rect">
            <a:avLst/>
          </a:prstGeom>
          <a:noFill/>
        </p:spPr>
        <p:txBody>
          <a:bodyPr wrap="square" rtlCol="0">
            <a:spAutoFit/>
          </a:bodyPr>
          <a:lstStyle/>
          <a:p>
            <a:r>
              <a:rPr lang="en-US" sz="3600" dirty="0" smtClean="0"/>
              <a:t>R ≠ H </a:t>
            </a:r>
            <a:endParaRPr lang="en-US" sz="3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yperconjugation.png"/>
          <p:cNvPicPr>
            <a:picLocks noChangeAspect="1"/>
          </p:cNvPicPr>
          <p:nvPr/>
        </p:nvPicPr>
        <p:blipFill>
          <a:blip r:embed="rId2" cstate="print"/>
          <a:stretch>
            <a:fillRect/>
          </a:stretch>
        </p:blipFill>
        <p:spPr>
          <a:xfrm>
            <a:off x="1408169" y="2845307"/>
            <a:ext cx="6327661" cy="1167386"/>
          </a:xfrm>
          <a:prstGeom prst="rect">
            <a:avLst/>
          </a:prstGeom>
        </p:spPr>
      </p:pic>
      <p:sp>
        <p:nvSpPr>
          <p:cNvPr id="3" name="TextBox 2"/>
          <p:cNvSpPr txBox="1"/>
          <p:nvPr/>
        </p:nvSpPr>
        <p:spPr>
          <a:xfrm>
            <a:off x="762000" y="990600"/>
            <a:ext cx="7391400" cy="830997"/>
          </a:xfrm>
          <a:prstGeom prst="rect">
            <a:avLst/>
          </a:prstGeom>
          <a:noFill/>
        </p:spPr>
        <p:txBody>
          <a:bodyPr wrap="square" rtlCol="0">
            <a:spAutoFit/>
          </a:bodyPr>
          <a:lstStyle/>
          <a:p>
            <a:r>
              <a:rPr lang="en-US" sz="2400" dirty="0" smtClean="0"/>
              <a:t>Tertiary </a:t>
            </a:r>
            <a:r>
              <a:rPr lang="en-US" sz="2400" dirty="0" err="1" smtClean="0"/>
              <a:t>carbocations</a:t>
            </a:r>
            <a:r>
              <a:rPr lang="en-US" sz="2400" dirty="0" smtClean="0"/>
              <a:t> are stabilized by </a:t>
            </a:r>
            <a:r>
              <a:rPr lang="en-US" sz="2400" dirty="0" err="1" smtClean="0"/>
              <a:t>hyperconjugation</a:t>
            </a:r>
            <a:r>
              <a:rPr lang="en-US" sz="2400" dirty="0" smtClean="0"/>
              <a:t> with the nine adjacent C-H bonds as shown below.</a:t>
            </a: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7696200" cy="1015663"/>
          </a:xfrm>
          <a:prstGeom prst="rect">
            <a:avLst/>
          </a:prstGeom>
          <a:noFill/>
        </p:spPr>
        <p:txBody>
          <a:bodyPr wrap="square" rtlCol="0">
            <a:spAutoFit/>
          </a:bodyPr>
          <a:lstStyle/>
          <a:p>
            <a:r>
              <a:rPr lang="en-US" sz="2000" dirty="0" smtClean="0"/>
              <a:t>S</a:t>
            </a:r>
            <a:r>
              <a:rPr lang="en-US" sz="2000" baseline="-25000" dirty="0" smtClean="0"/>
              <a:t>N</a:t>
            </a:r>
            <a:r>
              <a:rPr lang="en-US" sz="2000" dirty="0" smtClean="0"/>
              <a:t>1 reactions do not require strong </a:t>
            </a:r>
            <a:r>
              <a:rPr lang="en-US" sz="2000" dirty="0" err="1" smtClean="0"/>
              <a:t>nucleophiles</a:t>
            </a:r>
            <a:r>
              <a:rPr lang="en-US" sz="2000" dirty="0" smtClean="0"/>
              <a:t> (unlike S</a:t>
            </a:r>
            <a:r>
              <a:rPr lang="en-US" sz="2000" baseline="-25000" dirty="0" smtClean="0"/>
              <a:t>N</a:t>
            </a:r>
            <a:r>
              <a:rPr lang="en-US" sz="2000" dirty="0" smtClean="0"/>
              <a:t>2).</a:t>
            </a:r>
          </a:p>
          <a:p>
            <a:r>
              <a:rPr lang="en-US" sz="2000" dirty="0" smtClean="0"/>
              <a:t>A reaction in which the solvent itself is the </a:t>
            </a:r>
            <a:r>
              <a:rPr lang="en-US" sz="2000" dirty="0" err="1" smtClean="0"/>
              <a:t>nucleophile</a:t>
            </a:r>
            <a:r>
              <a:rPr lang="en-US" sz="2000" dirty="0" smtClean="0"/>
              <a:t> is called a ‘</a:t>
            </a:r>
            <a:r>
              <a:rPr lang="en-US" sz="2000" dirty="0" err="1" smtClean="0"/>
              <a:t>solvolysis</a:t>
            </a:r>
            <a:r>
              <a:rPr lang="en-US" sz="2000" dirty="0" smtClean="0"/>
              <a:t>’.</a:t>
            </a:r>
            <a:endParaRPr lang="en-US" sz="2000" dirty="0"/>
          </a:p>
        </p:txBody>
      </p:sp>
      <p:sp>
        <p:nvSpPr>
          <p:cNvPr id="4" name="TextBox 3"/>
          <p:cNvSpPr txBox="1"/>
          <p:nvPr/>
        </p:nvSpPr>
        <p:spPr>
          <a:xfrm>
            <a:off x="457200" y="3581400"/>
            <a:ext cx="8305800" cy="1477328"/>
          </a:xfrm>
          <a:prstGeom prst="rect">
            <a:avLst/>
          </a:prstGeom>
          <a:noFill/>
        </p:spPr>
        <p:txBody>
          <a:bodyPr wrap="square" rtlCol="0">
            <a:spAutoFit/>
          </a:bodyPr>
          <a:lstStyle/>
          <a:p>
            <a:r>
              <a:rPr lang="en-US" dirty="0" smtClean="0"/>
              <a:t>In the case above, methanol, the solvent, is a very weak </a:t>
            </a:r>
            <a:r>
              <a:rPr lang="en-US" dirty="0" err="1" smtClean="0"/>
              <a:t>nucleophile</a:t>
            </a:r>
            <a:r>
              <a:rPr lang="en-US" dirty="0" smtClean="0"/>
              <a:t> (weaker than the corresponding conjugate base, </a:t>
            </a:r>
            <a:r>
              <a:rPr lang="en-US" dirty="0" err="1" smtClean="0"/>
              <a:t>methoxide</a:t>
            </a:r>
            <a:r>
              <a:rPr lang="en-US" dirty="0" smtClean="0"/>
              <a:t>).  </a:t>
            </a:r>
          </a:p>
          <a:p>
            <a:endParaRPr lang="en-US" dirty="0" smtClean="0"/>
          </a:p>
          <a:p>
            <a:r>
              <a:rPr lang="en-US" dirty="0" smtClean="0"/>
              <a:t>The use of </a:t>
            </a:r>
            <a:r>
              <a:rPr lang="en-US" dirty="0" err="1" smtClean="0"/>
              <a:t>methoxide</a:t>
            </a:r>
            <a:r>
              <a:rPr lang="en-US" dirty="0" smtClean="0"/>
              <a:t>, however, would have produced exclusively elimination as shown below, since tertiary halides are poor substrates for S</a:t>
            </a:r>
            <a:r>
              <a:rPr lang="en-US" baseline="-25000" dirty="0" smtClean="0"/>
              <a:t>N</a:t>
            </a:r>
            <a:r>
              <a:rPr lang="en-US" dirty="0" smtClean="0"/>
              <a:t>2.</a:t>
            </a:r>
            <a:endParaRPr lang="en-US" dirty="0"/>
          </a:p>
        </p:txBody>
      </p:sp>
      <p:graphicFrame>
        <p:nvGraphicFramePr>
          <p:cNvPr id="91141" name="Object 5"/>
          <p:cNvGraphicFramePr>
            <a:graphicFrameLocks noChangeAspect="1"/>
          </p:cNvGraphicFramePr>
          <p:nvPr/>
        </p:nvGraphicFramePr>
        <p:xfrm>
          <a:off x="533400" y="1981200"/>
          <a:ext cx="7983538" cy="915987"/>
        </p:xfrm>
        <a:graphic>
          <a:graphicData uri="http://schemas.openxmlformats.org/presentationml/2006/ole">
            <p:oleObj spid="_x0000_s91141" name="CS ChemDraw Drawing" r:id="rId3" imgW="7984049" imgH="915481" progId="ChemDraw.Document.6.0">
              <p:embed/>
            </p:oleObj>
          </a:graphicData>
        </a:graphic>
      </p:graphicFrame>
      <p:graphicFrame>
        <p:nvGraphicFramePr>
          <p:cNvPr id="91142" name="Object 6"/>
          <p:cNvGraphicFramePr>
            <a:graphicFrameLocks noChangeAspect="1"/>
          </p:cNvGraphicFramePr>
          <p:nvPr/>
        </p:nvGraphicFramePr>
        <p:xfrm>
          <a:off x="304800" y="5334000"/>
          <a:ext cx="8496300" cy="1136650"/>
        </p:xfrm>
        <a:graphic>
          <a:graphicData uri="http://schemas.openxmlformats.org/presentationml/2006/ole">
            <p:oleObj spid="_x0000_s91142" name="CS ChemDraw Drawing" r:id="rId4" imgW="8495951" imgH="1136515" progId="ChemDraw.Document.6.0">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7772400" cy="646331"/>
          </a:xfrm>
          <a:prstGeom prst="rect">
            <a:avLst/>
          </a:prstGeom>
          <a:noFill/>
        </p:spPr>
        <p:txBody>
          <a:bodyPr wrap="square" rtlCol="0">
            <a:spAutoFit/>
          </a:bodyPr>
          <a:lstStyle/>
          <a:p>
            <a:r>
              <a:rPr lang="en-US" dirty="0" smtClean="0"/>
              <a:t>With the proper leaving group, </a:t>
            </a:r>
            <a:r>
              <a:rPr lang="en-US" dirty="0" err="1" smtClean="0"/>
              <a:t>nucleophilic</a:t>
            </a:r>
            <a:r>
              <a:rPr lang="en-US" dirty="0" smtClean="0"/>
              <a:t> substitution at sp</a:t>
            </a:r>
            <a:r>
              <a:rPr lang="en-US" baseline="30000" dirty="0" smtClean="0"/>
              <a:t>3 </a:t>
            </a:r>
            <a:r>
              <a:rPr lang="en-US" dirty="0" smtClean="0"/>
              <a:t>hybridized carbon occurs easily and in high yield and is a synthetically useful reaction!!</a:t>
            </a:r>
            <a:endParaRPr lang="en-US" dirty="0"/>
          </a:p>
        </p:txBody>
      </p:sp>
      <p:pic>
        <p:nvPicPr>
          <p:cNvPr id="3" name="Picture 2" descr="NucleophilicSubstitution.gif"/>
          <p:cNvPicPr>
            <a:picLocks noChangeAspect="1"/>
          </p:cNvPicPr>
          <p:nvPr/>
        </p:nvPicPr>
        <p:blipFill>
          <a:blip r:embed="rId2" cstate="print"/>
          <a:stretch>
            <a:fillRect/>
          </a:stretch>
        </p:blipFill>
        <p:spPr>
          <a:xfrm>
            <a:off x="1447800" y="1219200"/>
            <a:ext cx="4067175" cy="3219450"/>
          </a:xfrm>
          <a:prstGeom prst="rect">
            <a:avLst/>
          </a:prstGeom>
        </p:spPr>
      </p:pic>
      <p:pic>
        <p:nvPicPr>
          <p:cNvPr id="4" name="Picture 3" descr="caveman.jpg"/>
          <p:cNvPicPr>
            <a:picLocks noChangeAspect="1"/>
          </p:cNvPicPr>
          <p:nvPr/>
        </p:nvPicPr>
        <p:blipFill>
          <a:blip r:embed="rId3" cstate="print"/>
          <a:stretch>
            <a:fillRect/>
          </a:stretch>
        </p:blipFill>
        <p:spPr>
          <a:xfrm>
            <a:off x="2438400" y="4495800"/>
            <a:ext cx="4880579" cy="23622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0" y="533400"/>
            <a:ext cx="9144000" cy="503667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657225" y="1471613"/>
            <a:ext cx="7827963" cy="39147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0" y="1"/>
            <a:ext cx="9144000" cy="6627032"/>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cstate="print"/>
          <a:srcRect/>
          <a:stretch>
            <a:fillRect/>
          </a:stretch>
        </p:blipFill>
        <p:spPr bwMode="auto">
          <a:xfrm>
            <a:off x="319088" y="881063"/>
            <a:ext cx="8504237" cy="509587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cstate="print"/>
          <a:srcRect/>
          <a:stretch>
            <a:fillRect/>
          </a:stretch>
        </p:blipFill>
        <p:spPr bwMode="auto">
          <a:xfrm>
            <a:off x="361950" y="733425"/>
            <a:ext cx="8418513" cy="539115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7467600" cy="1569660"/>
          </a:xfrm>
          <a:prstGeom prst="rect">
            <a:avLst/>
          </a:prstGeom>
          <a:noFill/>
        </p:spPr>
        <p:txBody>
          <a:bodyPr wrap="square" rtlCol="0">
            <a:spAutoFit/>
          </a:bodyPr>
          <a:lstStyle/>
          <a:p>
            <a:r>
              <a:rPr lang="en-US" sz="3200" dirty="0" smtClean="0"/>
              <a:t>From a </a:t>
            </a:r>
            <a:r>
              <a:rPr lang="en-US" sz="3200" dirty="0" err="1" smtClean="0"/>
              <a:t>stereochemical</a:t>
            </a:r>
            <a:r>
              <a:rPr lang="en-US" sz="3200" dirty="0" smtClean="0"/>
              <a:t> perspective, an S</a:t>
            </a:r>
            <a:r>
              <a:rPr lang="en-US" sz="3200" baseline="-25000" dirty="0" smtClean="0"/>
              <a:t>N</a:t>
            </a:r>
            <a:r>
              <a:rPr lang="en-US" sz="3200" dirty="0" smtClean="0"/>
              <a:t>1 reaction proceeds with </a:t>
            </a:r>
            <a:r>
              <a:rPr lang="en-US" sz="3200" dirty="0" err="1" smtClean="0"/>
              <a:t>racemization</a:t>
            </a:r>
            <a:r>
              <a:rPr lang="en-US" sz="3200" dirty="0" smtClean="0"/>
              <a:t> of configuration</a:t>
            </a:r>
            <a:endParaRPr lang="en-US" sz="3200" dirty="0"/>
          </a:p>
        </p:txBody>
      </p:sp>
      <p:pic>
        <p:nvPicPr>
          <p:cNvPr id="3" name="Picture 2" descr="SN12_5.gif"/>
          <p:cNvPicPr>
            <a:picLocks noChangeAspect="1"/>
          </p:cNvPicPr>
          <p:nvPr/>
        </p:nvPicPr>
        <p:blipFill>
          <a:blip r:embed="rId2" cstate="print"/>
          <a:stretch>
            <a:fillRect/>
          </a:stretch>
        </p:blipFill>
        <p:spPr>
          <a:xfrm>
            <a:off x="1066800" y="2514600"/>
            <a:ext cx="6428192" cy="2614613"/>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t-a03-1.gif"/>
          <p:cNvPicPr>
            <a:picLocks noChangeAspect="1"/>
          </p:cNvPicPr>
          <p:nvPr/>
        </p:nvPicPr>
        <p:blipFill>
          <a:blip r:embed="rId2" cstate="print"/>
          <a:stretch>
            <a:fillRect/>
          </a:stretch>
        </p:blipFill>
        <p:spPr>
          <a:xfrm>
            <a:off x="1600200" y="2209800"/>
            <a:ext cx="6096000" cy="2895600"/>
          </a:xfrm>
          <a:prstGeom prst="rect">
            <a:avLst/>
          </a:prstGeom>
        </p:spPr>
      </p:pic>
      <p:sp>
        <p:nvSpPr>
          <p:cNvPr id="3" name="TextBox 2"/>
          <p:cNvSpPr txBox="1"/>
          <p:nvPr/>
        </p:nvSpPr>
        <p:spPr>
          <a:xfrm>
            <a:off x="914400" y="685800"/>
            <a:ext cx="6781800" cy="646331"/>
          </a:xfrm>
          <a:prstGeom prst="rect">
            <a:avLst/>
          </a:prstGeom>
          <a:noFill/>
        </p:spPr>
        <p:txBody>
          <a:bodyPr wrap="square" rtlCol="0">
            <a:spAutoFit/>
          </a:bodyPr>
          <a:lstStyle/>
          <a:p>
            <a:pPr algn="ctr"/>
            <a:r>
              <a:rPr lang="en-US" sz="3600" dirty="0" smtClean="0"/>
              <a:t>Chemical </a:t>
            </a:r>
            <a:r>
              <a:rPr lang="en-US" sz="3600" dirty="0" err="1" smtClean="0"/>
              <a:t>Glycosylation</a:t>
            </a:r>
            <a:endParaRPr lang="en-US" sz="36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ampleThioglycoside.gif"/>
          <p:cNvPicPr>
            <a:picLocks noChangeAspect="1"/>
          </p:cNvPicPr>
          <p:nvPr/>
        </p:nvPicPr>
        <p:blipFill>
          <a:blip r:embed="rId2" cstate="print"/>
          <a:stretch>
            <a:fillRect/>
          </a:stretch>
        </p:blipFill>
        <p:spPr>
          <a:xfrm>
            <a:off x="609599" y="3962400"/>
            <a:ext cx="7940615" cy="1600200"/>
          </a:xfrm>
          <a:prstGeom prst="rect">
            <a:avLst/>
          </a:prstGeom>
        </p:spPr>
      </p:pic>
      <p:pic>
        <p:nvPicPr>
          <p:cNvPr id="3" name="Picture 2" descr="MechChemGlycosylation.gif"/>
          <p:cNvPicPr>
            <a:picLocks noChangeAspect="1"/>
          </p:cNvPicPr>
          <p:nvPr/>
        </p:nvPicPr>
        <p:blipFill>
          <a:blip r:embed="rId3" cstate="print"/>
          <a:stretch>
            <a:fillRect/>
          </a:stretch>
        </p:blipFill>
        <p:spPr>
          <a:xfrm>
            <a:off x="0" y="990600"/>
            <a:ext cx="9144000" cy="19050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81000"/>
            <a:ext cx="6934200" cy="1200329"/>
          </a:xfrm>
          <a:prstGeom prst="rect">
            <a:avLst/>
          </a:prstGeom>
          <a:noFill/>
        </p:spPr>
        <p:txBody>
          <a:bodyPr wrap="square" rtlCol="0">
            <a:spAutoFit/>
          </a:bodyPr>
          <a:lstStyle/>
          <a:p>
            <a:pPr algn="ctr"/>
            <a:r>
              <a:rPr lang="en-US" sz="3600" dirty="0" smtClean="0"/>
              <a:t>Neighboring Group Assistance</a:t>
            </a:r>
          </a:p>
          <a:p>
            <a:pPr algn="ctr"/>
            <a:r>
              <a:rPr lang="en-US" sz="3600" dirty="0" smtClean="0"/>
              <a:t>(</a:t>
            </a:r>
            <a:r>
              <a:rPr lang="en-US" sz="3600" dirty="0" err="1" smtClean="0"/>
              <a:t>Anchimeric</a:t>
            </a:r>
            <a:r>
              <a:rPr lang="en-US" sz="3600" dirty="0" smtClean="0"/>
              <a:t> Assistance)</a:t>
            </a:r>
            <a:endParaRPr lang="en-US" sz="3600" dirty="0"/>
          </a:p>
        </p:txBody>
      </p:sp>
      <p:graphicFrame>
        <p:nvGraphicFramePr>
          <p:cNvPr id="61442" name="Object 2"/>
          <p:cNvGraphicFramePr>
            <a:graphicFrameLocks noChangeAspect="1"/>
          </p:cNvGraphicFramePr>
          <p:nvPr/>
        </p:nvGraphicFramePr>
        <p:xfrm>
          <a:off x="1219200" y="1828800"/>
          <a:ext cx="6534447" cy="4419600"/>
        </p:xfrm>
        <a:graphic>
          <a:graphicData uri="http://schemas.openxmlformats.org/presentationml/2006/ole">
            <p:oleObj spid="_x0000_s61442" name="CS ChemDraw Drawing" r:id="rId3" imgW="9439255" imgH="6385128" progId="ChemDraw.Document.6.0">
              <p:embed/>
            </p:oleObj>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7" name="Object 3"/>
          <p:cNvGraphicFramePr>
            <a:graphicFrameLocks noChangeAspect="1"/>
          </p:cNvGraphicFramePr>
          <p:nvPr/>
        </p:nvGraphicFramePr>
        <p:xfrm>
          <a:off x="1371600" y="1828800"/>
          <a:ext cx="6096000" cy="1066800"/>
        </p:xfrm>
        <a:graphic>
          <a:graphicData uri="http://schemas.openxmlformats.org/presentationml/2006/ole">
            <p:oleObj spid="_x0000_s62467" name="CS ChemDraw Drawing" r:id="rId3" imgW="9437905" imgH="1656404" progId="ChemDraw.Document.6.0">
              <p:embed/>
            </p:oleObj>
          </a:graphicData>
        </a:graphic>
      </p:graphicFrame>
      <p:sp>
        <p:nvSpPr>
          <p:cNvPr id="5" name="TextBox 4"/>
          <p:cNvSpPr txBox="1"/>
          <p:nvPr/>
        </p:nvSpPr>
        <p:spPr>
          <a:xfrm>
            <a:off x="381000" y="304800"/>
            <a:ext cx="8001000" cy="954107"/>
          </a:xfrm>
          <a:prstGeom prst="rect">
            <a:avLst/>
          </a:prstGeom>
          <a:noFill/>
        </p:spPr>
        <p:txBody>
          <a:bodyPr wrap="square" rtlCol="0">
            <a:spAutoFit/>
          </a:bodyPr>
          <a:lstStyle/>
          <a:p>
            <a:r>
              <a:rPr lang="en-US" sz="2800" dirty="0" smtClean="0"/>
              <a:t>Why is this reaction faster and why does this reaction proceed with retention of configuration???</a:t>
            </a:r>
            <a:endParaRPr lang="en-US" sz="2800" dirty="0"/>
          </a:p>
        </p:txBody>
      </p:sp>
      <p:sp>
        <p:nvSpPr>
          <p:cNvPr id="4" name="TextBox 3"/>
          <p:cNvSpPr txBox="1"/>
          <p:nvPr/>
        </p:nvSpPr>
        <p:spPr>
          <a:xfrm>
            <a:off x="990600" y="4343400"/>
            <a:ext cx="7239000" cy="923330"/>
          </a:xfrm>
          <a:prstGeom prst="rect">
            <a:avLst/>
          </a:prstGeom>
          <a:noFill/>
        </p:spPr>
        <p:txBody>
          <a:bodyPr wrap="square" rtlCol="0">
            <a:spAutoFit/>
          </a:bodyPr>
          <a:lstStyle/>
          <a:p>
            <a:r>
              <a:rPr lang="en-US" dirty="0" smtClean="0"/>
              <a:t>(Recall that the S</a:t>
            </a:r>
            <a:r>
              <a:rPr lang="en-US" baseline="-25000" dirty="0" smtClean="0"/>
              <a:t>N</a:t>
            </a:r>
            <a:r>
              <a:rPr lang="en-US" dirty="0" smtClean="0"/>
              <a:t>2 reaction proceeds with inversion and the S</a:t>
            </a:r>
            <a:r>
              <a:rPr lang="en-US" baseline="-25000" dirty="0" smtClean="0"/>
              <a:t>N</a:t>
            </a:r>
            <a:r>
              <a:rPr lang="en-US" dirty="0" smtClean="0"/>
              <a:t>1 reaction proceeds with </a:t>
            </a:r>
            <a:r>
              <a:rPr lang="en-US" dirty="0" err="1" smtClean="0"/>
              <a:t>racemization</a:t>
            </a:r>
            <a:r>
              <a:rPr lang="en-US" dirty="0" smtClean="0"/>
              <a:t>.</a:t>
            </a:r>
          </a:p>
          <a:p>
            <a:r>
              <a:rPr lang="en-US" dirty="0" smtClean="0"/>
              <a:t>Thus, we do not have a mechanism type that proceeds with retention!)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7696200" cy="646331"/>
          </a:xfrm>
          <a:prstGeom prst="rect">
            <a:avLst/>
          </a:prstGeom>
          <a:noFill/>
        </p:spPr>
        <p:txBody>
          <a:bodyPr wrap="square" rtlCol="0">
            <a:spAutoFit/>
          </a:bodyPr>
          <a:lstStyle/>
          <a:p>
            <a:r>
              <a:rPr lang="en-US" dirty="0" smtClean="0"/>
              <a:t>To a first approximation, </a:t>
            </a:r>
            <a:r>
              <a:rPr lang="en-US" dirty="0" err="1" smtClean="0"/>
              <a:t>nucleophilic</a:t>
            </a:r>
            <a:r>
              <a:rPr lang="en-US" dirty="0" smtClean="0"/>
              <a:t> substitution comes  in two flavors, S</a:t>
            </a:r>
            <a:r>
              <a:rPr lang="en-US" baseline="-25000" dirty="0" smtClean="0"/>
              <a:t>N</a:t>
            </a:r>
            <a:r>
              <a:rPr lang="en-US" dirty="0" smtClean="0"/>
              <a:t>2 and S</a:t>
            </a:r>
            <a:r>
              <a:rPr lang="en-US" baseline="-25000" dirty="0" smtClean="0"/>
              <a:t>N</a:t>
            </a:r>
            <a:r>
              <a:rPr lang="en-US" dirty="0" smtClean="0"/>
              <a:t>1.   The difference is in the ‘timing’ of the leaving group departure.</a:t>
            </a:r>
            <a:endParaRPr lang="en-US" dirty="0"/>
          </a:p>
        </p:txBody>
      </p:sp>
      <p:pic>
        <p:nvPicPr>
          <p:cNvPr id="3" name="Picture 2" descr="two_ice_cream_cones.jpg"/>
          <p:cNvPicPr>
            <a:picLocks noChangeAspect="1"/>
          </p:cNvPicPr>
          <p:nvPr/>
        </p:nvPicPr>
        <p:blipFill>
          <a:blip r:embed="rId2" cstate="print"/>
          <a:stretch>
            <a:fillRect/>
          </a:stretch>
        </p:blipFill>
        <p:spPr>
          <a:xfrm>
            <a:off x="3290887" y="2000250"/>
            <a:ext cx="2562225" cy="28575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304800"/>
            <a:ext cx="8077200" cy="1938992"/>
          </a:xfrm>
          <a:prstGeom prst="rect">
            <a:avLst/>
          </a:prstGeom>
          <a:noFill/>
        </p:spPr>
        <p:txBody>
          <a:bodyPr wrap="square" rtlCol="0">
            <a:spAutoFit/>
          </a:bodyPr>
          <a:lstStyle/>
          <a:p>
            <a:r>
              <a:rPr lang="en-US" sz="2000" dirty="0" smtClean="0"/>
              <a:t>Answer:  The ionization of the </a:t>
            </a:r>
            <a:r>
              <a:rPr lang="en-US" sz="2000" dirty="0" err="1" smtClean="0"/>
              <a:t>tosylate</a:t>
            </a:r>
            <a:r>
              <a:rPr lang="en-US" sz="2000" dirty="0" smtClean="0"/>
              <a:t> group is assisted by a backside displacement of the </a:t>
            </a:r>
            <a:r>
              <a:rPr lang="en-US" sz="2000" dirty="0" err="1" smtClean="0"/>
              <a:t>tosylate</a:t>
            </a:r>
            <a:r>
              <a:rPr lang="en-US" sz="2000" dirty="0" smtClean="0"/>
              <a:t> by the oxygen of the adjacent acetate group.</a:t>
            </a:r>
          </a:p>
          <a:p>
            <a:endParaRPr lang="en-US" sz="2000" dirty="0" smtClean="0"/>
          </a:p>
          <a:p>
            <a:r>
              <a:rPr lang="en-US" sz="2000" dirty="0" smtClean="0"/>
              <a:t>This same assistance is not possible in the </a:t>
            </a:r>
            <a:r>
              <a:rPr lang="en-US" sz="2000" dirty="0" err="1" smtClean="0"/>
              <a:t>cis</a:t>
            </a:r>
            <a:r>
              <a:rPr lang="en-US" sz="2000" dirty="0" smtClean="0"/>
              <a:t> derivative, since both the acetate and the </a:t>
            </a:r>
            <a:r>
              <a:rPr lang="en-US" sz="2000" dirty="0" err="1" smtClean="0"/>
              <a:t>tosylate</a:t>
            </a:r>
            <a:r>
              <a:rPr lang="en-US" sz="2000" dirty="0" smtClean="0"/>
              <a:t> are on the same face of the </a:t>
            </a:r>
            <a:r>
              <a:rPr lang="en-US" sz="2000" dirty="0" err="1" smtClean="0"/>
              <a:t>cyclohexane</a:t>
            </a:r>
            <a:r>
              <a:rPr lang="en-US" sz="2000" dirty="0" smtClean="0"/>
              <a:t> (and thus backside attack of the acetate oxygen on the </a:t>
            </a:r>
            <a:r>
              <a:rPr lang="en-US" sz="2000" dirty="0" err="1" smtClean="0"/>
              <a:t>tosylate</a:t>
            </a:r>
            <a:r>
              <a:rPr lang="en-US" sz="2000" dirty="0" smtClean="0"/>
              <a:t> carbon is disfavored.</a:t>
            </a:r>
            <a:endParaRPr lang="en-US" sz="2000" dirty="0"/>
          </a:p>
        </p:txBody>
      </p:sp>
      <p:graphicFrame>
        <p:nvGraphicFramePr>
          <p:cNvPr id="63491" name="Object 3"/>
          <p:cNvGraphicFramePr>
            <a:graphicFrameLocks noChangeAspect="1"/>
          </p:cNvGraphicFramePr>
          <p:nvPr/>
        </p:nvGraphicFramePr>
        <p:xfrm>
          <a:off x="533400" y="2819400"/>
          <a:ext cx="7696200" cy="2365321"/>
        </p:xfrm>
        <a:graphic>
          <a:graphicData uri="http://schemas.openxmlformats.org/presentationml/2006/ole">
            <p:oleObj spid="_x0000_s63491" name="CS ChemDraw Drawing" r:id="rId3" imgW="8915197" imgH="2739687" progId="ChemDraw.Document.6.0">
              <p:embed/>
            </p:oleObj>
          </a:graphicData>
        </a:graphic>
      </p:graphicFrame>
      <p:sp>
        <p:nvSpPr>
          <p:cNvPr id="4" name="TextBox 3"/>
          <p:cNvSpPr txBox="1"/>
          <p:nvPr/>
        </p:nvSpPr>
        <p:spPr>
          <a:xfrm>
            <a:off x="762000" y="5638800"/>
            <a:ext cx="7924800" cy="923330"/>
          </a:xfrm>
          <a:prstGeom prst="rect">
            <a:avLst/>
          </a:prstGeom>
          <a:noFill/>
        </p:spPr>
        <p:txBody>
          <a:bodyPr wrap="square" rtlCol="0">
            <a:spAutoFit/>
          </a:bodyPr>
          <a:lstStyle/>
          <a:p>
            <a:r>
              <a:rPr lang="en-US" dirty="0" smtClean="0"/>
              <a:t>Thus we are seeing an overall retention of configuration, as the result of two successive inversions.)</a:t>
            </a:r>
          </a:p>
          <a:p>
            <a:r>
              <a:rPr lang="en-US" dirty="0" smtClean="0"/>
              <a:t>Notice the strong preference for substitution reactions to occur from the backside.</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381000"/>
            <a:ext cx="7543800" cy="646331"/>
          </a:xfrm>
          <a:prstGeom prst="rect">
            <a:avLst/>
          </a:prstGeom>
          <a:noFill/>
        </p:spPr>
        <p:txBody>
          <a:bodyPr wrap="square" rtlCol="0">
            <a:spAutoFit/>
          </a:bodyPr>
          <a:lstStyle/>
          <a:p>
            <a:pPr algn="ctr"/>
            <a:r>
              <a:rPr lang="en-US" sz="3600" dirty="0" err="1" smtClean="0"/>
              <a:t>Carbocation</a:t>
            </a:r>
            <a:r>
              <a:rPr lang="en-US" sz="3600" dirty="0" smtClean="0"/>
              <a:t> Rearrangements</a:t>
            </a:r>
            <a:endParaRPr lang="en-US" sz="3600" dirty="0"/>
          </a:p>
        </p:txBody>
      </p:sp>
      <p:sp>
        <p:nvSpPr>
          <p:cNvPr id="3" name="TextBox 2"/>
          <p:cNvSpPr txBox="1"/>
          <p:nvPr/>
        </p:nvSpPr>
        <p:spPr>
          <a:xfrm>
            <a:off x="381000" y="1447800"/>
            <a:ext cx="8229600" cy="1569660"/>
          </a:xfrm>
          <a:prstGeom prst="rect">
            <a:avLst/>
          </a:prstGeom>
          <a:noFill/>
        </p:spPr>
        <p:txBody>
          <a:bodyPr wrap="square" rtlCol="0">
            <a:spAutoFit/>
          </a:bodyPr>
          <a:lstStyle/>
          <a:p>
            <a:r>
              <a:rPr lang="en-US" sz="2400" dirty="0" err="1" smtClean="0"/>
              <a:t>Carbocations</a:t>
            </a:r>
            <a:r>
              <a:rPr lang="en-US" sz="2400" dirty="0" smtClean="0"/>
              <a:t> are highly reactive intermediates and numerous side reactions can interfere with substitution</a:t>
            </a:r>
          </a:p>
          <a:p>
            <a:endParaRPr lang="en-US" sz="2400" dirty="0" smtClean="0"/>
          </a:p>
          <a:p>
            <a:r>
              <a:rPr lang="en-US" sz="2400" dirty="0" smtClean="0"/>
              <a:t>One such reaction involves a rearrangement, as shown below.</a:t>
            </a:r>
            <a:endParaRPr lang="en-US" sz="2400" dirty="0"/>
          </a:p>
        </p:txBody>
      </p:sp>
      <p:graphicFrame>
        <p:nvGraphicFramePr>
          <p:cNvPr id="130050" name="Object 2"/>
          <p:cNvGraphicFramePr>
            <a:graphicFrameLocks noChangeAspect="1"/>
          </p:cNvGraphicFramePr>
          <p:nvPr/>
        </p:nvGraphicFramePr>
        <p:xfrm>
          <a:off x="914400" y="3962400"/>
          <a:ext cx="7008575" cy="1219200"/>
        </p:xfrm>
        <a:graphic>
          <a:graphicData uri="http://schemas.openxmlformats.org/presentationml/2006/ole">
            <p:oleObj spid="_x0000_s130050" name="CS ChemDraw Drawing" r:id="rId3" imgW="9763685" imgH="1698828" progId="ChemDraw.Document.6.0">
              <p:embed/>
            </p:oleObj>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228600"/>
            <a:ext cx="7162800" cy="523220"/>
          </a:xfrm>
          <a:prstGeom prst="rect">
            <a:avLst/>
          </a:prstGeom>
          <a:noFill/>
        </p:spPr>
        <p:txBody>
          <a:bodyPr wrap="square" rtlCol="0">
            <a:spAutoFit/>
          </a:bodyPr>
          <a:lstStyle/>
          <a:p>
            <a:pPr algn="ctr"/>
            <a:r>
              <a:rPr lang="en-US" sz="2800" dirty="0" smtClean="0"/>
              <a:t>Mechanism of This </a:t>
            </a:r>
            <a:r>
              <a:rPr lang="en-US" sz="2800" dirty="0" err="1" smtClean="0"/>
              <a:t>Carbocation</a:t>
            </a:r>
            <a:r>
              <a:rPr lang="en-US" sz="2800" dirty="0" smtClean="0"/>
              <a:t> Rearrangement</a:t>
            </a:r>
            <a:endParaRPr lang="en-US" sz="2800" dirty="0"/>
          </a:p>
        </p:txBody>
      </p:sp>
      <p:graphicFrame>
        <p:nvGraphicFramePr>
          <p:cNvPr id="131076" name="Object 4"/>
          <p:cNvGraphicFramePr>
            <a:graphicFrameLocks noChangeAspect="1"/>
          </p:cNvGraphicFramePr>
          <p:nvPr/>
        </p:nvGraphicFramePr>
        <p:xfrm>
          <a:off x="1219200" y="990600"/>
          <a:ext cx="6847300" cy="3429000"/>
        </p:xfrm>
        <a:graphic>
          <a:graphicData uri="http://schemas.openxmlformats.org/presentationml/2006/ole">
            <p:oleObj spid="_x0000_s131076" name="CS ChemDraw Drawing" r:id="rId3" imgW="9765306" imgH="4890040" progId="ChemDraw.Document.6.0">
              <p:embed/>
            </p:oleObj>
          </a:graphicData>
        </a:graphic>
      </p:graphicFrame>
      <p:sp>
        <p:nvSpPr>
          <p:cNvPr id="6" name="TextBox 5"/>
          <p:cNvSpPr txBox="1"/>
          <p:nvPr/>
        </p:nvSpPr>
        <p:spPr>
          <a:xfrm>
            <a:off x="609600" y="4800600"/>
            <a:ext cx="8001000" cy="2031325"/>
          </a:xfrm>
          <a:prstGeom prst="rect">
            <a:avLst/>
          </a:prstGeom>
          <a:noFill/>
        </p:spPr>
        <p:txBody>
          <a:bodyPr wrap="square" rtlCol="0">
            <a:spAutoFit/>
          </a:bodyPr>
          <a:lstStyle/>
          <a:p>
            <a:r>
              <a:rPr lang="en-US" dirty="0" smtClean="0"/>
              <a:t>The electrons migrate to the adjacent </a:t>
            </a:r>
            <a:r>
              <a:rPr lang="en-US" dirty="0" err="1" smtClean="0"/>
              <a:t>carbocation</a:t>
            </a:r>
            <a:r>
              <a:rPr lang="en-US" dirty="0" smtClean="0"/>
              <a:t> generating (in most cases) a more stable </a:t>
            </a:r>
            <a:r>
              <a:rPr lang="en-US" dirty="0" err="1" smtClean="0"/>
              <a:t>carbocation</a:t>
            </a:r>
            <a:r>
              <a:rPr lang="en-US" dirty="0" smtClean="0"/>
              <a:t>, as seen above.</a:t>
            </a:r>
          </a:p>
          <a:p>
            <a:r>
              <a:rPr lang="en-US" dirty="0" smtClean="0"/>
              <a:t>This type of rearrangement is called a hydride shift and sometimes abbreviated with the symbol  </a:t>
            </a:r>
            <a:r>
              <a:rPr lang="en-US" baseline="-12000" dirty="0" smtClean="0"/>
              <a:t>~</a:t>
            </a:r>
            <a:r>
              <a:rPr lang="en-US" dirty="0" smtClean="0"/>
              <a:t>H.</a:t>
            </a:r>
          </a:p>
          <a:p>
            <a:r>
              <a:rPr lang="en-US" dirty="0" smtClean="0"/>
              <a:t>Such rearrangements, where one </a:t>
            </a:r>
            <a:r>
              <a:rPr lang="en-US" dirty="0" err="1" smtClean="0"/>
              <a:t>carbocation</a:t>
            </a:r>
            <a:r>
              <a:rPr lang="en-US" dirty="0" smtClean="0"/>
              <a:t> is transformed into another, are sometimes referred to as “</a:t>
            </a:r>
            <a:r>
              <a:rPr lang="en-US" u="sng" dirty="0" smtClean="0"/>
              <a:t>Wagner-</a:t>
            </a:r>
            <a:r>
              <a:rPr lang="en-US" u="sng" dirty="0" err="1" smtClean="0"/>
              <a:t>Meerwein</a:t>
            </a:r>
            <a:r>
              <a:rPr lang="en-US" u="sng" dirty="0" smtClean="0"/>
              <a:t> Rearrangements</a:t>
            </a:r>
            <a:r>
              <a:rPr lang="en-US" dirty="0" smtClean="0"/>
              <a:t>”</a:t>
            </a:r>
          </a:p>
          <a:p>
            <a:endParaRPr lang="en-US" dirty="0"/>
          </a:p>
        </p:txBody>
      </p:sp>
      <p:sp>
        <p:nvSpPr>
          <p:cNvPr id="7" name="TextBox 6"/>
          <p:cNvSpPr txBox="1"/>
          <p:nvPr/>
        </p:nvSpPr>
        <p:spPr>
          <a:xfrm>
            <a:off x="4724400" y="3124200"/>
            <a:ext cx="609600" cy="400110"/>
          </a:xfrm>
          <a:prstGeom prst="rect">
            <a:avLst/>
          </a:prstGeom>
          <a:noFill/>
        </p:spPr>
        <p:txBody>
          <a:bodyPr wrap="square" rtlCol="0">
            <a:spAutoFit/>
          </a:bodyPr>
          <a:lstStyle/>
          <a:p>
            <a:r>
              <a:rPr lang="en-US" sz="2000" baseline="-12000" dirty="0" smtClean="0"/>
              <a:t>~</a:t>
            </a:r>
            <a:r>
              <a:rPr lang="en-US" sz="2000" dirty="0" smtClean="0"/>
              <a:t>H</a:t>
            </a:r>
            <a:endParaRPr lang="en-US"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098" name="Object 2"/>
          <p:cNvGraphicFramePr>
            <a:graphicFrameLocks noChangeAspect="1"/>
          </p:cNvGraphicFramePr>
          <p:nvPr/>
        </p:nvGraphicFramePr>
        <p:xfrm>
          <a:off x="609600" y="1066800"/>
          <a:ext cx="8008938" cy="5346700"/>
        </p:xfrm>
        <a:graphic>
          <a:graphicData uri="http://schemas.openxmlformats.org/presentationml/2006/ole">
            <p:oleObj spid="_x0000_s132098" name="CS ChemDraw Drawing" r:id="rId3" imgW="8009712" imgH="5347240" progId="ChemDraw.Document.6.0">
              <p:embed/>
            </p:oleObj>
          </a:graphicData>
        </a:graphic>
      </p:graphicFrame>
      <p:sp>
        <p:nvSpPr>
          <p:cNvPr id="3" name="TextBox 2"/>
          <p:cNvSpPr txBox="1"/>
          <p:nvPr/>
        </p:nvSpPr>
        <p:spPr>
          <a:xfrm>
            <a:off x="381000" y="228600"/>
            <a:ext cx="8001000" cy="461665"/>
          </a:xfrm>
          <a:prstGeom prst="rect">
            <a:avLst/>
          </a:prstGeom>
          <a:noFill/>
        </p:spPr>
        <p:txBody>
          <a:bodyPr wrap="square" rtlCol="0">
            <a:spAutoFit/>
          </a:bodyPr>
          <a:lstStyle/>
          <a:p>
            <a:r>
              <a:rPr lang="en-US" sz="2400" dirty="0" smtClean="0"/>
              <a:t>An unexpected result involving </a:t>
            </a:r>
            <a:r>
              <a:rPr lang="en-US" sz="2400" dirty="0" err="1" smtClean="0"/>
              <a:t>carbocations</a:t>
            </a:r>
            <a:r>
              <a:rPr lang="en-US" sz="2400" dirty="0" smtClean="0"/>
              <a:t>:</a:t>
            </a:r>
            <a:endParaRPr 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2" cstate="print"/>
          <a:srcRect/>
          <a:stretch>
            <a:fillRect/>
          </a:stretch>
        </p:blipFill>
        <p:spPr bwMode="auto">
          <a:xfrm>
            <a:off x="1905000" y="2514600"/>
            <a:ext cx="5219700" cy="2438400"/>
          </a:xfrm>
          <a:prstGeom prst="rect">
            <a:avLst/>
          </a:prstGeom>
          <a:noFill/>
          <a:ln w="9525">
            <a:noFill/>
            <a:miter lim="800000"/>
            <a:headEnd/>
            <a:tailEnd/>
          </a:ln>
        </p:spPr>
      </p:pic>
      <p:pic>
        <p:nvPicPr>
          <p:cNvPr id="133123" name="Picture 3"/>
          <p:cNvPicPr>
            <a:picLocks noChangeAspect="1" noChangeArrowheads="1"/>
          </p:cNvPicPr>
          <p:nvPr/>
        </p:nvPicPr>
        <p:blipFill>
          <a:blip r:embed="rId3" cstate="print"/>
          <a:srcRect/>
          <a:stretch>
            <a:fillRect/>
          </a:stretch>
        </p:blipFill>
        <p:spPr bwMode="auto">
          <a:xfrm>
            <a:off x="1981200" y="5486400"/>
            <a:ext cx="5314950" cy="981075"/>
          </a:xfrm>
          <a:prstGeom prst="rect">
            <a:avLst/>
          </a:prstGeom>
          <a:noFill/>
          <a:ln w="9525">
            <a:noFill/>
            <a:miter lim="800000"/>
            <a:headEnd/>
            <a:tailEnd/>
          </a:ln>
        </p:spPr>
      </p:pic>
      <p:sp>
        <p:nvSpPr>
          <p:cNvPr id="4" name="TextBox 3"/>
          <p:cNvSpPr txBox="1"/>
          <p:nvPr/>
        </p:nvSpPr>
        <p:spPr>
          <a:xfrm>
            <a:off x="1981200" y="1981200"/>
            <a:ext cx="5486400" cy="369332"/>
          </a:xfrm>
          <a:prstGeom prst="rect">
            <a:avLst/>
          </a:prstGeom>
          <a:noFill/>
        </p:spPr>
        <p:txBody>
          <a:bodyPr wrap="square" rtlCol="0">
            <a:spAutoFit/>
          </a:bodyPr>
          <a:lstStyle/>
          <a:p>
            <a:r>
              <a:rPr lang="en-US" i="1" dirty="0" smtClean="0"/>
              <a:t>J. Am. Chem. Soc. </a:t>
            </a:r>
            <a:r>
              <a:rPr lang="en-US" b="1" dirty="0" smtClean="0"/>
              <a:t>1949</a:t>
            </a:r>
            <a:r>
              <a:rPr lang="en-US" dirty="0" smtClean="0"/>
              <a:t>, </a:t>
            </a:r>
            <a:r>
              <a:rPr lang="en-US" i="1" dirty="0" smtClean="0"/>
              <a:t>71</a:t>
            </a:r>
            <a:r>
              <a:rPr lang="en-US" dirty="0" smtClean="0"/>
              <a:t>, 2953.</a:t>
            </a:r>
            <a:endParaRPr lang="en-US" dirty="0"/>
          </a:p>
        </p:txBody>
      </p:sp>
      <p:pic>
        <p:nvPicPr>
          <p:cNvPr id="133124" name="Picture 4"/>
          <p:cNvPicPr>
            <a:picLocks noChangeAspect="1" noChangeArrowheads="1"/>
          </p:cNvPicPr>
          <p:nvPr/>
        </p:nvPicPr>
        <p:blipFill>
          <a:blip r:embed="rId4" cstate="print"/>
          <a:srcRect/>
          <a:stretch>
            <a:fillRect/>
          </a:stretch>
        </p:blipFill>
        <p:spPr bwMode="auto">
          <a:xfrm>
            <a:off x="2057400" y="0"/>
            <a:ext cx="4695825" cy="19050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p:cNvPicPr>
            <a:picLocks noChangeAspect="1" noChangeArrowheads="1"/>
          </p:cNvPicPr>
          <p:nvPr/>
        </p:nvPicPr>
        <p:blipFill>
          <a:blip r:embed="rId3" cstate="print"/>
          <a:srcRect/>
          <a:stretch>
            <a:fillRect/>
          </a:stretch>
        </p:blipFill>
        <p:spPr bwMode="auto">
          <a:xfrm>
            <a:off x="1295400" y="2743200"/>
            <a:ext cx="4648200" cy="3937702"/>
          </a:xfrm>
          <a:prstGeom prst="rect">
            <a:avLst/>
          </a:prstGeom>
          <a:noFill/>
          <a:ln w="9525">
            <a:noFill/>
            <a:miter lim="800000"/>
            <a:headEnd/>
            <a:tailEnd/>
          </a:ln>
        </p:spPr>
      </p:pic>
      <p:graphicFrame>
        <p:nvGraphicFramePr>
          <p:cNvPr id="134147" name="Object 3"/>
          <p:cNvGraphicFramePr>
            <a:graphicFrameLocks noChangeAspect="1"/>
          </p:cNvGraphicFramePr>
          <p:nvPr/>
        </p:nvGraphicFramePr>
        <p:xfrm>
          <a:off x="533400" y="152400"/>
          <a:ext cx="8215312" cy="2159000"/>
        </p:xfrm>
        <a:graphic>
          <a:graphicData uri="http://schemas.openxmlformats.org/presentationml/2006/ole">
            <p:oleObj spid="_x0000_s134147" name="CS ChemDraw Drawing" r:id="rId4" imgW="8215553" imgH="2159000" progId="ChemDraw.Document.6.0">
              <p:embed/>
            </p:oleObj>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2" cstate="print"/>
          <a:srcRect/>
          <a:stretch>
            <a:fillRect/>
          </a:stretch>
        </p:blipFill>
        <p:spPr bwMode="auto">
          <a:xfrm>
            <a:off x="1676400" y="2743200"/>
            <a:ext cx="5968271" cy="3719512"/>
          </a:xfrm>
          <a:prstGeom prst="rect">
            <a:avLst/>
          </a:prstGeom>
          <a:noFill/>
          <a:ln w="9525">
            <a:noFill/>
            <a:miter lim="800000"/>
            <a:headEnd/>
            <a:tailEnd/>
          </a:ln>
        </p:spPr>
      </p:pic>
      <p:sp>
        <p:nvSpPr>
          <p:cNvPr id="3" name="TextBox 2"/>
          <p:cNvSpPr txBox="1"/>
          <p:nvPr/>
        </p:nvSpPr>
        <p:spPr>
          <a:xfrm>
            <a:off x="228600" y="304800"/>
            <a:ext cx="8610600" cy="1938992"/>
          </a:xfrm>
          <a:prstGeom prst="rect">
            <a:avLst/>
          </a:prstGeom>
          <a:noFill/>
        </p:spPr>
        <p:txBody>
          <a:bodyPr wrap="square" rtlCol="0">
            <a:spAutoFit/>
          </a:bodyPr>
          <a:lstStyle/>
          <a:p>
            <a:r>
              <a:rPr lang="en-US" sz="2400" dirty="0" err="1" smtClean="0"/>
              <a:t>Winstein</a:t>
            </a:r>
            <a:r>
              <a:rPr lang="en-US" sz="2400" dirty="0" smtClean="0"/>
              <a:t> proposed an unusual answer…</a:t>
            </a:r>
          </a:p>
          <a:p>
            <a:r>
              <a:rPr lang="en-US" sz="2400" dirty="0" smtClean="0"/>
              <a:t>That the intermediate was not  a traditional </a:t>
            </a:r>
            <a:r>
              <a:rPr lang="en-US" sz="2400" dirty="0" err="1" smtClean="0"/>
              <a:t>carbocation</a:t>
            </a:r>
            <a:r>
              <a:rPr lang="en-US" sz="2400" dirty="0" smtClean="0"/>
              <a:t>, but was a </a:t>
            </a:r>
            <a:r>
              <a:rPr lang="en-US" sz="2400" dirty="0" err="1" smtClean="0"/>
              <a:t>carbocation</a:t>
            </a:r>
            <a:r>
              <a:rPr lang="en-US" sz="2400" dirty="0" smtClean="0"/>
              <a:t> with two ‘half bonds’ as shown below.  Such an intermediate is symmetric (as stated below) and would prefer attack from only the </a:t>
            </a:r>
            <a:r>
              <a:rPr lang="en-US" sz="2400" dirty="0" err="1" smtClean="0"/>
              <a:t>exo</a:t>
            </a:r>
            <a:r>
              <a:rPr lang="en-US" sz="2400" dirty="0" smtClean="0"/>
              <a:t> face.</a:t>
            </a:r>
            <a:endParaRPr lang="en-US"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7924800" cy="2677656"/>
          </a:xfrm>
          <a:prstGeom prst="rect">
            <a:avLst/>
          </a:prstGeom>
          <a:noFill/>
        </p:spPr>
        <p:txBody>
          <a:bodyPr wrap="square" rtlCol="0">
            <a:spAutoFit/>
          </a:bodyPr>
          <a:lstStyle/>
          <a:p>
            <a:r>
              <a:rPr lang="en-US" sz="2400" dirty="0" smtClean="0"/>
              <a:t>Some chemists disagreed…</a:t>
            </a:r>
          </a:p>
          <a:p>
            <a:endParaRPr lang="en-US" sz="2400" dirty="0" smtClean="0"/>
          </a:p>
          <a:p>
            <a:r>
              <a:rPr lang="en-US" sz="2400" dirty="0" smtClean="0"/>
              <a:t>H. C. Brown, who won the Nobel prize in 1979 for his work on </a:t>
            </a:r>
            <a:r>
              <a:rPr lang="en-US" sz="2400" dirty="0" err="1" smtClean="0"/>
              <a:t>organoboron</a:t>
            </a:r>
            <a:r>
              <a:rPr lang="en-US" sz="2400" dirty="0" smtClean="0"/>
              <a:t> compounds, said that the result was best explained </a:t>
            </a:r>
            <a:r>
              <a:rPr lang="en-US" sz="2400" u="sng" dirty="0" smtClean="0"/>
              <a:t>not by a single intermediate </a:t>
            </a:r>
            <a:r>
              <a:rPr lang="en-US" sz="2400" dirty="0" smtClean="0"/>
              <a:t>with ‘half bonds’ but by two rapidly equilibrating </a:t>
            </a:r>
            <a:r>
              <a:rPr lang="en-US" sz="2400" u="sng" dirty="0" smtClean="0"/>
              <a:t>traditional</a:t>
            </a:r>
            <a:r>
              <a:rPr lang="en-US" sz="2400" dirty="0" smtClean="0"/>
              <a:t> </a:t>
            </a:r>
            <a:r>
              <a:rPr lang="en-US" sz="2400" dirty="0" err="1" smtClean="0"/>
              <a:t>carbocations</a:t>
            </a:r>
            <a:r>
              <a:rPr lang="en-US" sz="2400" dirty="0" smtClean="0"/>
              <a:t>, as shown below.</a:t>
            </a:r>
            <a:endParaRPr lang="en-US" sz="2400" dirty="0"/>
          </a:p>
        </p:txBody>
      </p:sp>
      <p:graphicFrame>
        <p:nvGraphicFramePr>
          <p:cNvPr id="136194" name="Object 2"/>
          <p:cNvGraphicFramePr>
            <a:graphicFrameLocks noChangeAspect="1"/>
          </p:cNvGraphicFramePr>
          <p:nvPr/>
        </p:nvGraphicFramePr>
        <p:xfrm>
          <a:off x="533400" y="3581400"/>
          <a:ext cx="8060829" cy="2286000"/>
        </p:xfrm>
        <a:graphic>
          <a:graphicData uri="http://schemas.openxmlformats.org/presentationml/2006/ole">
            <p:oleObj spid="_x0000_s136194" name="CS ChemDraw Drawing" r:id="rId3" imgW="13854308" imgH="3927002" progId="ChemDraw.Document.6.0">
              <p:embed/>
            </p:oleObj>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001000" cy="1200329"/>
          </a:xfrm>
          <a:prstGeom prst="rect">
            <a:avLst/>
          </a:prstGeom>
          <a:noFill/>
        </p:spPr>
        <p:txBody>
          <a:bodyPr wrap="square" rtlCol="0">
            <a:spAutoFit/>
          </a:bodyPr>
          <a:lstStyle/>
          <a:p>
            <a:r>
              <a:rPr lang="en-US" dirty="0" smtClean="0"/>
              <a:t>The debate was finally settled through the use of a special medium, which allowed the observation of </a:t>
            </a:r>
            <a:r>
              <a:rPr lang="en-US" dirty="0" err="1" smtClean="0"/>
              <a:t>carbocations</a:t>
            </a:r>
            <a:r>
              <a:rPr lang="en-US" dirty="0" smtClean="0"/>
              <a:t> (magic acid: SbF</a:t>
            </a:r>
            <a:r>
              <a:rPr lang="en-US" baseline="-25000" dirty="0" smtClean="0"/>
              <a:t>5</a:t>
            </a:r>
            <a:r>
              <a:rPr lang="en-US" dirty="0" smtClean="0"/>
              <a:t>-SO</a:t>
            </a:r>
            <a:r>
              <a:rPr lang="en-US" baseline="-25000" dirty="0" smtClean="0"/>
              <a:t>2</a:t>
            </a:r>
            <a:r>
              <a:rPr lang="en-US" dirty="0" smtClean="0"/>
              <a:t>-SOF</a:t>
            </a:r>
            <a:r>
              <a:rPr lang="en-US" baseline="-25000" dirty="0" smtClean="0"/>
              <a:t>2</a:t>
            </a:r>
            <a:r>
              <a:rPr lang="en-US" dirty="0" smtClean="0"/>
              <a:t>), and the use of variable temperature NMR (which allowed one to distinguish between rapidly equilibrating compounds versus single species).</a:t>
            </a:r>
            <a:endParaRPr lang="en-US" dirty="0"/>
          </a:p>
        </p:txBody>
      </p:sp>
      <p:pic>
        <p:nvPicPr>
          <p:cNvPr id="137218" name="Picture 2"/>
          <p:cNvPicPr>
            <a:picLocks noChangeAspect="1" noChangeArrowheads="1"/>
          </p:cNvPicPr>
          <p:nvPr/>
        </p:nvPicPr>
        <p:blipFill>
          <a:blip r:embed="rId2" cstate="print"/>
          <a:srcRect/>
          <a:stretch>
            <a:fillRect/>
          </a:stretch>
        </p:blipFill>
        <p:spPr bwMode="auto">
          <a:xfrm>
            <a:off x="228600" y="1905000"/>
            <a:ext cx="8407399" cy="4724400"/>
          </a:xfrm>
          <a:prstGeom prst="rect">
            <a:avLst/>
          </a:prstGeom>
          <a:noFill/>
          <a:ln w="9525">
            <a:noFill/>
            <a:miter lim="800000"/>
            <a:headEnd/>
            <a:tailEnd/>
          </a:ln>
        </p:spPr>
      </p:pic>
      <p:sp>
        <p:nvSpPr>
          <p:cNvPr id="4" name="TextBox 3"/>
          <p:cNvSpPr txBox="1"/>
          <p:nvPr/>
        </p:nvSpPr>
        <p:spPr>
          <a:xfrm>
            <a:off x="2286000" y="1600200"/>
            <a:ext cx="4038600" cy="381000"/>
          </a:xfrm>
          <a:prstGeom prst="rect">
            <a:avLst/>
          </a:prstGeom>
          <a:noFill/>
        </p:spPr>
        <p:txBody>
          <a:bodyPr wrap="square" rtlCol="0">
            <a:spAutoFit/>
          </a:bodyPr>
          <a:lstStyle/>
          <a:p>
            <a:r>
              <a:rPr lang="en-US" i="1" dirty="0" smtClean="0"/>
              <a:t>J. Am. Chem. Soc. </a:t>
            </a:r>
            <a:r>
              <a:rPr lang="en-US" b="1" dirty="0" smtClean="0"/>
              <a:t>1973</a:t>
            </a:r>
            <a:r>
              <a:rPr lang="en-US" dirty="0" smtClean="0"/>
              <a:t>, </a:t>
            </a:r>
            <a:r>
              <a:rPr lang="en-US" i="1" dirty="0" smtClean="0"/>
              <a:t>95</a:t>
            </a:r>
            <a:r>
              <a:rPr lang="en-US" dirty="0" smtClean="0"/>
              <a:t>, 8698.</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2" cstate="print"/>
          <a:srcRect/>
          <a:stretch>
            <a:fillRect/>
          </a:stretch>
        </p:blipFill>
        <p:spPr bwMode="auto">
          <a:xfrm>
            <a:off x="914400" y="2057400"/>
            <a:ext cx="7075715" cy="3810000"/>
          </a:xfrm>
          <a:prstGeom prst="rect">
            <a:avLst/>
          </a:prstGeom>
          <a:noFill/>
          <a:ln w="9525">
            <a:noFill/>
            <a:miter lim="800000"/>
            <a:headEnd/>
            <a:tailEnd/>
          </a:ln>
        </p:spPr>
      </p:pic>
      <p:sp>
        <p:nvSpPr>
          <p:cNvPr id="3" name="TextBox 2"/>
          <p:cNvSpPr txBox="1"/>
          <p:nvPr/>
        </p:nvSpPr>
        <p:spPr>
          <a:xfrm>
            <a:off x="457200" y="457200"/>
            <a:ext cx="7467600" cy="954107"/>
          </a:xfrm>
          <a:prstGeom prst="rect">
            <a:avLst/>
          </a:prstGeom>
          <a:noFill/>
        </p:spPr>
        <p:txBody>
          <a:bodyPr wrap="square" rtlCol="0">
            <a:spAutoFit/>
          </a:bodyPr>
          <a:lstStyle/>
          <a:p>
            <a:r>
              <a:rPr lang="en-US" sz="2800" dirty="0" smtClean="0"/>
              <a:t>For his extensive work on </a:t>
            </a:r>
            <a:r>
              <a:rPr lang="en-US" sz="2800" dirty="0" err="1" smtClean="0"/>
              <a:t>carbocations</a:t>
            </a:r>
            <a:r>
              <a:rPr lang="en-US" sz="2800" dirty="0" smtClean="0"/>
              <a:t>, George </a:t>
            </a:r>
            <a:r>
              <a:rPr lang="en-US" sz="2800" dirty="0" err="1" smtClean="0"/>
              <a:t>Olah</a:t>
            </a:r>
            <a:r>
              <a:rPr lang="en-US" sz="2800" dirty="0" smtClean="0"/>
              <a:t> won the Nobel Prize in 1994.</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04800"/>
            <a:ext cx="7696200" cy="584775"/>
          </a:xfrm>
          <a:prstGeom prst="rect">
            <a:avLst/>
          </a:prstGeom>
          <a:noFill/>
        </p:spPr>
        <p:txBody>
          <a:bodyPr wrap="square" rtlCol="0">
            <a:spAutoFit/>
          </a:bodyPr>
          <a:lstStyle/>
          <a:p>
            <a:pPr algn="ctr"/>
            <a:r>
              <a:rPr lang="en-US" sz="3200" dirty="0" smtClean="0"/>
              <a:t>The S</a:t>
            </a:r>
            <a:r>
              <a:rPr lang="en-US" sz="3200" baseline="-25000" dirty="0" smtClean="0"/>
              <a:t>N</a:t>
            </a:r>
            <a:r>
              <a:rPr lang="en-US" sz="3200" dirty="0" smtClean="0"/>
              <a:t>2 Reaction</a:t>
            </a:r>
            <a:endParaRPr lang="en-US" sz="3200" dirty="0"/>
          </a:p>
        </p:txBody>
      </p:sp>
      <p:sp>
        <p:nvSpPr>
          <p:cNvPr id="3" name="TextBox 2"/>
          <p:cNvSpPr txBox="1"/>
          <p:nvPr/>
        </p:nvSpPr>
        <p:spPr>
          <a:xfrm>
            <a:off x="457200" y="1524000"/>
            <a:ext cx="7924800" cy="923330"/>
          </a:xfrm>
          <a:prstGeom prst="rect">
            <a:avLst/>
          </a:prstGeom>
          <a:noFill/>
        </p:spPr>
        <p:txBody>
          <a:bodyPr wrap="square" rtlCol="0">
            <a:spAutoFit/>
          </a:bodyPr>
          <a:lstStyle/>
          <a:p>
            <a:r>
              <a:rPr lang="en-US" dirty="0" smtClean="0"/>
              <a:t>The S</a:t>
            </a:r>
            <a:r>
              <a:rPr lang="en-US" baseline="-25000" dirty="0" smtClean="0"/>
              <a:t>N</a:t>
            </a:r>
            <a:r>
              <a:rPr lang="en-US" dirty="0" smtClean="0"/>
              <a:t>2 reaction is so-named because it exhibits bimolecular kinetics (i.e. the rate of the reaction depends on the concentrations of </a:t>
            </a:r>
            <a:r>
              <a:rPr lang="en-US" u="sng" dirty="0" smtClean="0"/>
              <a:t>both</a:t>
            </a:r>
            <a:r>
              <a:rPr lang="en-US" dirty="0" smtClean="0"/>
              <a:t> the </a:t>
            </a:r>
            <a:r>
              <a:rPr lang="en-US" dirty="0" err="1" smtClean="0"/>
              <a:t>nucleophile</a:t>
            </a:r>
            <a:r>
              <a:rPr lang="en-US" dirty="0" smtClean="0"/>
              <a:t> and the alkyl halide) , as shown in the rate expression below.</a:t>
            </a:r>
            <a:endParaRPr lang="en-US" dirty="0"/>
          </a:p>
        </p:txBody>
      </p:sp>
      <p:sp>
        <p:nvSpPr>
          <p:cNvPr id="7" name="TextBox 6"/>
          <p:cNvSpPr txBox="1"/>
          <p:nvPr/>
        </p:nvSpPr>
        <p:spPr>
          <a:xfrm>
            <a:off x="1447800" y="3657600"/>
            <a:ext cx="5943600" cy="369332"/>
          </a:xfrm>
          <a:prstGeom prst="rect">
            <a:avLst/>
          </a:prstGeom>
          <a:noFill/>
        </p:spPr>
        <p:txBody>
          <a:bodyPr wrap="square" rtlCol="0">
            <a:spAutoFit/>
          </a:bodyPr>
          <a:lstStyle/>
          <a:p>
            <a:pPr algn="ctr"/>
            <a:r>
              <a:rPr lang="en-US" dirty="0" smtClean="0"/>
              <a:t>Rate =  k[Nu</a:t>
            </a:r>
            <a:r>
              <a:rPr lang="en-US" baseline="30000" dirty="0" smtClean="0"/>
              <a:t>-</a:t>
            </a:r>
            <a:r>
              <a:rPr lang="en-US" dirty="0" smtClean="0"/>
              <a:t>][R-X]</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457200"/>
            <a:ext cx="7239000" cy="954107"/>
          </a:xfrm>
          <a:prstGeom prst="rect">
            <a:avLst/>
          </a:prstGeom>
          <a:noFill/>
        </p:spPr>
        <p:txBody>
          <a:bodyPr wrap="square" rtlCol="0">
            <a:spAutoFit/>
          </a:bodyPr>
          <a:lstStyle/>
          <a:p>
            <a:pPr algn="ctr"/>
            <a:r>
              <a:rPr lang="en-US" sz="2800" dirty="0" smtClean="0"/>
              <a:t>Use of </a:t>
            </a:r>
            <a:r>
              <a:rPr lang="en-US" sz="2800" dirty="0" err="1" smtClean="0"/>
              <a:t>Nucleophilic</a:t>
            </a:r>
            <a:r>
              <a:rPr lang="en-US" sz="2800" dirty="0" smtClean="0"/>
              <a:t> Substitution Reactions in Ring-forming Reactions</a:t>
            </a:r>
            <a:endParaRPr lang="en-US" sz="2800" dirty="0"/>
          </a:p>
        </p:txBody>
      </p:sp>
      <p:pic>
        <p:nvPicPr>
          <p:cNvPr id="166914" name="Picture 2"/>
          <p:cNvPicPr>
            <a:picLocks noChangeAspect="1" noChangeArrowheads="1"/>
          </p:cNvPicPr>
          <p:nvPr/>
        </p:nvPicPr>
        <p:blipFill>
          <a:blip r:embed="rId2" cstate="print"/>
          <a:srcRect/>
          <a:stretch>
            <a:fillRect/>
          </a:stretch>
        </p:blipFill>
        <p:spPr bwMode="auto">
          <a:xfrm>
            <a:off x="1" y="2514600"/>
            <a:ext cx="9144000" cy="3618689"/>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p:cNvPicPr>
            <a:picLocks noChangeAspect="1" noChangeArrowheads="1"/>
          </p:cNvPicPr>
          <p:nvPr/>
        </p:nvPicPr>
        <p:blipFill>
          <a:blip r:embed="rId3" cstate="print"/>
          <a:srcRect/>
          <a:stretch>
            <a:fillRect/>
          </a:stretch>
        </p:blipFill>
        <p:spPr bwMode="auto">
          <a:xfrm>
            <a:off x="1752600" y="1600200"/>
            <a:ext cx="5238750" cy="3762375"/>
          </a:xfrm>
          <a:prstGeom prst="rect">
            <a:avLst/>
          </a:prstGeom>
          <a:noFill/>
          <a:ln w="9525">
            <a:noFill/>
            <a:miter lim="800000"/>
            <a:headEnd/>
            <a:tailEnd/>
          </a:ln>
        </p:spPr>
      </p:pic>
      <p:graphicFrame>
        <p:nvGraphicFramePr>
          <p:cNvPr id="167940" name="Object 4"/>
          <p:cNvGraphicFramePr>
            <a:graphicFrameLocks noChangeAspect="1"/>
          </p:cNvGraphicFramePr>
          <p:nvPr/>
        </p:nvGraphicFramePr>
        <p:xfrm>
          <a:off x="1524000" y="533400"/>
          <a:ext cx="5907087" cy="706437"/>
        </p:xfrm>
        <a:graphic>
          <a:graphicData uri="http://schemas.openxmlformats.org/presentationml/2006/ole">
            <p:oleObj spid="_x0000_s167940" name="CS ChemDraw Drawing" r:id="rId4" imgW="5906727" imgH="706877" progId="ChemDraw.Document.6.0">
              <p:embed/>
            </p:oleObj>
          </a:graphicData>
        </a:graphic>
      </p:graphicFrame>
      <p:sp>
        <p:nvSpPr>
          <p:cNvPr id="5" name="TextBox 4"/>
          <p:cNvSpPr txBox="1"/>
          <p:nvPr/>
        </p:nvSpPr>
        <p:spPr>
          <a:xfrm>
            <a:off x="457200" y="5562600"/>
            <a:ext cx="8077200" cy="646331"/>
          </a:xfrm>
          <a:prstGeom prst="rect">
            <a:avLst/>
          </a:prstGeom>
          <a:noFill/>
        </p:spPr>
        <p:txBody>
          <a:bodyPr wrap="square" rtlCol="0">
            <a:spAutoFit/>
          </a:bodyPr>
          <a:lstStyle/>
          <a:p>
            <a:r>
              <a:rPr lang="en-US" dirty="0" smtClean="0"/>
              <a:t>Notice that the fastest rings to form are the five and the three </a:t>
            </a:r>
            <a:r>
              <a:rPr lang="en-US" dirty="0" err="1" smtClean="0"/>
              <a:t>membered</a:t>
            </a:r>
            <a:r>
              <a:rPr lang="en-US" dirty="0" smtClean="0"/>
              <a:t> rings.</a:t>
            </a:r>
          </a:p>
          <a:p>
            <a:r>
              <a:rPr lang="en-US" dirty="0" smtClean="0"/>
              <a:t>Why?</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696200" cy="954107"/>
          </a:xfrm>
          <a:prstGeom prst="rect">
            <a:avLst/>
          </a:prstGeom>
          <a:noFill/>
        </p:spPr>
        <p:txBody>
          <a:bodyPr wrap="square" rtlCol="0">
            <a:spAutoFit/>
          </a:bodyPr>
          <a:lstStyle/>
          <a:p>
            <a:r>
              <a:rPr lang="en-US" sz="2800" i="1" dirty="0" smtClean="0"/>
              <a:t>S</a:t>
            </a:r>
            <a:r>
              <a:rPr lang="en-US" sz="2800" dirty="0" smtClean="0"/>
              <a:t>-</a:t>
            </a:r>
            <a:r>
              <a:rPr lang="en-US" sz="2800" dirty="0" err="1" smtClean="0"/>
              <a:t>Adenosylmethionine</a:t>
            </a:r>
            <a:r>
              <a:rPr lang="en-US" sz="2800" dirty="0" smtClean="0"/>
              <a:t> (SAM or </a:t>
            </a:r>
            <a:r>
              <a:rPr lang="en-US" sz="2800" dirty="0" err="1" smtClean="0"/>
              <a:t>AdoMet</a:t>
            </a:r>
            <a:r>
              <a:rPr lang="en-US" sz="2800" dirty="0" smtClean="0"/>
              <a:t>), a biological </a:t>
            </a:r>
            <a:r>
              <a:rPr lang="en-US" sz="2800" dirty="0" err="1" smtClean="0"/>
              <a:t>methylating</a:t>
            </a:r>
            <a:r>
              <a:rPr lang="en-US" sz="2800" dirty="0" smtClean="0"/>
              <a:t> agent</a:t>
            </a:r>
            <a:endParaRPr lang="en-US" sz="2800" dirty="0"/>
          </a:p>
        </p:txBody>
      </p:sp>
      <p:sp>
        <p:nvSpPr>
          <p:cNvPr id="4" name="TextBox 3"/>
          <p:cNvSpPr txBox="1"/>
          <p:nvPr/>
        </p:nvSpPr>
        <p:spPr>
          <a:xfrm>
            <a:off x="2743200" y="1600200"/>
            <a:ext cx="4191000" cy="646331"/>
          </a:xfrm>
          <a:prstGeom prst="rect">
            <a:avLst/>
          </a:prstGeom>
          <a:noFill/>
        </p:spPr>
        <p:txBody>
          <a:bodyPr wrap="square" rtlCol="0">
            <a:spAutoFit/>
          </a:bodyPr>
          <a:lstStyle/>
          <a:p>
            <a:r>
              <a:rPr lang="en-US" dirty="0" smtClean="0"/>
              <a:t>Active methyl (transferred to biological </a:t>
            </a:r>
            <a:r>
              <a:rPr lang="en-US" dirty="0" err="1" smtClean="0"/>
              <a:t>nucleophiles</a:t>
            </a:r>
            <a:r>
              <a:rPr lang="en-US" dirty="0" smtClean="0"/>
              <a:t>)</a:t>
            </a:r>
            <a:endParaRPr lang="en-US" dirty="0"/>
          </a:p>
        </p:txBody>
      </p:sp>
      <p:pic>
        <p:nvPicPr>
          <p:cNvPr id="168963" name="Picture 3"/>
          <p:cNvPicPr>
            <a:picLocks noChangeAspect="1" noChangeArrowheads="1"/>
          </p:cNvPicPr>
          <p:nvPr/>
        </p:nvPicPr>
        <p:blipFill>
          <a:blip r:embed="rId2" cstate="print"/>
          <a:srcRect/>
          <a:stretch>
            <a:fillRect/>
          </a:stretch>
        </p:blipFill>
        <p:spPr bwMode="auto">
          <a:xfrm>
            <a:off x="304800" y="2762250"/>
            <a:ext cx="8589963" cy="4095750"/>
          </a:xfrm>
          <a:prstGeom prst="rect">
            <a:avLst/>
          </a:prstGeom>
          <a:noFill/>
          <a:ln w="9525">
            <a:noFill/>
            <a:miter lim="800000"/>
            <a:headEnd/>
            <a:tailEnd/>
          </a:ln>
        </p:spPr>
      </p:pic>
      <p:sp>
        <p:nvSpPr>
          <p:cNvPr id="5" name="Down Arrow 4"/>
          <p:cNvSpPr/>
          <p:nvPr/>
        </p:nvSpPr>
        <p:spPr>
          <a:xfrm>
            <a:off x="4648200" y="2057400"/>
            <a:ext cx="45719"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p:cNvPicPr>
            <a:picLocks noChangeAspect="1" noChangeArrowheads="1"/>
          </p:cNvPicPr>
          <p:nvPr/>
        </p:nvPicPr>
        <p:blipFill>
          <a:blip r:embed="rId2" cstate="print"/>
          <a:srcRect/>
          <a:stretch>
            <a:fillRect/>
          </a:stretch>
        </p:blipFill>
        <p:spPr bwMode="auto">
          <a:xfrm>
            <a:off x="261938" y="0"/>
            <a:ext cx="8618537" cy="6884988"/>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848600" cy="1538883"/>
          </a:xfrm>
          <a:prstGeom prst="rect">
            <a:avLst/>
          </a:prstGeom>
          <a:noFill/>
        </p:spPr>
        <p:txBody>
          <a:bodyPr wrap="square" rtlCol="0">
            <a:spAutoFit/>
          </a:bodyPr>
          <a:lstStyle/>
          <a:p>
            <a:r>
              <a:rPr lang="en-US" sz="2800" dirty="0" smtClean="0"/>
              <a:t>Optional Reading:</a:t>
            </a:r>
          </a:p>
          <a:p>
            <a:endParaRPr lang="en-US" dirty="0" smtClean="0"/>
          </a:p>
          <a:p>
            <a:r>
              <a:rPr lang="en-US" sz="2400" dirty="0" err="1" smtClean="0"/>
              <a:t>Fontecave</a:t>
            </a:r>
            <a:r>
              <a:rPr lang="en-US" sz="2400" dirty="0" smtClean="0"/>
              <a:t>, M.; et al. S-</a:t>
            </a:r>
            <a:r>
              <a:rPr lang="en-US" sz="2400" dirty="0" err="1" smtClean="0"/>
              <a:t>adenosylmethionine</a:t>
            </a:r>
            <a:r>
              <a:rPr lang="en-US" sz="2400" dirty="0" smtClean="0"/>
              <a:t>: nothing goes to waste, </a:t>
            </a:r>
            <a:r>
              <a:rPr lang="en-US" sz="2400" i="1" dirty="0" smtClean="0"/>
              <a:t>Trends in Biochemical Sciences </a:t>
            </a:r>
            <a:r>
              <a:rPr lang="en-US" sz="2400" b="1" dirty="0" smtClean="0"/>
              <a:t>2004</a:t>
            </a:r>
            <a:r>
              <a:rPr lang="en-US" sz="2400" dirty="0" smtClean="0"/>
              <a:t>, </a:t>
            </a:r>
            <a:r>
              <a:rPr lang="en-US" sz="2400" i="1" dirty="0" smtClean="0"/>
              <a:t>29</a:t>
            </a:r>
            <a:r>
              <a:rPr lang="en-US" sz="2400" dirty="0" smtClean="0"/>
              <a:t>, 243-249.</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7696200" cy="646331"/>
          </a:xfrm>
          <a:prstGeom prst="rect">
            <a:avLst/>
          </a:prstGeom>
          <a:noFill/>
        </p:spPr>
        <p:txBody>
          <a:bodyPr wrap="square" rtlCol="0">
            <a:spAutoFit/>
          </a:bodyPr>
          <a:lstStyle/>
          <a:p>
            <a:r>
              <a:rPr lang="en-US" dirty="0" smtClean="0"/>
              <a:t>This reaction is now known to occur in one step and by ‘backside’ attack as shown below.</a:t>
            </a:r>
            <a:endParaRPr lang="en-US" dirty="0"/>
          </a:p>
        </p:txBody>
      </p:sp>
      <p:sp>
        <p:nvSpPr>
          <p:cNvPr id="3" name="TextBox 2"/>
          <p:cNvSpPr txBox="1"/>
          <p:nvPr/>
        </p:nvSpPr>
        <p:spPr>
          <a:xfrm>
            <a:off x="6096000" y="5943600"/>
            <a:ext cx="2133600" cy="369332"/>
          </a:xfrm>
          <a:prstGeom prst="rect">
            <a:avLst/>
          </a:prstGeom>
          <a:noFill/>
        </p:spPr>
        <p:txBody>
          <a:bodyPr wrap="square" rtlCol="0">
            <a:spAutoFit/>
          </a:bodyPr>
          <a:lstStyle/>
          <a:p>
            <a:r>
              <a:rPr lang="en-US" dirty="0" smtClean="0">
                <a:hlinkClick r:id="rId2"/>
              </a:rPr>
              <a:t>LINK</a:t>
            </a:r>
            <a:endParaRPr lang="en-US" dirty="0"/>
          </a:p>
        </p:txBody>
      </p:sp>
      <p:pic>
        <p:nvPicPr>
          <p:cNvPr id="4" name="Picture 3" descr="reaktionskoordinate.gif"/>
          <p:cNvPicPr>
            <a:picLocks noChangeAspect="1"/>
          </p:cNvPicPr>
          <p:nvPr/>
        </p:nvPicPr>
        <p:blipFill>
          <a:blip r:embed="rId3" cstate="print"/>
          <a:stretch>
            <a:fillRect/>
          </a:stretch>
        </p:blipFill>
        <p:spPr>
          <a:xfrm>
            <a:off x="2057400" y="1676400"/>
            <a:ext cx="4686300" cy="35814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33400"/>
            <a:ext cx="7696200" cy="646331"/>
          </a:xfrm>
          <a:prstGeom prst="rect">
            <a:avLst/>
          </a:prstGeom>
          <a:noFill/>
        </p:spPr>
        <p:txBody>
          <a:bodyPr wrap="square" rtlCol="0">
            <a:spAutoFit/>
          </a:bodyPr>
          <a:lstStyle/>
          <a:p>
            <a:r>
              <a:rPr lang="en-US" dirty="0" smtClean="0"/>
              <a:t>In reactions in which the leaving group is attached to a </a:t>
            </a:r>
            <a:r>
              <a:rPr lang="en-US" dirty="0" err="1" smtClean="0"/>
              <a:t>stereogenic</a:t>
            </a:r>
            <a:r>
              <a:rPr lang="en-US" dirty="0" smtClean="0"/>
              <a:t> center, the backside attack of the </a:t>
            </a:r>
            <a:r>
              <a:rPr lang="en-US" dirty="0" err="1" smtClean="0"/>
              <a:t>nucleophile</a:t>
            </a:r>
            <a:r>
              <a:rPr lang="en-US" dirty="0" smtClean="0"/>
              <a:t> results in inversion of configuration.</a:t>
            </a:r>
            <a:endParaRPr lang="en-US" dirty="0"/>
          </a:p>
        </p:txBody>
      </p:sp>
      <p:graphicFrame>
        <p:nvGraphicFramePr>
          <p:cNvPr id="4099" name="Object 3"/>
          <p:cNvGraphicFramePr>
            <a:graphicFrameLocks noChangeAspect="1"/>
          </p:cNvGraphicFramePr>
          <p:nvPr/>
        </p:nvGraphicFramePr>
        <p:xfrm>
          <a:off x="1143000" y="2438400"/>
          <a:ext cx="7022589" cy="1600200"/>
        </p:xfrm>
        <a:graphic>
          <a:graphicData uri="http://schemas.openxmlformats.org/presentationml/2006/ole">
            <p:oleObj spid="_x0000_s4099" name="CS ChemDraw Drawing" r:id="rId3" imgW="11443372" imgH="2608634" progId="ChemDraw.Document.6.0">
              <p:embed/>
            </p:oleObj>
          </a:graphicData>
        </a:graphic>
      </p:graphicFrame>
      <p:sp>
        <p:nvSpPr>
          <p:cNvPr id="6" name="TextBox 5"/>
          <p:cNvSpPr txBox="1"/>
          <p:nvPr/>
        </p:nvSpPr>
        <p:spPr>
          <a:xfrm>
            <a:off x="4800600" y="5105400"/>
            <a:ext cx="2819400" cy="369332"/>
          </a:xfrm>
          <a:prstGeom prst="rect">
            <a:avLst/>
          </a:prstGeom>
          <a:noFill/>
        </p:spPr>
        <p:txBody>
          <a:bodyPr wrap="square" rtlCol="0">
            <a:spAutoFit/>
          </a:bodyPr>
          <a:lstStyle/>
          <a:p>
            <a:r>
              <a:rPr lang="en-US" dirty="0" smtClean="0">
                <a:hlinkClick r:id="rId4"/>
              </a:rPr>
              <a:t>LINK</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2241</TotalTime>
  <Words>1846</Words>
  <Application>Microsoft Office PowerPoint</Application>
  <PresentationFormat>On-screen Show (4:3)</PresentationFormat>
  <Paragraphs>130</Paragraphs>
  <Slides>74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Office Theme</vt:lpstr>
      <vt:lpstr>CS ChemDraw Drawing</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vector>
  </TitlesOfParts>
  <Company>Southern Methodist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00005862</dc:creator>
  <cp:lastModifiedBy>00005862</cp:lastModifiedBy>
  <cp:revision>252</cp:revision>
  <dcterms:created xsi:type="dcterms:W3CDTF">2010-09-09T03:07:47Z</dcterms:created>
  <dcterms:modified xsi:type="dcterms:W3CDTF">2010-09-17T02:12:02Z</dcterms:modified>
</cp:coreProperties>
</file>