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7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0" r:id="rId21"/>
    <p:sldId id="278" r:id="rId22"/>
    <p:sldId id="281" r:id="rId23"/>
    <p:sldId id="283" r:id="rId24"/>
    <p:sldId id="284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35" d="100"/>
          <a:sy n="135" d="100"/>
        </p:scale>
        <p:origin x="-71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34EF0-BBAB-4FDD-AD7E-9A210FA8C260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9966-05C3-45B1-8E66-BFE076BC6E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9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9966-05C3-45B1-8E66-BFE076BC6EF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tein_structure 1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152400" y="20292"/>
            <a:ext cx="8991600" cy="500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38201"/>
            <a:ext cx="7772400" cy="1219199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Protein therapeutics</a:t>
            </a:r>
            <a:endParaRPr lang="en-US" sz="5400" b="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58296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Soma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Mukherjee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SMU,Chemistry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</a:t>
            </a:r>
            <a:r>
              <a:rPr lang="en-US" sz="3600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April’2011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Protein therapeutics replacing a protein that is deficient or abnormal (Group </a:t>
            </a:r>
            <a:r>
              <a:rPr lang="en-US" altLang="zh-CN" sz="2800" b="0" u="sng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Ia</a:t>
            </a:r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</a:t>
            </a:r>
            <a:b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endParaRPr lang="en-US" sz="2800" b="0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59136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90065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24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Protein therapeutics augmenting an existing pathway (Group </a:t>
            </a:r>
            <a:r>
              <a:rPr lang="en-US" altLang="zh-CN" sz="2200" u="sng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Ib</a:t>
            </a:r>
            <a:r>
              <a:rPr lang="en-US" altLang="zh-CN" sz="220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</a:t>
            </a:r>
          </a:p>
          <a:p>
            <a:endParaRPr lang="zh-CN" altLang="en-US" sz="2200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57383"/>
            <a:ext cx="533399" cy="400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639762"/>
          </a:xfrm>
        </p:spPr>
        <p:txBody>
          <a:bodyPr>
            <a:noAutofit/>
          </a:bodyPr>
          <a:lstStyle/>
          <a:p>
            <a:r>
              <a:rPr lang="en-US" altLang="zh-CN" sz="20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Protein therapeutics providing a novel function or activity(Group </a:t>
            </a:r>
            <a:r>
              <a:rPr lang="en-US" altLang="zh-CN" sz="2000" b="0" u="sng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Ic</a:t>
            </a:r>
            <a:r>
              <a:rPr lang="en-US" altLang="zh-CN" sz="20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</a:t>
            </a:r>
            <a:br>
              <a:rPr lang="en-US" altLang="zh-CN" sz="20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zh-CN" altLang="en-US" sz="20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/>
            </a:r>
            <a:br>
              <a:rPr lang="zh-CN" altLang="en-US" sz="20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endParaRPr lang="en-US" sz="2000" b="0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982" y="457200"/>
            <a:ext cx="8812618" cy="58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42921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Protein therapeutics that interfere with a molecule or organism (Group II a)*</a:t>
            </a:r>
            <a:br>
              <a:rPr lang="en-US" altLang="zh-CN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zh-CN" altLang="en-US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/>
            </a:r>
            <a:br>
              <a:rPr lang="zh-CN" altLang="en-US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endParaRPr lang="en-US" sz="2400" b="0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058" y="990600"/>
            <a:ext cx="876054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6324600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Protein therapeutics that deliver other compounds or proteins (Group II b)</a:t>
            </a:r>
            <a:br>
              <a:rPr lang="en-US" altLang="zh-CN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zh-CN" altLang="en-US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/>
            </a:r>
            <a:br>
              <a:rPr lang="zh-CN" altLang="en-US" sz="24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endParaRPr lang="en-US" sz="2400" b="0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44933"/>
            <a:ext cx="7848600" cy="545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42921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533400"/>
          </a:xfrm>
        </p:spPr>
        <p:txBody>
          <a:bodyPr>
            <a:noAutofit/>
          </a:bodyPr>
          <a:lstStyle/>
          <a:p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Protein vaccines (Group III )</a:t>
            </a:r>
            <a:b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zh-CN" altLang="en-US" sz="28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/>
            </a:r>
            <a:br>
              <a:rPr lang="zh-CN" altLang="en-US" sz="28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endParaRPr lang="en-US" sz="2800" b="0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772400" cy="578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Protein diagnostics (Group IV )</a:t>
            </a:r>
            <a:br>
              <a:rPr lang="en-US" altLang="zh-CN" sz="3200" b="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endParaRPr lang="en-US" sz="3200" b="0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50171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24600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Covalent modification of proteins with a peptide sequence that shows the capability to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translocate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membrane rapidly, usually termed as ‘‘cell penetrating peptide(CPP) or protein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trunsduction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domain(PTD) .</a:t>
            </a:r>
          </a:p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Modification involves –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1&gt;direct expression of recombinant fusion protein from a vector containing DNA sequence of the CPP sequence.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2&gt; protein or chemical conjugation of CPP to the protein through linker such as disulfide bond linkage that is cleavable under reductive environment.</a:t>
            </a:r>
          </a:p>
          <a:p>
            <a:pPr>
              <a:buNone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To protect protein from protease degradation &amp; Strategy to improve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delivery efficiency            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noncovalent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encapsulation with  different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cargos with synthetic peptide.</a:t>
            </a:r>
          </a:p>
          <a:p>
            <a:pPr>
              <a:buNone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Intracellular protein delivery system :</a:t>
            </a:r>
            <a:r>
              <a:rPr lang="en-US" sz="2800" b="0" u="sng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Amphipatheic</a:t>
            </a:r>
            <a:r>
              <a:rPr lang="en-US" sz="2800" b="0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peptide carrier &amp; Protein cargos</a:t>
            </a:r>
            <a:endParaRPr lang="en-US" sz="2800" b="0" u="sng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819400" y="4983481"/>
            <a:ext cx="6096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Why peptide?</a:t>
            </a:r>
          </a:p>
          <a:p>
            <a:pPr>
              <a:buNone/>
            </a:pPr>
            <a:endParaRPr lang="en-US" sz="2800" u="sng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1&gt;Easy to synthesize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2&gt;easy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charecterization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3&gt;less toxic &amp; has higher immunogenicity than high mol wt polymers.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4&gt;Due to its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amphipathic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character of peptides can associate rapidly with protein cargos in solution in self-assembly manner, possibly through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noncovalent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hydrophobic interaction.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Development of peptide based biomaterial for delivery :</a:t>
            </a:r>
            <a:endParaRPr lang="en-US" sz="3600" b="0" u="sng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u="sng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Amphipathic</a:t>
            </a:r>
            <a:r>
              <a:rPr lang="en-US" sz="2800" b="0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peptides involved in intracellular delivery of proteins/peptides</a:t>
            </a:r>
            <a:endParaRPr lang="en-US" sz="2800" b="0" u="sng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924800" cy="54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6477000"/>
            <a:ext cx="50728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Introduction : Protein &amp; important structural features for therapeutics.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Development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Classification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Examples of Protein as targeted delivery device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Conclusion &amp; Future direction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Contents:</a:t>
            </a:r>
            <a:endParaRPr lang="en-US" b="0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248400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u="sng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Targetted</a:t>
            </a:r>
            <a:r>
              <a:rPr lang="en-US" sz="3200" b="0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delivery : Protein polymer conjugate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447800"/>
            <a:ext cx="43434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Most commonly employed polymer : Polyethylene glycol(PEG) &amp; Poly(N-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isopropylacrylamide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) (PNIPAM)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These polymers that alter their solubility or propensity for self-assembly when exposed to changes in pH or temperature allow their responsive nature to be conferred to the protein to which they are attached.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Functionalizable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with active esters &amp; hence can be conjugated with protein amine.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3882231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248400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7038"/>
            <a:ext cx="8458200" cy="1401762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An NHS-containing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trithiocarbonate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RAFT agent that can be employed to prepare polymers for selective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functionalization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of protein amines in water </a:t>
            </a:r>
            <a:b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1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LYS served as a convenient model for conjugation to NHS-functional polymers, as it has seven primary amines, including six lysine residues and the N-terminus)</a:t>
            </a:r>
            <a:endParaRPr lang="en-US" sz="1600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59897"/>
            <a:ext cx="7391400" cy="42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5638800" cy="600869"/>
          </a:xfrm>
        </p:spPr>
        <p:txBody>
          <a:bodyPr/>
          <a:lstStyle/>
          <a:p>
            <a:r>
              <a:rPr lang="en-US" sz="1400" dirty="0" smtClean="0">
                <a:latin typeface="Comic Sans MS" pitchFamily="66" charset="0"/>
              </a:rPr>
              <a:t>Ref : Protein conjugation of </a:t>
            </a:r>
            <a:r>
              <a:rPr lang="en-US" sz="1400" dirty="0" err="1" smtClean="0">
                <a:latin typeface="Comic Sans MS" pitchFamily="66" charset="0"/>
              </a:rPr>
              <a:t>thermoresponsive</a:t>
            </a:r>
            <a:r>
              <a:rPr lang="en-US" sz="1400" dirty="0" smtClean="0">
                <a:latin typeface="Comic Sans MS" pitchFamily="66" charset="0"/>
              </a:rPr>
              <a:t> amine-reactive polymers prepared by RAFT, Polymer Chemistry 2011, 2, 323-327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529582"/>
            <a:ext cx="1066800" cy="16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28600" y="4419600"/>
            <a:ext cx="1295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Lysine</a:t>
            </a:r>
            <a:endParaRPr lang="en-US" dirty="0"/>
          </a:p>
        </p:txBody>
      </p:sp>
      <p:pic>
        <p:nvPicPr>
          <p:cNvPr id="8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Challenge for protein polymer conjugate : a&gt;mixing ratio,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b&gt;protein loading capacity,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c&gt;study of uptake efficiency with different inhibitors for different cellular entry mechanism for maximum delivery efficiency.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Cost &amp; storage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Conclusion &amp; Future direction :</a:t>
            </a:r>
            <a:endParaRPr lang="en-US" sz="3600" b="0" u="sng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6266721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Assigned reading:</a:t>
            </a:r>
            <a:endParaRPr lang="en-US" sz="4400" b="0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Protein therapeutics: a summary and pharmacological classification,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enjamin Leader, Quentin J. Baca</a:t>
            </a:r>
            <a:r>
              <a:rPr lang="it-IT" sz="2400" baseline="30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&amp; David E. Golan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Nature Reviews Drug Discovery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7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, 21-39 (January 2008) | doi:10.1038/nrd2399</a:t>
            </a:r>
          </a:p>
          <a:p>
            <a:pPr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Intracellular Protein Delivery Systems Formed by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Noncovalent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Bonding Interactions between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Amphipathic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Peptide Carriers and Protein Cargos,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by,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Seong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Loong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Lo,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Shu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Wang*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Macromol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 Rapid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Commun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 2010, 31, 1134–1141</a:t>
            </a:r>
          </a:p>
          <a:p>
            <a:pPr>
              <a:buNone/>
            </a:pPr>
            <a:endParaRPr lang="en-US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6266721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What are the advantages of Protein therapeutics over the small molecule drugs?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What are the different types of protein therapeutics? Give examples.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What are recombinant proteins? What are their benefits over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nonrecombinant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proteins?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Explain with example the strategy of development of protein therapeutics for targeted delivery. What features of proteins are important in this context?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Questions :</a:t>
            </a:r>
            <a:endParaRPr lang="en-US" sz="5400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6266721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Thank you!</a:t>
            </a:r>
            <a:br>
              <a:rPr lang="en-US" sz="6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6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US" sz="6600" b="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6266721"/>
            <a:ext cx="685799" cy="51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These are the proteins that has an effect of healing or use inside our body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e.g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nutrition: the use of albumin (its the same in all human beings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Globulins: the example is gamma globulin that boosts your defenses against infectious diseases (gamma globulin is a mixture of antibodies)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Synthetic proteins: antibodies against inflammatory components (infliximab), or against tumor components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trastuzumab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What are therapeutic proteins?	</a:t>
            </a:r>
            <a:endParaRPr lang="en-US" b="0" u="sng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Protein structures &amp; its attractive features for therapeutics : </a:t>
            </a:r>
            <a:endParaRPr lang="en-US" sz="3200" b="0" u="sng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71600"/>
            <a:ext cx="4648200" cy="520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7030A0"/>
                </a:solidFill>
                <a:latin typeface="Comic Sans MS" pitchFamily="66" charset="0"/>
              </a:rPr>
              <a:t>What is inside???</a:t>
            </a:r>
            <a:endParaRPr lang="en-US" b="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6143" y="1481138"/>
            <a:ext cx="61517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2004 by Alberts, Bray, Johnson, Lewis, Raff, Roberts, Walter.</a:t>
            </a:r>
            <a:endParaRPr lang="en-US" dirty="0"/>
          </a:p>
        </p:txBody>
      </p:sp>
      <p:pic>
        <p:nvPicPr>
          <p:cNvPr id="2051" name="Picture 3" descr="C:\Users\soma\AppData\Local\Microsoft\Windows\Temporary Internet Files\Content.IE5\U0OP9EZN\MC90004877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682" y="152401"/>
            <a:ext cx="1175918" cy="1309576"/>
          </a:xfrm>
          <a:prstGeom prst="rect">
            <a:avLst/>
          </a:prstGeom>
          <a:noFill/>
        </p:spPr>
      </p:pic>
      <p:pic>
        <p:nvPicPr>
          <p:cNvPr id="6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81328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The diversity of functional groups in protein : free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thiols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on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cystein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residue &amp; amine on the N-terminus or on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lysin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residue 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   Scope for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functionalization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by 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Micheal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addition /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Thiol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disulfide exchange.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Highly specific function                less chance of being mimicked by simple chemical compounds.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High specificity in action               less potential for protein to interfere with normal biological processes –hence least adverse effects.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The body naturally produces many of the proteins that are used as therapeutics, &amp; hence are often well tolerated and are less likely to elicit immune responses.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Comparatively faster clinical development and FDA approval time than that for small molecule drugs.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Easier to obtain far-reaching patent protection for protein therapeutics. </a:t>
            </a:r>
          </a:p>
          <a:p>
            <a:endParaRPr lang="en-US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Attractive features :Why Protein against small drug molecules?</a:t>
            </a:r>
            <a:endParaRPr lang="en-US" sz="3200" b="0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962400" y="2819400"/>
            <a:ext cx="5334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 flipV="1">
            <a:off x="4038600" y="3429000"/>
            <a:ext cx="4572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7010400" y="1905000"/>
            <a:ext cx="381000" cy="762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Proteins were recognized as a distinct class of biological molecules in the 18</a:t>
            </a:r>
            <a:r>
              <a:rPr lang="en-US" sz="2400" baseline="30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century by Antoine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Fourcroy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 and other.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They are found to be able to coagulate in distinct conditions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e.g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albumen from egg whites, blood serum albumin, fibrin, and wheat gluten.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elemental analysis of protein by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Gerhardus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Johannes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Mulder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&amp; use the name ‘Protein’  coined by  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Jöns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Jakob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Berzelius in ~1839 in his papers.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Protein discovery: History </a:t>
            </a:r>
            <a:endParaRPr lang="en-US" sz="4000" b="0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 evolution of Protein therapeutics :</a:t>
            </a:r>
            <a:endParaRPr lang="en-US" sz="3200" u="sng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457200" y="16002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Comic Sans MS" pitchFamily="66" charset="0"/>
              </a:rPr>
              <a:t>1953    First accurate model of DNA suggested</a:t>
            </a:r>
            <a:endParaRPr lang="zh-CN" altLang="en-US" sz="1800" dirty="0">
              <a:latin typeface="Comic Sans MS" pitchFamily="66" charset="0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533400" y="21336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Comic Sans MS" pitchFamily="66" charset="0"/>
              </a:rPr>
              <a:t>1982    Human insulin, created using recombinant DNA technology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533400" y="26670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Comic Sans MS" pitchFamily="66" charset="0"/>
              </a:rPr>
              <a:t>1986    Interferon </a:t>
            </a:r>
            <a:r>
              <a:rPr lang="en-US" altLang="zh-CN" dirty="0" err="1">
                <a:latin typeface="Comic Sans MS" pitchFamily="66" charset="0"/>
              </a:rPr>
              <a:t>alfa</a:t>
            </a:r>
            <a:r>
              <a:rPr lang="en-US" altLang="zh-CN" dirty="0">
                <a:latin typeface="Comic Sans MS" pitchFamily="66" charset="0"/>
              </a:rPr>
              <a:t> and muromonab-CD3 approved 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24" name="矩形 5"/>
          <p:cNvSpPr>
            <a:spLocks noChangeArrowheads="1"/>
          </p:cNvSpPr>
          <p:nvPr/>
        </p:nvSpPr>
        <p:spPr bwMode="auto">
          <a:xfrm>
            <a:off x="533400" y="3581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Comic Sans MS" pitchFamily="66" charset="0"/>
              </a:rPr>
              <a:t>1997    First whole </a:t>
            </a:r>
            <a:r>
              <a:rPr lang="en-US" altLang="zh-CN" dirty="0" err="1">
                <a:latin typeface="Comic Sans MS" pitchFamily="66" charset="0"/>
              </a:rPr>
              <a:t>chimeric</a:t>
            </a:r>
            <a:r>
              <a:rPr lang="en-US" altLang="zh-CN" dirty="0">
                <a:latin typeface="Comic Sans MS" pitchFamily="66" charset="0"/>
              </a:rPr>
              <a:t> antibody, </a:t>
            </a:r>
            <a:r>
              <a:rPr lang="en-US" altLang="zh-CN" dirty="0" err="1">
                <a:latin typeface="Comic Sans MS" pitchFamily="66" charset="0"/>
              </a:rPr>
              <a:t>rituximab</a:t>
            </a:r>
            <a:r>
              <a:rPr lang="en-US" altLang="zh-CN" dirty="0">
                <a:latin typeface="Comic Sans MS" pitchFamily="66" charset="0"/>
              </a:rPr>
              <a:t>, and first humanized</a:t>
            </a:r>
          </a:p>
          <a:p>
            <a:r>
              <a:rPr lang="en-US" altLang="zh-CN" dirty="0">
                <a:latin typeface="Comic Sans MS" pitchFamily="66" charset="0"/>
              </a:rPr>
              <a:t>           antibody, </a:t>
            </a:r>
            <a:r>
              <a:rPr lang="en-US" altLang="zh-CN" dirty="0" err="1">
                <a:latin typeface="Comic Sans MS" pitchFamily="66" charset="0"/>
              </a:rPr>
              <a:t>daclizumab</a:t>
            </a:r>
            <a:r>
              <a:rPr lang="en-US" altLang="zh-CN" dirty="0">
                <a:latin typeface="Comic Sans MS" pitchFamily="66" charset="0"/>
              </a:rPr>
              <a:t>, approved                          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533400" y="31242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Comic Sans MS" pitchFamily="66" charset="0"/>
              </a:rPr>
              <a:t>1993    CBER's Office of Therapeutics Research and Review (OTRR) formed 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26" name="矩形 7"/>
          <p:cNvSpPr>
            <a:spLocks noChangeArrowheads="1"/>
          </p:cNvSpPr>
          <p:nvPr/>
        </p:nvSpPr>
        <p:spPr bwMode="auto">
          <a:xfrm>
            <a:off x="533400" y="43434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Comic Sans MS" pitchFamily="66" charset="0"/>
              </a:rPr>
              <a:t>2002    Market for biotechnology products represents approximately $30</a:t>
            </a:r>
          </a:p>
          <a:p>
            <a:r>
              <a:rPr lang="en-US" altLang="zh-CN" dirty="0">
                <a:latin typeface="Comic Sans MS" pitchFamily="66" charset="0"/>
              </a:rPr>
              <a:t>            billion of $400 billion in yearly worldwide pharmaceutical sales 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27" name="矩形 8"/>
          <p:cNvSpPr>
            <a:spLocks noChangeArrowheads="1"/>
          </p:cNvSpPr>
          <p:nvPr/>
        </p:nvSpPr>
        <p:spPr bwMode="auto">
          <a:xfrm>
            <a:off x="533400" y="5181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Comic Sans MS" pitchFamily="66" charset="0"/>
              </a:rPr>
              <a:t>2006    An inhaled form of insulin (</a:t>
            </a:r>
            <a:r>
              <a:rPr lang="en-US" altLang="zh-CN" dirty="0" err="1">
                <a:latin typeface="Comic Sans MS" pitchFamily="66" charset="0"/>
              </a:rPr>
              <a:t>Exubera</a:t>
            </a:r>
            <a:r>
              <a:rPr lang="en-US" altLang="zh-CN" dirty="0">
                <a:latin typeface="Comic Sans MS" pitchFamily="66" charset="0"/>
              </a:rPr>
              <a:t>) approved, expanding protein</a:t>
            </a:r>
          </a:p>
          <a:p>
            <a:r>
              <a:rPr lang="en-US" altLang="zh-CN" dirty="0">
                <a:latin typeface="Comic Sans MS" pitchFamily="66" charset="0"/>
              </a:rPr>
              <a:t>            products into a new dosage form.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10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Group I: protein therapeutics with enzymatic or regulatory activity</a:t>
            </a:r>
            <a:endParaRPr lang="en-US" altLang="zh-CN" sz="19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Ia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Replacing a protein that is deficient or abnormal </a:t>
            </a:r>
          </a:p>
          <a:p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Ib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Augmenting an existing pathway </a:t>
            </a:r>
          </a:p>
          <a:p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Ic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Providing a novel function or activity </a:t>
            </a:r>
            <a:endParaRPr lang="en-US" altLang="zh-CN" sz="23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Group II : protein therapeutics with special targeting activity</a:t>
            </a:r>
            <a:endParaRPr lang="en-US" altLang="zh-CN" sz="23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IIa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Interfering with a molecule or organism (TABLES 6,7).</a:t>
            </a:r>
          </a:p>
          <a:p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IIb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Delivering other compounds or proteins</a:t>
            </a:r>
            <a:endParaRPr lang="en-US" altLang="zh-CN" sz="23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Group III : protein vaccines</a:t>
            </a:r>
            <a:endParaRPr lang="en-US" altLang="zh-CN" sz="23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IIIa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Protecting against a deleterious foreign agent.</a:t>
            </a:r>
          </a:p>
          <a:p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IIIb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Treating an autoimmune disease.</a:t>
            </a:r>
          </a:p>
          <a:p>
            <a:r>
              <a:rPr lang="en-US" sz="23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IIIc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Treating cancer.</a:t>
            </a:r>
            <a:endParaRPr lang="en-US" altLang="zh-CN" sz="23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Group IV : protein diagnostics</a:t>
            </a:r>
          </a:p>
          <a:p>
            <a:pPr>
              <a:buNone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Classification of Protein therapeutics</a:t>
            </a:r>
            <a:endParaRPr lang="en-US" sz="2800" b="0" u="sng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www.flash-screen.com/free-wallpaper/uploads/201009/thus/1283831576_470x353_sm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211873"/>
            <a:ext cx="758825" cy="5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948</TotalTime>
  <Words>945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Protein therapeutics</vt:lpstr>
      <vt:lpstr>Contents:</vt:lpstr>
      <vt:lpstr>What are therapeutic proteins? </vt:lpstr>
      <vt:lpstr>Protein structures &amp; its attractive features for therapeutics : </vt:lpstr>
      <vt:lpstr>What is inside???</vt:lpstr>
      <vt:lpstr>Attractive features :Why Protein against small drug molecules?</vt:lpstr>
      <vt:lpstr>Protein discovery: History </vt:lpstr>
      <vt:lpstr>The evolution of Protein therapeutics :</vt:lpstr>
      <vt:lpstr>Classification of Protein therapeutics</vt:lpstr>
      <vt:lpstr>Protein therapeutics replacing a protein that is deficient or abnormal (Group Ia) </vt:lpstr>
      <vt:lpstr>PowerPoint Presentation</vt:lpstr>
      <vt:lpstr>Protein therapeutics providing a novel function or activity(Group Ic)  </vt:lpstr>
      <vt:lpstr>Protein therapeutics that interfere with a molecule or organism (Group II a)*  </vt:lpstr>
      <vt:lpstr>Protein therapeutics that deliver other compounds or proteins (Group II b)  </vt:lpstr>
      <vt:lpstr>Protein vaccines (Group III )  </vt:lpstr>
      <vt:lpstr>Protein diagnostics (Group IV ) </vt:lpstr>
      <vt:lpstr>Intracellular protein delivery system :Amphipatheic peptide carrier &amp; Protein cargos</vt:lpstr>
      <vt:lpstr>Development of peptide based biomaterial for delivery :</vt:lpstr>
      <vt:lpstr>Amphipathic peptides involved in intracellular delivery of proteins/peptides</vt:lpstr>
      <vt:lpstr>Targetted delivery : Protein polymer conjugate</vt:lpstr>
      <vt:lpstr>An NHS-containing trithiocarbonate RAFT agent that can be employed to prepare polymers for selective functionalization of protein amines in water   LYS served as a convenient model for conjugation to NHS-functional polymers, as it has seven primary amines, including six lysine residues and the N-terminus)</vt:lpstr>
      <vt:lpstr>Conclusion &amp; Future direction :</vt:lpstr>
      <vt:lpstr>Assigned reading:</vt:lpstr>
      <vt:lpstr>Questions :</vt:lpstr>
      <vt:lpstr>Thank you!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therapeutics</dc:title>
  <dc:creator>soma</dc:creator>
  <cp:lastModifiedBy>00005862</cp:lastModifiedBy>
  <cp:revision>45</cp:revision>
  <dcterms:created xsi:type="dcterms:W3CDTF">2006-08-16T00:00:00Z</dcterms:created>
  <dcterms:modified xsi:type="dcterms:W3CDTF">2011-04-10T02:05:30Z</dcterms:modified>
</cp:coreProperties>
</file>