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3" r:id="rId12"/>
    <p:sldId id="266" r:id="rId13"/>
    <p:sldId id="267" r:id="rId14"/>
    <p:sldId id="268" r:id="rId15"/>
    <p:sldId id="269" r:id="rId16"/>
    <p:sldId id="270" r:id="rId17"/>
    <p:sldId id="299" r:id="rId18"/>
    <p:sldId id="271" r:id="rId19"/>
    <p:sldId id="272" r:id="rId20"/>
    <p:sldId id="273" r:id="rId21"/>
    <p:sldId id="274" r:id="rId22"/>
    <p:sldId id="300" r:id="rId23"/>
    <p:sldId id="275" r:id="rId24"/>
    <p:sldId id="276" r:id="rId25"/>
    <p:sldId id="302" r:id="rId26"/>
    <p:sldId id="277" r:id="rId27"/>
    <p:sldId id="278" r:id="rId28"/>
    <p:sldId id="297" r:id="rId29"/>
    <p:sldId id="298" r:id="rId30"/>
    <p:sldId id="301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3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6C04-DFC5-4234-911B-F97CF235C373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201F6-0E89-4CEE-9119-313FB2B2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201F6-0E89-4CEE-9119-313FB2B286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4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5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7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2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1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7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5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35BA-4D16-4BFB-BC1C-9D553A35CC8F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F277-3E5F-4FC3-8622-4D7064F3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8610600" cy="117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23481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93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4385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00005862\AppData\Local\Temp\SNAGHTML2d63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5" y="2819400"/>
            <a:ext cx="35337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4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6371"/>
            <a:ext cx="766981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7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900368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09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Mechanism of the </a:t>
            </a:r>
            <a:r>
              <a:rPr lang="en-US" dirty="0" err="1" smtClean="0"/>
              <a:t>Sharpless</a:t>
            </a:r>
            <a:r>
              <a:rPr lang="en-US" dirty="0" smtClean="0"/>
              <a:t> </a:t>
            </a:r>
            <a:r>
              <a:rPr lang="en-US" dirty="0" err="1" smtClean="0"/>
              <a:t>Dihydroxylation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00005862\AppData\Local\Temp\SNAGHTML3234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876800" cy="211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7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50718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5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240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25400"/>
            <a:ext cx="1510061" cy="1651000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98" y="4495800"/>
            <a:ext cx="46005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2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257425"/>
            <a:ext cx="50768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61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57571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0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00005862\AppData\Local\Temp\SNAGHTML46a9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248400" cy="24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47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592213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8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3" y="19975"/>
            <a:ext cx="91916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95342"/>
            <a:ext cx="3581400" cy="186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45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00005862\AppData\Local\Temp\SNAGHTML4cb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229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4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46048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6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838200"/>
            <a:ext cx="4762500" cy="4400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4629" y="16481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Nucleophilic</a:t>
            </a:r>
            <a:r>
              <a:rPr lang="en-US" sz="3200" dirty="0" smtClean="0"/>
              <a:t> Conjugate Addition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638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Such conjugate additions are promoted by Cu(I), and the resultant copper </a:t>
            </a:r>
            <a:r>
              <a:rPr lang="en-US" dirty="0" err="1" smtClean="0"/>
              <a:t>enolate</a:t>
            </a:r>
            <a:r>
              <a:rPr lang="en-US" dirty="0" smtClean="0"/>
              <a:t> can be trapped with </a:t>
            </a:r>
            <a:r>
              <a:rPr lang="en-US" dirty="0" err="1" smtClean="0"/>
              <a:t>trimethylsilyl</a:t>
            </a:r>
            <a:r>
              <a:rPr lang="en-US" dirty="0" smtClean="0"/>
              <a:t> chloride.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2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00005862\AppData\Local\Temp\SNAGHTML4f47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915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38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00005862\AppData\Local\Temp\SNAGHTML51d4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1980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64" y="2209800"/>
            <a:ext cx="4381500" cy="1438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73333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TASF reagent, shown above, represents a good source of anhydrous fluoride anion.  Most sources of fluoride (i.e. TABF), come with some water, due to the high propensity of fluoride to complex with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6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00005862\AppData\Local\Temp\SNAGHTML57fc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0509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22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00005862\AppData\Local\Temp\SNAGHTML576a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0972"/>
            <a:ext cx="728529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77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576279"/>
            <a:ext cx="6172200" cy="405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124700" cy="227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93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42950"/>
            <a:ext cx="4572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0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41083"/>
            <a:ext cx="52387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457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98594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30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00005862\AppData\Local\Temp\SNAGHTML6524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57295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01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00005862\AppData\Local\Temp\SNAGHTML647c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3" y="1295400"/>
            <a:ext cx="888999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36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00005862\AppData\Local\Temp\SNAGHTML6c9c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19217"/>
            <a:ext cx="9154886" cy="25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6" y="2634867"/>
            <a:ext cx="55054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35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674330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9" y="163286"/>
            <a:ext cx="7315200" cy="305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99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00005862\AppData\Local\Temp\SNAGHTML71a7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73029" cy="20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54578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110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879676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6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339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88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38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2387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85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519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475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22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893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40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0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097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683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61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005862\AppData\Local\Temp\SNAGHTML1ebf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53439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1"/>
            <a:ext cx="1669002" cy="225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0005862\AppData\Local\Temp\SNAGHTML1f81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69289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8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388" y="457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Substituent Effects on the Birch Reduction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4476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4231" y="1981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 Donating Substituents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0831" y="4953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these substituents seem to direct the </a:t>
            </a:r>
            <a:r>
              <a:rPr lang="en-US" dirty="0" err="1" smtClean="0"/>
              <a:t>carbanion</a:t>
            </a:r>
            <a:r>
              <a:rPr lang="en-US" dirty="0" smtClean="0"/>
              <a:t> away from the carbon having the (electron-donating) substituent to produce the more highly substituted double bond.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5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44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Substituent Effects on the Birch Reduction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Electron-withdrawing Substituents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76491"/>
            <a:ext cx="4171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2575" y="466225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that the electron-withdrawing substituents ‘direct’ the </a:t>
            </a:r>
            <a:r>
              <a:rPr lang="en-US" dirty="0" err="1" smtClean="0"/>
              <a:t>carbanion</a:t>
            </a:r>
            <a:r>
              <a:rPr lang="en-US" dirty="0" smtClean="0"/>
              <a:t> to the carbon on which they are attached.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4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482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6600" cy="24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8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135</Words>
  <Application>Microsoft Office PowerPoint</Application>
  <PresentationFormat>On-screen Show (4:3)</PresentationFormat>
  <Paragraphs>11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54</cp:revision>
  <dcterms:created xsi:type="dcterms:W3CDTF">2011-03-09T03:16:55Z</dcterms:created>
  <dcterms:modified xsi:type="dcterms:W3CDTF">2011-03-09T13:38:13Z</dcterms:modified>
</cp:coreProperties>
</file>