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32" r:id="rId4"/>
    <p:sldId id="329" r:id="rId5"/>
    <p:sldId id="258" r:id="rId6"/>
    <p:sldId id="259" r:id="rId7"/>
    <p:sldId id="313" r:id="rId8"/>
    <p:sldId id="314" r:id="rId9"/>
    <p:sldId id="315" r:id="rId10"/>
    <p:sldId id="260" r:id="rId11"/>
    <p:sldId id="261" r:id="rId12"/>
    <p:sldId id="262" r:id="rId13"/>
    <p:sldId id="316" r:id="rId14"/>
    <p:sldId id="317" r:id="rId15"/>
    <p:sldId id="263" r:id="rId16"/>
    <p:sldId id="264" r:id="rId17"/>
    <p:sldId id="318" r:id="rId18"/>
    <p:sldId id="319" r:id="rId19"/>
    <p:sldId id="331" r:id="rId20"/>
    <p:sldId id="330" r:id="rId21"/>
    <p:sldId id="265" r:id="rId22"/>
    <p:sldId id="266" r:id="rId23"/>
    <p:sldId id="267" r:id="rId24"/>
    <p:sldId id="268" r:id="rId25"/>
    <p:sldId id="320" r:id="rId26"/>
    <p:sldId id="321" r:id="rId27"/>
    <p:sldId id="322" r:id="rId28"/>
    <p:sldId id="269" r:id="rId29"/>
    <p:sldId id="270" r:id="rId30"/>
    <p:sldId id="324" r:id="rId31"/>
    <p:sldId id="323" r:id="rId32"/>
    <p:sldId id="271" r:id="rId33"/>
    <p:sldId id="325" r:id="rId34"/>
    <p:sldId id="326" r:id="rId35"/>
    <p:sldId id="272" r:id="rId36"/>
    <p:sldId id="273" r:id="rId37"/>
    <p:sldId id="274" r:id="rId38"/>
    <p:sldId id="275" r:id="rId39"/>
    <p:sldId id="327" r:id="rId40"/>
    <p:sldId id="328" r:id="rId41"/>
    <p:sldId id="276" r:id="rId42"/>
    <p:sldId id="277" r:id="rId43"/>
    <p:sldId id="278" r:id="rId44"/>
    <p:sldId id="279" r:id="rId45"/>
    <p:sldId id="28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72" y="-1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B430-42BD-4E9D-8907-8D6985FC61DF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02ECC-17F1-49D5-ADA0-954B0641B7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02ECC-17F1-49D5-ADA0-954B0641B74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D17D-0D95-469B-8712-0BC750B10A1E}" type="datetimeFigureOut">
              <a:rPr lang="en-US" smtClean="0"/>
              <a:pPr/>
              <a:t>7/28/2010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308AF-94C7-483F-BE63-A348CF04C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2.chemistry.msu.edu/faculty/reusch/VirtTxtJml/Questions/MechPrb/enamine.ht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14/animation__the_nerve_impulse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ghered.mcgraw-hill.com/sites/0072943696/student_view0/chapter8/animation__voltage-gated_channels_and_the_action_potential__quiz_1_.html" TargetMode="External"/><Relationship Id="rId4" Type="http://schemas.openxmlformats.org/officeDocument/2006/relationships/hyperlink" Target="http://www.biology4all.com/resources_library/source/63.sw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419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Okura Ken; Matsuoka Shigeru;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 err="1" smtClean="0"/>
              <a:t>Ryosuke</a:t>
            </a:r>
            <a:r>
              <a:rPr lang="en-US" dirty="0" smtClean="0"/>
              <a:t>; Inoue Masayuki  The twisted side chain of </a:t>
            </a:r>
            <a:r>
              <a:rPr lang="en-US" dirty="0" err="1" smtClean="0"/>
              <a:t>antillatoxin</a:t>
            </a:r>
            <a:r>
              <a:rPr lang="en-US" dirty="0" smtClean="0"/>
              <a:t> is important for potent toxicity: total synthesis and biological evaluation of </a:t>
            </a:r>
            <a:r>
              <a:rPr lang="en-US" dirty="0" err="1" smtClean="0"/>
              <a:t>antillatoxin</a:t>
            </a:r>
            <a:r>
              <a:rPr lang="en-US" dirty="0" smtClean="0"/>
              <a:t> and analogues.    </a:t>
            </a:r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 (International ed. in English)  (2010),  49(2),  329-32.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4572000" cy="27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37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bin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76800"/>
            <a:ext cx="2057400" cy="163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586299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586299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14800"/>
            <a:ext cx="65897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719931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ib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33400"/>
            <a:ext cx="272761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5363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382000" cy="30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iba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28600"/>
            <a:ext cx="272761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4848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57200"/>
            <a:ext cx="60472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048000"/>
            <a:ext cx="6172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505200"/>
            <a:ext cx="208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yrrolidine_structu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648200"/>
            <a:ext cx="1295400" cy="170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487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Pyrrolidine</a:t>
            </a:r>
            <a:r>
              <a:rPr lang="en-US" sz="3600" dirty="0" smtClean="0"/>
              <a:t> =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953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2"/>
              </a:rPr>
              <a:t>Link</a:t>
            </a:r>
            <a:endParaRPr lang="en-US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514600"/>
            <a:ext cx="67126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914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Enamine</a:t>
            </a:r>
            <a:r>
              <a:rPr lang="en-US" sz="3600" dirty="0" smtClean="0"/>
              <a:t> Formation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4648200" cy="54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Reactivity: Similar Trends for Reactivity of </a:t>
            </a:r>
            <a:r>
              <a:rPr lang="en-US" sz="2400" dirty="0" err="1" smtClean="0"/>
              <a:t>Enols</a:t>
            </a:r>
            <a:r>
              <a:rPr lang="en-US" sz="2400" dirty="0" smtClean="0"/>
              <a:t>, </a:t>
            </a:r>
            <a:r>
              <a:rPr lang="en-US" sz="2400" dirty="0" err="1" smtClean="0"/>
              <a:t>Enamines</a:t>
            </a:r>
            <a:r>
              <a:rPr lang="en-US" sz="2400" dirty="0" smtClean="0"/>
              <a:t>, and </a:t>
            </a:r>
            <a:r>
              <a:rPr lang="en-US" sz="2400" dirty="0" err="1" smtClean="0"/>
              <a:t>Enolates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amineReactivit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6177517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33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Reactivity of </a:t>
            </a:r>
            <a:r>
              <a:rPr lang="en-US" sz="3200" dirty="0" err="1" smtClean="0"/>
              <a:t>Enamines</a:t>
            </a:r>
            <a:r>
              <a:rPr lang="en-US" sz="3200" dirty="0" smtClean="0"/>
              <a:t> parallels that of </a:t>
            </a:r>
            <a:r>
              <a:rPr lang="en-US" sz="3200" dirty="0" err="1" smtClean="0"/>
              <a:t>Enolates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799" y="685800"/>
            <a:ext cx="47234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886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Antillatoxin</a:t>
            </a:r>
            <a:r>
              <a:rPr lang="en-US" dirty="0" smtClean="0"/>
              <a:t> is a marine </a:t>
            </a:r>
            <a:r>
              <a:rPr lang="en-US" dirty="0" err="1" smtClean="0"/>
              <a:t>cyanobacterial</a:t>
            </a:r>
            <a:r>
              <a:rPr lang="en-US" dirty="0" smtClean="0"/>
              <a:t> toxin that potently activates voltage-gated sodium channels.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0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Link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Link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60878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5467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838200"/>
            <a:ext cx="5467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7" y="2895600"/>
            <a:ext cx="90471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"/>
            <a:ext cx="43148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962400" cy="42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362200"/>
            <a:ext cx="4924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C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603564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EDC = 1-Ethyl-3- (</a:t>
            </a:r>
            <a:r>
              <a:rPr lang="en-US" sz="3600" dirty="0" err="1" smtClean="0"/>
              <a:t>Dimethylaminopropyl</a:t>
            </a:r>
            <a:r>
              <a:rPr lang="en-US" sz="3600" dirty="0" smtClean="0"/>
              <a:t>)</a:t>
            </a:r>
            <a:r>
              <a:rPr lang="en-US" sz="3600" dirty="0" err="1" smtClean="0"/>
              <a:t>carbodiimide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35085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562100"/>
            <a:ext cx="64373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18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18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52800"/>
            <a:ext cx="77993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tageGatedSodiumCha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52450"/>
            <a:ext cx="57150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PBA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57200"/>
            <a:ext cx="43053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3962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mCPBA</a:t>
            </a:r>
            <a:r>
              <a:rPr lang="en-US" sz="3600" dirty="0" smtClean="0"/>
              <a:t> = meta-</a:t>
            </a:r>
            <a:r>
              <a:rPr lang="en-US" sz="3600" dirty="0" err="1" smtClean="0"/>
              <a:t>chloroperoxybenzoic</a:t>
            </a:r>
            <a:r>
              <a:rPr lang="en-US" sz="3600" dirty="0" smtClean="0"/>
              <a:t> acid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35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Pummerer</a:t>
            </a:r>
            <a:r>
              <a:rPr lang="en-US" sz="3600" dirty="0" smtClean="0"/>
              <a:t> Rearrangement</a:t>
            </a:r>
            <a:endParaRPr lang="en-US" sz="3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561512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6660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Mechanism of the </a:t>
            </a:r>
            <a:r>
              <a:rPr lang="en-US" sz="3600" dirty="0" err="1" smtClean="0"/>
              <a:t>Pummerer</a:t>
            </a:r>
            <a:r>
              <a:rPr lang="en-US" sz="3600" dirty="0" smtClean="0"/>
              <a:t> Rearrangement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778525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BOC protecting group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14400"/>
            <a:ext cx="74660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09600"/>
            <a:ext cx="74660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75" y="3267075"/>
            <a:ext cx="4667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852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83327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2028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" y="3238500"/>
            <a:ext cx="83994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p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962399"/>
            <a:ext cx="1447800" cy="2184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41148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Dppf</a:t>
            </a:r>
            <a:r>
              <a:rPr lang="en-US" sz="3200" dirty="0" smtClean="0"/>
              <a:t> = </a:t>
            </a:r>
            <a:r>
              <a:rPr lang="en-US" sz="3200" dirty="0" err="1" smtClean="0"/>
              <a:t>Diphenylphosphinoferrocene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Suzuki Coupling Reaction</a:t>
            </a:r>
            <a:endParaRPr lang="en-US" sz="3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61195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Miyaura</a:t>
            </a:r>
            <a:r>
              <a:rPr lang="en-US" dirty="0" smtClean="0"/>
              <a:t>, Norio; Yamada, </a:t>
            </a:r>
            <a:r>
              <a:rPr lang="en-US" dirty="0" err="1" smtClean="0"/>
              <a:t>Kinji</a:t>
            </a:r>
            <a:r>
              <a:rPr lang="en-US" dirty="0" smtClean="0"/>
              <a:t>; Suzuki, Akira.  A new </a:t>
            </a:r>
            <a:r>
              <a:rPr lang="en-US" dirty="0" err="1" smtClean="0"/>
              <a:t>stereospecific</a:t>
            </a:r>
            <a:r>
              <a:rPr lang="en-US" dirty="0" smtClean="0"/>
              <a:t> cross-coupling by the palladium-catalyzed reaction of 1-alkenylboranes with 1-alkenyl or 1-alkynyl halides.    Tetrahedron Letters  (1979),   (36),  3437-40.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Chemical biology is the use of chemistry, usually through small molecules made synthetically, to solve biological problems and to manipulate biological systems.</a:t>
            </a:r>
            <a:endParaRPr lang="en-US" sz="3200" dirty="0"/>
          </a:p>
        </p:txBody>
      </p:sp>
      <p:pic>
        <p:nvPicPr>
          <p:cNvPr id="3" name="Picture 2" descr="ChemicalBi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3162300" cy="4168486"/>
          </a:xfrm>
          <a:prstGeom prst="rect">
            <a:avLst/>
          </a:prstGeom>
        </p:spPr>
      </p:pic>
      <p:pic>
        <p:nvPicPr>
          <p:cNvPr id="4" name="Picture 3" descr="ACS_ChemicalBiolo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124200" cy="41481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1619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Suzuki Coupling Reaction</a:t>
            </a:r>
            <a:endParaRPr lang="en-US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57200"/>
            <a:ext cx="87899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457200"/>
            <a:ext cx="87899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83613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0"/>
            <a:ext cx="166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6469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971800"/>
            <a:ext cx="3781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38200"/>
            <a:ext cx="67135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85800"/>
            <a:ext cx="38862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500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7128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648200"/>
            <a:ext cx="8001000" cy="5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878" y="5334000"/>
            <a:ext cx="3009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Mukaiyama</a:t>
            </a:r>
            <a:r>
              <a:rPr lang="en-US" sz="3600" dirty="0" smtClean="0"/>
              <a:t> </a:t>
            </a:r>
            <a:r>
              <a:rPr lang="en-US" sz="3600" dirty="0" err="1" smtClean="0"/>
              <a:t>Aldol</a:t>
            </a:r>
            <a:r>
              <a:rPr lang="en-US" sz="3600" dirty="0" smtClean="0"/>
              <a:t> Addition</a:t>
            </a:r>
            <a:endParaRPr lang="en-US" sz="3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5868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 of the </a:t>
            </a:r>
            <a:r>
              <a:rPr lang="en-US" sz="3600" dirty="0" err="1" smtClean="0"/>
              <a:t>Mukaiyama</a:t>
            </a:r>
            <a:r>
              <a:rPr lang="en-US" sz="3600" dirty="0" smtClean="0"/>
              <a:t> </a:t>
            </a:r>
            <a:r>
              <a:rPr lang="en-US" sz="3600" dirty="0" err="1" smtClean="0"/>
              <a:t>Aldol</a:t>
            </a:r>
            <a:r>
              <a:rPr lang="en-US" sz="3600" dirty="0" smtClean="0"/>
              <a:t> Addition</a:t>
            </a:r>
            <a:endParaRPr lang="en-US" sz="3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495800" cy="39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0451"/>
            <a:ext cx="5105400" cy="674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193</Words>
  <Application>Microsoft Office PowerPoint</Application>
  <PresentationFormat>On-screen Show (4:3)</PresentationFormat>
  <Paragraphs>25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82</cp:revision>
  <dcterms:created xsi:type="dcterms:W3CDTF">2010-07-28T01:30:04Z</dcterms:created>
  <dcterms:modified xsi:type="dcterms:W3CDTF">2010-07-28T11:44:19Z</dcterms:modified>
</cp:coreProperties>
</file>