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8" r:id="rId36"/>
    <p:sldId id="290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C34B-1F35-40B5-B057-117A4A91389A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C420-8690-4D64-BD68-B1719F1579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1" cy="301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243263"/>
            <a:ext cx="4105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819400" cy="21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rr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962400"/>
            <a:ext cx="2438400" cy="2184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171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3095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448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48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13" y="3148013"/>
            <a:ext cx="4829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219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9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71135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850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850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5848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4191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Seyferth</a:t>
            </a:r>
            <a:r>
              <a:rPr lang="en-US" sz="3200" dirty="0" smtClean="0"/>
              <a:t>-Gilman Homologation</a:t>
            </a:r>
            <a:endParaRPr lang="en-US" sz="3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6029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2471738"/>
            <a:ext cx="3114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990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Bestmann</a:t>
            </a:r>
            <a:r>
              <a:rPr lang="en-US" sz="2800" dirty="0" smtClean="0"/>
              <a:t> Modification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850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047750"/>
            <a:ext cx="70373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850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" y="3200400"/>
            <a:ext cx="9015413" cy="3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2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324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rsch_stefan_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495800"/>
            <a:ext cx="14478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2655"/>
            <a:ext cx="9144000" cy="24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3876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857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3876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57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69421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BU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181600"/>
            <a:ext cx="1881481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33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pKa</a:t>
            </a:r>
            <a:r>
              <a:rPr lang="en-US" sz="2400" dirty="0" smtClean="0"/>
              <a:t> = 12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057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057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46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uf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581400"/>
            <a:ext cx="2895600" cy="27489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9326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9326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3124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4373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838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373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69422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71516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2718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44000" cy="132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68183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6248400"/>
            <a:ext cx="454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13088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00400"/>
            <a:ext cx="638968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trobenzenesulfonic_aci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667000"/>
            <a:ext cx="1219200" cy="2423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638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pKa</a:t>
            </a:r>
            <a:r>
              <a:rPr lang="en-US" sz="2800" dirty="0" smtClean="0"/>
              <a:t> = -1.38</a:t>
            </a:r>
            <a:endParaRPr lang="en-US" sz="2800" dirty="0"/>
          </a:p>
        </p:txBody>
      </p:sp>
      <p:pic>
        <p:nvPicPr>
          <p:cNvPr id="4" name="Picture 3" descr="P-Toluenesulfonic_ac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505200"/>
            <a:ext cx="3048000" cy="1226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pKa</a:t>
            </a:r>
            <a:r>
              <a:rPr lang="en-US" sz="2800" dirty="0" smtClean="0"/>
              <a:t> = -0.43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Mitsunobu</a:t>
            </a:r>
            <a:r>
              <a:rPr lang="en-US" dirty="0" smtClean="0"/>
              <a:t> Reaction only works when the attacking </a:t>
            </a:r>
            <a:r>
              <a:rPr lang="en-US" dirty="0" err="1" smtClean="0"/>
              <a:t>nucleophile</a:t>
            </a:r>
            <a:r>
              <a:rPr lang="en-US" dirty="0" smtClean="0"/>
              <a:t> is acidic.  Apparently the </a:t>
            </a:r>
            <a:r>
              <a:rPr lang="en-US" dirty="0" err="1" smtClean="0"/>
              <a:t>nosyl</a:t>
            </a:r>
            <a:r>
              <a:rPr lang="en-US" dirty="0" smtClean="0"/>
              <a:t> group imparts another log unit of acidity to the nitrogen atom of the reagent, relative to the more commonly used </a:t>
            </a:r>
            <a:r>
              <a:rPr lang="en-US" dirty="0" err="1" smtClean="0"/>
              <a:t>tosyl</a:t>
            </a:r>
            <a:r>
              <a:rPr lang="en-US" dirty="0" smtClean="0"/>
              <a:t> group.  A comparison of the two acids is shown.  Also, because of its higher </a:t>
            </a:r>
            <a:r>
              <a:rPr lang="en-US" dirty="0" err="1" smtClean="0"/>
              <a:t>electronegativity</a:t>
            </a:r>
            <a:r>
              <a:rPr lang="en-US" dirty="0" smtClean="0"/>
              <a:t>, the </a:t>
            </a:r>
            <a:r>
              <a:rPr lang="en-US" dirty="0" err="1" smtClean="0"/>
              <a:t>nosyl</a:t>
            </a:r>
            <a:r>
              <a:rPr lang="en-US" dirty="0" smtClean="0"/>
              <a:t> group may be easier to cleave in the final step.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183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0183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3238500"/>
            <a:ext cx="6057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34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DMTST = </a:t>
            </a:r>
            <a:r>
              <a:rPr lang="en-US" dirty="0" err="1" smtClean="0"/>
              <a:t>Dimethylmethylthiosulfonium</a:t>
            </a:r>
            <a:r>
              <a:rPr lang="en-US" dirty="0" smtClean="0"/>
              <a:t> </a:t>
            </a:r>
            <a:r>
              <a:rPr lang="en-US" dirty="0" err="1" smtClean="0"/>
              <a:t>Triflate</a:t>
            </a:r>
            <a:r>
              <a:rPr lang="en-US" dirty="0" smtClean="0"/>
              <a:t> =</a:t>
            </a:r>
            <a:endParaRPr lang="en-US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867400" y="3962400"/>
          <a:ext cx="1524000" cy="1268287"/>
        </p:xfrm>
        <a:graphic>
          <a:graphicData uri="http://schemas.openxmlformats.org/presentationml/2006/ole">
            <p:oleObj spid="_x0000_s36868" name="CS ChemDraw Drawing" r:id="rId5" imgW="1882016" imgH="1566423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DTBMP = 2,6-di(</a:t>
            </a:r>
            <a:r>
              <a:rPr lang="en-US" dirty="0" err="1" smtClean="0"/>
              <a:t>tert</a:t>
            </a:r>
            <a:r>
              <a:rPr lang="en-US" dirty="0" smtClean="0"/>
              <a:t>-butyl)-4-methylpyridine =</a:t>
            </a:r>
            <a:endParaRPr lang="en-US" dirty="0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257800" y="5486400"/>
          <a:ext cx="1786357" cy="1143000"/>
        </p:xfrm>
        <a:graphic>
          <a:graphicData uri="http://schemas.openxmlformats.org/presentationml/2006/ole">
            <p:oleObj spid="_x0000_s36869" name="CS ChemDraw Drawing" r:id="rId6" imgW="2111899" imgH="135133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257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257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62198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838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71516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838200"/>
            <a:ext cx="3505200" cy="1917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7220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27" y="4038600"/>
            <a:ext cx="89184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9" y="0"/>
            <a:ext cx="4336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1211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Iodolactonization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238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171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On-screen Show (4:3)</PresentationFormat>
  <Paragraphs>9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82</cp:revision>
  <dcterms:created xsi:type="dcterms:W3CDTF">2010-09-08T01:08:06Z</dcterms:created>
  <dcterms:modified xsi:type="dcterms:W3CDTF">2010-09-08T04:01:41Z</dcterms:modified>
</cp:coreProperties>
</file>