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76" r:id="rId7"/>
    <p:sldId id="260" r:id="rId8"/>
    <p:sldId id="261" r:id="rId9"/>
    <p:sldId id="264" r:id="rId10"/>
    <p:sldId id="262" r:id="rId11"/>
    <p:sldId id="265" r:id="rId12"/>
    <p:sldId id="263" r:id="rId13"/>
    <p:sldId id="277" r:id="rId14"/>
    <p:sldId id="266" r:id="rId15"/>
    <p:sldId id="278" r:id="rId16"/>
    <p:sldId id="267" r:id="rId17"/>
    <p:sldId id="279" r:id="rId18"/>
    <p:sldId id="268" r:id="rId19"/>
    <p:sldId id="280" r:id="rId20"/>
    <p:sldId id="269" r:id="rId21"/>
    <p:sldId id="281" r:id="rId22"/>
    <p:sldId id="270" r:id="rId23"/>
    <p:sldId id="282" r:id="rId24"/>
    <p:sldId id="271" r:id="rId25"/>
    <p:sldId id="272" r:id="rId26"/>
    <p:sldId id="273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712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A3F8-0774-42B6-808B-BCA147DAD498}" type="datetimeFigureOut">
              <a:rPr lang="en-US" smtClean="0"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4A41B-F206-4E38-8FDD-915CB20E07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Chandrasekhar, S.; </a:t>
            </a:r>
            <a:r>
              <a:rPr lang="en-US" sz="3600" dirty="0" err="1" smtClean="0"/>
              <a:t>Basu</a:t>
            </a:r>
            <a:r>
              <a:rPr lang="en-US" sz="3600" dirty="0" smtClean="0"/>
              <a:t>, </a:t>
            </a:r>
            <a:r>
              <a:rPr lang="en-US" sz="3600" dirty="0" err="1" smtClean="0"/>
              <a:t>Debjit</a:t>
            </a:r>
            <a:r>
              <a:rPr lang="en-US" sz="3600" dirty="0" smtClean="0"/>
              <a:t>; </a:t>
            </a:r>
            <a:r>
              <a:rPr lang="en-US" sz="3600" dirty="0" err="1" smtClean="0"/>
              <a:t>Sailu</a:t>
            </a:r>
            <a:r>
              <a:rPr lang="en-US" sz="3600" dirty="0" smtClean="0"/>
              <a:t>, M.; </a:t>
            </a:r>
            <a:r>
              <a:rPr lang="en-US" sz="3600" dirty="0" err="1" smtClean="0"/>
              <a:t>Kotamraju</a:t>
            </a:r>
            <a:r>
              <a:rPr lang="en-US" sz="3600" dirty="0" smtClean="0"/>
              <a:t>, S.  Novel synthetic route to the </a:t>
            </a:r>
            <a:r>
              <a:rPr lang="en-US" sz="3600" dirty="0" err="1" smtClean="0"/>
              <a:t>tricyclic</a:t>
            </a:r>
            <a:r>
              <a:rPr lang="en-US" sz="3600" dirty="0" smtClean="0"/>
              <a:t> core of ()-</a:t>
            </a:r>
            <a:r>
              <a:rPr lang="en-US" sz="3600" dirty="0" err="1" smtClean="0"/>
              <a:t>galanthamine</a:t>
            </a:r>
            <a:r>
              <a:rPr lang="en-US" sz="3600" dirty="0" smtClean="0"/>
              <a:t>.    Tetrahedron Letters  (2009),  50(34),  4882-4884. 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70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85800"/>
            <a:ext cx="921570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52954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512465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495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419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pKa</a:t>
            </a:r>
            <a:r>
              <a:rPr lang="en-US" dirty="0" smtClean="0"/>
              <a:t> conjugate acid of </a:t>
            </a:r>
            <a:r>
              <a:rPr lang="en-US" dirty="0" err="1" smtClean="0"/>
              <a:t>imidazole</a:t>
            </a:r>
            <a:r>
              <a:rPr lang="en-US" dirty="0" smtClean="0"/>
              <a:t> = 7.2</a:t>
            </a:r>
            <a:endParaRPr lang="en-US" dirty="0"/>
          </a:p>
        </p:txBody>
      </p:sp>
      <p:pic>
        <p:nvPicPr>
          <p:cNvPr id="6" name="Picture 5" descr="Imidazole_chemical_structu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4953000"/>
            <a:ext cx="4495800" cy="13291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522702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533400"/>
            <a:ext cx="522702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971800"/>
            <a:ext cx="2066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429000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429000"/>
            <a:ext cx="2085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114800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DIPEA = </a:t>
            </a:r>
            <a:r>
              <a:rPr lang="en-US" dirty="0" err="1" smtClean="0"/>
              <a:t>Diisopropylethylamine</a:t>
            </a:r>
            <a:r>
              <a:rPr lang="en-US" dirty="0" smtClean="0"/>
              <a:t> (</a:t>
            </a:r>
            <a:r>
              <a:rPr lang="en-US" dirty="0" err="1" smtClean="0"/>
              <a:t>Hunig’s</a:t>
            </a:r>
            <a:r>
              <a:rPr lang="en-US" dirty="0" smtClean="0"/>
              <a:t> Base).  This base is more </a:t>
            </a:r>
            <a:r>
              <a:rPr lang="en-US" dirty="0" err="1" smtClean="0"/>
              <a:t>sterically</a:t>
            </a:r>
            <a:r>
              <a:rPr lang="en-US" dirty="0" smtClean="0"/>
              <a:t> hindered, and thus less </a:t>
            </a:r>
            <a:r>
              <a:rPr lang="en-US" dirty="0" err="1" smtClean="0"/>
              <a:t>nucleophilic</a:t>
            </a:r>
            <a:r>
              <a:rPr lang="en-US" dirty="0" smtClean="0"/>
              <a:t>, than </a:t>
            </a:r>
            <a:r>
              <a:rPr lang="en-US" dirty="0" err="1" smtClean="0"/>
              <a:t>triethylamine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pKa</a:t>
            </a:r>
            <a:r>
              <a:rPr lang="en-US" dirty="0" smtClean="0"/>
              <a:t> of the conjugate acid of </a:t>
            </a:r>
            <a:r>
              <a:rPr lang="en-US" dirty="0" err="1" smtClean="0"/>
              <a:t>Hunig’s</a:t>
            </a:r>
            <a:r>
              <a:rPr lang="en-US" dirty="0" smtClean="0"/>
              <a:t> base = 11.0</a:t>
            </a:r>
          </a:p>
          <a:p>
            <a:endParaRPr lang="en-US" dirty="0"/>
          </a:p>
          <a:p>
            <a:r>
              <a:rPr lang="en-US" dirty="0" smtClean="0"/>
              <a:t>MOM = </a:t>
            </a:r>
            <a:r>
              <a:rPr lang="en-US" dirty="0" err="1" smtClean="0"/>
              <a:t>Methoxymethyl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MOMCl</a:t>
            </a:r>
            <a:r>
              <a:rPr lang="en-US" dirty="0" smtClean="0"/>
              <a:t> =  H</a:t>
            </a:r>
            <a:r>
              <a:rPr lang="en-US" baseline="-25000" dirty="0" smtClean="0"/>
              <a:t>3</a:t>
            </a:r>
            <a:r>
              <a:rPr lang="en-US" dirty="0" smtClean="0"/>
              <a:t>C-O-CH</a:t>
            </a:r>
            <a:r>
              <a:rPr lang="en-US" baseline="-25000" dirty="0" smtClean="0"/>
              <a:t>2</a:t>
            </a:r>
            <a:r>
              <a:rPr lang="en-US" dirty="0" smtClean="0"/>
              <a:t>-Cl</a:t>
            </a:r>
            <a:endParaRPr lang="en-US" dirty="0"/>
          </a:p>
        </p:txBody>
      </p:sp>
      <p:pic>
        <p:nvPicPr>
          <p:cNvPr id="7" name="Picture 6" descr="Hun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3429000"/>
            <a:ext cx="1665332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462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4629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5143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utid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114800"/>
            <a:ext cx="1518161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441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2,6-Lutidine =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867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pKa</a:t>
            </a:r>
            <a:r>
              <a:rPr lang="en-US" dirty="0" smtClean="0"/>
              <a:t> conjugate acid of 2,6-lutidine = 6.7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5505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243013"/>
            <a:ext cx="61436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5505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124200"/>
            <a:ext cx="5743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40386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pKa</a:t>
            </a:r>
            <a:r>
              <a:rPr lang="en-US" dirty="0" smtClean="0"/>
              <a:t> hydroxylamine hydrochloride = 6</a:t>
            </a:r>
          </a:p>
          <a:p>
            <a:r>
              <a:rPr lang="en-US" dirty="0" err="1" smtClean="0"/>
              <a:t>pKa</a:t>
            </a:r>
            <a:r>
              <a:rPr lang="en-US" dirty="0" smtClean="0"/>
              <a:t> conjugate acid of pyridine = 5.2</a:t>
            </a:r>
          </a:p>
          <a:p>
            <a:r>
              <a:rPr lang="en-US" dirty="0" err="1" smtClean="0"/>
              <a:t>pKa</a:t>
            </a:r>
            <a:r>
              <a:rPr lang="en-US" dirty="0" smtClean="0"/>
              <a:t> conjugate acid of </a:t>
            </a:r>
            <a:r>
              <a:rPr lang="en-US" dirty="0" err="1" smtClean="0"/>
              <a:t>triethylamine</a:t>
            </a:r>
            <a:r>
              <a:rPr lang="en-US" dirty="0" smtClean="0"/>
              <a:t> = 10.6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800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800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743200"/>
            <a:ext cx="2076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048000"/>
            <a:ext cx="3076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MPU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429000"/>
            <a:ext cx="1197866" cy="1143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810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DMPU = </a:t>
            </a:r>
            <a:r>
              <a:rPr lang="en-US" dirty="0" err="1" smtClean="0"/>
              <a:t>Dimethylpropyleneurea</a:t>
            </a:r>
            <a:r>
              <a:rPr lang="en-US" dirty="0" smtClean="0"/>
              <a:t> = solvent to replace HMPA, a carcinogen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LDA = lithium </a:t>
            </a:r>
            <a:r>
              <a:rPr lang="en-US" dirty="0" err="1" smtClean="0"/>
              <a:t>diisopropylamide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pKa</a:t>
            </a:r>
            <a:r>
              <a:rPr lang="en-US" dirty="0" smtClean="0"/>
              <a:t> of </a:t>
            </a:r>
            <a:r>
              <a:rPr lang="en-US" dirty="0" err="1" smtClean="0"/>
              <a:t>diisopropylamine</a:t>
            </a:r>
            <a:r>
              <a:rPr lang="en-US" dirty="0"/>
              <a:t> </a:t>
            </a:r>
            <a:r>
              <a:rPr lang="en-US" dirty="0" smtClean="0"/>
              <a:t>(conjugate acid of LDA) = 36</a:t>
            </a:r>
            <a:endParaRPr lang="en-US" dirty="0"/>
          </a:p>
        </p:txBody>
      </p:sp>
      <p:pic>
        <p:nvPicPr>
          <p:cNvPr id="9" name="Picture 8" descr="Lithium_diisopropylamid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4648200"/>
            <a:ext cx="1050701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1143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pKa</a:t>
            </a:r>
            <a:r>
              <a:rPr lang="en-US" dirty="0" smtClean="0"/>
              <a:t> </a:t>
            </a:r>
            <a:r>
              <a:rPr lang="en-US" dirty="0" err="1" smtClean="0"/>
              <a:t>acetonitrile</a:t>
            </a:r>
            <a:r>
              <a:rPr lang="en-US" dirty="0" smtClean="0"/>
              <a:t> = 25</a:t>
            </a:r>
          </a:p>
          <a:p>
            <a:r>
              <a:rPr lang="en-US" dirty="0" err="1" smtClean="0"/>
              <a:t>pKa</a:t>
            </a:r>
            <a:r>
              <a:rPr lang="en-US" dirty="0" smtClean="0"/>
              <a:t> </a:t>
            </a:r>
            <a:r>
              <a:rPr lang="en-US" dirty="0" err="1" smtClean="0"/>
              <a:t>phenylacetonitrile</a:t>
            </a:r>
            <a:r>
              <a:rPr lang="en-US" dirty="0" smtClean="0"/>
              <a:t> = 22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5076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5076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971800"/>
            <a:ext cx="3457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295400"/>
            <a:ext cx="45925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429000"/>
            <a:ext cx="492831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6781800" cy="438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5400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400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19400"/>
            <a:ext cx="4362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038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pKa</a:t>
            </a:r>
            <a:r>
              <a:rPr lang="en-US" dirty="0" smtClean="0"/>
              <a:t> p-</a:t>
            </a:r>
            <a:r>
              <a:rPr lang="en-US" dirty="0" err="1" smtClean="0"/>
              <a:t>toluenesulfonic</a:t>
            </a:r>
            <a:r>
              <a:rPr lang="en-US" dirty="0" smtClean="0"/>
              <a:t> acid = - 0.4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5562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28013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55626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971800"/>
            <a:ext cx="42481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6267450" cy="25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5867400" cy="237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0"/>
            <a:ext cx="79613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533400"/>
            <a:ext cx="5181600" cy="2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685800"/>
            <a:ext cx="5410200" cy="21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200400"/>
            <a:ext cx="2381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54673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54673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971800"/>
            <a:ext cx="3981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200400"/>
            <a:ext cx="7275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5705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5705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293" y="4953000"/>
            <a:ext cx="29677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667000"/>
            <a:ext cx="3733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iphenylphosphoryl_azid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3124200"/>
            <a:ext cx="2218100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DPPA = </a:t>
            </a:r>
            <a:r>
              <a:rPr lang="en-US" dirty="0" err="1" smtClean="0"/>
              <a:t>diphenylphosphoryl</a:t>
            </a:r>
            <a:r>
              <a:rPr lang="en-US" dirty="0" smtClean="0"/>
              <a:t> </a:t>
            </a:r>
            <a:r>
              <a:rPr lang="en-US" dirty="0" err="1" smtClean="0"/>
              <a:t>azide</a:t>
            </a:r>
            <a:r>
              <a:rPr lang="en-US" dirty="0" smtClean="0"/>
              <a:t> 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26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DBU = </a:t>
            </a:r>
            <a:r>
              <a:rPr lang="en-US" dirty="0" err="1" smtClean="0"/>
              <a:t>Diazabicycloundecene</a:t>
            </a:r>
            <a:r>
              <a:rPr lang="en-US" dirty="0" smtClean="0"/>
              <a:t> =</a:t>
            </a:r>
            <a:endParaRPr lang="en-US" dirty="0"/>
          </a:p>
        </p:txBody>
      </p:sp>
      <p:pic>
        <p:nvPicPr>
          <p:cNvPr id="8" name="Picture 7" descr="DBU_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962400"/>
            <a:ext cx="1447800" cy="93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105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Conjugate acid of DBU     </a:t>
            </a:r>
            <a:r>
              <a:rPr lang="en-US" dirty="0" err="1" smtClean="0"/>
              <a:t>pKa</a:t>
            </a:r>
            <a:r>
              <a:rPr lang="en-US" dirty="0" smtClean="0"/>
              <a:t> = 13.2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933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293" y="4953000"/>
            <a:ext cx="29677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34857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9338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293" y="4953000"/>
            <a:ext cx="296770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590800"/>
            <a:ext cx="3695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0999"/>
            <a:ext cx="4038600" cy="211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743200"/>
            <a:ext cx="481427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pKa</a:t>
            </a:r>
            <a:r>
              <a:rPr lang="en-US" dirty="0" smtClean="0"/>
              <a:t> phenol = 9.9</a:t>
            </a:r>
          </a:p>
          <a:p>
            <a:endParaRPr lang="en-US" dirty="0"/>
          </a:p>
          <a:p>
            <a:r>
              <a:rPr lang="en-US" dirty="0" smtClean="0"/>
              <a:t>pKa2 of carbonic acid = 10.33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466283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466283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657600"/>
            <a:ext cx="3467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4552950"/>
            <a:ext cx="3590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09600"/>
            <a:ext cx="48196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Claisen</a:t>
            </a:r>
            <a:r>
              <a:rPr lang="en-US" dirty="0" smtClean="0"/>
              <a:t> </a:t>
            </a:r>
            <a:r>
              <a:rPr lang="en-US" dirty="0" err="1" smtClean="0"/>
              <a:t>Rearrangment</a:t>
            </a:r>
            <a:r>
              <a:rPr lang="en-US" dirty="0" smtClean="0"/>
              <a:t> is a [3,3] </a:t>
            </a:r>
            <a:r>
              <a:rPr lang="en-US" dirty="0" err="1" smtClean="0"/>
              <a:t>sigmatropic</a:t>
            </a:r>
            <a:r>
              <a:rPr lang="en-US" dirty="0" smtClean="0"/>
              <a:t> rearrangement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819400"/>
            <a:ext cx="582478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2438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Aromatic </a:t>
            </a:r>
            <a:r>
              <a:rPr lang="en-US" dirty="0" err="1" smtClean="0"/>
              <a:t>Claisen</a:t>
            </a:r>
            <a:r>
              <a:rPr lang="en-US" dirty="0" smtClean="0"/>
              <a:t> Rearrangement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486400"/>
            <a:ext cx="4267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Cope Rearrangement is related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95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6019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Sigmatropic</a:t>
            </a:r>
            <a:r>
              <a:rPr lang="en-US" dirty="0" smtClean="0"/>
              <a:t>:  One sigma bond is changed to another.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202</Words>
  <Application>Microsoft Office PowerPoint</Application>
  <PresentationFormat>On-screen Show (4:3)</PresentationFormat>
  <Paragraphs>28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Chandrasekhar, S.; Basu, Debjit; Sailu, M.; Kotamraju, S.  Novel synthetic route to the tricyclic core of ()-galanthamine.    Tetrahedron Letters  (2009),  50(34),  4882-4884.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Southern Methodist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Chandrasekhar, S.; Basu, Debjit; Sailu, M.; Kotamraju, S.  Novel synthetic route to the tricyclic core of ()-galanthamine.    Tetrahedron Letters  (2009),  50(34),  4882-4884. </dc:title>
  <dc:creator>John Buynak</dc:creator>
  <cp:lastModifiedBy>John Buynak</cp:lastModifiedBy>
  <cp:revision>95</cp:revision>
  <dcterms:created xsi:type="dcterms:W3CDTF">2010-03-03T02:09:44Z</dcterms:created>
  <dcterms:modified xsi:type="dcterms:W3CDTF">2010-03-03T05:11:46Z</dcterms:modified>
</cp:coreProperties>
</file>