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4" r:id="rId9"/>
    <p:sldId id="263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7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ED89-1F07-4509-B3FD-947E94645185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F0676-65AC-449D-845F-0661B9BED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6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ED89-1F07-4509-B3FD-947E94645185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F0676-65AC-449D-845F-0661B9BED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01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ED89-1F07-4509-B3FD-947E94645185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F0676-65AC-449D-845F-0661B9BED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05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ED89-1F07-4509-B3FD-947E94645185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F0676-65AC-449D-845F-0661B9BED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32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ED89-1F07-4509-B3FD-947E94645185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F0676-65AC-449D-845F-0661B9BED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14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ED89-1F07-4509-B3FD-947E94645185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F0676-65AC-449D-845F-0661B9BED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18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ED89-1F07-4509-B3FD-947E94645185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F0676-65AC-449D-845F-0661B9BED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163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ED89-1F07-4509-B3FD-947E94645185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F0676-65AC-449D-845F-0661B9BED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198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ED89-1F07-4509-B3FD-947E94645185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F0676-65AC-449D-845F-0661B9BED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139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ED89-1F07-4509-B3FD-947E94645185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F0676-65AC-449D-845F-0661B9BED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753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ED89-1F07-4509-B3FD-947E94645185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F0676-65AC-449D-845F-0661B9BED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05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EED89-1F07-4509-B3FD-947E94645185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F0676-65AC-449D-845F-0661B9BED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192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graphpad.com/quickcalcs/PValue1.cf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socialresearchmethods.net/kb/expsimp.ph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2819399"/>
          </a:xfrm>
        </p:spPr>
        <p:txBody>
          <a:bodyPr>
            <a:normAutofit/>
          </a:bodyPr>
          <a:lstStyle/>
          <a:p>
            <a:r>
              <a:rPr lang="en-US" dirty="0" smtClean="0"/>
              <a:t>Hypothesis Testing</a:t>
            </a:r>
            <a:br>
              <a:rPr lang="en-US" dirty="0" smtClean="0"/>
            </a:b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P-values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Eco 5375</a:t>
            </a:r>
          </a:p>
          <a:p>
            <a:r>
              <a:rPr lang="en-US" dirty="0" smtClean="0"/>
              <a:t>Economic and Business Forecasting</a:t>
            </a:r>
          </a:p>
          <a:p>
            <a:r>
              <a:rPr lang="en-US" dirty="0" smtClean="0"/>
              <a:t>Fall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40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/>
          <a:lstStyle/>
          <a:p>
            <a:r>
              <a:rPr lang="en-US" dirty="0" smtClean="0"/>
              <a:t>Calculator for P-Values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http://graphpad.com/quickcalcs/PValue1.cfm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34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23622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Comparison of Two Populations:</a:t>
            </a:r>
            <a:br>
              <a:rPr lang="en-US" sz="3100" dirty="0" smtClean="0"/>
            </a:br>
            <a:r>
              <a:rPr lang="en-US" sz="3100" dirty="0" smtClean="0"/>
              <a:t>Example of Hypothesis Testing</a:t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Source of this and next three slides:</a:t>
            </a:r>
            <a:br>
              <a:rPr lang="en-US" sz="3100" dirty="0" smtClean="0"/>
            </a:br>
            <a:r>
              <a:rPr lang="en-US" sz="3100" dirty="0" smtClean="0"/>
              <a:t>http://www.socialresearchmethods.net/kb/stat_t.php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41910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The T-Test 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assesses whether the means of two groups are </a:t>
            </a:r>
            <a:r>
              <a:rPr kumimoji="0" lang="en-US" sz="1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statistically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 different from each other.</a:t>
            </a:r>
          </a:p>
          <a:p>
            <a:pPr lvl="0"/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This analysis is appropriate whenever you want to compare the means of two groups, and especially appropriate as the analysis for the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  <a:hlinkClick r:id="rId2"/>
              </a:rPr>
              <a:t>posttest-only two-group randomized experimental design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charset="0"/>
              </a:rPr>
              <a:t>.</a:t>
            </a:r>
          </a:p>
          <a:p>
            <a:pPr lvl="0"/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http://www.socialresearchmethods.net/kb/Assets/images/stat_t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4543" y="4343400"/>
            <a:ext cx="2143125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679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Notion of Statistical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Careful!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1" name="Picture 3" descr="E:\RBJ_IBM_Townview_Problem_Sets\stat_t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237" y="2143124"/>
            <a:ext cx="3819525" cy="380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281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 in Group Means</a:t>
            </a:r>
            <a:br>
              <a:rPr lang="en-US" dirty="0" smtClean="0"/>
            </a:br>
            <a:r>
              <a:rPr lang="en-US" dirty="0" smtClean="0"/>
              <a:t>Adjusted for Variability of Groups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62" y="2429669"/>
            <a:ext cx="4333875" cy="286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239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Ingredients of T-statistic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981200"/>
            <a:ext cx="3514725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733800"/>
            <a:ext cx="2638425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412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Reference Distributions</a:t>
            </a:r>
            <a:br>
              <a:rPr lang="en-US" dirty="0" smtClean="0"/>
            </a:br>
            <a:r>
              <a:rPr lang="en-US" dirty="0" smtClean="0"/>
              <a:t>for Hypothesis Testing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By </a:t>
                </a:r>
                <a:r>
                  <a:rPr lang="en-US" b="1" u="sng" dirty="0" smtClean="0"/>
                  <a:t>Reference Distribution </a:t>
                </a:r>
                <a:r>
                  <a:rPr lang="en-US" dirty="0" smtClean="0"/>
                  <a:t>we mean the Sampling Distribution of a test statistic, say the sample mean, in repeated sampling assuming that the null hypothesis is true.</a:t>
                </a:r>
              </a:p>
              <a:p>
                <a:r>
                  <a:rPr lang="en-US" dirty="0" smtClean="0"/>
                  <a:t>A </a:t>
                </a:r>
                <a:r>
                  <a:rPr lang="en-US" b="1" u="sng" dirty="0" smtClean="0"/>
                  <a:t>Sampling Distribution</a:t>
                </a:r>
                <a:r>
                  <a:rPr lang="en-US" dirty="0" smtClean="0"/>
                  <a:t> is the probability density function of many repeat measures of the test statistic in repeated samples assuming that the null hypothesis is true.</a:t>
                </a:r>
              </a:p>
              <a:p>
                <a:r>
                  <a:rPr lang="en-US" dirty="0" smtClean="0"/>
                  <a:t>For example, the previous t-statistic has a Reference (Sampling) Distribution of the T-distribution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−2 </m:t>
                    </m:r>
                  </m:oMath>
                </a14:m>
                <a:r>
                  <a:rPr lang="en-US" dirty="0" smtClean="0"/>
                  <a:t>degrees of freedom, </a:t>
                </a:r>
                <a:r>
                  <a:rPr lang="en-US" u="sng" dirty="0" smtClean="0"/>
                  <a:t>assuming</a:t>
                </a:r>
                <a:r>
                  <a:rPr lang="en-US" dirty="0" smtClean="0"/>
                  <a:t> that the distributions of the observations of the control and treatment groups are Normally distributed with equal variances but possibly unequal means.         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37" t="-2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1128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53000"/>
              </a:xfrm>
            </p:spPr>
            <p:txBody>
              <a:bodyPr>
                <a:normAutofit fontScale="77500" lnSpcReduction="200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: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: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>Suppose that, with the given data on the treatment and control group outcomes, we get t = 1.45 with 16 degrees of freedom.  What is the p-value associated with this test statistic?  It is (in EXCEL) </a:t>
                </a:r>
                <a:r>
                  <a:rPr lang="en-US" dirty="0" err="1" smtClean="0"/>
                  <a:t>tdist</a:t>
                </a:r>
                <a:r>
                  <a:rPr lang="en-US" dirty="0" smtClean="0"/>
                  <a:t>(1.45,16,1) = 0.083189.  See the following slide.  For a two-tail p- value we would get </a:t>
                </a:r>
                <a:r>
                  <a:rPr lang="en-US" dirty="0" err="1" smtClean="0"/>
                  <a:t>tdist</a:t>
                </a:r>
                <a:r>
                  <a:rPr lang="en-US" dirty="0" smtClean="0"/>
                  <a:t>(1.45,16,2) = 2x0.083189 = 0.166378.  See the slide after next for the representation of this p-value.</a:t>
                </a:r>
              </a:p>
              <a:p>
                <a:r>
                  <a:rPr lang="en-US" dirty="0" smtClean="0"/>
                  <a:t>Then, under the assumed truth of the null hypothesis, there would be only a 8.3% chance that you would get a larger t-value in repeated samples.  With a 10% level of the test, we would reject the null hypothesis.  However, with a 5% level of the test, we would accept the null hypothesis.   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53000"/>
              </a:xfrm>
              <a:blipFill rotWithShape="0">
                <a:blip r:embed="rId2"/>
                <a:stretch>
                  <a:fillRect l="-1037" t="-739" r="-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8388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2191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One-tail P-value:</a:t>
            </a:r>
            <a:br>
              <a:rPr lang="en-US" dirty="0" smtClean="0"/>
            </a:br>
            <a:r>
              <a:rPr lang="en-US" dirty="0" smtClean="0"/>
              <a:t>For One-sided Null Hypotheses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4419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209800"/>
            <a:ext cx="5791200" cy="3581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540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2191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Two-tail P-value: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For </a:t>
            </a:r>
            <a:r>
              <a:rPr lang="en-US" dirty="0" smtClean="0"/>
              <a:t>Two-sided </a:t>
            </a:r>
            <a:r>
              <a:rPr lang="en-US" dirty="0"/>
              <a:t>Null Hypotheses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4343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362200"/>
            <a:ext cx="5562600" cy="3428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85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159</Words>
  <Application>Microsoft Office PowerPoint</Application>
  <PresentationFormat>On-screen Show (4:3)</PresentationFormat>
  <Paragraphs>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 Math</vt:lpstr>
      <vt:lpstr>Office Theme</vt:lpstr>
      <vt:lpstr>Hypothesis Testing and P-values </vt:lpstr>
      <vt:lpstr> Comparison of Two Populations: Example of Hypothesis Testing  Source of this and next three slides: http://www.socialresearchmethods.net/kb/stat_t.php </vt:lpstr>
      <vt:lpstr>The Notion of Statistical Distance</vt:lpstr>
      <vt:lpstr>Difference in Group Means Adjusted for Variability of Groups</vt:lpstr>
      <vt:lpstr>Ingredients of T-statistic</vt:lpstr>
      <vt:lpstr>Reference Distributions for Hypothesis Testing</vt:lpstr>
      <vt:lpstr>An Example</vt:lpstr>
      <vt:lpstr>One-tail P-value: For One-sided Null Hypotheses</vt:lpstr>
      <vt:lpstr>Two-tail P-value: For Two-sided Null Hypotheses</vt:lpstr>
      <vt:lpstr>Calculator for P-Values</vt:lpstr>
    </vt:vector>
  </TitlesOfParts>
  <Company>SMU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Hypothesis Testing and P-values </dc:title>
  <dc:creator>Tom</dc:creator>
  <cp:lastModifiedBy>Fomby, Tom</cp:lastModifiedBy>
  <cp:revision>15</cp:revision>
  <dcterms:created xsi:type="dcterms:W3CDTF">2014-08-24T04:20:13Z</dcterms:created>
  <dcterms:modified xsi:type="dcterms:W3CDTF">2014-08-28T21:04:15Z</dcterms:modified>
</cp:coreProperties>
</file>