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70" r:id="rId2"/>
    <p:sldId id="300" r:id="rId3"/>
    <p:sldId id="295" r:id="rId4"/>
    <p:sldId id="296" r:id="rId5"/>
    <p:sldId id="297" r:id="rId6"/>
    <p:sldId id="301" r:id="rId7"/>
    <p:sldId id="276" r:id="rId8"/>
    <p:sldId id="278" r:id="rId9"/>
    <p:sldId id="279" r:id="rId10"/>
    <p:sldId id="280" r:id="rId11"/>
    <p:sldId id="281" r:id="rId12"/>
    <p:sldId id="282" r:id="rId13"/>
    <p:sldId id="283" r:id="rId14"/>
    <p:sldId id="284" r:id="rId15"/>
    <p:sldId id="277" r:id="rId16"/>
    <p:sldId id="285" r:id="rId17"/>
    <p:sldId id="259" r:id="rId18"/>
    <p:sldId id="260" r:id="rId19"/>
    <p:sldId id="261" r:id="rId20"/>
    <p:sldId id="262" r:id="rId21"/>
    <p:sldId id="286" r:id="rId22"/>
    <p:sldId id="265" r:id="rId23"/>
    <p:sldId id="266" r:id="rId24"/>
    <p:sldId id="267" r:id="rId25"/>
    <p:sldId id="268" r:id="rId26"/>
    <p:sldId id="287" r:id="rId27"/>
    <p:sldId id="288" r:id="rId28"/>
    <p:sldId id="289" r:id="rId29"/>
    <p:sldId id="29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325" autoAdjust="0"/>
  </p:normalViewPr>
  <p:slideViewPr>
    <p:cSldViewPr>
      <p:cViewPr varScale="1">
        <p:scale>
          <a:sx n="73" d="100"/>
          <a:sy n="73" d="100"/>
        </p:scale>
        <p:origin x="108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2C232C-74E0-422D-9217-5E74E26B5E2E}" type="datetimeFigureOut">
              <a:rPr lang="en-US" smtClean="0"/>
              <a:t>1/21/2016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FA9C9B-3C75-46BC-9AF2-5FEEE8A0A0AF}" type="slidenum">
              <a:rPr lang="en-US" smtClean="0"/>
              <a:t>‹#›</a:t>
            </a:fld>
            <a:endParaRPr lang="en-US"/>
          </a:p>
        </p:txBody>
      </p:sp>
    </p:spTree>
    <p:extLst>
      <p:ext uri="{BB962C8B-B14F-4D97-AF65-F5344CB8AC3E}">
        <p14:creationId xmlns:p14="http://schemas.microsoft.com/office/powerpoint/2010/main" val="1033926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27ABE8-149B-4C03-AE67-0CAD740FE09A}" type="slidenum">
              <a:rPr lang="en-US"/>
              <a:pPr/>
              <a:t>16</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24432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FA9C9B-3C75-46BC-9AF2-5FEEE8A0A0AF}" type="slidenum">
              <a:rPr lang="en-US" smtClean="0"/>
              <a:t>18</a:t>
            </a:fld>
            <a:endParaRPr lang="en-US"/>
          </a:p>
        </p:txBody>
      </p:sp>
    </p:spTree>
    <p:extLst>
      <p:ext uri="{BB962C8B-B14F-4D97-AF65-F5344CB8AC3E}">
        <p14:creationId xmlns:p14="http://schemas.microsoft.com/office/powerpoint/2010/main" val="3551258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17BAE5-E8CA-4D9F-A0BE-99B2F75AF5EA}"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28904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7BAE5-E8CA-4D9F-A0BE-99B2F75AF5EA}"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383109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7BAE5-E8CA-4D9F-A0BE-99B2F75AF5EA}"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60384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7BAE5-E8CA-4D9F-A0BE-99B2F75AF5EA}"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1528864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17BAE5-E8CA-4D9F-A0BE-99B2F75AF5EA}"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35369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17BAE5-E8CA-4D9F-A0BE-99B2F75AF5EA}"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495074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17BAE5-E8CA-4D9F-A0BE-99B2F75AF5EA}" type="datetimeFigureOut">
              <a:rPr lang="en-US" smtClean="0"/>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784401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17BAE5-E8CA-4D9F-A0BE-99B2F75AF5EA}" type="datetimeFigureOut">
              <a:rPr lang="en-US" smtClean="0"/>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691538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7BAE5-E8CA-4D9F-A0BE-99B2F75AF5EA}" type="datetimeFigureOut">
              <a:rPr lang="en-US" smtClean="0"/>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1898008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7BAE5-E8CA-4D9F-A0BE-99B2F75AF5EA}"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6417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7BAE5-E8CA-4D9F-A0BE-99B2F75AF5EA}"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19331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7BAE5-E8CA-4D9F-A0BE-99B2F75AF5EA}" type="datetimeFigureOut">
              <a:rPr lang="en-US" smtClean="0"/>
              <a:t>1/21/2016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8B292-9B67-4237-9F41-02E2F073AF72}" type="slidenum">
              <a:rPr lang="en-US" smtClean="0"/>
              <a:t>‹#›</a:t>
            </a:fld>
            <a:endParaRPr lang="en-US"/>
          </a:p>
        </p:txBody>
      </p:sp>
    </p:spTree>
    <p:extLst>
      <p:ext uri="{BB962C8B-B14F-4D97-AF65-F5344CB8AC3E}">
        <p14:creationId xmlns:p14="http://schemas.microsoft.com/office/powerpoint/2010/main" val="353697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hem.uoa.gr/applets/AppletTtest/Appl_Ttest2.html" TargetMode="External"/><Relationship Id="rId2" Type="http://schemas.openxmlformats.org/officeDocument/2006/relationships/hyperlink" Target="http://graphpad.com/quickcalcs/PValue1.cf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technologyreview.com/news/513866/in-a-data-deluge-companies-seek-to-fill-a-new-role/" TargetMode="External"/><Relationship Id="rId2" Type="http://schemas.openxmlformats.org/officeDocument/2006/relationships/hyperlink" Target="http://www.datasciencecentral.com/profiles/blogs/data-scientists-making-300-000-a-year-wall-street-journal" TargetMode="External"/><Relationship Id="rId1" Type="http://schemas.openxmlformats.org/officeDocument/2006/relationships/slideLayout" Target="../slideLayouts/slideLayout2.xml"/><Relationship Id="rId4" Type="http://schemas.openxmlformats.org/officeDocument/2006/relationships/hyperlink" Target="http://www.nytimes.com/2013/04/14/education/edlife/universities-offer-courses-in-a-hot-new-field-data-science.html?pagewanted=all&amp;_r=0"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www.mckinsey.com/insights/business_technology/big_data_the_next_frontier_for_innov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thearling.com/text/dmwhite/dmwhite.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socialresearchmethods.net/kb/expsimp.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143250"/>
          </a:xfrm>
        </p:spPr>
        <p:txBody>
          <a:bodyPr>
            <a:normAutofit/>
          </a:bodyPr>
          <a:lstStyle/>
          <a:p>
            <a:r>
              <a:rPr lang="en-US" sz="4000" b="1" dirty="0" smtClean="0"/>
              <a:t>Eco </a:t>
            </a:r>
            <a:r>
              <a:rPr lang="en-US" sz="4000" b="1" dirty="0" smtClean="0"/>
              <a:t>6380 </a:t>
            </a:r>
            <a:r>
              <a:rPr lang="en-US" sz="4000" b="1" dirty="0" smtClean="0"/>
              <a:t/>
            </a:r>
            <a:br>
              <a:rPr lang="en-US" sz="4000" b="1" dirty="0" smtClean="0"/>
            </a:br>
            <a:r>
              <a:rPr lang="en-US" sz="4000" b="1" dirty="0" smtClean="0"/>
              <a:t>Predictive Analytics For Economists</a:t>
            </a:r>
            <a:br>
              <a:rPr lang="en-US" sz="4000" b="1" dirty="0" smtClean="0"/>
            </a:br>
            <a:r>
              <a:rPr lang="en-US" sz="4000" b="1" dirty="0" smtClean="0"/>
              <a:t>Spring </a:t>
            </a:r>
            <a:r>
              <a:rPr lang="en-US" sz="4000" b="1" dirty="0" smtClean="0"/>
              <a:t>2016</a:t>
            </a:r>
            <a:br>
              <a:rPr lang="en-US" sz="4000" b="1" dirty="0" smtClean="0"/>
            </a:br>
            <a:endParaRPr lang="en-US" b="1" dirty="0"/>
          </a:p>
        </p:txBody>
      </p:sp>
      <p:sp>
        <p:nvSpPr>
          <p:cNvPr id="3" name="Subtitle 2"/>
          <p:cNvSpPr>
            <a:spLocks noGrp="1"/>
          </p:cNvSpPr>
          <p:nvPr>
            <p:ph type="subTitle" idx="1"/>
          </p:nvPr>
        </p:nvSpPr>
        <p:spPr>
          <a:xfrm>
            <a:off x="1371600" y="3600450"/>
            <a:ext cx="6400800" cy="2571749"/>
          </a:xfrm>
        </p:spPr>
        <p:txBody>
          <a:bodyPr>
            <a:normAutofit/>
          </a:bodyPr>
          <a:lstStyle/>
          <a:p>
            <a:r>
              <a:rPr lang="en-US" b="1" dirty="0" smtClean="0">
                <a:solidFill>
                  <a:schemeClr val="tx1"/>
                </a:solidFill>
              </a:rPr>
              <a:t>Professor Tom Fomby</a:t>
            </a:r>
          </a:p>
          <a:p>
            <a:r>
              <a:rPr lang="en-US" b="1" dirty="0" smtClean="0">
                <a:solidFill>
                  <a:schemeClr val="tx1"/>
                </a:solidFill>
              </a:rPr>
              <a:t>Department </a:t>
            </a:r>
            <a:r>
              <a:rPr lang="en-US" b="1" dirty="0" smtClean="0">
                <a:solidFill>
                  <a:schemeClr val="tx1"/>
                </a:solidFill>
              </a:rPr>
              <a:t>of Economics</a:t>
            </a:r>
          </a:p>
          <a:p>
            <a:r>
              <a:rPr lang="en-US" b="1" dirty="0" smtClean="0">
                <a:solidFill>
                  <a:schemeClr val="tx1"/>
                </a:solidFill>
              </a:rPr>
              <a:t>SMU</a:t>
            </a:r>
            <a:endParaRPr lang="en-US" b="1" dirty="0">
              <a:solidFill>
                <a:schemeClr val="tx1"/>
              </a:solidFill>
            </a:endParaRPr>
          </a:p>
        </p:txBody>
      </p:sp>
    </p:spTree>
    <p:extLst>
      <p:ext uri="{BB962C8B-B14F-4D97-AF65-F5344CB8AC3E}">
        <p14:creationId xmlns:p14="http://schemas.microsoft.com/office/powerpoint/2010/main" val="1781227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Notion of Statistical Distance</a:t>
            </a:r>
            <a:endParaRPr lang="en-US" dirty="0"/>
          </a:p>
        </p:txBody>
      </p:sp>
      <p:sp>
        <p:nvSpPr>
          <p:cNvPr id="3" name="Content Placeholder 2"/>
          <p:cNvSpPr>
            <a:spLocks noGrp="1"/>
          </p:cNvSpPr>
          <p:nvPr>
            <p:ph idx="1"/>
          </p:nvPr>
        </p:nvSpPr>
        <p:spPr/>
        <p:txBody>
          <a:bodyPr/>
          <a:lstStyle/>
          <a:p>
            <a:r>
              <a:rPr lang="en-US" dirty="0" smtClean="0"/>
              <a:t>Be Careful!</a:t>
            </a:r>
          </a:p>
          <a:p>
            <a:pPr marL="0" indent="0">
              <a:buNone/>
            </a:pPr>
            <a:endParaRPr lang="en-US" dirty="0"/>
          </a:p>
          <a:p>
            <a:pPr marL="0" indent="0">
              <a:buNone/>
            </a:pPr>
            <a:endParaRPr lang="en-US" dirty="0"/>
          </a:p>
        </p:txBody>
      </p:sp>
      <p:pic>
        <p:nvPicPr>
          <p:cNvPr id="2051" name="Picture 3" descr="E:\RBJ_IBM_Townview_Problem_Sets\stat_t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2237" y="2143124"/>
            <a:ext cx="3819525" cy="3800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6087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 in Group Means</a:t>
            </a:r>
            <a:br>
              <a:rPr lang="en-US" dirty="0" smtClean="0"/>
            </a:br>
            <a:r>
              <a:rPr lang="en-US" dirty="0" smtClean="0"/>
              <a:t>Adjusted for Variability of Groups</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05062" y="2429669"/>
            <a:ext cx="4333875" cy="286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1326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Ingredients of T-statistic</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7000" y="1981200"/>
            <a:ext cx="3514725"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733800"/>
            <a:ext cx="2638425"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3728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P-Value</a:t>
            </a:r>
            <a:endParaRPr lang="en-US" dirty="0"/>
          </a:p>
        </p:txBody>
      </p:sp>
      <p:sp>
        <p:nvSpPr>
          <p:cNvPr id="3" name="Content Placeholder 2"/>
          <p:cNvSpPr>
            <a:spLocks noGrp="1"/>
          </p:cNvSpPr>
          <p:nvPr>
            <p:ph idx="1"/>
          </p:nvPr>
        </p:nvSpPr>
        <p:spPr/>
        <p:txBody>
          <a:bodyPr/>
          <a:lstStyle/>
          <a:p>
            <a:r>
              <a:rPr lang="en-US" dirty="0" smtClean="0">
                <a:hlinkClick r:id="rId2"/>
              </a:rPr>
              <a:t>http://graphpad.com/quickcalcs/PValue1.cfm</a:t>
            </a:r>
            <a:endParaRPr lang="en-US" dirty="0" smtClean="0"/>
          </a:p>
          <a:p>
            <a:r>
              <a:rPr lang="en-US" dirty="0" smtClean="0">
                <a:hlinkClick r:id="rId3"/>
              </a:rPr>
              <a:t>http://www.chem.uoa.gr/applets/AppletTtest/Appl_Ttest2.html</a:t>
            </a:r>
            <a:endParaRPr lang="en-US" dirty="0" smtClean="0"/>
          </a:p>
          <a:p>
            <a:endParaRPr lang="en-US" dirty="0" smtClean="0"/>
          </a:p>
          <a:p>
            <a:endParaRPr lang="en-US" dirty="0"/>
          </a:p>
        </p:txBody>
      </p:sp>
    </p:spTree>
    <p:extLst>
      <p:ext uri="{BB962C8B-B14F-4D97-AF65-F5344CB8AC3E}">
        <p14:creationId xmlns:p14="http://schemas.microsoft.com/office/powerpoint/2010/main" val="3742002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97162"/>
          </a:xfrm>
        </p:spPr>
        <p:txBody>
          <a:bodyPr>
            <a:normAutofit fontScale="90000"/>
          </a:bodyPr>
          <a:lstStyle/>
          <a:p>
            <a:r>
              <a:rPr lang="en-US" dirty="0" smtClean="0"/>
              <a:t>But Hypothesis Testing Is</a:t>
            </a:r>
            <a:br>
              <a:rPr lang="en-US" dirty="0" smtClean="0"/>
            </a:br>
            <a:r>
              <a:rPr lang="en-US" dirty="0" smtClean="0"/>
              <a:t>Not All There Is.</a:t>
            </a:r>
            <a:br>
              <a:rPr lang="en-US" dirty="0" smtClean="0"/>
            </a:br>
            <a:r>
              <a:rPr lang="en-US" dirty="0" smtClean="0"/>
              <a:t>Some People Are Just as Interested </a:t>
            </a:r>
            <a:r>
              <a:rPr lang="en-US" smtClean="0"/>
              <a:t>in Prediction.</a:t>
            </a:r>
            <a:endParaRPr lang="en-US" dirty="0"/>
          </a:p>
        </p:txBody>
      </p:sp>
      <p:sp>
        <p:nvSpPr>
          <p:cNvPr id="3" name="Content Placeholder 2"/>
          <p:cNvSpPr>
            <a:spLocks noGrp="1"/>
          </p:cNvSpPr>
          <p:nvPr>
            <p:ph idx="1"/>
          </p:nvPr>
        </p:nvSpPr>
        <p:spPr>
          <a:xfrm>
            <a:off x="457200" y="3124200"/>
            <a:ext cx="8229600" cy="3001963"/>
          </a:xfrm>
        </p:spPr>
        <p:txBody>
          <a:bodyPr>
            <a:normAutofit lnSpcReduction="10000"/>
          </a:bodyPr>
          <a:lstStyle/>
          <a:p>
            <a:r>
              <a:rPr lang="en-US" dirty="0" smtClean="0"/>
              <a:t>Prediction – The process of guessing what the  value of a entity’s “target” variable will be in the future based on some observable characteristics of the entity</a:t>
            </a:r>
          </a:p>
          <a:p>
            <a:r>
              <a:rPr lang="en-US" dirty="0" smtClean="0"/>
              <a:t>Examples </a:t>
            </a:r>
            <a:r>
              <a:rPr lang="en-US" smtClean="0"/>
              <a:t>of “entities” </a:t>
            </a:r>
            <a:r>
              <a:rPr lang="en-US" dirty="0" smtClean="0"/>
              <a:t>are persons, companies, and governments.</a:t>
            </a:r>
            <a:endParaRPr lang="en-US" dirty="0"/>
          </a:p>
        </p:txBody>
      </p:sp>
    </p:spTree>
    <p:extLst>
      <p:ext uri="{BB962C8B-B14F-4D97-AF65-F5344CB8AC3E}">
        <p14:creationId xmlns:p14="http://schemas.microsoft.com/office/powerpoint/2010/main" val="840941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904999"/>
          </a:xfrm>
        </p:spPr>
        <p:txBody>
          <a:bodyPr/>
          <a:lstStyle/>
          <a:p>
            <a:r>
              <a:rPr lang="en-US" b="1" dirty="0" smtClean="0"/>
              <a:t>Example of a Prediction Problem</a:t>
            </a:r>
            <a:endParaRPr lang="en-US" b="1" dirty="0"/>
          </a:p>
        </p:txBody>
      </p:sp>
      <p:sp>
        <p:nvSpPr>
          <p:cNvPr id="3" name="Subtitle 2"/>
          <p:cNvSpPr>
            <a:spLocks noGrp="1"/>
          </p:cNvSpPr>
          <p:nvPr>
            <p:ph type="subTitle" idx="1"/>
          </p:nvPr>
        </p:nvSpPr>
        <p:spPr>
          <a:xfrm>
            <a:off x="1371600" y="2057400"/>
            <a:ext cx="6400800" cy="3581400"/>
          </a:xfrm>
        </p:spPr>
        <p:txBody>
          <a:bodyPr>
            <a:normAutofit fontScale="92500" lnSpcReduction="10000"/>
          </a:bodyPr>
          <a:lstStyle/>
          <a:p>
            <a:pPr marL="457200" indent="-457200" algn="l">
              <a:buFont typeface="Arial" pitchFamily="34" charset="0"/>
              <a:buChar char="•"/>
            </a:pPr>
            <a:r>
              <a:rPr lang="en-US" b="1" dirty="0" smtClean="0">
                <a:solidFill>
                  <a:schemeClr val="tx1"/>
                </a:solidFill>
              </a:rPr>
              <a:t>Early Detection of a Stolen or Compromised Credit Card</a:t>
            </a:r>
          </a:p>
          <a:p>
            <a:r>
              <a:rPr lang="en-US" b="1" dirty="0" smtClean="0">
                <a:solidFill>
                  <a:schemeClr val="tx1"/>
                </a:solidFill>
              </a:rPr>
              <a:t>Not So Interested in How or Why the Credit Card was Stolen but Instead Whether Recent Transactions are Indicative of a Stolen or Compromised Credit Card</a:t>
            </a:r>
          </a:p>
          <a:p>
            <a:pPr marL="457200" indent="-457200" algn="l">
              <a:buFont typeface="Arial" pitchFamily="34" charset="0"/>
              <a:buChar char="•"/>
            </a:pPr>
            <a:r>
              <a:rPr lang="en-US" b="1" dirty="0" smtClean="0">
                <a:solidFill>
                  <a:schemeClr val="tx1"/>
                </a:solidFill>
              </a:rPr>
              <a:t>Tool – Box Plot </a:t>
            </a:r>
          </a:p>
          <a:p>
            <a:endParaRPr lang="en-US" dirty="0"/>
          </a:p>
        </p:txBody>
      </p:sp>
    </p:spTree>
    <p:extLst>
      <p:ext uri="{BB962C8B-B14F-4D97-AF65-F5344CB8AC3E}">
        <p14:creationId xmlns:p14="http://schemas.microsoft.com/office/powerpoint/2010/main" val="40112475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609600" y="381000"/>
            <a:ext cx="7696200" cy="898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600" b="1" dirty="0"/>
              <a:t>The Box Plot:</a:t>
            </a:r>
          </a:p>
          <a:p>
            <a:pPr algn="ctr">
              <a:spcBef>
                <a:spcPct val="10000"/>
              </a:spcBef>
            </a:pPr>
            <a:r>
              <a:rPr lang="en-US" sz="2400" dirty="0" smtClean="0"/>
              <a:t>Let </a:t>
            </a:r>
            <a:r>
              <a:rPr lang="en-US" sz="2400" dirty="0"/>
              <a:t>us take a look at the typical </a:t>
            </a:r>
            <a:r>
              <a:rPr lang="en-US" sz="2400" dirty="0" smtClean="0"/>
              <a:t>Box-Plot:</a:t>
            </a:r>
            <a:endParaRPr lang="en-US" sz="2400" dirty="0"/>
          </a:p>
        </p:txBody>
      </p:sp>
      <p:sp>
        <p:nvSpPr>
          <p:cNvPr id="3096" name="Line 24"/>
          <p:cNvSpPr>
            <a:spLocks noChangeShapeType="1"/>
          </p:cNvSpPr>
          <p:nvPr/>
        </p:nvSpPr>
        <p:spPr bwMode="auto">
          <a:xfrm>
            <a:off x="4419600" y="4495800"/>
            <a:ext cx="0" cy="8382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97" name="Text Box 25"/>
          <p:cNvSpPr txBox="1">
            <a:spLocks noChangeArrowheads="1"/>
          </p:cNvSpPr>
          <p:nvPr/>
        </p:nvSpPr>
        <p:spPr bwMode="auto">
          <a:xfrm>
            <a:off x="3810000" y="42672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a:t>
            </a:r>
          </a:p>
        </p:txBody>
      </p:sp>
      <p:sp>
        <p:nvSpPr>
          <p:cNvPr id="3087" name="Line 15"/>
          <p:cNvSpPr>
            <a:spLocks noChangeShapeType="1"/>
          </p:cNvSpPr>
          <p:nvPr/>
        </p:nvSpPr>
        <p:spPr bwMode="auto">
          <a:xfrm>
            <a:off x="3505200" y="4343400"/>
            <a:ext cx="304800" cy="762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88" name="Line 16"/>
          <p:cNvSpPr>
            <a:spLocks noChangeShapeType="1"/>
          </p:cNvSpPr>
          <p:nvPr/>
        </p:nvSpPr>
        <p:spPr bwMode="auto">
          <a:xfrm flipH="1">
            <a:off x="4114800" y="4343400"/>
            <a:ext cx="304800" cy="762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77" name="Text Box 5"/>
          <p:cNvSpPr txBox="1">
            <a:spLocks noChangeArrowheads="1"/>
          </p:cNvSpPr>
          <p:nvPr/>
        </p:nvSpPr>
        <p:spPr bwMode="auto">
          <a:xfrm>
            <a:off x="2133600" y="1981200"/>
            <a:ext cx="990600" cy="3825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Outlier</a:t>
            </a:r>
          </a:p>
        </p:txBody>
      </p:sp>
      <p:sp>
        <p:nvSpPr>
          <p:cNvPr id="3078" name="Line 6"/>
          <p:cNvSpPr>
            <a:spLocks noChangeShapeType="1"/>
          </p:cNvSpPr>
          <p:nvPr/>
        </p:nvSpPr>
        <p:spPr bwMode="auto">
          <a:xfrm flipH="1">
            <a:off x="3124200" y="18288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9" name="Line 7"/>
          <p:cNvSpPr>
            <a:spLocks noChangeShapeType="1"/>
          </p:cNvSpPr>
          <p:nvPr/>
        </p:nvSpPr>
        <p:spPr bwMode="auto">
          <a:xfrm>
            <a:off x="3505200" y="2514600"/>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Line 8"/>
          <p:cNvSpPr>
            <a:spLocks noChangeShapeType="1"/>
          </p:cNvSpPr>
          <p:nvPr/>
        </p:nvSpPr>
        <p:spPr bwMode="auto">
          <a:xfrm flipV="1">
            <a:off x="4495800" y="2362200"/>
            <a:ext cx="4572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1" name="Text Box 9"/>
          <p:cNvSpPr txBox="1">
            <a:spLocks noChangeArrowheads="1"/>
          </p:cNvSpPr>
          <p:nvPr/>
        </p:nvSpPr>
        <p:spPr bwMode="auto">
          <a:xfrm>
            <a:off x="4953000" y="2057400"/>
            <a:ext cx="685800" cy="3825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Max</a:t>
            </a:r>
          </a:p>
        </p:txBody>
      </p:sp>
      <p:sp>
        <p:nvSpPr>
          <p:cNvPr id="3082" name="Text Box 10"/>
          <p:cNvSpPr txBox="1">
            <a:spLocks noChangeArrowheads="1"/>
          </p:cNvSpPr>
          <p:nvPr/>
        </p:nvSpPr>
        <p:spPr bwMode="auto">
          <a:xfrm>
            <a:off x="3810000" y="1600200"/>
            <a:ext cx="3048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a:t>
            </a:r>
          </a:p>
          <a:p>
            <a:r>
              <a:rPr lang="en-US"/>
              <a:t>○</a:t>
            </a:r>
          </a:p>
        </p:txBody>
      </p:sp>
      <p:sp>
        <p:nvSpPr>
          <p:cNvPr id="3083" name="Line 11"/>
          <p:cNvSpPr>
            <a:spLocks noChangeShapeType="1"/>
          </p:cNvSpPr>
          <p:nvPr/>
        </p:nvSpPr>
        <p:spPr bwMode="auto">
          <a:xfrm>
            <a:off x="3962400" y="2514600"/>
            <a:ext cx="0" cy="9906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84" name="Line 12"/>
          <p:cNvSpPr>
            <a:spLocks noChangeShapeType="1"/>
          </p:cNvSpPr>
          <p:nvPr/>
        </p:nvSpPr>
        <p:spPr bwMode="auto">
          <a:xfrm>
            <a:off x="3505200" y="3505200"/>
            <a:ext cx="9144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85" name="Line 13"/>
          <p:cNvSpPr>
            <a:spLocks noChangeShapeType="1"/>
          </p:cNvSpPr>
          <p:nvPr/>
        </p:nvSpPr>
        <p:spPr bwMode="auto">
          <a:xfrm>
            <a:off x="3505200" y="3505200"/>
            <a:ext cx="0" cy="8382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86" name="Line 14"/>
          <p:cNvSpPr>
            <a:spLocks noChangeShapeType="1"/>
          </p:cNvSpPr>
          <p:nvPr/>
        </p:nvSpPr>
        <p:spPr bwMode="auto">
          <a:xfrm>
            <a:off x="4419600" y="3505200"/>
            <a:ext cx="0" cy="8382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91" name="Line 19"/>
          <p:cNvSpPr>
            <a:spLocks noChangeShapeType="1"/>
          </p:cNvSpPr>
          <p:nvPr/>
        </p:nvSpPr>
        <p:spPr bwMode="auto">
          <a:xfrm flipH="1">
            <a:off x="3505200" y="4419600"/>
            <a:ext cx="304800" cy="762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92" name="Line 20"/>
          <p:cNvSpPr>
            <a:spLocks noChangeShapeType="1"/>
          </p:cNvSpPr>
          <p:nvPr/>
        </p:nvSpPr>
        <p:spPr bwMode="auto">
          <a:xfrm>
            <a:off x="4114800" y="4419600"/>
            <a:ext cx="304800" cy="762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93" name="Line 21"/>
          <p:cNvSpPr>
            <a:spLocks noChangeShapeType="1"/>
          </p:cNvSpPr>
          <p:nvPr/>
        </p:nvSpPr>
        <p:spPr bwMode="auto">
          <a:xfrm>
            <a:off x="3505200" y="4495800"/>
            <a:ext cx="0" cy="8382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94" name="Line 22"/>
          <p:cNvSpPr>
            <a:spLocks noChangeShapeType="1"/>
          </p:cNvSpPr>
          <p:nvPr/>
        </p:nvSpPr>
        <p:spPr bwMode="auto">
          <a:xfrm>
            <a:off x="3505200" y="4724400"/>
            <a:ext cx="9144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095" name="Line 23"/>
          <p:cNvSpPr>
            <a:spLocks noChangeShapeType="1"/>
          </p:cNvSpPr>
          <p:nvPr/>
        </p:nvSpPr>
        <p:spPr bwMode="auto">
          <a:xfrm>
            <a:off x="3505200" y="5334000"/>
            <a:ext cx="9144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00" name="Line 28"/>
          <p:cNvSpPr>
            <a:spLocks noChangeShapeType="1"/>
          </p:cNvSpPr>
          <p:nvPr/>
        </p:nvSpPr>
        <p:spPr bwMode="auto">
          <a:xfrm flipV="1">
            <a:off x="4495800" y="3276600"/>
            <a:ext cx="457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1" name="Text Box 29"/>
          <p:cNvSpPr txBox="1">
            <a:spLocks noChangeArrowheads="1"/>
          </p:cNvSpPr>
          <p:nvPr/>
        </p:nvSpPr>
        <p:spPr bwMode="auto">
          <a:xfrm>
            <a:off x="4953000" y="3048000"/>
            <a:ext cx="685800" cy="3825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Q3</a:t>
            </a:r>
          </a:p>
        </p:txBody>
      </p:sp>
      <p:sp>
        <p:nvSpPr>
          <p:cNvPr id="3102" name="Line 30"/>
          <p:cNvSpPr>
            <a:spLocks noChangeShapeType="1"/>
          </p:cNvSpPr>
          <p:nvPr/>
        </p:nvSpPr>
        <p:spPr bwMode="auto">
          <a:xfrm flipV="1">
            <a:off x="4495800" y="4495800"/>
            <a:ext cx="457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 name="Text Box 31"/>
          <p:cNvSpPr txBox="1">
            <a:spLocks noChangeArrowheads="1"/>
          </p:cNvSpPr>
          <p:nvPr/>
        </p:nvSpPr>
        <p:spPr bwMode="auto">
          <a:xfrm>
            <a:off x="4953000" y="4191000"/>
            <a:ext cx="1524000" cy="3825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Q2(Median)</a:t>
            </a:r>
          </a:p>
        </p:txBody>
      </p:sp>
      <p:sp>
        <p:nvSpPr>
          <p:cNvPr id="3104" name="Line 32"/>
          <p:cNvSpPr>
            <a:spLocks noChangeShapeType="1"/>
          </p:cNvSpPr>
          <p:nvPr/>
        </p:nvSpPr>
        <p:spPr bwMode="auto">
          <a:xfrm flipV="1">
            <a:off x="4495800" y="5105400"/>
            <a:ext cx="533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5" name="Text Box 33"/>
          <p:cNvSpPr txBox="1">
            <a:spLocks noChangeArrowheads="1"/>
          </p:cNvSpPr>
          <p:nvPr/>
        </p:nvSpPr>
        <p:spPr bwMode="auto">
          <a:xfrm>
            <a:off x="5029200" y="4876800"/>
            <a:ext cx="685800" cy="3825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Q1</a:t>
            </a:r>
          </a:p>
        </p:txBody>
      </p:sp>
      <p:sp>
        <p:nvSpPr>
          <p:cNvPr id="3106" name="Line 34"/>
          <p:cNvSpPr>
            <a:spLocks noChangeShapeType="1"/>
          </p:cNvSpPr>
          <p:nvPr/>
        </p:nvSpPr>
        <p:spPr bwMode="auto">
          <a:xfrm>
            <a:off x="3962400" y="5334000"/>
            <a:ext cx="0" cy="68580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07" name="Line 35"/>
          <p:cNvSpPr>
            <a:spLocks noChangeShapeType="1"/>
          </p:cNvSpPr>
          <p:nvPr/>
        </p:nvSpPr>
        <p:spPr bwMode="auto">
          <a:xfrm>
            <a:off x="3505200" y="6019800"/>
            <a:ext cx="9906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08" name="Text Box 36"/>
          <p:cNvSpPr txBox="1">
            <a:spLocks noChangeArrowheads="1"/>
          </p:cNvSpPr>
          <p:nvPr/>
        </p:nvSpPr>
        <p:spPr bwMode="auto">
          <a:xfrm>
            <a:off x="3810000" y="6078538"/>
            <a:ext cx="304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a:t>
            </a:r>
          </a:p>
        </p:txBody>
      </p:sp>
      <p:sp>
        <p:nvSpPr>
          <p:cNvPr id="3109" name="Line 37"/>
          <p:cNvSpPr>
            <a:spLocks noChangeShapeType="1"/>
          </p:cNvSpPr>
          <p:nvPr/>
        </p:nvSpPr>
        <p:spPr bwMode="auto">
          <a:xfrm flipV="1">
            <a:off x="4572000" y="5867400"/>
            <a:ext cx="4572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0" name="Text Box 38"/>
          <p:cNvSpPr txBox="1">
            <a:spLocks noChangeArrowheads="1"/>
          </p:cNvSpPr>
          <p:nvPr/>
        </p:nvSpPr>
        <p:spPr bwMode="auto">
          <a:xfrm>
            <a:off x="5029200" y="5562600"/>
            <a:ext cx="685800" cy="3825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Min</a:t>
            </a:r>
          </a:p>
        </p:txBody>
      </p:sp>
      <p:sp>
        <p:nvSpPr>
          <p:cNvPr id="3111" name="Line 39"/>
          <p:cNvSpPr>
            <a:spLocks noChangeShapeType="1"/>
          </p:cNvSpPr>
          <p:nvPr/>
        </p:nvSpPr>
        <p:spPr bwMode="auto">
          <a:xfrm flipH="1" flipV="1">
            <a:off x="3276600" y="4038600"/>
            <a:ext cx="609600" cy="38100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12" name="Line 40"/>
          <p:cNvSpPr>
            <a:spLocks noChangeShapeType="1"/>
          </p:cNvSpPr>
          <p:nvPr/>
        </p:nvSpPr>
        <p:spPr bwMode="auto">
          <a:xfrm flipH="1">
            <a:off x="3124200" y="4419600"/>
            <a:ext cx="381000" cy="22860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13" name="Text Box 41"/>
          <p:cNvSpPr txBox="1">
            <a:spLocks noChangeArrowheads="1"/>
          </p:cNvSpPr>
          <p:nvPr/>
        </p:nvSpPr>
        <p:spPr bwMode="auto">
          <a:xfrm>
            <a:off x="2362200" y="3810000"/>
            <a:ext cx="838200" cy="3825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Mean</a:t>
            </a:r>
          </a:p>
        </p:txBody>
      </p:sp>
      <p:sp>
        <p:nvSpPr>
          <p:cNvPr id="3114" name="Text Box 42"/>
          <p:cNvSpPr txBox="1">
            <a:spLocks noChangeArrowheads="1"/>
          </p:cNvSpPr>
          <p:nvPr/>
        </p:nvSpPr>
        <p:spPr bwMode="auto">
          <a:xfrm>
            <a:off x="2286000" y="4572000"/>
            <a:ext cx="838200" cy="3825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Notch</a:t>
            </a:r>
          </a:p>
        </p:txBody>
      </p:sp>
      <p:grpSp>
        <p:nvGrpSpPr>
          <p:cNvPr id="3155" name="Group 83"/>
          <p:cNvGrpSpPr>
            <a:grpSpLocks/>
          </p:cNvGrpSpPr>
          <p:nvPr/>
        </p:nvGrpSpPr>
        <p:grpSpPr bwMode="auto">
          <a:xfrm>
            <a:off x="2133600" y="1600200"/>
            <a:ext cx="4343400" cy="4845050"/>
            <a:chOff x="1344" y="1008"/>
            <a:chExt cx="2736" cy="3052"/>
          </a:xfrm>
        </p:grpSpPr>
        <p:sp>
          <p:nvSpPr>
            <p:cNvPr id="3120" name="Text Box 48"/>
            <p:cNvSpPr txBox="1">
              <a:spLocks noChangeArrowheads="1"/>
            </p:cNvSpPr>
            <p:nvPr/>
          </p:nvSpPr>
          <p:spPr bwMode="auto">
            <a:xfrm>
              <a:off x="2400" y="268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a:t>
              </a:r>
            </a:p>
          </p:txBody>
        </p:sp>
        <p:sp>
          <p:nvSpPr>
            <p:cNvPr id="3150" name="Line 78"/>
            <p:cNvSpPr>
              <a:spLocks noChangeShapeType="1"/>
            </p:cNvSpPr>
            <p:nvPr/>
          </p:nvSpPr>
          <p:spPr bwMode="auto">
            <a:xfrm flipH="1">
              <a:off x="1968" y="2784"/>
              <a:ext cx="240" cy="144"/>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19" name="Line 47"/>
            <p:cNvSpPr>
              <a:spLocks noChangeShapeType="1"/>
            </p:cNvSpPr>
            <p:nvPr/>
          </p:nvSpPr>
          <p:spPr bwMode="auto">
            <a:xfrm>
              <a:off x="2784" y="2832"/>
              <a:ext cx="0" cy="52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21" name="Line 49"/>
            <p:cNvSpPr>
              <a:spLocks noChangeShapeType="1"/>
            </p:cNvSpPr>
            <p:nvPr/>
          </p:nvSpPr>
          <p:spPr bwMode="auto">
            <a:xfrm>
              <a:off x="2208" y="2736"/>
              <a:ext cx="192" cy="4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22" name="Line 50"/>
            <p:cNvSpPr>
              <a:spLocks noChangeShapeType="1"/>
            </p:cNvSpPr>
            <p:nvPr/>
          </p:nvSpPr>
          <p:spPr bwMode="auto">
            <a:xfrm flipH="1">
              <a:off x="2592" y="2736"/>
              <a:ext cx="192" cy="4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23" name="Text Box 51"/>
            <p:cNvSpPr txBox="1">
              <a:spLocks noChangeArrowheads="1"/>
            </p:cNvSpPr>
            <p:nvPr/>
          </p:nvSpPr>
          <p:spPr bwMode="auto">
            <a:xfrm>
              <a:off x="1344" y="1248"/>
              <a:ext cx="624" cy="241"/>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Outlier</a:t>
              </a:r>
            </a:p>
          </p:txBody>
        </p:sp>
        <p:sp>
          <p:nvSpPr>
            <p:cNvPr id="3124" name="Line 52"/>
            <p:cNvSpPr>
              <a:spLocks noChangeShapeType="1"/>
            </p:cNvSpPr>
            <p:nvPr/>
          </p:nvSpPr>
          <p:spPr bwMode="auto">
            <a:xfrm flipH="1">
              <a:off x="1968" y="1152"/>
              <a:ext cx="480"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25" name="Line 53"/>
            <p:cNvSpPr>
              <a:spLocks noChangeShapeType="1"/>
            </p:cNvSpPr>
            <p:nvPr/>
          </p:nvSpPr>
          <p:spPr bwMode="auto">
            <a:xfrm>
              <a:off x="2208" y="1584"/>
              <a:ext cx="5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26" name="Line 54"/>
            <p:cNvSpPr>
              <a:spLocks noChangeShapeType="1"/>
            </p:cNvSpPr>
            <p:nvPr/>
          </p:nvSpPr>
          <p:spPr bwMode="auto">
            <a:xfrm flipV="1">
              <a:off x="2832" y="1488"/>
              <a:ext cx="288"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27" name="Text Box 55"/>
            <p:cNvSpPr txBox="1">
              <a:spLocks noChangeArrowheads="1"/>
            </p:cNvSpPr>
            <p:nvPr/>
          </p:nvSpPr>
          <p:spPr bwMode="auto">
            <a:xfrm>
              <a:off x="3120" y="1296"/>
              <a:ext cx="432" cy="241"/>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dirty="0" smtClean="0"/>
                <a:t>Max</a:t>
              </a:r>
              <a:endParaRPr lang="en-US" dirty="0"/>
            </a:p>
          </p:txBody>
        </p:sp>
        <p:sp>
          <p:nvSpPr>
            <p:cNvPr id="3128" name="Text Box 56"/>
            <p:cNvSpPr txBox="1">
              <a:spLocks noChangeArrowheads="1"/>
            </p:cNvSpPr>
            <p:nvPr/>
          </p:nvSpPr>
          <p:spPr bwMode="auto">
            <a:xfrm>
              <a:off x="2400" y="1008"/>
              <a:ext cx="192" cy="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a:t>
              </a:r>
            </a:p>
            <a:p>
              <a:r>
                <a:rPr lang="en-US"/>
                <a:t>○</a:t>
              </a:r>
            </a:p>
          </p:txBody>
        </p:sp>
        <p:sp>
          <p:nvSpPr>
            <p:cNvPr id="3129" name="Line 57"/>
            <p:cNvSpPr>
              <a:spLocks noChangeShapeType="1"/>
            </p:cNvSpPr>
            <p:nvPr/>
          </p:nvSpPr>
          <p:spPr bwMode="auto">
            <a:xfrm>
              <a:off x="2496" y="1584"/>
              <a:ext cx="0" cy="624"/>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0" name="Line 58"/>
            <p:cNvSpPr>
              <a:spLocks noChangeShapeType="1"/>
            </p:cNvSpPr>
            <p:nvPr/>
          </p:nvSpPr>
          <p:spPr bwMode="auto">
            <a:xfrm>
              <a:off x="2208" y="2208"/>
              <a:ext cx="57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1" name="Line 59"/>
            <p:cNvSpPr>
              <a:spLocks noChangeShapeType="1"/>
            </p:cNvSpPr>
            <p:nvPr/>
          </p:nvSpPr>
          <p:spPr bwMode="auto">
            <a:xfrm>
              <a:off x="2208" y="2208"/>
              <a:ext cx="0" cy="52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2" name="Line 60"/>
            <p:cNvSpPr>
              <a:spLocks noChangeShapeType="1"/>
            </p:cNvSpPr>
            <p:nvPr/>
          </p:nvSpPr>
          <p:spPr bwMode="auto">
            <a:xfrm>
              <a:off x="2784" y="2208"/>
              <a:ext cx="0" cy="52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3" name="Line 61"/>
            <p:cNvSpPr>
              <a:spLocks noChangeShapeType="1"/>
            </p:cNvSpPr>
            <p:nvPr/>
          </p:nvSpPr>
          <p:spPr bwMode="auto">
            <a:xfrm flipH="1">
              <a:off x="2208" y="2784"/>
              <a:ext cx="192" cy="4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4" name="Line 62"/>
            <p:cNvSpPr>
              <a:spLocks noChangeShapeType="1"/>
            </p:cNvSpPr>
            <p:nvPr/>
          </p:nvSpPr>
          <p:spPr bwMode="auto">
            <a:xfrm>
              <a:off x="2592" y="2784"/>
              <a:ext cx="192" cy="4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5" name="Line 63"/>
            <p:cNvSpPr>
              <a:spLocks noChangeShapeType="1"/>
            </p:cNvSpPr>
            <p:nvPr/>
          </p:nvSpPr>
          <p:spPr bwMode="auto">
            <a:xfrm>
              <a:off x="2208" y="2832"/>
              <a:ext cx="0" cy="528"/>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6" name="Line 64"/>
            <p:cNvSpPr>
              <a:spLocks noChangeShapeType="1"/>
            </p:cNvSpPr>
            <p:nvPr/>
          </p:nvSpPr>
          <p:spPr bwMode="auto">
            <a:xfrm>
              <a:off x="2208" y="2976"/>
              <a:ext cx="57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7" name="Line 65"/>
            <p:cNvSpPr>
              <a:spLocks noChangeShapeType="1"/>
            </p:cNvSpPr>
            <p:nvPr/>
          </p:nvSpPr>
          <p:spPr bwMode="auto">
            <a:xfrm>
              <a:off x="2208" y="3360"/>
              <a:ext cx="57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38" name="Line 66"/>
            <p:cNvSpPr>
              <a:spLocks noChangeShapeType="1"/>
            </p:cNvSpPr>
            <p:nvPr/>
          </p:nvSpPr>
          <p:spPr bwMode="auto">
            <a:xfrm flipV="1">
              <a:off x="2832" y="2064"/>
              <a:ext cx="288"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39" name="Text Box 67"/>
            <p:cNvSpPr txBox="1">
              <a:spLocks noChangeArrowheads="1"/>
            </p:cNvSpPr>
            <p:nvPr/>
          </p:nvSpPr>
          <p:spPr bwMode="auto">
            <a:xfrm>
              <a:off x="3120" y="1920"/>
              <a:ext cx="432" cy="241"/>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Q3</a:t>
              </a:r>
            </a:p>
          </p:txBody>
        </p:sp>
        <p:sp>
          <p:nvSpPr>
            <p:cNvPr id="3140" name="Line 68"/>
            <p:cNvSpPr>
              <a:spLocks noChangeShapeType="1"/>
            </p:cNvSpPr>
            <p:nvPr/>
          </p:nvSpPr>
          <p:spPr bwMode="auto">
            <a:xfrm flipV="1">
              <a:off x="2832" y="2832"/>
              <a:ext cx="288"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41" name="Text Box 69"/>
            <p:cNvSpPr txBox="1">
              <a:spLocks noChangeArrowheads="1"/>
            </p:cNvSpPr>
            <p:nvPr/>
          </p:nvSpPr>
          <p:spPr bwMode="auto">
            <a:xfrm>
              <a:off x="3120" y="2640"/>
              <a:ext cx="960" cy="241"/>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Q2(Median)</a:t>
              </a:r>
            </a:p>
          </p:txBody>
        </p:sp>
        <p:sp>
          <p:nvSpPr>
            <p:cNvPr id="3142" name="Line 70"/>
            <p:cNvSpPr>
              <a:spLocks noChangeShapeType="1"/>
            </p:cNvSpPr>
            <p:nvPr/>
          </p:nvSpPr>
          <p:spPr bwMode="auto">
            <a:xfrm flipV="1">
              <a:off x="2832" y="3216"/>
              <a:ext cx="336"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43" name="Text Box 71"/>
            <p:cNvSpPr txBox="1">
              <a:spLocks noChangeArrowheads="1"/>
            </p:cNvSpPr>
            <p:nvPr/>
          </p:nvSpPr>
          <p:spPr bwMode="auto">
            <a:xfrm>
              <a:off x="3168" y="3072"/>
              <a:ext cx="432" cy="241"/>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Q1</a:t>
              </a:r>
            </a:p>
          </p:txBody>
        </p:sp>
        <p:sp>
          <p:nvSpPr>
            <p:cNvPr id="3144" name="Line 72"/>
            <p:cNvSpPr>
              <a:spLocks noChangeShapeType="1"/>
            </p:cNvSpPr>
            <p:nvPr/>
          </p:nvSpPr>
          <p:spPr bwMode="auto">
            <a:xfrm>
              <a:off x="2496" y="3360"/>
              <a:ext cx="0" cy="43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45" name="Line 73"/>
            <p:cNvSpPr>
              <a:spLocks noChangeShapeType="1"/>
            </p:cNvSpPr>
            <p:nvPr/>
          </p:nvSpPr>
          <p:spPr bwMode="auto">
            <a:xfrm>
              <a:off x="2208" y="3792"/>
              <a:ext cx="624"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46" name="Text Box 74"/>
            <p:cNvSpPr txBox="1">
              <a:spLocks noChangeArrowheads="1"/>
            </p:cNvSpPr>
            <p:nvPr/>
          </p:nvSpPr>
          <p:spPr bwMode="auto">
            <a:xfrm>
              <a:off x="2400" y="3829"/>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a:t>
              </a:r>
            </a:p>
          </p:txBody>
        </p:sp>
        <p:sp>
          <p:nvSpPr>
            <p:cNvPr id="3147" name="Line 75"/>
            <p:cNvSpPr>
              <a:spLocks noChangeShapeType="1"/>
            </p:cNvSpPr>
            <p:nvPr/>
          </p:nvSpPr>
          <p:spPr bwMode="auto">
            <a:xfrm flipV="1">
              <a:off x="2880" y="3696"/>
              <a:ext cx="288"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48" name="Text Box 76"/>
            <p:cNvSpPr txBox="1">
              <a:spLocks noChangeArrowheads="1"/>
            </p:cNvSpPr>
            <p:nvPr/>
          </p:nvSpPr>
          <p:spPr bwMode="auto">
            <a:xfrm>
              <a:off x="3168" y="3504"/>
              <a:ext cx="432" cy="241"/>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Min</a:t>
              </a:r>
            </a:p>
          </p:txBody>
        </p:sp>
        <p:sp>
          <p:nvSpPr>
            <p:cNvPr id="3149" name="Line 77"/>
            <p:cNvSpPr>
              <a:spLocks noChangeShapeType="1"/>
            </p:cNvSpPr>
            <p:nvPr/>
          </p:nvSpPr>
          <p:spPr bwMode="auto">
            <a:xfrm flipH="1" flipV="1">
              <a:off x="2064" y="2544"/>
              <a:ext cx="384" cy="24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151" name="Text Box 79"/>
            <p:cNvSpPr txBox="1">
              <a:spLocks noChangeArrowheads="1"/>
            </p:cNvSpPr>
            <p:nvPr/>
          </p:nvSpPr>
          <p:spPr bwMode="auto">
            <a:xfrm>
              <a:off x="1488" y="2400"/>
              <a:ext cx="528" cy="241"/>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Mean</a:t>
              </a:r>
            </a:p>
          </p:txBody>
        </p:sp>
        <p:sp>
          <p:nvSpPr>
            <p:cNvPr id="3152" name="Text Box 80"/>
            <p:cNvSpPr txBox="1">
              <a:spLocks noChangeArrowheads="1"/>
            </p:cNvSpPr>
            <p:nvPr/>
          </p:nvSpPr>
          <p:spPr bwMode="auto">
            <a:xfrm>
              <a:off x="1440" y="2880"/>
              <a:ext cx="528" cy="241"/>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Notch</a:t>
              </a:r>
            </a:p>
          </p:txBody>
        </p:sp>
      </p:grpSp>
    </p:spTree>
    <p:extLst>
      <p:ext uri="{BB962C8B-B14F-4D97-AF65-F5344CB8AC3E}">
        <p14:creationId xmlns:p14="http://schemas.microsoft.com/office/powerpoint/2010/main" val="214543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Data Mining Examples</a:t>
            </a:r>
            <a:endParaRPr lang="en-US" b="1" dirty="0"/>
          </a:p>
        </p:txBody>
      </p:sp>
      <p:sp>
        <p:nvSpPr>
          <p:cNvPr id="3" name="Content Placeholder 2"/>
          <p:cNvSpPr>
            <a:spLocks noGrp="1"/>
          </p:cNvSpPr>
          <p:nvPr>
            <p:ph idx="1"/>
          </p:nvPr>
        </p:nvSpPr>
        <p:spPr/>
        <p:txBody>
          <a:bodyPr/>
          <a:lstStyle/>
          <a:p>
            <a:r>
              <a:rPr lang="en-US" dirty="0" smtClean="0"/>
              <a:t>Banks – applicants who are likely to default on loans.  </a:t>
            </a:r>
            <a:r>
              <a:rPr lang="en-US" b="1" i="1" dirty="0" smtClean="0"/>
              <a:t>Credit Scoring</a:t>
            </a:r>
            <a:r>
              <a:rPr lang="en-US" dirty="0" smtClean="0"/>
              <a:t>.  Classification problem, 0 – 1 target variable: Methods include </a:t>
            </a:r>
            <a:r>
              <a:rPr lang="en-US" dirty="0" err="1" smtClean="0"/>
              <a:t>logit</a:t>
            </a:r>
            <a:r>
              <a:rPr lang="en-US" dirty="0" smtClean="0"/>
              <a:t> model; classification tree, Naïve Bayes; etc.)</a:t>
            </a:r>
          </a:p>
          <a:p>
            <a:r>
              <a:rPr lang="en-US" dirty="0" smtClean="0"/>
              <a:t>Amazon Sidebars – customers who purchased book X are likely to purchase book Y.  </a:t>
            </a:r>
            <a:r>
              <a:rPr lang="en-US" b="1" i="1" dirty="0" smtClean="0"/>
              <a:t>Affinity Analysis</a:t>
            </a:r>
            <a:r>
              <a:rPr lang="en-US" dirty="0" smtClean="0"/>
              <a:t>.   Use Association Rules based on the A priori algorithm.</a:t>
            </a:r>
            <a:endParaRPr lang="en-US" dirty="0"/>
          </a:p>
        </p:txBody>
      </p:sp>
    </p:spTree>
    <p:extLst>
      <p:ext uri="{BB962C8B-B14F-4D97-AF65-F5344CB8AC3E}">
        <p14:creationId xmlns:p14="http://schemas.microsoft.com/office/powerpoint/2010/main" val="2425735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More Examples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Catalog Merchants – helps target customers who are most likely to purchase items from catalogs (</a:t>
            </a:r>
            <a:r>
              <a:rPr lang="en-US" b="1" i="1" dirty="0" smtClean="0"/>
              <a:t>Target Marketing </a:t>
            </a:r>
            <a:r>
              <a:rPr lang="en-US" dirty="0" smtClean="0"/>
              <a:t>– classification problem, 0-1)</a:t>
            </a:r>
          </a:p>
          <a:p>
            <a:r>
              <a:rPr lang="en-US" b="1" dirty="0" smtClean="0"/>
              <a:t>Customer Segmentation </a:t>
            </a:r>
            <a:r>
              <a:rPr lang="en-US" dirty="0" smtClean="0"/>
              <a:t>– helps determine the different types of customers that you serve (</a:t>
            </a:r>
            <a:r>
              <a:rPr lang="en-US" b="1" i="1" dirty="0" smtClean="0"/>
              <a:t>Cluster Analysis </a:t>
            </a:r>
            <a:r>
              <a:rPr lang="en-US" dirty="0" smtClean="0"/>
              <a:t>– Unsupervised Learning)</a:t>
            </a:r>
          </a:p>
          <a:p>
            <a:r>
              <a:rPr lang="en-US" b="1" dirty="0" smtClean="0"/>
              <a:t>Warranty Analysis </a:t>
            </a:r>
            <a:r>
              <a:rPr lang="en-US" dirty="0" smtClean="0"/>
              <a:t>– Real-time monitoring of machines under warranty to detect early the ones that have a significant probability of breaking down so that timely maintenance can be used to reduce excessive warranty claims   </a:t>
            </a:r>
            <a:endParaRPr lang="en-US" dirty="0"/>
          </a:p>
        </p:txBody>
      </p:sp>
    </p:spTree>
    <p:extLst>
      <p:ext uri="{BB962C8B-B14F-4D97-AF65-F5344CB8AC3E}">
        <p14:creationId xmlns:p14="http://schemas.microsoft.com/office/powerpoint/2010/main" val="369916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More Examples</a:t>
            </a:r>
            <a:endParaRPr lang="en-US" b="1" dirty="0"/>
          </a:p>
        </p:txBody>
      </p:sp>
      <p:sp>
        <p:nvSpPr>
          <p:cNvPr id="3" name="Content Placeholder 2"/>
          <p:cNvSpPr>
            <a:spLocks noGrp="1"/>
          </p:cNvSpPr>
          <p:nvPr>
            <p:ph idx="1"/>
          </p:nvPr>
        </p:nvSpPr>
        <p:spPr/>
        <p:txBody>
          <a:bodyPr>
            <a:normAutofit fontScale="92500" lnSpcReduction="20000"/>
          </a:bodyPr>
          <a:lstStyle/>
          <a:p>
            <a:r>
              <a:rPr lang="en-US" b="1" i="1" dirty="0" smtClean="0"/>
              <a:t>Customer Churn </a:t>
            </a:r>
            <a:r>
              <a:rPr lang="en-US" dirty="0" smtClean="0"/>
              <a:t>– helps determine which customers are likely to leave your service and therefore you can target those customers with incentives to help convince them to stay.  (Classification or Duration Modeling)</a:t>
            </a:r>
          </a:p>
          <a:p>
            <a:r>
              <a:rPr lang="en-US" dirty="0" smtClean="0"/>
              <a:t>Introduction of New Products and Customer Reactions to them – (</a:t>
            </a:r>
            <a:r>
              <a:rPr lang="en-US" b="1" i="1" dirty="0" smtClean="0"/>
              <a:t>Text Mining </a:t>
            </a:r>
            <a:r>
              <a:rPr lang="en-US" dirty="0" smtClean="0"/>
              <a:t>of Social Media (Twitter, Facebook). Text Mining = convert phrases and word frequencies within documents into numerical scores that in turn be feed into a Predictive Analytics Model.</a:t>
            </a:r>
            <a:endParaRPr lang="en-US" dirty="0"/>
          </a:p>
        </p:txBody>
      </p:sp>
    </p:spTree>
    <p:extLst>
      <p:ext uri="{BB962C8B-B14F-4D97-AF65-F5344CB8AC3E}">
        <p14:creationId xmlns:p14="http://schemas.microsoft.com/office/powerpoint/2010/main" val="2638989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839200"/>
          </a:xfrm>
        </p:spPr>
        <p:txBody>
          <a:bodyPr>
            <a:normAutofit/>
          </a:bodyPr>
          <a:lstStyle/>
          <a:p>
            <a:r>
              <a:rPr lang="en-US" b="1" dirty="0" smtClean="0"/>
              <a:t>Presentation 1</a:t>
            </a:r>
            <a:br>
              <a:rPr lang="en-US" b="1" dirty="0" smtClean="0"/>
            </a:br>
            <a:r>
              <a:rPr lang="en-US" dirty="0" smtClean="0"/>
              <a:t/>
            </a:r>
            <a:br>
              <a:rPr lang="en-US" dirty="0" smtClean="0"/>
            </a:br>
            <a:r>
              <a:rPr lang="en-US" b="1" dirty="0"/>
              <a:t>Two Cultures</a:t>
            </a:r>
            <a:br>
              <a:rPr lang="en-US" b="1" dirty="0"/>
            </a:br>
            <a:r>
              <a:rPr lang="en-US" b="1" dirty="0"/>
              <a:t>Of</a:t>
            </a:r>
            <a:br>
              <a:rPr lang="en-US" b="1" dirty="0"/>
            </a:br>
            <a:r>
              <a:rPr lang="en-US" b="1" dirty="0"/>
              <a:t>Statistical </a:t>
            </a:r>
            <a:r>
              <a:rPr lang="en-US" b="1" dirty="0" smtClean="0"/>
              <a:t>Modeling</a:t>
            </a:r>
            <a:br>
              <a:rPr lang="en-US" b="1" dirty="0" smtClean="0"/>
            </a:br>
            <a:r>
              <a:rPr lang="en-US" b="1" dirty="0"/>
              <a:t/>
            </a:r>
            <a:br>
              <a:rPr lang="en-US" b="1" dirty="0"/>
            </a:br>
            <a:r>
              <a:rPr lang="en-US" b="1" dirty="0" smtClean="0"/>
              <a:t>Chapters 1 and 2 in SPB</a:t>
            </a:r>
            <a:br>
              <a:rPr lang="en-US" b="1" dirty="0" smtClean="0"/>
            </a:br>
            <a:r>
              <a:rPr lang="en-US" b="1" dirty="0" smtClean="0"/>
              <a:t>and </a:t>
            </a:r>
            <a:r>
              <a:rPr lang="en-US" b="1" smtClean="0"/>
              <a:t>Breiman’s </a:t>
            </a:r>
            <a:r>
              <a:rPr lang="en-US" b="1" dirty="0" smtClean="0"/>
              <a:t>Two Cultures Paper</a:t>
            </a:r>
            <a:r>
              <a:rPr lang="en-US" b="1" dirty="0"/>
              <a:t/>
            </a:r>
            <a:br>
              <a:rPr lang="en-US" b="1" dirty="0"/>
            </a:b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39640611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More Examples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Detection of Fraudulent Insurance Claims – Another application of </a:t>
            </a:r>
            <a:r>
              <a:rPr lang="en-US" b="1" i="1" dirty="0" smtClean="0"/>
              <a:t>Text Mining</a:t>
            </a:r>
            <a:r>
              <a:rPr lang="en-US" dirty="0" smtClean="0"/>
              <a:t>.</a:t>
            </a:r>
          </a:p>
          <a:p>
            <a:r>
              <a:rPr lang="en-US" dirty="0" smtClean="0"/>
              <a:t>IRS – helps identify tax returns that are fraudulent. (</a:t>
            </a:r>
            <a:r>
              <a:rPr lang="en-US" b="1" i="1" dirty="0" smtClean="0"/>
              <a:t>Outlier analysis </a:t>
            </a:r>
            <a:r>
              <a:rPr lang="en-US" dirty="0" smtClean="0"/>
              <a:t>– Box Plots)</a:t>
            </a:r>
          </a:p>
          <a:p>
            <a:r>
              <a:rPr lang="en-US" dirty="0" smtClean="0"/>
              <a:t>Detecting Credit Card Fraud – Another application of </a:t>
            </a:r>
            <a:r>
              <a:rPr lang="en-US" b="1" i="1" dirty="0" smtClean="0"/>
              <a:t>Outlier analysis</a:t>
            </a:r>
            <a:r>
              <a:rPr lang="en-US" dirty="0" smtClean="0"/>
              <a:t>.</a:t>
            </a:r>
          </a:p>
          <a:p>
            <a:r>
              <a:rPr lang="en-US" dirty="0" smtClean="0"/>
              <a:t>Website Design – A web-based sales company experimenting with several website designs and analyzing which website design is best.  (</a:t>
            </a:r>
            <a:r>
              <a:rPr lang="en-US" b="1" i="1" dirty="0" smtClean="0"/>
              <a:t>Link Analysis</a:t>
            </a:r>
            <a:r>
              <a:rPr lang="en-US" dirty="0" smtClean="0"/>
              <a:t>) </a:t>
            </a:r>
          </a:p>
          <a:p>
            <a:pPr marL="0" indent="0">
              <a:buNone/>
            </a:pPr>
            <a:endParaRPr lang="en-US" dirty="0" smtClean="0"/>
          </a:p>
          <a:p>
            <a:endParaRPr lang="en-US" dirty="0"/>
          </a:p>
        </p:txBody>
      </p:sp>
    </p:spTree>
    <p:extLst>
      <p:ext uri="{BB962C8B-B14F-4D97-AF65-F5344CB8AC3E}">
        <p14:creationId xmlns:p14="http://schemas.microsoft.com/office/powerpoint/2010/main" val="12112465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lstStyle/>
          <a:p>
            <a:r>
              <a:rPr lang="en-US" dirty="0" smtClean="0"/>
              <a:t>A Flow Diagram of a Typical</a:t>
            </a:r>
            <a:br>
              <a:rPr lang="en-US" dirty="0" smtClean="0"/>
            </a:br>
            <a:r>
              <a:rPr lang="en-US" dirty="0" smtClean="0"/>
              <a:t>University Course</a:t>
            </a:r>
            <a:br>
              <a:rPr lang="en-US" dirty="0" smtClean="0"/>
            </a:br>
            <a:r>
              <a:rPr lang="en-US" dirty="0" smtClean="0"/>
              <a:t>in Data Mining</a:t>
            </a:r>
            <a:endParaRPr lang="en-US" dirty="0"/>
          </a:p>
        </p:txBody>
      </p:sp>
    </p:spTree>
    <p:extLst>
      <p:ext uri="{BB962C8B-B14F-4D97-AF65-F5344CB8AC3E}">
        <p14:creationId xmlns:p14="http://schemas.microsoft.com/office/powerpoint/2010/main" val="35718126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1028700" y="5562600"/>
            <a:ext cx="4076700" cy="347663"/>
          </a:xfrm>
          <a:prstGeom prst="rect">
            <a:avLst/>
          </a:prstGeom>
          <a:solidFill>
            <a:srgbClr val="EEE2DA"/>
          </a:solidFill>
          <a:ln w="38100" cmpd="dbl">
            <a:solidFill>
              <a:schemeClr val="tx1"/>
            </a:solidFill>
            <a:miter lim="800000"/>
            <a:headEnd/>
            <a:tailEnd/>
          </a:ln>
        </p:spPr>
        <p:txBody>
          <a:bodyPr lIns="40005" tIns="20003" rIns="40005" bIns="20003">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spcBef>
                <a:spcPct val="50000"/>
              </a:spcBef>
            </a:pPr>
            <a:r>
              <a:rPr lang="en-US" sz="1000" b="1">
                <a:latin typeface="Tahoma" pitchFamily="34" charset="0"/>
              </a:rPr>
              <a:t>G. Samueli, N. R. Patel and P.C. Bruce.  </a:t>
            </a:r>
            <a:r>
              <a:rPr lang="en-US" sz="1000" b="1" i="1" u="sng">
                <a:latin typeface="Tahoma" pitchFamily="34" charset="0"/>
              </a:rPr>
              <a:t>Data Mining for Business Intelligence (2007).</a:t>
            </a:r>
          </a:p>
        </p:txBody>
      </p:sp>
      <p:sp>
        <p:nvSpPr>
          <p:cNvPr id="22531" name="Text Box 5"/>
          <p:cNvSpPr txBox="1">
            <a:spLocks noChangeArrowheads="1"/>
          </p:cNvSpPr>
          <p:nvPr/>
        </p:nvSpPr>
        <p:spPr bwMode="auto">
          <a:xfrm>
            <a:off x="952500" y="2057400"/>
            <a:ext cx="1066800" cy="1733168"/>
          </a:xfrm>
          <a:prstGeom prst="rect">
            <a:avLst/>
          </a:prstGeom>
          <a:solidFill>
            <a:srgbClr val="EEE2DA"/>
          </a:solidFill>
          <a:ln w="38100" cmpd="dbl">
            <a:solidFill>
              <a:schemeClr val="tx1"/>
            </a:solidFill>
            <a:miter lim="800000"/>
            <a:headEnd/>
            <a:tailEnd/>
          </a:ln>
        </p:spPr>
        <p:txBody>
          <a:bodyPr lIns="40005" tIns="20003" rIns="40005" bIns="20003">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sz="1000" b="1" dirty="0"/>
              <a:t>Data Preparation &amp; Exploration </a:t>
            </a:r>
          </a:p>
          <a:p>
            <a:pPr eaLnBrk="1" hangingPunct="1"/>
            <a:endParaRPr lang="en-US" sz="1000" b="1" dirty="0"/>
          </a:p>
          <a:p>
            <a:pPr eaLnBrk="1" hangingPunct="1"/>
            <a:r>
              <a:rPr lang="en-US" sz="1000" dirty="0"/>
              <a:t>•Sampling </a:t>
            </a:r>
          </a:p>
          <a:p>
            <a:pPr eaLnBrk="1" hangingPunct="1"/>
            <a:r>
              <a:rPr lang="en-US" sz="1000" dirty="0"/>
              <a:t>•Cleaning</a:t>
            </a:r>
          </a:p>
          <a:p>
            <a:pPr eaLnBrk="1" hangingPunct="1"/>
            <a:r>
              <a:rPr lang="en-US" sz="1000" dirty="0"/>
              <a:t>•Summaries •Visualization •Partitioning </a:t>
            </a:r>
          </a:p>
          <a:p>
            <a:pPr eaLnBrk="1" hangingPunct="1"/>
            <a:r>
              <a:rPr lang="en-US" sz="1000" dirty="0"/>
              <a:t>•Dimension reduction</a:t>
            </a:r>
            <a:endParaRPr lang="en-US" sz="1000" dirty="0">
              <a:latin typeface="Tahoma" pitchFamily="34" charset="0"/>
            </a:endParaRPr>
          </a:p>
        </p:txBody>
      </p:sp>
      <p:cxnSp>
        <p:nvCxnSpPr>
          <p:cNvPr id="22532" name="AutoShape 6"/>
          <p:cNvCxnSpPr>
            <a:cxnSpLocks noChangeShapeType="1"/>
            <a:stCxn id="22531" idx="3"/>
            <a:endCxn id="22539" idx="1"/>
          </p:cNvCxnSpPr>
          <p:nvPr/>
        </p:nvCxnSpPr>
        <p:spPr bwMode="auto">
          <a:xfrm>
            <a:off x="2019300" y="2923984"/>
            <a:ext cx="381000" cy="1440848"/>
          </a:xfrm>
          <a:prstGeom prst="straightConnector1">
            <a:avLst/>
          </a:prstGeom>
          <a:noFill/>
          <a:ln w="9525">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22533" name="AutoShape 7"/>
          <p:cNvCxnSpPr>
            <a:cxnSpLocks noChangeShapeType="1"/>
            <a:stCxn id="22531" idx="3"/>
            <a:endCxn id="22538" idx="1"/>
          </p:cNvCxnSpPr>
          <p:nvPr/>
        </p:nvCxnSpPr>
        <p:spPr bwMode="auto">
          <a:xfrm>
            <a:off x="2019300" y="2923984"/>
            <a:ext cx="381000" cy="153144"/>
          </a:xfrm>
          <a:prstGeom prst="straightConnector1">
            <a:avLst/>
          </a:prstGeom>
          <a:noFill/>
          <a:ln w="9525">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22534" name="AutoShape 8"/>
          <p:cNvCxnSpPr>
            <a:cxnSpLocks noChangeShapeType="1"/>
            <a:stCxn id="22531" idx="3"/>
            <a:endCxn id="22537" idx="1"/>
          </p:cNvCxnSpPr>
          <p:nvPr/>
        </p:nvCxnSpPr>
        <p:spPr bwMode="auto">
          <a:xfrm flipV="1">
            <a:off x="2019300" y="1243013"/>
            <a:ext cx="266700" cy="1680971"/>
          </a:xfrm>
          <a:prstGeom prst="straightConnector1">
            <a:avLst/>
          </a:prstGeom>
          <a:noFill/>
          <a:ln w="9525">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22535" name="AutoShape 9"/>
          <p:cNvCxnSpPr>
            <a:cxnSpLocks noChangeShapeType="1"/>
            <a:stCxn id="22531" idx="3"/>
            <a:endCxn id="22540" idx="1"/>
          </p:cNvCxnSpPr>
          <p:nvPr/>
        </p:nvCxnSpPr>
        <p:spPr bwMode="auto">
          <a:xfrm>
            <a:off x="2019300" y="2923984"/>
            <a:ext cx="381000" cy="1974503"/>
          </a:xfrm>
          <a:prstGeom prst="straightConnector1">
            <a:avLst/>
          </a:prstGeom>
          <a:noFill/>
          <a:ln w="9525">
            <a:solidFill>
              <a:schemeClr val="tx1"/>
            </a:solidFill>
            <a:round/>
            <a:headEnd/>
            <a:tailEnd type="stealth" w="lg" len="lg"/>
          </a:ln>
          <a:extLst>
            <a:ext uri="{909E8E84-426E-40DD-AFC4-6F175D3DCCD1}">
              <a14:hiddenFill xmlns:a14="http://schemas.microsoft.com/office/drawing/2010/main">
                <a:noFill/>
              </a14:hiddenFill>
            </a:ext>
          </a:extLst>
        </p:spPr>
      </p:cxnSp>
      <p:sp>
        <p:nvSpPr>
          <p:cNvPr id="22536" name="Rectangle 10"/>
          <p:cNvSpPr>
            <a:spLocks noChangeArrowheads="1"/>
          </p:cNvSpPr>
          <p:nvPr/>
        </p:nvSpPr>
        <p:spPr bwMode="auto">
          <a:xfrm>
            <a:off x="1028700" y="5334000"/>
            <a:ext cx="297497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0005" tIns="20003" rIns="40005" bIns="20003" anchor="ctr">
            <a:spAutoFit/>
          </a:bodyPr>
          <a:lstStyle/>
          <a:p>
            <a:r>
              <a:rPr lang="en-US" sz="1000"/>
              <a:t>Figure 1.2: Data mining from a process perspective</a:t>
            </a:r>
          </a:p>
          <a:p>
            <a:endParaRPr lang="en-US" sz="1000"/>
          </a:p>
          <a:p>
            <a:endParaRPr lang="en-US" sz="1000"/>
          </a:p>
        </p:txBody>
      </p:sp>
      <p:sp>
        <p:nvSpPr>
          <p:cNvPr id="22537" name="Text Box 11"/>
          <p:cNvSpPr txBox="1">
            <a:spLocks noChangeArrowheads="1"/>
          </p:cNvSpPr>
          <p:nvPr/>
        </p:nvSpPr>
        <p:spPr bwMode="auto">
          <a:xfrm>
            <a:off x="2286000" y="838200"/>
            <a:ext cx="1600200" cy="809625"/>
          </a:xfrm>
          <a:prstGeom prst="rect">
            <a:avLst/>
          </a:prstGeom>
          <a:solidFill>
            <a:srgbClr val="EEE2DA"/>
          </a:solidFill>
          <a:ln w="38100" cmpd="dbl">
            <a:solidFill>
              <a:schemeClr val="tx1"/>
            </a:solidFill>
            <a:miter lim="800000"/>
            <a:headEnd/>
            <a:tailEnd/>
          </a:ln>
        </p:spPr>
        <p:txBody>
          <a:bodyPr lIns="40005" tIns="20003" rIns="40005" bIns="20003">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spcBef>
                <a:spcPct val="50000"/>
              </a:spcBef>
            </a:pPr>
            <a:r>
              <a:rPr lang="en-US" sz="1000" b="1" dirty="0">
                <a:latin typeface="Tahoma" pitchFamily="34" charset="0"/>
              </a:rPr>
              <a:t>Prediction</a:t>
            </a:r>
            <a:br>
              <a:rPr lang="en-US" sz="1000" b="1" dirty="0">
                <a:latin typeface="Tahoma" pitchFamily="34" charset="0"/>
              </a:rPr>
            </a:br>
            <a:r>
              <a:rPr lang="en-US" sz="1000" b="1" dirty="0">
                <a:latin typeface="Tahoma" pitchFamily="34" charset="0"/>
              </a:rPr>
              <a:t> </a:t>
            </a:r>
            <a:r>
              <a:rPr lang="en-US" sz="1000" dirty="0">
                <a:latin typeface="Tahoma" pitchFamily="34" charset="0"/>
              </a:rPr>
              <a:t>• MLR </a:t>
            </a:r>
            <a:br>
              <a:rPr lang="en-US" sz="1000" dirty="0">
                <a:latin typeface="Tahoma" pitchFamily="34" charset="0"/>
              </a:rPr>
            </a:br>
            <a:r>
              <a:rPr lang="en-US" sz="1000" dirty="0">
                <a:latin typeface="Tahoma" pitchFamily="34" charset="0"/>
              </a:rPr>
              <a:t> • K-Nearest Neighbor </a:t>
            </a:r>
            <a:br>
              <a:rPr lang="en-US" sz="1000" dirty="0">
                <a:latin typeface="Tahoma" pitchFamily="34" charset="0"/>
              </a:rPr>
            </a:br>
            <a:r>
              <a:rPr lang="en-US" sz="1000" dirty="0">
                <a:latin typeface="Tahoma" pitchFamily="34" charset="0"/>
              </a:rPr>
              <a:t> • Regression Trees </a:t>
            </a:r>
            <a:br>
              <a:rPr lang="en-US" sz="1000" dirty="0">
                <a:latin typeface="Tahoma" pitchFamily="34" charset="0"/>
              </a:rPr>
            </a:br>
            <a:r>
              <a:rPr lang="en-US" sz="1000" dirty="0">
                <a:latin typeface="Tahoma" pitchFamily="34" charset="0"/>
              </a:rPr>
              <a:t> • Neural Nets </a:t>
            </a:r>
            <a:endParaRPr lang="en-US" sz="1000" b="1" dirty="0">
              <a:latin typeface="Tahoma" pitchFamily="34" charset="0"/>
            </a:endParaRPr>
          </a:p>
        </p:txBody>
      </p:sp>
      <p:sp>
        <p:nvSpPr>
          <p:cNvPr id="22538" name="Text Box 12"/>
          <p:cNvSpPr txBox="1">
            <a:spLocks noChangeArrowheads="1"/>
          </p:cNvSpPr>
          <p:nvPr/>
        </p:nvSpPr>
        <p:spPr bwMode="auto">
          <a:xfrm>
            <a:off x="2400300" y="2133600"/>
            <a:ext cx="1257300" cy="1887056"/>
          </a:xfrm>
          <a:prstGeom prst="rect">
            <a:avLst/>
          </a:prstGeom>
          <a:solidFill>
            <a:srgbClr val="EEE2DA"/>
          </a:solidFill>
          <a:ln w="38100" cmpd="dbl">
            <a:solidFill>
              <a:schemeClr val="tx1"/>
            </a:solidFill>
            <a:miter lim="800000"/>
            <a:headEnd/>
            <a:tailEnd/>
          </a:ln>
        </p:spPr>
        <p:txBody>
          <a:bodyPr lIns="40005" tIns="20003" rIns="40005" bIns="20003">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spcBef>
                <a:spcPct val="50000"/>
              </a:spcBef>
            </a:pPr>
            <a:r>
              <a:rPr lang="en-US" sz="1000" b="1" dirty="0">
                <a:latin typeface="Tahoma" pitchFamily="34" charset="0"/>
              </a:rPr>
              <a:t>Classification</a:t>
            </a:r>
            <a:br>
              <a:rPr lang="en-US" sz="1000" b="1" dirty="0">
                <a:latin typeface="Tahoma" pitchFamily="34" charset="0"/>
              </a:rPr>
            </a:br>
            <a:r>
              <a:rPr lang="en-US" sz="1000" b="1" dirty="0">
                <a:latin typeface="Tahoma" pitchFamily="34" charset="0"/>
              </a:rPr>
              <a:t> </a:t>
            </a:r>
            <a:r>
              <a:rPr lang="en-US" sz="1000" dirty="0"/>
              <a:t>• </a:t>
            </a:r>
            <a:r>
              <a:rPr lang="en-US" sz="1000" dirty="0">
                <a:latin typeface="Tahoma" pitchFamily="34" charset="0"/>
              </a:rPr>
              <a:t>K-Nearest     Neighbor </a:t>
            </a:r>
            <a:br>
              <a:rPr lang="en-US" sz="1000" dirty="0">
                <a:latin typeface="Tahoma" pitchFamily="34" charset="0"/>
              </a:rPr>
            </a:br>
            <a:r>
              <a:rPr lang="en-US" sz="1000" dirty="0">
                <a:latin typeface="Tahoma" pitchFamily="34" charset="0"/>
              </a:rPr>
              <a:t> </a:t>
            </a:r>
            <a:r>
              <a:rPr lang="en-US" sz="1000" dirty="0"/>
              <a:t>• </a:t>
            </a:r>
            <a:r>
              <a:rPr lang="en-US" sz="1000" dirty="0">
                <a:latin typeface="Tahoma" pitchFamily="34" charset="0"/>
              </a:rPr>
              <a:t>Naïve </a:t>
            </a:r>
            <a:r>
              <a:rPr lang="en-US" sz="1000" dirty="0" smtClean="0">
                <a:latin typeface="Tahoma" pitchFamily="34" charset="0"/>
              </a:rPr>
              <a:t>Bayes</a:t>
            </a:r>
          </a:p>
          <a:p>
            <a:pPr eaLnBrk="1" hangingPunct="1">
              <a:spcBef>
                <a:spcPct val="50000"/>
              </a:spcBef>
            </a:pPr>
            <a:r>
              <a:rPr lang="en-US" sz="1000" dirty="0" smtClean="0">
                <a:latin typeface="Tahoma" pitchFamily="34" charset="0"/>
              </a:rPr>
              <a:t> </a:t>
            </a:r>
            <a:r>
              <a:rPr lang="en-US" sz="1000" dirty="0"/>
              <a:t>• </a:t>
            </a:r>
            <a:r>
              <a:rPr lang="en-US" sz="1000" dirty="0">
                <a:latin typeface="Tahoma" pitchFamily="34" charset="0"/>
              </a:rPr>
              <a:t>Logistic Regression </a:t>
            </a:r>
            <a:endParaRPr lang="en-US" sz="1000" dirty="0" smtClean="0">
              <a:latin typeface="Tahoma" pitchFamily="34" charset="0"/>
            </a:endParaRPr>
          </a:p>
          <a:p>
            <a:pPr eaLnBrk="1" hangingPunct="1">
              <a:spcBef>
                <a:spcPct val="50000"/>
              </a:spcBef>
            </a:pPr>
            <a:r>
              <a:rPr lang="en-US" sz="1000" dirty="0" smtClean="0">
                <a:latin typeface="Tahoma" pitchFamily="34" charset="0"/>
              </a:rPr>
              <a:t> </a:t>
            </a:r>
            <a:r>
              <a:rPr lang="en-US" sz="1000" dirty="0"/>
              <a:t>• </a:t>
            </a:r>
            <a:r>
              <a:rPr lang="en-US" sz="1000" dirty="0">
                <a:latin typeface="Tahoma" pitchFamily="34" charset="0"/>
              </a:rPr>
              <a:t>Classification Trees </a:t>
            </a:r>
            <a:br>
              <a:rPr lang="en-US" sz="1000" dirty="0">
                <a:latin typeface="Tahoma" pitchFamily="34" charset="0"/>
              </a:rPr>
            </a:br>
            <a:r>
              <a:rPr lang="en-US" sz="1000" dirty="0">
                <a:latin typeface="Tahoma" pitchFamily="34" charset="0"/>
              </a:rPr>
              <a:t> </a:t>
            </a:r>
            <a:r>
              <a:rPr lang="en-US" sz="1000" dirty="0"/>
              <a:t>• </a:t>
            </a:r>
            <a:r>
              <a:rPr lang="en-US" sz="1000" dirty="0">
                <a:latin typeface="Tahoma" pitchFamily="34" charset="0"/>
              </a:rPr>
              <a:t>Neural Nets </a:t>
            </a:r>
            <a:br>
              <a:rPr lang="en-US" sz="1000" dirty="0">
                <a:latin typeface="Tahoma" pitchFamily="34" charset="0"/>
              </a:rPr>
            </a:br>
            <a:r>
              <a:rPr lang="en-US" sz="1000" dirty="0">
                <a:latin typeface="Tahoma" pitchFamily="34" charset="0"/>
              </a:rPr>
              <a:t> </a:t>
            </a:r>
            <a:r>
              <a:rPr lang="en-US" sz="1000" dirty="0"/>
              <a:t>• </a:t>
            </a:r>
            <a:r>
              <a:rPr lang="en-US" sz="1000" dirty="0">
                <a:latin typeface="Tahoma" pitchFamily="34" charset="0"/>
              </a:rPr>
              <a:t>Discriminant Analysis </a:t>
            </a:r>
          </a:p>
        </p:txBody>
      </p:sp>
      <p:sp>
        <p:nvSpPr>
          <p:cNvPr id="22539" name="Text Box 13"/>
          <p:cNvSpPr txBox="1">
            <a:spLocks noChangeArrowheads="1"/>
          </p:cNvSpPr>
          <p:nvPr/>
        </p:nvSpPr>
        <p:spPr bwMode="auto">
          <a:xfrm>
            <a:off x="2400300" y="4191000"/>
            <a:ext cx="1257300" cy="347663"/>
          </a:xfrm>
          <a:prstGeom prst="rect">
            <a:avLst/>
          </a:prstGeom>
          <a:solidFill>
            <a:srgbClr val="EEE2DA"/>
          </a:solidFill>
          <a:ln w="38100" cmpd="dbl">
            <a:solidFill>
              <a:schemeClr val="tx1"/>
            </a:solidFill>
            <a:miter lim="800000"/>
            <a:headEnd/>
            <a:tailEnd/>
          </a:ln>
        </p:spPr>
        <p:txBody>
          <a:bodyPr lIns="40005" tIns="20003" rIns="40005" bIns="20003">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spcBef>
                <a:spcPct val="50000"/>
              </a:spcBef>
            </a:pPr>
            <a:r>
              <a:rPr lang="en-US" sz="1000" b="1">
                <a:latin typeface="Tahoma" pitchFamily="34" charset="0"/>
              </a:rPr>
              <a:t>Segmentation/Clustering</a:t>
            </a:r>
          </a:p>
        </p:txBody>
      </p:sp>
      <p:sp>
        <p:nvSpPr>
          <p:cNvPr id="22540" name="Text Box 14"/>
          <p:cNvSpPr txBox="1">
            <a:spLocks noChangeArrowheads="1"/>
          </p:cNvSpPr>
          <p:nvPr/>
        </p:nvSpPr>
        <p:spPr bwMode="auto">
          <a:xfrm>
            <a:off x="2400300" y="4724400"/>
            <a:ext cx="1257300" cy="348173"/>
          </a:xfrm>
          <a:prstGeom prst="rect">
            <a:avLst/>
          </a:prstGeom>
          <a:solidFill>
            <a:srgbClr val="EEE2DA"/>
          </a:solidFill>
          <a:ln w="38100" cmpd="dbl">
            <a:solidFill>
              <a:schemeClr val="tx1"/>
            </a:solidFill>
            <a:miter lim="800000"/>
            <a:headEnd/>
            <a:tailEnd/>
          </a:ln>
        </p:spPr>
        <p:txBody>
          <a:bodyPr lIns="40005" tIns="20003" rIns="40005" bIns="20003">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spcBef>
                <a:spcPct val="50000"/>
              </a:spcBef>
            </a:pPr>
            <a:r>
              <a:rPr lang="en-US" sz="1000" b="1" dirty="0">
                <a:latin typeface="Tahoma" pitchFamily="34" charset="0"/>
              </a:rPr>
              <a:t>Affinity Analysis/ Association Rules </a:t>
            </a:r>
          </a:p>
        </p:txBody>
      </p:sp>
      <p:cxnSp>
        <p:nvCxnSpPr>
          <p:cNvPr id="22541" name="AutoShape 15"/>
          <p:cNvCxnSpPr>
            <a:cxnSpLocks noChangeShapeType="1"/>
            <a:stCxn id="22537" idx="3"/>
            <a:endCxn id="22543" idx="1"/>
          </p:cNvCxnSpPr>
          <p:nvPr/>
        </p:nvCxnSpPr>
        <p:spPr bwMode="auto">
          <a:xfrm>
            <a:off x="3886200" y="1243013"/>
            <a:ext cx="228600" cy="1751012"/>
          </a:xfrm>
          <a:prstGeom prst="straightConnector1">
            <a:avLst/>
          </a:prstGeom>
          <a:noFill/>
          <a:ln w="9525">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22542" name="AutoShape 16"/>
          <p:cNvCxnSpPr>
            <a:cxnSpLocks noChangeShapeType="1"/>
            <a:stCxn id="22538" idx="3"/>
            <a:endCxn id="22543" idx="1"/>
          </p:cNvCxnSpPr>
          <p:nvPr/>
        </p:nvCxnSpPr>
        <p:spPr bwMode="auto">
          <a:xfrm flipV="1">
            <a:off x="3657600" y="2993232"/>
            <a:ext cx="457200" cy="83896"/>
          </a:xfrm>
          <a:prstGeom prst="straightConnector1">
            <a:avLst/>
          </a:prstGeom>
          <a:noFill/>
          <a:ln w="9525">
            <a:solidFill>
              <a:schemeClr val="tx1"/>
            </a:solidFill>
            <a:round/>
            <a:headEnd/>
            <a:tailEnd type="stealth" w="lg" len="lg"/>
          </a:ln>
          <a:extLst>
            <a:ext uri="{909E8E84-426E-40DD-AFC4-6F175D3DCCD1}">
              <a14:hiddenFill xmlns:a14="http://schemas.microsoft.com/office/drawing/2010/main">
                <a:noFill/>
              </a14:hiddenFill>
            </a:ext>
          </a:extLst>
        </p:spPr>
      </p:cxnSp>
      <p:sp>
        <p:nvSpPr>
          <p:cNvPr id="22543" name="Text Box 17"/>
          <p:cNvSpPr txBox="1">
            <a:spLocks noChangeArrowheads="1"/>
          </p:cNvSpPr>
          <p:nvPr/>
        </p:nvSpPr>
        <p:spPr bwMode="auto">
          <a:xfrm>
            <a:off x="4114800" y="2819400"/>
            <a:ext cx="1257300" cy="347663"/>
          </a:xfrm>
          <a:prstGeom prst="rect">
            <a:avLst/>
          </a:prstGeom>
          <a:solidFill>
            <a:srgbClr val="EEE2DA"/>
          </a:solidFill>
          <a:ln w="38100" cmpd="dbl">
            <a:solidFill>
              <a:schemeClr val="tx1"/>
            </a:solidFill>
            <a:miter lim="800000"/>
            <a:headEnd/>
            <a:tailEnd/>
          </a:ln>
        </p:spPr>
        <p:txBody>
          <a:bodyPr lIns="40005" tIns="20003" rIns="40005" bIns="20003">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spcBef>
                <a:spcPct val="50000"/>
              </a:spcBef>
            </a:pPr>
            <a:r>
              <a:rPr lang="en-US" sz="1000" b="1" dirty="0">
                <a:latin typeface="Tahoma" pitchFamily="34" charset="0"/>
              </a:rPr>
              <a:t>Model Evaluation &amp; Selection </a:t>
            </a:r>
          </a:p>
        </p:txBody>
      </p:sp>
      <p:cxnSp>
        <p:nvCxnSpPr>
          <p:cNvPr id="22544" name="AutoShape 18"/>
          <p:cNvCxnSpPr>
            <a:cxnSpLocks noChangeShapeType="1"/>
            <a:stCxn id="22539" idx="3"/>
            <a:endCxn id="22546" idx="1"/>
          </p:cNvCxnSpPr>
          <p:nvPr/>
        </p:nvCxnSpPr>
        <p:spPr bwMode="auto">
          <a:xfrm flipV="1">
            <a:off x="3657600" y="4364038"/>
            <a:ext cx="457200" cy="1587"/>
          </a:xfrm>
          <a:prstGeom prst="straightConnector1">
            <a:avLst/>
          </a:prstGeom>
          <a:noFill/>
          <a:ln w="9525">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22545" name="AutoShape 19"/>
          <p:cNvCxnSpPr>
            <a:cxnSpLocks noChangeShapeType="1"/>
            <a:stCxn id="22540" idx="3"/>
            <a:endCxn id="22546" idx="1"/>
          </p:cNvCxnSpPr>
          <p:nvPr/>
        </p:nvCxnSpPr>
        <p:spPr bwMode="auto">
          <a:xfrm flipV="1">
            <a:off x="3657600" y="4364038"/>
            <a:ext cx="457200" cy="534449"/>
          </a:xfrm>
          <a:prstGeom prst="straightConnector1">
            <a:avLst/>
          </a:prstGeom>
          <a:noFill/>
          <a:ln w="9525">
            <a:solidFill>
              <a:schemeClr val="tx1"/>
            </a:solidFill>
            <a:round/>
            <a:headEnd/>
            <a:tailEnd type="stealth" w="lg" len="lg"/>
          </a:ln>
          <a:extLst>
            <a:ext uri="{909E8E84-426E-40DD-AFC4-6F175D3DCCD1}">
              <a14:hiddenFill xmlns:a14="http://schemas.microsoft.com/office/drawing/2010/main">
                <a:noFill/>
              </a14:hiddenFill>
            </a:ext>
          </a:extLst>
        </p:spPr>
      </p:cxnSp>
      <p:sp>
        <p:nvSpPr>
          <p:cNvPr id="22546" name="Text Box 20"/>
          <p:cNvSpPr txBox="1">
            <a:spLocks noChangeArrowheads="1"/>
          </p:cNvSpPr>
          <p:nvPr/>
        </p:nvSpPr>
        <p:spPr bwMode="auto">
          <a:xfrm>
            <a:off x="4114800" y="4267200"/>
            <a:ext cx="1257300" cy="193675"/>
          </a:xfrm>
          <a:prstGeom prst="rect">
            <a:avLst/>
          </a:prstGeom>
          <a:solidFill>
            <a:srgbClr val="EEE2DA"/>
          </a:solidFill>
          <a:ln w="38100" cmpd="dbl">
            <a:solidFill>
              <a:schemeClr val="tx1"/>
            </a:solidFill>
            <a:miter lim="800000"/>
            <a:headEnd/>
            <a:tailEnd/>
          </a:ln>
        </p:spPr>
        <p:txBody>
          <a:bodyPr lIns="40005" tIns="20003" rIns="40005" bIns="20003">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spcBef>
                <a:spcPct val="50000"/>
              </a:spcBef>
            </a:pPr>
            <a:r>
              <a:rPr lang="en-US" sz="1000" b="1">
                <a:latin typeface="Tahoma" pitchFamily="34" charset="0"/>
              </a:rPr>
              <a:t>Deriving Insight</a:t>
            </a:r>
          </a:p>
        </p:txBody>
      </p:sp>
      <p:cxnSp>
        <p:nvCxnSpPr>
          <p:cNvPr id="22547" name="AutoShape 21"/>
          <p:cNvCxnSpPr>
            <a:cxnSpLocks noChangeShapeType="1"/>
            <a:stCxn id="22543" idx="2"/>
            <a:endCxn id="22546" idx="0"/>
          </p:cNvCxnSpPr>
          <p:nvPr/>
        </p:nvCxnSpPr>
        <p:spPr bwMode="auto">
          <a:xfrm rot="5400000">
            <a:off x="4194969" y="3717131"/>
            <a:ext cx="1098550" cy="1588"/>
          </a:xfrm>
          <a:prstGeom prst="straightConnector1">
            <a:avLst/>
          </a:prstGeom>
          <a:noFill/>
          <a:ln w="9525">
            <a:solidFill>
              <a:schemeClr val="tx1"/>
            </a:solidFill>
            <a:round/>
            <a:headEnd type="stealth" w="lg" len="lg"/>
            <a:tailEnd type="stealth" w="lg" len="lg"/>
          </a:ln>
          <a:extLst>
            <a:ext uri="{909E8E84-426E-40DD-AFC4-6F175D3DCCD1}">
              <a14:hiddenFill xmlns:a14="http://schemas.microsoft.com/office/drawing/2010/main">
                <a:noFill/>
              </a14:hiddenFill>
            </a:ext>
          </a:extLst>
        </p:spPr>
      </p:cxnSp>
      <p:sp>
        <p:nvSpPr>
          <p:cNvPr id="22548" name="Text Box 22"/>
          <p:cNvSpPr txBox="1">
            <a:spLocks noChangeArrowheads="1"/>
          </p:cNvSpPr>
          <p:nvPr/>
        </p:nvSpPr>
        <p:spPr bwMode="auto">
          <a:xfrm>
            <a:off x="5676900" y="2895600"/>
            <a:ext cx="1257300" cy="193675"/>
          </a:xfrm>
          <a:prstGeom prst="rect">
            <a:avLst/>
          </a:prstGeom>
          <a:solidFill>
            <a:srgbClr val="EEE2DA"/>
          </a:solidFill>
          <a:ln w="38100" cmpd="dbl">
            <a:solidFill>
              <a:schemeClr val="tx1"/>
            </a:solidFill>
            <a:miter lim="800000"/>
            <a:headEnd/>
            <a:tailEnd/>
          </a:ln>
        </p:spPr>
        <p:txBody>
          <a:bodyPr lIns="40005" tIns="20003" rIns="40005" bIns="20003">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spcBef>
                <a:spcPct val="50000"/>
              </a:spcBef>
            </a:pPr>
            <a:r>
              <a:rPr lang="en-US" sz="1000" b="1">
                <a:latin typeface="Tahoma" pitchFamily="34" charset="0"/>
              </a:rPr>
              <a:t>Deriving Insight</a:t>
            </a:r>
          </a:p>
        </p:txBody>
      </p:sp>
      <p:cxnSp>
        <p:nvCxnSpPr>
          <p:cNvPr id="22549" name="AutoShape 23"/>
          <p:cNvCxnSpPr>
            <a:cxnSpLocks noChangeShapeType="1"/>
            <a:stCxn id="22543" idx="3"/>
            <a:endCxn id="22548" idx="1"/>
          </p:cNvCxnSpPr>
          <p:nvPr/>
        </p:nvCxnSpPr>
        <p:spPr bwMode="auto">
          <a:xfrm flipV="1">
            <a:off x="5372100" y="2992438"/>
            <a:ext cx="304800" cy="1587"/>
          </a:xfrm>
          <a:prstGeom prst="straightConnector1">
            <a:avLst/>
          </a:prstGeom>
          <a:noFill/>
          <a:ln w="9525">
            <a:solidFill>
              <a:schemeClr val="tx1"/>
            </a:solidFill>
            <a:round/>
            <a:headEnd/>
            <a:tailEnd type="stealth" w="lg" len="lg"/>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273801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Very Important Terms</a:t>
            </a:r>
            <a:endParaRPr lang="en-US" b="1" dirty="0"/>
          </a:p>
        </p:txBody>
      </p:sp>
      <p:sp>
        <p:nvSpPr>
          <p:cNvPr id="3" name="Content Placeholder 2"/>
          <p:cNvSpPr>
            <a:spLocks noGrp="1"/>
          </p:cNvSpPr>
          <p:nvPr>
            <p:ph idx="1"/>
          </p:nvPr>
        </p:nvSpPr>
        <p:spPr/>
        <p:txBody>
          <a:bodyPr>
            <a:noAutofit/>
          </a:bodyPr>
          <a:lstStyle/>
          <a:p>
            <a:r>
              <a:rPr lang="en-US" sz="2400" b="1" i="1" dirty="0" smtClean="0"/>
              <a:t>Supervised Learning </a:t>
            </a:r>
            <a:r>
              <a:rPr lang="en-US" sz="2400" dirty="0" smtClean="0"/>
              <a:t>-  The process of building a predictive model(s) for a continuous target variable or a categorical target variable</a:t>
            </a:r>
          </a:p>
          <a:p>
            <a:r>
              <a:rPr lang="en-US" sz="2400" b="1" i="1" dirty="0" smtClean="0"/>
              <a:t>Unsupervised Learning (Data exploration and visualization) </a:t>
            </a:r>
            <a:r>
              <a:rPr lang="en-US" sz="2400" dirty="0" smtClean="0"/>
              <a:t>– The process of examining the data by means of data discovery and data visualization techniques.  This learning does </a:t>
            </a:r>
            <a:r>
              <a:rPr lang="en-US" sz="2400" b="1" dirty="0" smtClean="0"/>
              <a:t>not</a:t>
            </a:r>
            <a:r>
              <a:rPr lang="en-US" sz="2400" dirty="0" smtClean="0"/>
              <a:t> involve the construction of a predictive model although the results obtained from unsupervised learning may lead to building better predictive models that are based on the data.  Such tasks include the construction of summary statistical tables (</a:t>
            </a:r>
            <a:r>
              <a:rPr lang="en-US" sz="2400" dirty="0" err="1" smtClean="0"/>
              <a:t>eg</a:t>
            </a:r>
            <a:r>
              <a:rPr lang="en-US" sz="2400" dirty="0" smtClean="0"/>
              <a:t> min, max, mean, median, kurtosis, skews of variables), Box-Plots, histograms, pie charts, matrix plots, bivariate and partial correlations, QQ and PP plots, Contingency Tables (2x2, </a:t>
            </a:r>
            <a:r>
              <a:rPr lang="en-US" sz="2400" dirty="0" err="1" smtClean="0"/>
              <a:t>mxn</a:t>
            </a:r>
            <a:r>
              <a:rPr lang="en-US" sz="2400" dirty="0" smtClean="0"/>
              <a:t>), time series plots, etc. </a:t>
            </a:r>
            <a:endParaRPr lang="en-US" sz="2400" b="1" i="1" dirty="0"/>
          </a:p>
        </p:txBody>
      </p:sp>
    </p:spTree>
    <p:extLst>
      <p:ext uri="{BB962C8B-B14F-4D97-AF65-F5344CB8AC3E}">
        <p14:creationId xmlns:p14="http://schemas.microsoft.com/office/powerpoint/2010/main" val="26154609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Variables</a:t>
            </a:r>
            <a:endParaRPr lang="en-US" b="1" dirty="0"/>
          </a:p>
        </p:txBody>
      </p:sp>
      <p:sp>
        <p:nvSpPr>
          <p:cNvPr id="3" name="Content Placeholder 2"/>
          <p:cNvSpPr>
            <a:spLocks noGrp="1"/>
          </p:cNvSpPr>
          <p:nvPr>
            <p:ph idx="1"/>
          </p:nvPr>
        </p:nvSpPr>
        <p:spPr/>
        <p:txBody>
          <a:bodyPr/>
          <a:lstStyle/>
          <a:p>
            <a:r>
              <a:rPr lang="en-US" b="1" i="1" dirty="0" smtClean="0"/>
              <a:t>Continuous</a:t>
            </a:r>
            <a:r>
              <a:rPr lang="en-US" dirty="0" smtClean="0"/>
              <a:t> </a:t>
            </a:r>
            <a:r>
              <a:rPr lang="en-US" b="1" i="1" dirty="0" smtClean="0"/>
              <a:t>(Interval or numeric) variable </a:t>
            </a:r>
            <a:r>
              <a:rPr lang="en-US" dirty="0" smtClean="0"/>
              <a:t>– a variable whose values are measured continuously over the real line or an interval of the real line.  Example: Sales of a firm for a given month.</a:t>
            </a:r>
          </a:p>
          <a:p>
            <a:r>
              <a:rPr lang="en-US" b="1" i="1" dirty="0" smtClean="0"/>
              <a:t>Categorical Variable </a:t>
            </a:r>
            <a:r>
              <a:rPr lang="en-US" dirty="0" smtClean="0"/>
              <a:t>– a variable that is described by categories (</a:t>
            </a:r>
            <a:r>
              <a:rPr lang="en-US" dirty="0" err="1" smtClean="0"/>
              <a:t>eg</a:t>
            </a:r>
            <a:r>
              <a:rPr lang="en-US" dirty="0" smtClean="0"/>
              <a:t>. success or failure)</a:t>
            </a:r>
            <a:endParaRPr lang="en-US" dirty="0"/>
          </a:p>
        </p:txBody>
      </p:sp>
    </p:spTree>
    <p:extLst>
      <p:ext uri="{BB962C8B-B14F-4D97-AF65-F5344CB8AC3E}">
        <p14:creationId xmlns:p14="http://schemas.microsoft.com/office/powerpoint/2010/main" val="13538476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Categorical Variables</a:t>
            </a:r>
            <a:endParaRPr lang="en-US" b="1" dirty="0"/>
          </a:p>
        </p:txBody>
      </p:sp>
      <p:sp>
        <p:nvSpPr>
          <p:cNvPr id="3" name="Content Placeholder 2"/>
          <p:cNvSpPr>
            <a:spLocks noGrp="1"/>
          </p:cNvSpPr>
          <p:nvPr>
            <p:ph idx="1"/>
          </p:nvPr>
        </p:nvSpPr>
        <p:spPr/>
        <p:txBody>
          <a:bodyPr>
            <a:normAutofit fontScale="92500" lnSpcReduction="10000"/>
          </a:bodyPr>
          <a:lstStyle/>
          <a:p>
            <a:r>
              <a:rPr lang="en-US" b="1" i="1" dirty="0" smtClean="0"/>
              <a:t>Binary</a:t>
            </a:r>
            <a:r>
              <a:rPr lang="en-US" dirty="0" smtClean="0"/>
              <a:t> – (for example, 0 = “failure”, 1 = “success”)</a:t>
            </a:r>
          </a:p>
          <a:p>
            <a:r>
              <a:rPr lang="en-US" b="1" i="1" dirty="0" smtClean="0"/>
              <a:t>Nominal</a:t>
            </a:r>
            <a:r>
              <a:rPr lang="en-US" dirty="0" smtClean="0"/>
              <a:t> (Unordered) Categorical Variable – categories have no natural order ( 1 = light blue background for logo, 2 = gray background, 3 = white background)</a:t>
            </a:r>
          </a:p>
          <a:p>
            <a:r>
              <a:rPr lang="en-US" b="1" i="1" dirty="0" smtClean="0"/>
              <a:t>Ordinal</a:t>
            </a:r>
            <a:r>
              <a:rPr lang="en-US" dirty="0" smtClean="0"/>
              <a:t> (Ordered) Categorical Variable – (0 = poor performance, 1 = moderate performance, 2 = high performance)</a:t>
            </a:r>
          </a:p>
          <a:p>
            <a:r>
              <a:rPr lang="en-US" dirty="0" smtClean="0"/>
              <a:t>The type of categorical variable you are modeling </a:t>
            </a:r>
            <a:r>
              <a:rPr lang="en-US" b="1" i="1" dirty="0" smtClean="0"/>
              <a:t>can affect </a:t>
            </a:r>
            <a:r>
              <a:rPr lang="en-US" dirty="0" smtClean="0"/>
              <a:t>your choice of modeling technique</a:t>
            </a:r>
            <a:endParaRPr lang="en-US" dirty="0"/>
          </a:p>
        </p:txBody>
      </p:sp>
    </p:spTree>
    <p:extLst>
      <p:ext uri="{BB962C8B-B14F-4D97-AF65-F5344CB8AC3E}">
        <p14:creationId xmlns:p14="http://schemas.microsoft.com/office/powerpoint/2010/main" val="36552319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Careers in Data Mining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Financial Analysts (Default Analysis and Risk Management – the FRM)</a:t>
            </a:r>
          </a:p>
          <a:p>
            <a:r>
              <a:rPr lang="en-US" dirty="0" smtClean="0"/>
              <a:t>Genetic Engineering (Discovery of Gene Combinations that are markers for certain kinds of cancer and that lead to revolutionary drug treatments)</a:t>
            </a:r>
          </a:p>
          <a:p>
            <a:r>
              <a:rPr lang="en-US" dirty="0" smtClean="0"/>
              <a:t>Customized Medical Treatment</a:t>
            </a:r>
          </a:p>
          <a:p>
            <a:r>
              <a:rPr lang="en-US" dirty="0" smtClean="0"/>
              <a:t>Business Analysts (Target Marketing, Credit Scoring, Customer Retention, Customer Segmentation)</a:t>
            </a:r>
            <a:endParaRPr lang="en-US" dirty="0"/>
          </a:p>
        </p:txBody>
      </p:sp>
    </p:spTree>
    <p:extLst>
      <p:ext uri="{BB962C8B-B14F-4D97-AF65-F5344CB8AC3E}">
        <p14:creationId xmlns:p14="http://schemas.microsoft.com/office/powerpoint/2010/main" val="18271782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a:t>Salary/Income of Analytics/Data Mining/Data Science professionals</a:t>
            </a:r>
            <a:r>
              <a:rPr lang="en-US" b="1" dirty="0"/>
              <a:t/>
            </a:r>
            <a:br>
              <a:rPr lang="en-US" b="1" dirty="0"/>
            </a:br>
            <a:r>
              <a:rPr lang="en-US" sz="2000" b="1" dirty="0"/>
              <a:t>http://www.kdnuggets.com/2013/02/salary-analytics-data-mining-data-science-professionals.html</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6967074"/>
              </p:ext>
            </p:extLst>
          </p:nvPr>
        </p:nvGraphicFramePr>
        <p:xfrm>
          <a:off x="1219200" y="2065397"/>
          <a:ext cx="6248400" cy="4330785"/>
        </p:xfrm>
        <a:graphic>
          <a:graphicData uri="http://schemas.openxmlformats.org/drawingml/2006/table">
            <a:tbl>
              <a:tblPr/>
              <a:tblGrid>
                <a:gridCol w="1236602"/>
                <a:gridCol w="1126516"/>
                <a:gridCol w="1002535"/>
                <a:gridCol w="724646"/>
                <a:gridCol w="570739"/>
                <a:gridCol w="1587362"/>
              </a:tblGrid>
              <a:tr h="224048">
                <a:tc>
                  <a:txBody>
                    <a:bodyPr/>
                    <a:lstStyle/>
                    <a:p>
                      <a:endParaRPr lang="en-US" sz="600" dirty="0"/>
                    </a:p>
                  </a:txBody>
                  <a:tcPr marL="17693" marR="17693" marT="17693" marB="176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600" dirty="0"/>
                    </a:p>
                  </a:txBody>
                  <a:tcPr marL="28309" marR="28309" marT="14155" marB="14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600" dirty="0"/>
                    </a:p>
                  </a:txBody>
                  <a:tcPr marL="28309" marR="28309" marT="14155" marB="14155">
                    <a:lnL w="12700" cap="flat" cmpd="sng" algn="ctr">
                      <a:no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600" dirty="0"/>
                    </a:p>
                  </a:txBody>
                  <a:tcPr marL="28309" marR="28309" marT="14155" marB="1415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600" dirty="0"/>
                    </a:p>
                  </a:txBody>
                  <a:tcPr marL="28309" marR="28309" marT="14155" marB="1415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600" dirty="0"/>
                    </a:p>
                  </a:txBody>
                  <a:tcPr marL="28309" marR="28309" marT="14155" marB="1415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157192">
                <a:tc>
                  <a:txBody>
                    <a:bodyPr/>
                    <a:lstStyle/>
                    <a:p>
                      <a:endParaRPr lang="en-US" sz="600" dirty="0"/>
                    </a:p>
                  </a:txBody>
                  <a:tcPr marL="8847" marR="8847" marT="8847" marB="884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600" dirty="0"/>
                    </a:p>
                  </a:txBody>
                  <a:tcPr marL="28309" marR="28309" marT="14155" marB="14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600" dirty="0"/>
                    </a:p>
                  </a:txBody>
                  <a:tcPr marL="28309" marR="28309" marT="14155" marB="14155">
                    <a:lnL w="12700" cap="flat" cmpd="sng" algn="ctr">
                      <a:noFill/>
                      <a:prstDash val="solid"/>
                      <a:round/>
                      <a:headEnd type="none" w="med" len="med"/>
                      <a:tailEnd type="none" w="med" len="med"/>
                    </a:lnL>
                    <a:lnR w="12700" cmpd="sng">
                      <a:noFill/>
                      <a:prstDash val="solid"/>
                    </a:lnR>
                    <a:lnT w="12700" cmpd="sng">
                      <a:noFill/>
                      <a:prstDash val="solid"/>
                    </a:lnT>
                    <a:lnB w="12700" cap="flat" cmpd="sng" algn="ctr">
                      <a:solidFill>
                        <a:schemeClr val="tx1"/>
                      </a:solidFill>
                      <a:prstDash val="solid"/>
                      <a:round/>
                      <a:headEnd type="none" w="med" len="med"/>
                      <a:tailEnd type="none" w="med" len="med"/>
                    </a:lnB>
                  </a:tcPr>
                </a:tc>
                <a:tc>
                  <a:txBody>
                    <a:bodyPr/>
                    <a:lstStyle/>
                    <a:p>
                      <a:endParaRPr lang="en-US" sz="600" dirty="0"/>
                    </a:p>
                  </a:txBody>
                  <a:tcPr marL="28309" marR="28309" marT="14155" marB="14155">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600"/>
                    </a:p>
                  </a:txBody>
                  <a:tcPr marL="28309" marR="28309" marT="14155" marB="14155">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tcPr>
                </a:tc>
                <a:tc>
                  <a:txBody>
                    <a:bodyPr/>
                    <a:lstStyle/>
                    <a:p>
                      <a:endParaRPr lang="en-US" sz="600" dirty="0"/>
                    </a:p>
                  </a:txBody>
                  <a:tcPr marL="28309" marR="28309" marT="14155" marB="14155">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52803">
                <a:tc>
                  <a:txBody>
                    <a:bodyPr/>
                    <a:lstStyle/>
                    <a:p>
                      <a:r>
                        <a:rPr lang="en-US" sz="1000" dirty="0"/>
                        <a:t>Employment</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2013 Avg. Salary</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2012 Avg. Salary</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 Change</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2013 Count</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2012 Count</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2581">
                <a:tc>
                  <a:txBody>
                    <a:bodyPr/>
                    <a:lstStyle/>
                    <a:p>
                      <a:r>
                        <a:rPr lang="en-US" sz="1000" dirty="0"/>
                        <a:t>Self-employed</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136.4</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105.8</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29.0%</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25</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26</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3528">
                <a:tc>
                  <a:txBody>
                    <a:bodyPr/>
                    <a:lstStyle/>
                    <a:p>
                      <a:r>
                        <a:rPr lang="en-US" sz="1000" dirty="0"/>
                        <a:t>Company</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111.3</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101.6</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9.5%</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284</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375</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2581">
                <a:tc>
                  <a:txBody>
                    <a:bodyPr/>
                    <a:lstStyle/>
                    <a:p>
                      <a:r>
                        <a:rPr lang="en-US" sz="1000" dirty="0"/>
                        <a:t>University/Academia</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89.6</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63.2</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41.9%</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42</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49</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445">
                <a:tc>
                  <a:txBody>
                    <a:bodyPr/>
                    <a:lstStyle/>
                    <a:p>
                      <a:r>
                        <a:rPr lang="en-US" sz="1000" dirty="0"/>
                        <a:t>Government</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72.5</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71.8</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1.0%</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12</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14</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2581">
                <a:tc>
                  <a:txBody>
                    <a:bodyPr/>
                    <a:lstStyle/>
                    <a:p>
                      <a:r>
                        <a:rPr lang="en-US" sz="1000" dirty="0"/>
                        <a:t>Student</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33.4</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34.1</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-2.0%</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19</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17</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445">
                <a:tc>
                  <a:txBody>
                    <a:bodyPr/>
                    <a:lstStyle/>
                    <a:p>
                      <a:r>
                        <a:rPr lang="en-US" sz="1000" dirty="0"/>
                        <a:t>Unemployed/Retired</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20.0</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48.3</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na</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1</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6</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2581">
                <a:tc>
                  <a:txBody>
                    <a:bodyPr/>
                    <a:lstStyle/>
                    <a:p>
                      <a:r>
                        <a:rPr lang="en-US" sz="1000" dirty="0"/>
                        <a:t>All</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105.2</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94.1</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11.9%</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383</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t>487</a:t>
                      </a:r>
                    </a:p>
                  </a:txBody>
                  <a:tcPr marL="8847" marR="8847" marT="8847" marB="884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981200" y="1816100"/>
            <a:ext cx="5029199" cy="5078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333333"/>
                </a:solidFill>
                <a:effectLst/>
                <a:latin typeface="Arial" pitchFamily="34" charset="0"/>
                <a:cs typeface="Arial" pitchFamily="34" charset="0"/>
              </a:rPr>
              <a:t>Table 1: 2013 Annual Income/Salary by Employment type </a:t>
            </a:r>
            <a:r>
              <a:rPr kumimoji="0" lang="en-US" sz="1000" b="0" i="0" u="none" strike="noStrike" cap="none" normalizeH="0" baseline="0" dirty="0" smtClean="0">
                <a:ln>
                  <a:noFill/>
                </a:ln>
                <a:solidFill>
                  <a:schemeClr val="tx1"/>
                </a:solidFill>
                <a:effectLst/>
                <a:latin typeface="Arial" pitchFamily="34" charset="0"/>
                <a:cs typeface="Arial" pitchFamily="34" charset="0"/>
              </a:rPr>
              <a:t/>
            </a:r>
            <a:br>
              <a:rPr kumimoji="0" lang="en-US" sz="10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64177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Recent News Stories</a:t>
            </a:r>
            <a:br>
              <a:rPr lang="en-US" dirty="0" smtClean="0"/>
            </a:br>
            <a:r>
              <a:rPr lang="en-US" dirty="0" smtClean="0"/>
              <a:t>on Analytics as a Career</a:t>
            </a:r>
            <a:endParaRPr lang="en-US" dirty="0"/>
          </a:p>
        </p:txBody>
      </p:sp>
      <p:sp>
        <p:nvSpPr>
          <p:cNvPr id="3" name="Content Placeholder 2"/>
          <p:cNvSpPr>
            <a:spLocks noGrp="1"/>
          </p:cNvSpPr>
          <p:nvPr>
            <p:ph idx="1"/>
          </p:nvPr>
        </p:nvSpPr>
        <p:spPr/>
        <p:txBody>
          <a:bodyPr>
            <a:normAutofit fontScale="92500"/>
          </a:bodyPr>
          <a:lstStyle/>
          <a:p>
            <a:r>
              <a:rPr lang="en-US" dirty="0">
                <a:hlinkClick r:id="rId2"/>
              </a:rPr>
              <a:t>http://</a:t>
            </a:r>
            <a:r>
              <a:rPr lang="en-US" dirty="0" smtClean="0">
                <a:hlinkClick r:id="rId2"/>
              </a:rPr>
              <a:t>www.datasciencecentral.com/profiles/blogs/data-scientists-making-300-000-a-year-wall-street-journal</a:t>
            </a:r>
            <a:endParaRPr lang="en-US" dirty="0" smtClean="0"/>
          </a:p>
          <a:p>
            <a:r>
              <a:rPr lang="en-US" dirty="0">
                <a:hlinkClick r:id="rId3"/>
              </a:rPr>
              <a:t>http://www.technologyreview.com/news/513866/in-a-data-deluge-companies-seek-to-fill-a-new-role</a:t>
            </a:r>
            <a:r>
              <a:rPr lang="en-US" dirty="0" smtClean="0">
                <a:hlinkClick r:id="rId3"/>
              </a:rPr>
              <a:t>/</a:t>
            </a:r>
            <a:endParaRPr lang="en-US" dirty="0" smtClean="0"/>
          </a:p>
          <a:p>
            <a:r>
              <a:rPr lang="en-US" dirty="0">
                <a:hlinkClick r:id="rId4"/>
              </a:rPr>
              <a:t>http://www.nytimes.com/2013/04/14/education/edlife/universities-offer-courses-in-a-hot-new-field-data-science.html?pagewanted=all&amp;_</a:t>
            </a:r>
            <a:r>
              <a:rPr lang="en-US" dirty="0" smtClean="0">
                <a:hlinkClick r:id="rId4"/>
              </a:rPr>
              <a:t>r=0</a:t>
            </a:r>
            <a:endParaRPr lang="en-US" dirty="0" smtClean="0"/>
          </a:p>
          <a:p>
            <a:endParaRPr lang="en-US" dirty="0"/>
          </a:p>
        </p:txBody>
      </p:sp>
    </p:spTree>
    <p:extLst>
      <p:ext uri="{BB962C8B-B14F-4D97-AF65-F5344CB8AC3E}">
        <p14:creationId xmlns:p14="http://schemas.microsoft.com/office/powerpoint/2010/main" val="34533322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McKinsey Report</a:t>
            </a:r>
            <a:br>
              <a:rPr lang="en-US" dirty="0" smtClean="0"/>
            </a:br>
            <a:r>
              <a:rPr lang="en-US" dirty="0" smtClean="0"/>
              <a:t>on Big Data</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“Big </a:t>
            </a:r>
            <a:r>
              <a:rPr lang="en-US" b="1" dirty="0"/>
              <a:t>data: The next frontier for innovation, competition, and </a:t>
            </a:r>
            <a:r>
              <a:rPr lang="en-US" b="1" dirty="0" smtClean="0"/>
              <a:t>productivity”</a:t>
            </a:r>
            <a:endParaRPr lang="en-US" b="1" dirty="0"/>
          </a:p>
          <a:p>
            <a:r>
              <a:rPr lang="en-US" dirty="0" smtClean="0">
                <a:hlinkClick r:id="rId2"/>
              </a:rPr>
              <a:t>http</a:t>
            </a:r>
            <a:r>
              <a:rPr lang="en-US" dirty="0">
                <a:hlinkClick r:id="rId2"/>
              </a:rPr>
              <a:t>://</a:t>
            </a:r>
            <a:r>
              <a:rPr lang="en-US" dirty="0" smtClean="0">
                <a:hlinkClick r:id="rId2"/>
              </a:rPr>
              <a:t>www.mckinsey.com/insights/business_technology/big_data_the_next_frontier_for_innovation</a:t>
            </a:r>
            <a:endParaRPr lang="en-US" dirty="0" smtClean="0"/>
          </a:p>
          <a:p>
            <a:r>
              <a:rPr lang="en-US" dirty="0" smtClean="0"/>
              <a:t>“140,000 – 190,000 more deep analytical talent positions needed”</a:t>
            </a:r>
          </a:p>
          <a:p>
            <a:r>
              <a:rPr lang="en-US" dirty="0" smtClean="0"/>
              <a:t>“1.5 million more data-savvy managers needed to take full advantage of big data in the United States</a:t>
            </a:r>
          </a:p>
          <a:p>
            <a:endParaRPr lang="en-US" dirty="0" smtClean="0"/>
          </a:p>
          <a:p>
            <a:endParaRPr lang="en-US" dirty="0"/>
          </a:p>
        </p:txBody>
      </p:sp>
    </p:spTree>
    <p:extLst>
      <p:ext uri="{BB962C8B-B14F-4D97-AF65-F5344CB8AC3E}">
        <p14:creationId xmlns:p14="http://schemas.microsoft.com/office/powerpoint/2010/main" val="1782460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Textbook:</a:t>
            </a:r>
            <a:br>
              <a:rPr lang="en-US" dirty="0" smtClean="0"/>
            </a:br>
            <a:r>
              <a:rPr lang="en-US" u="sng" dirty="0" smtClean="0"/>
              <a:t>Data Mining For Business Intelligence</a:t>
            </a:r>
            <a:r>
              <a:rPr lang="en-US" dirty="0" smtClean="0"/>
              <a:t/>
            </a:r>
            <a:br>
              <a:rPr lang="en-US" dirty="0" smtClean="0"/>
            </a:br>
            <a:r>
              <a:rPr lang="en-US" dirty="0" smtClean="0"/>
              <a:t>by</a:t>
            </a:r>
            <a:br>
              <a:rPr lang="en-US" dirty="0" smtClean="0"/>
            </a:br>
            <a:r>
              <a:rPr lang="en-US" dirty="0" smtClean="0"/>
              <a:t>G. </a:t>
            </a:r>
            <a:r>
              <a:rPr lang="en-US" dirty="0" err="1" smtClean="0"/>
              <a:t>Shmueli</a:t>
            </a:r>
            <a:r>
              <a:rPr lang="en-US" dirty="0" smtClean="0"/>
              <a:t>, N. Patel, and P. Bruce</a:t>
            </a:r>
            <a:br>
              <a:rPr lang="en-US" dirty="0" smtClean="0"/>
            </a:br>
            <a:r>
              <a:rPr lang="en-US" dirty="0" smtClean="0"/>
              <a:t>Wiley( 2</a:t>
            </a:r>
            <a:r>
              <a:rPr lang="en-US" baseline="30000" dirty="0" smtClean="0"/>
              <a:t>nd</a:t>
            </a:r>
            <a:r>
              <a:rPr lang="en-US" dirty="0" smtClean="0"/>
              <a:t> ed., 2010)</a:t>
            </a:r>
            <a:endParaRPr lang="en-US" dirty="0"/>
          </a:p>
        </p:txBody>
      </p:sp>
      <p:sp>
        <p:nvSpPr>
          <p:cNvPr id="3" name="Content Placeholder 2"/>
          <p:cNvSpPr>
            <a:spLocks noGrp="1"/>
          </p:cNvSpPr>
          <p:nvPr>
            <p:ph idx="1"/>
          </p:nvPr>
        </p:nvSpPr>
        <p:spPr>
          <a:xfrm>
            <a:off x="457200" y="2971800"/>
            <a:ext cx="8229600" cy="3154363"/>
          </a:xfrm>
        </p:spPr>
        <p:txBody>
          <a:bodyPr>
            <a:normAutofit fontScale="85000" lnSpcReduction="20000"/>
          </a:bodyPr>
          <a:lstStyle/>
          <a:p>
            <a:r>
              <a:rPr lang="en-US" dirty="0" smtClean="0"/>
              <a:t>See the Foreword of this book.  (Daniel </a:t>
            </a:r>
            <a:r>
              <a:rPr lang="en-US" dirty="0" err="1" smtClean="0"/>
              <a:t>Pregibon</a:t>
            </a:r>
            <a:r>
              <a:rPr lang="en-US" dirty="0" smtClean="0"/>
              <a:t> of Google)</a:t>
            </a:r>
          </a:p>
          <a:p>
            <a:r>
              <a:rPr lang="en-US" dirty="0" smtClean="0"/>
              <a:t>Definition: “Data Mining is the </a:t>
            </a:r>
            <a:r>
              <a:rPr lang="en-US" b="1" i="1" dirty="0" smtClean="0"/>
              <a:t>art</a:t>
            </a:r>
            <a:r>
              <a:rPr lang="en-US" dirty="0" smtClean="0"/>
              <a:t> of extracting useful information from large amounts of data.”</a:t>
            </a:r>
          </a:p>
          <a:p>
            <a:r>
              <a:rPr lang="en-US" dirty="0" smtClean="0"/>
              <a:t>“The amount of data flowing from, to, and through enterprises of all sorts is enormous, and growing rapidly – more rapidly than the capabilities of organizations to use it.”</a:t>
            </a:r>
          </a:p>
          <a:p>
            <a:endParaRPr lang="en-US" dirty="0"/>
          </a:p>
        </p:txBody>
      </p:sp>
    </p:spTree>
    <p:extLst>
      <p:ext uri="{BB962C8B-B14F-4D97-AF65-F5344CB8AC3E}">
        <p14:creationId xmlns:p14="http://schemas.microsoft.com/office/powerpoint/2010/main" val="1812711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Definition of “Data Mining”</a:t>
            </a:r>
          </a:p>
        </p:txBody>
      </p:sp>
      <p:sp>
        <p:nvSpPr>
          <p:cNvPr id="3075" name="Rectangle 3"/>
          <p:cNvSpPr>
            <a:spLocks noGrp="1" noChangeArrowheads="1"/>
          </p:cNvSpPr>
          <p:nvPr>
            <p:ph type="body" idx="1"/>
          </p:nvPr>
        </p:nvSpPr>
        <p:spPr/>
        <p:txBody>
          <a:bodyPr/>
          <a:lstStyle/>
          <a:p>
            <a:r>
              <a:rPr lang="en-US" dirty="0"/>
              <a:t>“THE NONTRIVIAL EXTRACTION OF IMPLICIT, PREVIOUSLY UNKNOWN, AND POTENTIALLY USEFUL INFORMATION FROM DATA”</a:t>
            </a:r>
          </a:p>
          <a:p>
            <a:r>
              <a:rPr lang="en-US" dirty="0"/>
              <a:t>Kurt </a:t>
            </a:r>
            <a:r>
              <a:rPr lang="en-US" dirty="0" err="1"/>
              <a:t>Thearling</a:t>
            </a:r>
            <a:r>
              <a:rPr lang="en-US" dirty="0"/>
              <a:t>, </a:t>
            </a:r>
            <a:r>
              <a:rPr lang="en-US" u="sng" dirty="0"/>
              <a:t>An Introduction to Data Mining</a:t>
            </a:r>
            <a:endParaRPr lang="en-US" dirty="0">
              <a:hlinkClick r:id=""/>
            </a:endParaRPr>
          </a:p>
          <a:p>
            <a:r>
              <a:rPr lang="en-US" dirty="0">
                <a:hlinkClick r:id="rId2"/>
              </a:rPr>
              <a:t>http://</a:t>
            </a:r>
            <a:r>
              <a:rPr lang="en-US" dirty="0" smtClean="0">
                <a:hlinkClick r:id="rId2"/>
              </a:rPr>
              <a:t>www.thearling.com/text/dmwhite/dmwhite.htm</a:t>
            </a:r>
            <a:endParaRPr lang="en-US" dirty="0" smtClean="0"/>
          </a:p>
        </p:txBody>
      </p:sp>
    </p:spTree>
    <p:extLst>
      <p:ext uri="{BB962C8B-B14F-4D97-AF65-F5344CB8AC3E}">
        <p14:creationId xmlns:p14="http://schemas.microsoft.com/office/powerpoint/2010/main" val="3176507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Stigma of the Term</a:t>
            </a:r>
            <a:br>
              <a:rPr lang="en-US" dirty="0" smtClean="0"/>
            </a:br>
            <a:r>
              <a:rPr lang="en-US" dirty="0" smtClean="0"/>
              <a:t>“Data Mining”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 Economists the term “Data Mining” is a derogatory term.  To them it implies running a large number of regressions and choosing only the regression results that support the initial hypothesis under investigation.  This is a problem in the statistical field of “multiple comparisons.”  See “Data Mining” by Michael C. Lovell in </a:t>
            </a:r>
            <a:r>
              <a:rPr lang="en-US" u="sng" dirty="0" smtClean="0"/>
              <a:t>The Review of Economics and Statistics</a:t>
            </a:r>
            <a:r>
              <a:rPr lang="en-US" dirty="0" smtClean="0"/>
              <a:t>, Vol. 65, No. 1 (Feb., 1983), pp. 1 – 12, on adjusting the p-values of finally chosen regressions for multiple comparisons involving </a:t>
            </a:r>
            <a:r>
              <a:rPr lang="en-US" u="sng" dirty="0" smtClean="0"/>
              <a:t>non-orthogonal </a:t>
            </a:r>
            <a:r>
              <a:rPr lang="en-US" u="sng" dirty="0" err="1" smtClean="0"/>
              <a:t>regressors</a:t>
            </a:r>
            <a:r>
              <a:rPr lang="en-US" dirty="0" smtClean="0"/>
              <a:t>. (See </a:t>
            </a:r>
            <a:r>
              <a:rPr lang="en-US" smtClean="0"/>
              <a:t>Data Mining_Lovell.pdf)</a:t>
            </a:r>
            <a:endParaRPr lang="en-US" dirty="0" smtClean="0"/>
          </a:p>
          <a:p>
            <a:r>
              <a:rPr lang="en-US" dirty="0" smtClean="0"/>
              <a:t>In the Design of Experiments literature in statistics, multiple comparisons are handled by </a:t>
            </a:r>
            <a:r>
              <a:rPr lang="en-US" dirty="0" err="1" smtClean="0"/>
              <a:t>Bonferroni</a:t>
            </a:r>
            <a:r>
              <a:rPr lang="en-US" dirty="0" smtClean="0"/>
              <a:t> Bounds.  What makes it possible is the </a:t>
            </a:r>
            <a:r>
              <a:rPr lang="en-US" dirty="0" err="1" smtClean="0"/>
              <a:t>orthogonality</a:t>
            </a:r>
            <a:r>
              <a:rPr lang="en-US" dirty="0" smtClean="0"/>
              <a:t> of the </a:t>
            </a:r>
            <a:r>
              <a:rPr lang="en-US" dirty="0" err="1" smtClean="0"/>
              <a:t>regressors</a:t>
            </a:r>
            <a:r>
              <a:rPr lang="en-US" dirty="0" smtClean="0"/>
              <a:t> in the ANOVA designs.</a:t>
            </a:r>
          </a:p>
          <a:p>
            <a:r>
              <a:rPr lang="en-US" dirty="0" smtClean="0"/>
              <a:t>For this reason, Economists now usually refer to Data Mining as “Predictive Analytics.”  Economists are accepting of Predictive Analytics, much more so than the term “Data Mining.” </a:t>
            </a:r>
            <a:endParaRPr lang="en-US" dirty="0"/>
          </a:p>
        </p:txBody>
      </p:sp>
    </p:spTree>
    <p:extLst>
      <p:ext uri="{BB962C8B-B14F-4D97-AF65-F5344CB8AC3E}">
        <p14:creationId xmlns:p14="http://schemas.microsoft.com/office/powerpoint/2010/main" val="1402917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Interpretation</a:t>
            </a:r>
            <a:br>
              <a:rPr lang="en-US" dirty="0" smtClean="0"/>
            </a:br>
            <a:r>
              <a:rPr lang="en-US" dirty="0" smtClean="0"/>
              <a:t>of Data Mining Models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Just because some data mining models can predict well and capture certain “data regularities” for long periods of time does not mean that decision-makers who are using Data Mining results aren’t interested in the “logic” of the statistical results that are being presented.</a:t>
            </a:r>
          </a:p>
          <a:p>
            <a:r>
              <a:rPr lang="en-US" dirty="0" smtClean="0"/>
              <a:t>Some Data Mining models are “black box” models (e.g. ANN models) in that they offer little interpretability other </a:t>
            </a:r>
            <a:r>
              <a:rPr lang="en-US" smtClean="0"/>
              <a:t>than “according </a:t>
            </a:r>
            <a:r>
              <a:rPr lang="en-US" dirty="0" smtClean="0"/>
              <a:t>to cross-validation, this variable is an important predictor while that variable is not.”</a:t>
            </a:r>
          </a:p>
          <a:p>
            <a:r>
              <a:rPr lang="en-US" dirty="0" smtClean="0"/>
              <a:t>As a result,  parametric models like multiple linear regression and logistic models remain popular “supporting” models of Data Mining efforts in that they offer both qualitative and quantitative analyses of the relationships between a target variable and explanatory (input variables) upon which Information Technology (IT) executives can drawn some confidence in the work being done.     </a:t>
            </a:r>
          </a:p>
          <a:p>
            <a:endParaRPr lang="en-US" dirty="0"/>
          </a:p>
        </p:txBody>
      </p:sp>
    </p:spTree>
    <p:extLst>
      <p:ext uri="{BB962C8B-B14F-4D97-AF65-F5344CB8AC3E}">
        <p14:creationId xmlns:p14="http://schemas.microsoft.com/office/powerpoint/2010/main" val="1030497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3600" dirty="0" smtClean="0"/>
              <a:t>Statistical Hypothesis Testing</a:t>
            </a:r>
            <a:br>
              <a:rPr lang="en-US" sz="3600" dirty="0" smtClean="0"/>
            </a:br>
            <a:r>
              <a:rPr lang="en-US" sz="3600" dirty="0" smtClean="0"/>
              <a:t>Versus</a:t>
            </a:r>
            <a:br>
              <a:rPr lang="en-US" sz="3600" dirty="0" smtClean="0"/>
            </a:br>
            <a:r>
              <a:rPr lang="en-US" sz="3600" dirty="0" smtClean="0"/>
              <a:t>Prediction:</a:t>
            </a:r>
            <a:br>
              <a:rPr lang="en-US" sz="3600" dirty="0" smtClean="0"/>
            </a:br>
            <a:r>
              <a:rPr lang="en-US" sz="3600" dirty="0" smtClean="0"/>
              <a:t>Two Distinct Purposes</a:t>
            </a:r>
            <a:br>
              <a:rPr lang="en-US" sz="3600" dirty="0" smtClean="0"/>
            </a:br>
            <a:r>
              <a:rPr lang="en-US" sz="3600" dirty="0" smtClean="0"/>
              <a:t>of Statistics</a:t>
            </a:r>
            <a:br>
              <a:rPr lang="en-US" sz="3600" dirty="0" smtClean="0"/>
            </a:br>
            <a:r>
              <a:rPr lang="en-US" sz="3600" dirty="0" smtClean="0"/>
              <a:t/>
            </a:r>
            <a:br>
              <a:rPr lang="en-US" sz="3600" dirty="0" smtClean="0"/>
            </a:br>
            <a:r>
              <a:rPr lang="en-US" sz="3600" dirty="0" smtClean="0"/>
              <a:t>See: Prof. Leo </a:t>
            </a:r>
            <a:r>
              <a:rPr lang="en-US" sz="3600" dirty="0" err="1" smtClean="0"/>
              <a:t>Breiman</a:t>
            </a:r>
            <a:r>
              <a:rPr lang="en-US" sz="3600" dirty="0" smtClean="0"/>
              <a:t/>
            </a:r>
            <a:br>
              <a:rPr lang="en-US" sz="3600" dirty="0" smtClean="0"/>
            </a:br>
            <a:r>
              <a:rPr lang="en-US" sz="3600" dirty="0" smtClean="0"/>
              <a:t>“Statistical Modeling: The Two Cultures”</a:t>
            </a:r>
            <a:br>
              <a:rPr lang="en-US" sz="3600" dirty="0" smtClean="0"/>
            </a:br>
            <a:r>
              <a:rPr lang="en-US" sz="3600" dirty="0" smtClean="0"/>
              <a:t> </a:t>
            </a:r>
            <a:r>
              <a:rPr lang="en-US" sz="3600" u="sng" dirty="0" smtClean="0"/>
              <a:t>Statistical Science</a:t>
            </a:r>
            <a:r>
              <a:rPr lang="en-US" sz="3600" dirty="0" smtClean="0"/>
              <a:t>, Vol. 16, (Aug., 2001), 199 – 215.  </a:t>
            </a:r>
            <a:endParaRPr lang="en-US" sz="3600" dirty="0"/>
          </a:p>
        </p:txBody>
      </p:sp>
    </p:spTree>
    <p:extLst>
      <p:ext uri="{BB962C8B-B14F-4D97-AF65-F5344CB8AC3E}">
        <p14:creationId xmlns:p14="http://schemas.microsoft.com/office/powerpoint/2010/main" val="3598910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676399"/>
          </a:xfrm>
        </p:spPr>
        <p:txBody>
          <a:bodyPr/>
          <a:lstStyle/>
          <a:p>
            <a:r>
              <a:rPr lang="en-US" dirty="0" smtClean="0"/>
              <a:t>Example of Statistical Hypothesis Testing</a:t>
            </a:r>
            <a:endParaRPr lang="en-US" dirty="0"/>
          </a:p>
        </p:txBody>
      </p:sp>
      <p:sp>
        <p:nvSpPr>
          <p:cNvPr id="3" name="Subtitle 2"/>
          <p:cNvSpPr>
            <a:spLocks noGrp="1"/>
          </p:cNvSpPr>
          <p:nvPr>
            <p:ph type="subTitle" idx="1"/>
          </p:nvPr>
        </p:nvSpPr>
        <p:spPr>
          <a:xfrm>
            <a:off x="1371600" y="2286000"/>
            <a:ext cx="6400800" cy="3352800"/>
          </a:xfrm>
        </p:spPr>
        <p:txBody>
          <a:bodyPr>
            <a:normAutofit fontScale="77500" lnSpcReduction="20000"/>
          </a:bodyPr>
          <a:lstStyle/>
          <a:p>
            <a:r>
              <a:rPr lang="en-US" b="1" dirty="0" smtClean="0">
                <a:solidFill>
                  <a:schemeClr val="tx1"/>
                </a:solidFill>
              </a:rPr>
              <a:t>A Clinical Trial of 400 people – 200 randomly selected into a Control (Placebo) Group  and the Other 200 into a Treatment Group</a:t>
            </a:r>
          </a:p>
          <a:p>
            <a:r>
              <a:rPr lang="en-US" b="1" dirty="0" smtClean="0">
                <a:solidFill>
                  <a:schemeClr val="tx1"/>
                </a:solidFill>
              </a:rPr>
              <a:t>Question:</a:t>
            </a:r>
          </a:p>
          <a:p>
            <a:r>
              <a:rPr lang="en-US" b="1" dirty="0" smtClean="0">
                <a:solidFill>
                  <a:schemeClr val="tx1"/>
                </a:solidFill>
              </a:rPr>
              <a:t>Does the Drug Treatment Significantly Increase An Asthma Sufferer’s Breathing Capacity?</a:t>
            </a:r>
          </a:p>
          <a:p>
            <a:r>
              <a:rPr lang="en-US" b="1" dirty="0" smtClean="0">
                <a:solidFill>
                  <a:schemeClr val="tx1"/>
                </a:solidFill>
              </a:rPr>
              <a:t>Method:</a:t>
            </a:r>
          </a:p>
          <a:p>
            <a:r>
              <a:rPr lang="en-US" b="1" dirty="0" smtClean="0">
                <a:solidFill>
                  <a:schemeClr val="tx1"/>
                </a:solidFill>
              </a:rPr>
              <a:t>Conventional Statistical Methods Like T-Test</a:t>
            </a:r>
          </a:p>
          <a:p>
            <a:r>
              <a:rPr lang="en-US" b="1" dirty="0" smtClean="0">
                <a:solidFill>
                  <a:schemeClr val="tx1"/>
                </a:solidFill>
              </a:rPr>
              <a:t>Of Significant Difference in Population Means</a:t>
            </a:r>
            <a:endParaRPr lang="en-US" b="1" dirty="0">
              <a:solidFill>
                <a:schemeClr val="tx1"/>
              </a:solidFill>
            </a:endParaRPr>
          </a:p>
        </p:txBody>
      </p:sp>
    </p:spTree>
    <p:extLst>
      <p:ext uri="{BB962C8B-B14F-4D97-AF65-F5344CB8AC3E}">
        <p14:creationId xmlns:p14="http://schemas.microsoft.com/office/powerpoint/2010/main" val="3749863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362200"/>
          </a:xfrm>
        </p:spPr>
        <p:txBody>
          <a:bodyPr>
            <a:normAutofit fontScale="90000"/>
          </a:bodyPr>
          <a:lstStyle/>
          <a:p>
            <a:r>
              <a:rPr lang="en-US" sz="3100" dirty="0" smtClean="0"/>
              <a:t/>
            </a:r>
            <a:br>
              <a:rPr lang="en-US" sz="3100" dirty="0" smtClean="0"/>
            </a:br>
            <a:r>
              <a:rPr lang="en-US" sz="3100" dirty="0" smtClean="0"/>
              <a:t>Comparison of Two Populations:</a:t>
            </a:r>
            <a:br>
              <a:rPr lang="en-US" sz="3100" dirty="0" smtClean="0"/>
            </a:br>
            <a:r>
              <a:rPr lang="en-US" sz="3100" dirty="0" smtClean="0"/>
              <a:t>Example of Hypothesis Testing</a:t>
            </a:r>
            <a:br>
              <a:rPr lang="en-US" sz="3100" dirty="0" smtClean="0"/>
            </a:br>
            <a:r>
              <a:rPr lang="en-US" sz="3100" dirty="0" smtClean="0"/>
              <a:t/>
            </a:r>
            <a:br>
              <a:rPr lang="en-US" sz="3100" dirty="0" smtClean="0"/>
            </a:br>
            <a:r>
              <a:rPr lang="en-US" sz="3100" dirty="0" smtClean="0"/>
              <a:t>Source of this and next three slides:</a:t>
            </a:r>
            <a:br>
              <a:rPr lang="en-US" sz="3100" dirty="0" smtClean="0"/>
            </a:br>
            <a:r>
              <a:rPr lang="en-US" sz="3100" dirty="0" smtClean="0"/>
              <a:t>http://www.socialresearchmethods.net/kb/stat_t.php</a:t>
            </a:r>
            <a:r>
              <a:rPr lang="en-US" dirty="0" smtClean="0"/>
              <a:t/>
            </a:r>
            <a:br>
              <a:rPr lang="en-US" dirty="0" smtClean="0"/>
            </a:br>
            <a:endParaRPr lang="en-US" dirty="0"/>
          </a:p>
        </p:txBody>
      </p:sp>
      <p:sp>
        <p:nvSpPr>
          <p:cNvPr id="3" name="Content Placeholder 2"/>
          <p:cNvSpPr>
            <a:spLocks noGrp="1"/>
          </p:cNvSpPr>
          <p:nvPr>
            <p:ph idx="1"/>
          </p:nvPr>
        </p:nvSpPr>
        <p:spPr>
          <a:xfrm>
            <a:off x="457200" y="2590800"/>
            <a:ext cx="8229600" cy="4191000"/>
          </a:xfrm>
        </p:spPr>
        <p:txBody>
          <a:bodyPr>
            <a:normAutofit/>
          </a:bodyPr>
          <a:lstStyle/>
          <a:p>
            <a:r>
              <a:rPr lang="en-US" sz="1800" dirty="0" smtClean="0"/>
              <a:t>The T-Test </a:t>
            </a:r>
            <a:r>
              <a:rPr kumimoji="0" lang="en-US" sz="1800" i="0" u="none" strike="noStrike" cap="none" normalizeH="0" baseline="0" dirty="0" smtClean="0">
                <a:ln>
                  <a:noFill/>
                </a:ln>
                <a:solidFill>
                  <a:schemeClr val="tx1"/>
                </a:solidFill>
                <a:effectLst/>
                <a:cs typeface="Arial" charset="0"/>
              </a:rPr>
              <a:t>assesses whether the means of two groups are </a:t>
            </a:r>
            <a:r>
              <a:rPr kumimoji="0" lang="en-US" sz="1800" i="1" u="none" strike="noStrike" cap="none" normalizeH="0" baseline="0" dirty="0" smtClean="0">
                <a:ln>
                  <a:noFill/>
                </a:ln>
                <a:solidFill>
                  <a:schemeClr val="tx1"/>
                </a:solidFill>
                <a:effectLst/>
                <a:cs typeface="Arial" charset="0"/>
              </a:rPr>
              <a:t>statistically</a:t>
            </a:r>
            <a:r>
              <a:rPr kumimoji="0" lang="en-US" sz="1800" i="0" u="none" strike="noStrike" cap="none" normalizeH="0" baseline="0" dirty="0" smtClean="0">
                <a:ln>
                  <a:noFill/>
                </a:ln>
                <a:solidFill>
                  <a:schemeClr val="tx1"/>
                </a:solidFill>
                <a:effectLst/>
                <a:cs typeface="Arial" charset="0"/>
              </a:rPr>
              <a:t> different from each other.</a:t>
            </a:r>
          </a:p>
          <a:p>
            <a:pPr lvl="0"/>
            <a:r>
              <a:rPr kumimoji="0" lang="en-US" sz="1800" b="0" i="0" u="none" strike="noStrike" cap="none" normalizeH="0" baseline="0" dirty="0" smtClean="0">
                <a:ln>
                  <a:noFill/>
                </a:ln>
                <a:solidFill>
                  <a:schemeClr val="tx1"/>
                </a:solidFill>
                <a:effectLst/>
                <a:cs typeface="Arial" charset="0"/>
              </a:rPr>
              <a:t>This analysis is appropriate whenever you want to compare the means of two groups, and especially appropriate as the analysis for the </a:t>
            </a:r>
            <a:r>
              <a:rPr kumimoji="0" lang="en-US" sz="1800" b="0" i="0" u="none" strike="noStrike" cap="none" normalizeH="0" baseline="0" dirty="0" smtClean="0">
                <a:ln>
                  <a:noFill/>
                </a:ln>
                <a:solidFill>
                  <a:schemeClr val="tx1"/>
                </a:solidFill>
                <a:effectLst/>
                <a:cs typeface="Arial" charset="0"/>
                <a:hlinkClick r:id="rId2"/>
              </a:rPr>
              <a:t>posttest-only two-group randomized experimental design</a:t>
            </a:r>
            <a:r>
              <a:rPr kumimoji="0" lang="en-US" sz="1800" b="0" i="0" u="none" strike="noStrike" cap="none" normalizeH="0" baseline="0" dirty="0" smtClean="0">
                <a:ln>
                  <a:noFill/>
                </a:ln>
                <a:solidFill>
                  <a:schemeClr val="tx1"/>
                </a:solidFill>
                <a:effectLst/>
                <a:cs typeface="Arial" charset="0"/>
              </a:rPr>
              <a:t>.</a:t>
            </a:r>
          </a:p>
          <a:p>
            <a:pPr lvl="0"/>
            <a:endParaRPr kumimoji="0" lang="en-US" sz="1800" b="0" i="0" u="none" strike="noStrike" cap="none" normalizeH="0" baseline="0" dirty="0" smtClean="0">
              <a:ln>
                <a:noFill/>
              </a:ln>
              <a:solidFill>
                <a:schemeClr val="tx1"/>
              </a:solidFill>
              <a:effectLst/>
              <a:cs typeface="Arial" charset="0"/>
            </a:endParaRPr>
          </a:p>
          <a:p>
            <a:pPr marL="0" indent="0">
              <a:buNone/>
            </a:pPr>
            <a:endParaRPr lang="en-US" dirty="0"/>
          </a:p>
        </p:txBody>
      </p:sp>
      <p:pic>
        <p:nvPicPr>
          <p:cNvPr id="4" name="Picture 2" descr="http://www.socialresearchmethods.net/kb/Assets/images/stat_t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4543" y="4343400"/>
            <a:ext cx="2143125" cy="2000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9268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1556</Words>
  <Application>Microsoft Office PowerPoint</Application>
  <PresentationFormat>On-screen Show (4:3)</PresentationFormat>
  <Paragraphs>182</Paragraphs>
  <Slides>29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Tahoma</vt:lpstr>
      <vt:lpstr>Office Theme</vt:lpstr>
      <vt:lpstr>Eco 6380  Predictive Analytics For Economists Spring 2016 </vt:lpstr>
      <vt:lpstr>Presentation 1  Two Cultures Of Statistical Modeling  Chapters 1 and 2 in SPB and Breiman’s Two Cultures Paper   </vt:lpstr>
      <vt:lpstr>Textbook: Data Mining For Business Intelligence by G. Shmueli, N. Patel, and P. Bruce Wiley( 2nd ed., 2010)</vt:lpstr>
      <vt:lpstr>Definition of “Data Mining”</vt:lpstr>
      <vt:lpstr>The Stigma of the Term “Data Mining”</vt:lpstr>
      <vt:lpstr>Role of Interpretation of Data Mining Models</vt:lpstr>
      <vt:lpstr>Statistical Hypothesis Testing Versus Prediction: Two Distinct Purposes of Statistics  See: Prof. Leo Breiman “Statistical Modeling: The Two Cultures”  Statistical Science, Vol. 16, (Aug., 2001), 199 – 215.  </vt:lpstr>
      <vt:lpstr>Example of Statistical Hypothesis Testing</vt:lpstr>
      <vt:lpstr> Comparison of Two Populations: Example of Hypothesis Testing  Source of this and next three slides: http://www.socialresearchmethods.net/kb/stat_t.php </vt:lpstr>
      <vt:lpstr>The Notion of Statistical Distance</vt:lpstr>
      <vt:lpstr>Difference in Group Means Adjusted for Variability of Groups</vt:lpstr>
      <vt:lpstr>Ingredients of T-statistic</vt:lpstr>
      <vt:lpstr>P-Value</vt:lpstr>
      <vt:lpstr>But Hypothesis Testing Is Not All There Is. Some People Are Just as Interested in Prediction.</vt:lpstr>
      <vt:lpstr>Example of a Prediction Problem</vt:lpstr>
      <vt:lpstr>PowerPoint Presentation</vt:lpstr>
      <vt:lpstr>Some Data Mining Examples</vt:lpstr>
      <vt:lpstr>More Examples</vt:lpstr>
      <vt:lpstr>More Examples</vt:lpstr>
      <vt:lpstr>More Examples</vt:lpstr>
      <vt:lpstr>A Flow Diagram of a Typical University Course in Data Mining</vt:lpstr>
      <vt:lpstr>PowerPoint Presentation</vt:lpstr>
      <vt:lpstr>Some Very Important Terms</vt:lpstr>
      <vt:lpstr>Types of Variables</vt:lpstr>
      <vt:lpstr>Types of Categorical Variables</vt:lpstr>
      <vt:lpstr>Careers in Data Mining</vt:lpstr>
      <vt:lpstr>Salary/Income of Analytics/Data Mining/Data Science professionals http://www.kdnuggets.com/2013/02/salary-analytics-data-mining-data-science-professionals.html</vt:lpstr>
      <vt:lpstr>Recent News Stories on Analytics as a Career</vt:lpstr>
      <vt:lpstr>The McKinsey Report on Big Data</vt:lpstr>
    </vt:vector>
  </TitlesOfParts>
  <Company>Southern Methodist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5385 Data Mining Techniques for Economists Summer I, 2013</dc:title>
  <dc:creator>Fomby, Tom</dc:creator>
  <cp:lastModifiedBy>Fomby, Tom</cp:lastModifiedBy>
  <cp:revision>65</cp:revision>
  <dcterms:created xsi:type="dcterms:W3CDTF">2013-06-04T17:32:15Z</dcterms:created>
  <dcterms:modified xsi:type="dcterms:W3CDTF">2016-01-21T21:42:57Z</dcterms:modified>
</cp:coreProperties>
</file>