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99" r:id="rId3"/>
    <p:sldId id="297" r:id="rId4"/>
    <p:sldId id="285" r:id="rId5"/>
    <p:sldId id="263" r:id="rId6"/>
    <p:sldId id="287" r:id="rId7"/>
    <p:sldId id="288" r:id="rId8"/>
    <p:sldId id="289" r:id="rId9"/>
    <p:sldId id="293" r:id="rId10"/>
    <p:sldId id="30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717FA8-15E9-4BFF-9926-FF266C32D3A9}" type="slidenum">
              <a:rPr lang="en-US"/>
              <a:pPr/>
              <a:t>‹#›</a:t>
            </a:fld>
            <a:endParaRPr lang="en-US"/>
          </a:p>
        </p:txBody>
      </p:sp>
    </p:spTree>
    <p:extLst>
      <p:ext uri="{BB962C8B-B14F-4D97-AF65-F5344CB8AC3E}">
        <p14:creationId xmlns:p14="http://schemas.microsoft.com/office/powerpoint/2010/main" val="3044083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AA2E11-AB23-4E88-9538-CBC705B96110}" type="slidenum">
              <a:rPr lang="en-US"/>
              <a:pPr/>
              <a:t>‹#›</a:t>
            </a:fld>
            <a:endParaRPr lang="en-US"/>
          </a:p>
        </p:txBody>
      </p:sp>
    </p:spTree>
    <p:extLst>
      <p:ext uri="{BB962C8B-B14F-4D97-AF65-F5344CB8AC3E}">
        <p14:creationId xmlns:p14="http://schemas.microsoft.com/office/powerpoint/2010/main" val="44302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7B39A8-9AA7-47CF-AFD1-C70149DA8154}" type="slidenum">
              <a:rPr lang="en-US"/>
              <a:pPr/>
              <a:t>‹#›</a:t>
            </a:fld>
            <a:endParaRPr lang="en-US"/>
          </a:p>
        </p:txBody>
      </p:sp>
    </p:spTree>
    <p:extLst>
      <p:ext uri="{BB962C8B-B14F-4D97-AF65-F5344CB8AC3E}">
        <p14:creationId xmlns:p14="http://schemas.microsoft.com/office/powerpoint/2010/main" val="292796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188409-6983-4A65-945A-FD3F527A5F3D}" type="slidenum">
              <a:rPr lang="en-US"/>
              <a:pPr/>
              <a:t>‹#›</a:t>
            </a:fld>
            <a:endParaRPr lang="en-US"/>
          </a:p>
        </p:txBody>
      </p:sp>
    </p:spTree>
    <p:extLst>
      <p:ext uri="{BB962C8B-B14F-4D97-AF65-F5344CB8AC3E}">
        <p14:creationId xmlns:p14="http://schemas.microsoft.com/office/powerpoint/2010/main" val="353796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F30D28-5459-40B9-BB9F-CF4A1EB45067}" type="slidenum">
              <a:rPr lang="en-US"/>
              <a:pPr/>
              <a:t>‹#›</a:t>
            </a:fld>
            <a:endParaRPr lang="en-US"/>
          </a:p>
        </p:txBody>
      </p:sp>
    </p:spTree>
    <p:extLst>
      <p:ext uri="{BB962C8B-B14F-4D97-AF65-F5344CB8AC3E}">
        <p14:creationId xmlns:p14="http://schemas.microsoft.com/office/powerpoint/2010/main" val="368516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75A1BF-ABCA-4303-BF8A-7B03211C3E74}" type="slidenum">
              <a:rPr lang="en-US"/>
              <a:pPr/>
              <a:t>‹#›</a:t>
            </a:fld>
            <a:endParaRPr lang="en-US"/>
          </a:p>
        </p:txBody>
      </p:sp>
    </p:spTree>
    <p:extLst>
      <p:ext uri="{BB962C8B-B14F-4D97-AF65-F5344CB8AC3E}">
        <p14:creationId xmlns:p14="http://schemas.microsoft.com/office/powerpoint/2010/main" val="327163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61D5D7-891D-4C65-8BB2-25C0F92B1970}" type="slidenum">
              <a:rPr lang="en-US"/>
              <a:pPr/>
              <a:t>‹#›</a:t>
            </a:fld>
            <a:endParaRPr lang="en-US"/>
          </a:p>
        </p:txBody>
      </p:sp>
    </p:spTree>
    <p:extLst>
      <p:ext uri="{BB962C8B-B14F-4D97-AF65-F5344CB8AC3E}">
        <p14:creationId xmlns:p14="http://schemas.microsoft.com/office/powerpoint/2010/main" val="294724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31F256-4DB4-49D6-8845-485F2DE40562}" type="slidenum">
              <a:rPr lang="en-US"/>
              <a:pPr/>
              <a:t>‹#›</a:t>
            </a:fld>
            <a:endParaRPr lang="en-US"/>
          </a:p>
        </p:txBody>
      </p:sp>
    </p:spTree>
    <p:extLst>
      <p:ext uri="{BB962C8B-B14F-4D97-AF65-F5344CB8AC3E}">
        <p14:creationId xmlns:p14="http://schemas.microsoft.com/office/powerpoint/2010/main" val="39814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D583380-B69B-4931-A76E-F86E02764C2C}" type="slidenum">
              <a:rPr lang="en-US"/>
              <a:pPr/>
              <a:t>‹#›</a:t>
            </a:fld>
            <a:endParaRPr lang="en-US"/>
          </a:p>
        </p:txBody>
      </p:sp>
    </p:spTree>
    <p:extLst>
      <p:ext uri="{BB962C8B-B14F-4D97-AF65-F5344CB8AC3E}">
        <p14:creationId xmlns:p14="http://schemas.microsoft.com/office/powerpoint/2010/main" val="64095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6163E2-3F9E-4438-9099-474DED09978A}" type="slidenum">
              <a:rPr lang="en-US"/>
              <a:pPr/>
              <a:t>‹#›</a:t>
            </a:fld>
            <a:endParaRPr lang="en-US"/>
          </a:p>
        </p:txBody>
      </p:sp>
    </p:spTree>
    <p:extLst>
      <p:ext uri="{BB962C8B-B14F-4D97-AF65-F5344CB8AC3E}">
        <p14:creationId xmlns:p14="http://schemas.microsoft.com/office/powerpoint/2010/main" val="385606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583648-1576-4396-A32F-946F85F5330F}" type="slidenum">
              <a:rPr lang="en-US"/>
              <a:pPr/>
              <a:t>‹#›</a:t>
            </a:fld>
            <a:endParaRPr lang="en-US"/>
          </a:p>
        </p:txBody>
      </p:sp>
    </p:spTree>
    <p:extLst>
      <p:ext uri="{BB962C8B-B14F-4D97-AF65-F5344CB8AC3E}">
        <p14:creationId xmlns:p14="http://schemas.microsoft.com/office/powerpoint/2010/main" val="1400252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39ACA24-D966-4EC4-8E15-76AC99DE21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dirty="0" smtClean="0"/>
              <a:t>Eco </a:t>
            </a:r>
            <a:r>
              <a:rPr lang="en-US" sz="4000" b="1" dirty="0"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a:t>
            </a:r>
            <a:r>
              <a:rPr lang="en-US" sz="4000" b="1" dirty="0" smtClean="0"/>
              <a:t>2016</a:t>
            </a:r>
            <a:endParaRPr lang="en-US" b="1" dirty="0"/>
          </a:p>
        </p:txBody>
      </p:sp>
      <p:sp>
        <p:nvSpPr>
          <p:cNvPr id="3" name="Subtitle 2"/>
          <p:cNvSpPr>
            <a:spLocks noGrp="1"/>
          </p:cNvSpPr>
          <p:nvPr>
            <p:ph type="subTitle" idx="1"/>
          </p:nvPr>
        </p:nvSpPr>
        <p:spPr>
          <a:xfrm>
            <a:off x="1371600" y="3962400"/>
            <a:ext cx="6400800" cy="22098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Classroom Exercise:</a:t>
            </a:r>
            <a:br>
              <a:rPr lang="en-US" dirty="0" smtClean="0"/>
            </a:br>
            <a:r>
              <a:rPr lang="en-US" smtClean="0"/>
              <a:t>Exercise 9</a:t>
            </a:r>
            <a:endParaRPr lang="en-US" dirty="0"/>
          </a:p>
        </p:txBody>
      </p:sp>
    </p:spTree>
    <p:extLst>
      <p:ext uri="{BB962C8B-B14F-4D97-AF65-F5344CB8AC3E}">
        <p14:creationId xmlns:p14="http://schemas.microsoft.com/office/powerpoint/2010/main" val="280415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sz="4000" b="1" dirty="0" smtClean="0"/>
              <a:t>Presentation 10</a:t>
            </a:r>
            <a:br>
              <a:rPr lang="en-US" sz="4000" b="1" dirty="0" smtClean="0"/>
            </a:br>
            <a:r>
              <a:rPr lang="en-US" sz="4000" b="1" dirty="0"/>
              <a:t/>
            </a:r>
            <a:br>
              <a:rPr lang="en-US" sz="4000" b="1" dirty="0"/>
            </a:br>
            <a:r>
              <a:rPr lang="en-US" sz="4000" b="1" dirty="0" smtClean="0"/>
              <a:t>Judging Classifier Performance in the Presence of</a:t>
            </a:r>
            <a:br>
              <a:rPr lang="en-US" sz="4000" b="1" dirty="0" smtClean="0"/>
            </a:br>
            <a:r>
              <a:rPr lang="en-US" sz="4000" b="1" dirty="0" smtClean="0"/>
              <a:t>Information on the Payoff Matrix</a:t>
            </a:r>
            <a:br>
              <a:rPr lang="en-US" sz="4000" b="1" dirty="0" smtClean="0"/>
            </a:br>
            <a:r>
              <a:rPr lang="en-US" sz="4000" b="1" dirty="0" smtClean="0"/>
              <a:t>(The Optimal Threshold (Cutoff) Value Need not be equal to 0.5.)</a:t>
            </a:r>
            <a:br>
              <a:rPr lang="en-US" sz="4000" b="1" dirty="0" smtClean="0"/>
            </a:br>
            <a:r>
              <a:rPr lang="en-US" sz="4000" b="1" dirty="0"/>
              <a:t/>
            </a:r>
            <a:br>
              <a:rPr lang="en-US" sz="4000" b="1" dirty="0"/>
            </a:br>
            <a:r>
              <a:rPr lang="en-US" sz="4000" b="1" dirty="0" smtClean="0"/>
              <a:t>See Chapter 5 in SPB</a:t>
            </a:r>
            <a:r>
              <a:rPr lang="en-US" b="1" dirty="0" smtClean="0"/>
              <a:t/>
            </a:r>
            <a:br>
              <a:rPr lang="en-US" b="1" dirty="0" smtClean="0"/>
            </a:br>
            <a:endParaRPr lang="en-US" b="1" dirty="0"/>
          </a:p>
        </p:txBody>
      </p:sp>
    </p:spTree>
    <p:extLst>
      <p:ext uri="{BB962C8B-B14F-4D97-AF65-F5344CB8AC3E}">
        <p14:creationId xmlns:p14="http://schemas.microsoft.com/office/powerpoint/2010/main" val="2672379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US" dirty="0" smtClean="0"/>
              <a:t>Note: In the discussion that follows we are going to take the data partition sequence to be Training Data Set, then Validation Data Set, and, finally, the Test Data Set</a:t>
            </a:r>
            <a:br>
              <a:rPr lang="en-US" dirty="0" smtClean="0"/>
            </a:br>
            <a:r>
              <a:rPr lang="en-US" dirty="0" smtClean="0"/>
              <a:t>(the SAS EM and XLMINER Convention) </a:t>
            </a:r>
            <a:endParaRPr lang="en-US" dirty="0"/>
          </a:p>
        </p:txBody>
      </p:sp>
    </p:spTree>
    <p:extLst>
      <p:ext uri="{BB962C8B-B14F-4D97-AF65-F5344CB8AC3E}">
        <p14:creationId xmlns:p14="http://schemas.microsoft.com/office/powerpoint/2010/main" val="3068080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2468562"/>
              </a:xfrm>
            </p:spPr>
            <p:txBody>
              <a:bodyPr/>
              <a:lstStyle/>
              <a:p>
                <a:pPr/>
                <a:r>
                  <a:rPr lang="en-US" sz="2400" dirty="0" smtClean="0"/>
                  <a:t>The Payoff Matrix</a:t>
                </a:r>
                <a:br>
                  <a:rPr lang="en-US" sz="2400" dirty="0" smtClean="0"/>
                </a:b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a:rPr>
                            <m:t>𝑃</m:t>
                          </m:r>
                        </m:e>
                        <m:sub>
                          <m:r>
                            <a:rPr lang="en-US" sz="2400" b="0" i="1" smtClean="0">
                              <a:latin typeface="Cambria Math"/>
                            </a:rPr>
                            <m:t>11</m:t>
                          </m:r>
                        </m:sub>
                      </m:sSub>
                      <m:r>
                        <a:rPr lang="en-US" sz="2400" b="0" i="1" smtClean="0">
                          <a:latin typeface="Cambria Math"/>
                        </a:rPr>
                        <m:t>=</m:t>
                      </m:r>
                      <m:r>
                        <a:rPr lang="en-US" sz="2400" b="0" i="1" smtClean="0">
                          <a:latin typeface="Cambria Math"/>
                        </a:rPr>
                        <m:t>𝑃𝑎𝑦𝑜𝑓𝑓</m:t>
                      </m:r>
                      <m:r>
                        <a:rPr lang="en-US" sz="2400" b="0" i="1" smtClean="0">
                          <a:latin typeface="Cambria Math"/>
                        </a:rPr>
                        <m:t> </m:t>
                      </m:r>
                      <m:r>
                        <a:rPr lang="en-US" sz="2400" b="0" i="1" smtClean="0">
                          <a:latin typeface="Cambria Math"/>
                        </a:rPr>
                        <m:t>𝑤h𝑒𝑛</m:t>
                      </m:r>
                      <m:r>
                        <a:rPr lang="en-US" sz="2400" b="0" i="1" smtClean="0">
                          <a:latin typeface="Cambria Math"/>
                        </a:rPr>
                        <m:t> </m:t>
                      </m:r>
                      <m:r>
                        <a:rPr lang="en-US" sz="2400" b="0" i="1" smtClean="0">
                          <a:latin typeface="Cambria Math"/>
                        </a:rPr>
                        <m:t>𝑚𝑎𝑘𝑖𝑛𝑔</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𝑐𝑜𝑟𝑟𝑒𝑐𝑡</m:t>
                      </m:r>
                      <m:r>
                        <a:rPr lang="en-US" sz="2400" b="0" i="1" smtClean="0">
                          <a:latin typeface="Cambria Math"/>
                        </a:rPr>
                        <m:t> 1 </m:t>
                      </m:r>
                      <m:r>
                        <a:rPr lang="en-US" sz="2400" b="0" i="1" smtClean="0">
                          <a:latin typeface="Cambria Math"/>
                        </a:rPr>
                        <m:t>𝑐𝑙𝑎𝑠𝑠𝑖𝑓𝑖𝑐𝑎𝑡𝑖𝑜𝑛</m:t>
                      </m:r>
                    </m:oMath>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a:rPr>
                            <m:t>𝑃</m:t>
                          </m:r>
                        </m:e>
                        <m:sub>
                          <m:r>
                            <a:rPr lang="en-US" sz="2400" b="0" i="1" smtClean="0">
                              <a:latin typeface="Cambria Math"/>
                            </a:rPr>
                            <m:t>00</m:t>
                          </m:r>
                        </m:sub>
                      </m:sSub>
                      <m:r>
                        <a:rPr lang="en-US" sz="2400" b="0" i="1" smtClean="0">
                          <a:latin typeface="Cambria Math"/>
                        </a:rPr>
                        <m:t>=</m:t>
                      </m:r>
                      <m:r>
                        <a:rPr lang="en-US" sz="2400" b="0" i="1" smtClean="0">
                          <a:latin typeface="Cambria Math"/>
                        </a:rPr>
                        <m:t>𝑃𝑎𝑦𝑜𝑓𝑓</m:t>
                      </m:r>
                      <m:r>
                        <a:rPr lang="en-US" sz="2400" b="0" i="1" smtClean="0">
                          <a:latin typeface="Cambria Math"/>
                        </a:rPr>
                        <m:t> </m:t>
                      </m:r>
                      <m:r>
                        <a:rPr lang="en-US" sz="2400" b="0" i="1" smtClean="0">
                          <a:latin typeface="Cambria Math"/>
                        </a:rPr>
                        <m:t>𝑤h𝑒𝑛</m:t>
                      </m:r>
                      <m:r>
                        <a:rPr lang="en-US" sz="2400" b="0" i="1" smtClean="0">
                          <a:latin typeface="Cambria Math"/>
                        </a:rPr>
                        <m:t> </m:t>
                      </m:r>
                      <m:r>
                        <a:rPr lang="en-US" sz="2400" b="0" i="1" smtClean="0">
                          <a:latin typeface="Cambria Math"/>
                        </a:rPr>
                        <m:t>𝑚𝑎𝑘𝑖𝑛𝑔</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𝑐𝑜𝑟𝑟𝑒𝑐𝑡</m:t>
                      </m:r>
                      <m:r>
                        <a:rPr lang="en-US" sz="2400" b="0" i="1" smtClean="0">
                          <a:latin typeface="Cambria Math"/>
                        </a:rPr>
                        <m:t> 0 </m:t>
                      </m:r>
                      <m:r>
                        <a:rPr lang="en-US" sz="2400" b="0" i="1" smtClean="0">
                          <a:latin typeface="Cambria Math"/>
                        </a:rPr>
                        <m:t>𝑐𝑙𝑎𝑠𝑠𝑖𝑓𝑖𝑐𝑎𝑡𝑖𝑜𝑛</m:t>
                      </m:r>
                    </m:oMath>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a:rPr>
                            <m:t>𝑃</m:t>
                          </m:r>
                        </m:e>
                        <m:sub>
                          <m:r>
                            <a:rPr lang="en-US" sz="2400" b="0" i="1" smtClean="0">
                              <a:latin typeface="Cambria Math"/>
                            </a:rPr>
                            <m:t>10 </m:t>
                          </m:r>
                        </m:sub>
                      </m:sSub>
                      <m:r>
                        <a:rPr lang="en-US" sz="2400" b="0" i="1" smtClean="0">
                          <a:latin typeface="Cambria Math"/>
                        </a:rPr>
                        <m:t>=</m:t>
                      </m:r>
                      <m:r>
                        <a:rPr lang="en-US" sz="2400" b="0" i="1" smtClean="0">
                          <a:latin typeface="Cambria Math"/>
                        </a:rPr>
                        <m:t>𝑃𝑎𝑦𝑜𝑓𝑓</m:t>
                      </m:r>
                      <m:r>
                        <a:rPr lang="en-US" sz="2400" b="0" i="1" smtClean="0">
                          <a:latin typeface="Cambria Math"/>
                        </a:rPr>
                        <m:t> </m:t>
                      </m:r>
                      <m:r>
                        <a:rPr lang="en-US" sz="2400" b="0" i="1" smtClean="0">
                          <a:latin typeface="Cambria Math"/>
                        </a:rPr>
                        <m:t>𝑤h𝑒𝑛</m:t>
                      </m:r>
                      <m:r>
                        <a:rPr lang="en-US" sz="2400" b="0" i="1" smtClean="0">
                          <a:latin typeface="Cambria Math"/>
                        </a:rPr>
                        <m:t> </m:t>
                      </m:r>
                      <m:r>
                        <a:rPr lang="en-US" sz="2400" b="0" i="1" smtClean="0">
                          <a:latin typeface="Cambria Math"/>
                        </a:rPr>
                        <m:t>𝑖𝑛𝑐𝑜𝑟𝑟𝑒𝑐𝑡𝑙𝑦</m:t>
                      </m:r>
                      <m:r>
                        <a:rPr lang="en-US" sz="2400" b="0" i="1" smtClean="0">
                          <a:latin typeface="Cambria Math"/>
                        </a:rPr>
                        <m:t> </m:t>
                      </m:r>
                      <m:r>
                        <a:rPr lang="en-US" sz="2400" b="0" i="1" smtClean="0">
                          <a:latin typeface="Cambria Math"/>
                        </a:rPr>
                        <m:t>𝑐𝑙𝑎𝑠𝑠𝑖𝑓𝑦𝑖𝑛𝑔</m:t>
                      </m:r>
                      <m:r>
                        <a:rPr lang="en-US" sz="2400" b="0" i="1" smtClean="0">
                          <a:latin typeface="Cambria Math"/>
                        </a:rPr>
                        <m:t> </m:t>
                      </m:r>
                      <m:r>
                        <a:rPr lang="en-US" sz="2400" b="0" i="1" smtClean="0">
                          <a:latin typeface="Cambria Math"/>
                        </a:rPr>
                        <m:t>𝑎</m:t>
                      </m:r>
                      <m:r>
                        <a:rPr lang="en-US" sz="2400" b="0" i="1" smtClean="0">
                          <a:latin typeface="Cambria Math"/>
                        </a:rPr>
                        <m:t> 1 </m:t>
                      </m:r>
                      <m:r>
                        <a:rPr lang="en-US" sz="2400" b="0" i="1" smtClean="0">
                          <a:latin typeface="Cambria Math"/>
                        </a:rPr>
                        <m:t>𝑎𝑠</m:t>
                      </m:r>
                      <m:r>
                        <a:rPr lang="en-US" sz="2400" b="0" i="1" smtClean="0">
                          <a:latin typeface="Cambria Math"/>
                        </a:rPr>
                        <m:t> </m:t>
                      </m:r>
                      <m:r>
                        <a:rPr lang="en-US" sz="2400" b="0" i="1" smtClean="0">
                          <a:latin typeface="Cambria Math"/>
                        </a:rPr>
                        <m:t>𝑎</m:t>
                      </m:r>
                      <m:r>
                        <a:rPr lang="en-US" sz="2400" b="0" i="1" smtClean="0">
                          <a:latin typeface="Cambria Math"/>
                        </a:rPr>
                        <m:t> 0</m:t>
                      </m:r>
                    </m:oMath>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a:rPr>
                            <m:t>𝑃</m:t>
                          </m:r>
                        </m:e>
                        <m:sub>
                          <m:r>
                            <a:rPr lang="en-US" sz="2400" b="0" i="1" smtClean="0">
                              <a:latin typeface="Cambria Math"/>
                            </a:rPr>
                            <m:t>01</m:t>
                          </m:r>
                        </m:sub>
                      </m:sSub>
                      <m:r>
                        <a:rPr lang="en-US" sz="2400" b="0" i="1" smtClean="0">
                          <a:latin typeface="Cambria Math"/>
                        </a:rPr>
                        <m:t>=</m:t>
                      </m:r>
                      <m:r>
                        <a:rPr lang="en-US" sz="2400" b="0" i="1" smtClean="0">
                          <a:latin typeface="Cambria Math"/>
                        </a:rPr>
                        <m:t>𝑃𝑎𝑦𝑜𝑓𝑓</m:t>
                      </m:r>
                      <m:r>
                        <a:rPr lang="en-US" sz="2400" b="0" i="1" smtClean="0">
                          <a:latin typeface="Cambria Math"/>
                        </a:rPr>
                        <m:t> </m:t>
                      </m:r>
                      <m:r>
                        <a:rPr lang="en-US" sz="2400" b="0" i="1" smtClean="0">
                          <a:latin typeface="Cambria Math"/>
                        </a:rPr>
                        <m:t>𝑤h𝑒𝑛</m:t>
                      </m:r>
                      <m:r>
                        <a:rPr lang="en-US" sz="2400" b="0" i="1" smtClean="0">
                          <a:latin typeface="Cambria Math"/>
                        </a:rPr>
                        <m:t> </m:t>
                      </m:r>
                      <m:r>
                        <a:rPr lang="en-US" sz="2400" b="0" i="1" smtClean="0">
                          <a:latin typeface="Cambria Math"/>
                        </a:rPr>
                        <m:t>𝑖𝑛𝑐𝑜𝑟𝑟𝑒𝑐𝑡𝑙𝑦</m:t>
                      </m:r>
                      <m:r>
                        <a:rPr lang="en-US" sz="2400" b="0" i="1" smtClean="0">
                          <a:latin typeface="Cambria Math"/>
                        </a:rPr>
                        <m:t> </m:t>
                      </m:r>
                      <m:r>
                        <a:rPr lang="en-US" sz="2400" b="0" i="1" smtClean="0">
                          <a:latin typeface="Cambria Math"/>
                        </a:rPr>
                        <m:t>𝑐𝑙𝑎𝑠𝑠𝑖𝑓𝑦𝑖𝑛𝑔</m:t>
                      </m:r>
                      <m:r>
                        <a:rPr lang="en-US" sz="2400" b="0" i="1" smtClean="0">
                          <a:latin typeface="Cambria Math"/>
                        </a:rPr>
                        <m:t> </m:t>
                      </m:r>
                      <m:r>
                        <a:rPr lang="en-US" sz="2400" b="0" i="1" smtClean="0">
                          <a:latin typeface="Cambria Math"/>
                        </a:rPr>
                        <m:t>𝑎</m:t>
                      </m:r>
                      <m:r>
                        <a:rPr lang="en-US" sz="2400" b="0" i="1" smtClean="0">
                          <a:latin typeface="Cambria Math"/>
                        </a:rPr>
                        <m:t> 0 </m:t>
                      </m:r>
                      <m:r>
                        <a:rPr lang="en-US" sz="2400" b="0" i="1" smtClean="0">
                          <a:latin typeface="Cambria Math"/>
                        </a:rPr>
                        <m:t>𝑎𝑠</m:t>
                      </m:r>
                      <m:r>
                        <a:rPr lang="en-US" sz="2400" b="0" i="1" smtClean="0">
                          <a:latin typeface="Cambria Math"/>
                        </a:rPr>
                        <m:t> </m:t>
                      </m:r>
                      <m:r>
                        <a:rPr lang="en-US" sz="2400" b="0" i="1" smtClean="0">
                          <a:latin typeface="Cambria Math"/>
                        </a:rPr>
                        <m:t>𝑎</m:t>
                      </m:r>
                      <m:r>
                        <a:rPr lang="en-US" sz="2400" b="0" i="1" smtClean="0">
                          <a:latin typeface="Cambria Math"/>
                        </a:rPr>
                        <m:t> 1</m:t>
                      </m:r>
                    </m:oMath>
                  </m:oMathPara>
                </a14:m>
                <a:r>
                  <a:rPr lang="en-US" sz="2400" b="0" dirty="0" smtClean="0"/>
                  <a:t/>
                </a:r>
                <a:br>
                  <a:rPr lang="en-US" sz="2400" b="0" dirty="0" smtClean="0"/>
                </a:br>
                <a:r>
                  <a:rPr lang="en-US" sz="2400" b="0" dirty="0" smtClean="0"/>
                  <a:t>Payoffs can be positive or negative.  We usually think of</a:t>
                </a:r>
                <a:br>
                  <a:rPr lang="en-US" sz="2400" b="0" dirty="0" smtClean="0"/>
                </a:br>
                <a:r>
                  <a:rPr lang="en-US" sz="2400" b="0" dirty="0" smtClean="0"/>
                  <a:t> correct classifications as generating positive payoffs and incorrect classifications as generating negative payoffs.</a:t>
                </a:r>
                <a:endParaRPr lang="en-US" sz="24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2468562"/>
              </a:xfrm>
              <a:blipFill rotWithShape="0">
                <a:blip r:embed="rId2"/>
                <a:stretch>
                  <a:fillRect t="-12840" r="-1037" b="-17037"/>
                </a:stretch>
              </a:blipFill>
            </p:spPr>
            <p:txBody>
              <a:bodyPr/>
              <a:lstStyle/>
              <a:p>
                <a:r>
                  <a:rPr lang="en-US">
                    <a:noFill/>
                  </a:rPr>
                  <a:t> </a:t>
                </a:r>
              </a:p>
            </p:txBody>
          </p:sp>
        </mc:Fallback>
      </mc:AlternateContent>
      <p:graphicFrame>
        <p:nvGraphicFramePr>
          <p:cNvPr id="5" name="Content Placeholder 4"/>
          <p:cNvGraphicFramePr>
            <a:graphicFrameLocks noGrp="1"/>
          </p:cNvGraphicFramePr>
          <p:nvPr>
            <p:ph idx="1"/>
            <p:extLst>
              <p:ext uri="{D42A27DB-BD31-4B8C-83A1-F6EECF244321}">
                <p14:modId xmlns:p14="http://schemas.microsoft.com/office/powerpoint/2010/main" val="83946176"/>
              </p:ext>
            </p:extLst>
          </p:nvPr>
        </p:nvGraphicFramePr>
        <p:xfrm>
          <a:off x="2514600" y="3124200"/>
          <a:ext cx="3387724" cy="2819400"/>
        </p:xfrm>
        <a:graphic>
          <a:graphicData uri="http://schemas.openxmlformats.org/drawingml/2006/table">
            <a:tbl>
              <a:tblPr/>
              <a:tblGrid>
                <a:gridCol w="859079"/>
                <a:gridCol w="834783"/>
                <a:gridCol w="883375"/>
                <a:gridCol w="810487"/>
              </a:tblGrid>
              <a:tr h="513892">
                <a:tc rowSpan="2" gridSpan="2">
                  <a:txBody>
                    <a:bodyPr/>
                    <a:lstStyle/>
                    <a:p>
                      <a:pPr marL="0" marR="0" algn="ctr">
                        <a:spcBef>
                          <a:spcPts val="0"/>
                        </a:spcBef>
                        <a:spcAft>
                          <a:spcPts val="0"/>
                        </a:spcAft>
                      </a:pPr>
                      <a:r>
                        <a:rPr lang="en-US" sz="1200" dirty="0">
                          <a:effectLst/>
                          <a:latin typeface="Arial"/>
                          <a:ea typeface="SimSun"/>
                        </a:rPr>
                        <a:t> </a:t>
                      </a:r>
                      <a:endParaRPr lang="en-US" sz="1200" dirty="0">
                        <a:effectLst/>
                        <a:latin typeface="Times New Roman"/>
                        <a:ea typeface="SimSun"/>
                      </a:endParaRPr>
                    </a:p>
                  </a:txBody>
                  <a:tcPr marL="68580" marR="68580" marT="0" marB="0" anchor="ctr">
                    <a:lnL>
                      <a:noFill/>
                    </a:lnL>
                    <a:lnR>
                      <a:noFill/>
                    </a:lnR>
                    <a:lnT>
                      <a:noFill/>
                    </a:lnT>
                    <a:lnB>
                      <a:noFill/>
                    </a:lnB>
                  </a:tcPr>
                </a:tc>
                <a:tc rowSpan="2" hMerge="1">
                  <a:txBody>
                    <a:bodyPr/>
                    <a:lstStyle/>
                    <a:p>
                      <a:endParaRPr lang="en-US"/>
                    </a:p>
                  </a:txBody>
                  <a:tcPr/>
                </a:tc>
                <a:tc gridSpan="2">
                  <a:txBody>
                    <a:bodyPr/>
                    <a:lstStyle/>
                    <a:p>
                      <a:pPr marL="0" marR="0" algn="ctr">
                        <a:spcBef>
                          <a:spcPts val="0"/>
                        </a:spcBef>
                        <a:spcAft>
                          <a:spcPts val="0"/>
                        </a:spcAft>
                      </a:pPr>
                      <a:r>
                        <a:rPr lang="en-US" sz="1200" dirty="0" smtClean="0">
                          <a:effectLst/>
                          <a:latin typeface="Arial"/>
                          <a:ea typeface="SimSun"/>
                        </a:rPr>
                        <a:t>Predicted </a:t>
                      </a:r>
                      <a:r>
                        <a:rPr lang="en-US" sz="1200" dirty="0">
                          <a:effectLst/>
                          <a:latin typeface="Arial"/>
                          <a:ea typeface="SimSun"/>
                        </a:rPr>
                        <a:t>Value</a:t>
                      </a:r>
                      <a:endParaRPr lang="en-US" sz="1200" dirty="0">
                        <a:effectLst/>
                        <a:latin typeface="Times New Roman"/>
                        <a:ea typeface="SimSun"/>
                      </a:endParaRPr>
                    </a:p>
                  </a:txBody>
                  <a:tcPr marL="68580" marR="68580" marT="0" marB="0" anchor="ctr">
                    <a:lnL>
                      <a:noFill/>
                    </a:lnL>
                    <a:lnR>
                      <a:noFill/>
                    </a:lnR>
                    <a:lnT>
                      <a:noFill/>
                    </a:lnT>
                    <a:lnB>
                      <a:noFill/>
                    </a:lnB>
                  </a:tcPr>
                </a:tc>
                <a:tc hMerge="1">
                  <a:txBody>
                    <a:bodyPr/>
                    <a:lstStyle/>
                    <a:p>
                      <a:endParaRPr lang="en-US"/>
                    </a:p>
                  </a:txBody>
                  <a:tcPr/>
                </a:tc>
              </a:tr>
              <a:tr h="436323">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1200">
                          <a:effectLst/>
                          <a:latin typeface="Arial"/>
                          <a:ea typeface="SimSun"/>
                        </a:rPr>
                        <a:t>1</a:t>
                      </a:r>
                      <a:endParaRPr lang="en-US" sz="1200">
                        <a:effectLst/>
                        <a:latin typeface="Times New Roman"/>
                        <a:ea typeface="SimSu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Arial"/>
                          <a:ea typeface="SimSun"/>
                        </a:rPr>
                        <a:t>0</a:t>
                      </a:r>
                      <a:endParaRPr lang="en-US" sz="1200">
                        <a:effectLst/>
                        <a:latin typeface="Times New Roman"/>
                        <a:ea typeface="SimSu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929744">
                <a:tc rowSpan="2">
                  <a:txBody>
                    <a:bodyPr/>
                    <a:lstStyle/>
                    <a:p>
                      <a:pPr marL="0" marR="0" algn="ctr">
                        <a:spcBef>
                          <a:spcPts val="0"/>
                        </a:spcBef>
                        <a:spcAft>
                          <a:spcPts val="0"/>
                        </a:spcAft>
                      </a:pPr>
                      <a:r>
                        <a:rPr lang="en-US" sz="1200" dirty="0" smtClean="0">
                          <a:effectLst/>
                          <a:latin typeface="Arial"/>
                          <a:ea typeface="SimSun"/>
                        </a:rPr>
                        <a:t>Actual </a:t>
                      </a:r>
                      <a:r>
                        <a:rPr lang="en-US" sz="1200" dirty="0">
                          <a:effectLst/>
                          <a:latin typeface="Arial"/>
                          <a:ea typeface="SimSun"/>
                        </a:rPr>
                        <a:t>value</a:t>
                      </a:r>
                      <a:endParaRPr lang="en-US" sz="1200" dirty="0">
                        <a:effectLst/>
                        <a:latin typeface="Times New Roman"/>
                        <a:ea typeface="SimSu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effectLst/>
                          <a:latin typeface="Arial"/>
                          <a:ea typeface="SimSun"/>
                        </a:rPr>
                        <a:t>1</a:t>
                      </a:r>
                      <a:endParaRPr lang="en-US" sz="1200">
                        <a:effectLst/>
                        <a:latin typeface="Times New Roman"/>
                        <a:ea typeface="SimSu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a:effectLst/>
                          <a:latin typeface="Arial"/>
                          <a:ea typeface="SimSun"/>
                        </a:rPr>
                        <a:t>P</a:t>
                      </a:r>
                      <a:r>
                        <a:rPr lang="en-US" sz="1200" baseline="-25000">
                          <a:effectLst/>
                          <a:latin typeface="Arial"/>
                          <a:ea typeface="SimSun"/>
                        </a:rPr>
                        <a:t>11</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a:ea typeface="SimSun"/>
                        </a:rPr>
                        <a:t>P</a:t>
                      </a:r>
                      <a:r>
                        <a:rPr lang="en-US" sz="1200" baseline="-25000" dirty="0">
                          <a:effectLst/>
                          <a:latin typeface="Arial"/>
                          <a:ea typeface="SimSun"/>
                        </a:rPr>
                        <a:t>10</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9441">
                <a:tc vMerge="1">
                  <a:txBody>
                    <a:bodyPr/>
                    <a:lstStyle/>
                    <a:p>
                      <a:endParaRPr lang="en-US"/>
                    </a:p>
                  </a:txBody>
                  <a:tcPr/>
                </a:tc>
                <a:tc>
                  <a:txBody>
                    <a:bodyPr/>
                    <a:lstStyle/>
                    <a:p>
                      <a:pPr marL="0" marR="0" algn="ctr">
                        <a:spcBef>
                          <a:spcPts val="0"/>
                        </a:spcBef>
                        <a:spcAft>
                          <a:spcPts val="0"/>
                        </a:spcAft>
                      </a:pPr>
                      <a:r>
                        <a:rPr lang="en-US" sz="1200">
                          <a:effectLst/>
                          <a:latin typeface="Arial"/>
                          <a:ea typeface="SimSun"/>
                        </a:rPr>
                        <a:t>0</a:t>
                      </a:r>
                      <a:endParaRPr lang="en-US" sz="1200">
                        <a:effectLst/>
                        <a:latin typeface="Times New Roman"/>
                        <a:ea typeface="SimSu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200">
                          <a:effectLst/>
                          <a:latin typeface="Arial"/>
                          <a:ea typeface="SimSun"/>
                        </a:rPr>
                        <a:t>P</a:t>
                      </a:r>
                      <a:r>
                        <a:rPr lang="en-US" sz="1200" baseline="-25000">
                          <a:effectLst/>
                          <a:latin typeface="Arial"/>
                          <a:ea typeface="SimSun"/>
                        </a:rPr>
                        <a:t>01</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Arial"/>
                          <a:ea typeface="SimSun"/>
                        </a:rPr>
                        <a:t>P</a:t>
                      </a:r>
                      <a:r>
                        <a:rPr lang="en-US" sz="1200" baseline="-25000" dirty="0">
                          <a:effectLst/>
                          <a:latin typeface="Arial"/>
                          <a:ea typeface="SimSun"/>
                        </a:rPr>
                        <a:t>00</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37589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b="1" dirty="0" smtClean="0"/>
              <a:t>Cases Where We Have </a:t>
            </a:r>
            <a:br>
              <a:rPr lang="en-US" sz="3600" b="1" dirty="0" smtClean="0"/>
            </a:br>
            <a:r>
              <a:rPr lang="en-US" sz="3600" b="1" dirty="0" smtClean="0"/>
              <a:t>At Least Some Information on the Payoff Matrix</a:t>
            </a:r>
            <a:endParaRPr lang="en-US" sz="3600" b="1" dirty="0"/>
          </a:p>
        </p:txBody>
      </p:sp>
      <mc:AlternateContent xmlns:mc="http://schemas.openxmlformats.org/markup-compatibility/2006" xmlns:a14="http://schemas.microsoft.com/office/drawing/2010/main">
        <mc:Choice Requires="a14">
          <p:sp>
            <p:nvSpPr>
              <p:cNvPr id="12291" name="Rectangle 3"/>
              <p:cNvSpPr>
                <a:spLocks noGrp="1" noChangeArrowheads="1"/>
              </p:cNvSpPr>
              <p:nvPr>
                <p:ph type="body" idx="1"/>
              </p:nvPr>
            </p:nvSpPr>
            <p:spPr>
              <a:xfrm>
                <a:off x="457200" y="1828800"/>
                <a:ext cx="8229600" cy="4724400"/>
              </a:xfrm>
            </p:spPr>
            <p:txBody>
              <a:bodyPr/>
              <a:lstStyle/>
              <a:p>
                <a:pPr marL="812800" indent="-812800">
                  <a:lnSpc>
                    <a:spcPct val="80000"/>
                  </a:lnSpc>
                  <a:buFontTx/>
                  <a:buNone/>
                </a:pPr>
                <a:r>
                  <a:rPr lang="en-US" b="1" dirty="0" smtClean="0"/>
                  <a:t>Different Cases:</a:t>
                </a:r>
                <a:endParaRPr lang="en-US" b="1" dirty="0"/>
              </a:p>
              <a:p>
                <a:pPr marL="812800" indent="-812800">
                  <a:lnSpc>
                    <a:spcPct val="80000"/>
                  </a:lnSpc>
                  <a:buFontTx/>
                  <a:buNone/>
                </a:pPr>
                <a:r>
                  <a:rPr lang="en-US" sz="2400" dirty="0"/>
                  <a:t>   </a:t>
                </a:r>
                <a:r>
                  <a:rPr lang="en-US" sz="2400" dirty="0" smtClean="0"/>
                  <a:t>     </a:t>
                </a:r>
                <a:r>
                  <a:rPr lang="en-US" b="1" dirty="0" smtClean="0"/>
                  <a:t>Case </a:t>
                </a:r>
                <a:r>
                  <a:rPr lang="en-US" b="1" dirty="0"/>
                  <a:t>I:</a:t>
                </a:r>
                <a:r>
                  <a:rPr lang="en-US" dirty="0"/>
                  <a:t> </a:t>
                </a:r>
                <a:r>
                  <a:rPr lang="en-US" dirty="0" smtClean="0"/>
                  <a:t>All Cells of the Payoff Matrix are Known</a:t>
                </a:r>
                <a:endParaRPr lang="en-US" dirty="0"/>
              </a:p>
              <a:p>
                <a:pPr marL="812800" indent="-812800">
                  <a:lnSpc>
                    <a:spcPct val="80000"/>
                  </a:lnSpc>
                  <a:buFontTx/>
                  <a:buNone/>
                </a:pPr>
                <a:r>
                  <a:rPr lang="en-US" dirty="0"/>
                  <a:t>     </a:t>
                </a:r>
                <a:r>
                  <a:rPr lang="en-US" dirty="0" smtClean="0"/>
                  <a:t> </a:t>
                </a:r>
                <a:r>
                  <a:rPr lang="en-US" b="1" dirty="0" smtClean="0"/>
                  <a:t>Case </a:t>
                </a:r>
                <a:r>
                  <a:rPr lang="en-US" b="1" dirty="0"/>
                  <a:t>II: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𝑃</m:t>
                        </m:r>
                      </m:e>
                      <m:sub>
                        <m:r>
                          <a:rPr lang="en-US" b="0" i="1" smtClean="0">
                            <a:latin typeface="Cambria Math"/>
                          </a:rPr>
                          <m:t>11</m:t>
                        </m:r>
                      </m:sub>
                    </m:sSub>
                    <m:r>
                      <a:rPr lang="en-US" b="0" i="1" smtClean="0">
                        <a:latin typeface="Cambria Math"/>
                      </a:rPr>
                      <m:t>= </m:t>
                    </m:r>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00</m:t>
                        </m:r>
                      </m:sub>
                    </m:sSub>
                    <m:r>
                      <a:rPr lang="en-US" b="0" i="1" smtClean="0">
                        <a:latin typeface="Cambria Math"/>
                      </a:rPr>
                      <m:t>=</m:t>
                    </m:r>
                    <m:r>
                      <a:rPr lang="en-US" b="0" i="1" smtClean="0">
                        <a:latin typeface="Cambria Math"/>
                      </a:rPr>
                      <m:t>𝑀</m:t>
                    </m:r>
                    <m:r>
                      <a:rPr lang="en-US" b="0" i="1" smtClean="0">
                        <a:latin typeface="Cambria Math"/>
                        <a:ea typeface="Cambria Math"/>
                      </a:rPr>
                      <m:t>≥</m:t>
                    </m:r>
                    <m:r>
                      <a:rPr lang="en-US" b="0" i="1" smtClean="0">
                        <a:latin typeface="Cambria Math"/>
                      </a:rPr>
                      <m:t>0, </m:t>
                    </m:r>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10</m:t>
                        </m:r>
                      </m:sub>
                    </m:sSub>
                    <m:r>
                      <a:rPr lang="en-US" b="0" i="1" smtClean="0">
                        <a:latin typeface="Cambria Math"/>
                      </a:rPr>
                      <m:t>= </m:t>
                    </m:r>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01</m:t>
                        </m:r>
                      </m:sub>
                    </m:sSub>
                    <m:r>
                      <a:rPr lang="en-US" b="0" i="1" smtClean="0">
                        <a:latin typeface="Cambria Math"/>
                      </a:rPr>
                      <m:t>=</m:t>
                    </m:r>
                    <m:r>
                      <a:rPr lang="en-US" b="0" i="1" smtClean="0">
                        <a:latin typeface="Cambria Math"/>
                      </a:rPr>
                      <m:t>𝐿</m:t>
                    </m:r>
                    <m:r>
                      <a:rPr lang="en-US" b="0" i="1" smtClean="0">
                        <a:latin typeface="Cambria Math"/>
                        <a:ea typeface="Cambria Math"/>
                      </a:rPr>
                      <m:t>≤</m:t>
                    </m:r>
                    <m:r>
                      <a:rPr lang="en-US" b="0" i="1" smtClean="0">
                        <a:latin typeface="Cambria Math"/>
                      </a:rPr>
                      <m:t>0</m:t>
                    </m:r>
                  </m:oMath>
                </a14:m>
                <a:r>
                  <a:rPr lang="en-US" dirty="0" smtClean="0"/>
                  <a:t> (Symmetric Loss Case).  Result: Maximize Accuracy Rate (equivalently, minimize Error Rate = 1 – Accuracy Rate) </a:t>
                </a:r>
              </a:p>
              <a:p>
                <a:pPr marL="812800" indent="-812800">
                  <a:lnSpc>
                    <a:spcPct val="80000"/>
                  </a:lnSpc>
                  <a:buFontTx/>
                  <a:buNone/>
                </a:pPr>
                <a:r>
                  <a:rPr lang="en-US" dirty="0" smtClean="0"/>
                  <a:t>     </a:t>
                </a:r>
                <a:r>
                  <a:rPr lang="en-US" b="1" dirty="0" smtClean="0"/>
                  <a:t>Case </a:t>
                </a:r>
                <a:r>
                  <a:rPr lang="en-US" b="1" dirty="0"/>
                  <a:t>III: </a:t>
                </a:r>
                <a14:m>
                  <m:oMath xmlns:m="http://schemas.openxmlformats.org/officeDocument/2006/math">
                    <m:sSub>
                      <m:sSubPr>
                        <m:ctrlPr>
                          <a:rPr lang="en-US" i="1">
                            <a:latin typeface="Cambria Math" panose="02040503050406030204" pitchFamily="18" charset="0"/>
                          </a:rPr>
                        </m:ctrlPr>
                      </m:sSubPr>
                      <m:e>
                        <m:r>
                          <a:rPr lang="en-US" i="1">
                            <a:latin typeface="Cambria Math"/>
                          </a:rPr>
                          <m:t>𝑃</m:t>
                        </m:r>
                      </m:e>
                      <m:sub>
                        <m:r>
                          <a:rPr lang="en-US" i="1">
                            <a:latin typeface="Cambria Math"/>
                          </a:rPr>
                          <m:t>11</m:t>
                        </m:r>
                      </m:sub>
                    </m:sSub>
                    <m:r>
                      <a:rPr lang="en-US" i="1">
                        <a:latin typeface="Cambria Math"/>
                      </a:rPr>
                      <m:t>= </m:t>
                    </m:r>
                    <m:sSub>
                      <m:sSubPr>
                        <m:ctrlPr>
                          <a:rPr lang="en-US" i="1">
                            <a:latin typeface="Cambria Math" panose="02040503050406030204" pitchFamily="18" charset="0"/>
                          </a:rPr>
                        </m:ctrlPr>
                      </m:sSubPr>
                      <m:e>
                        <m:r>
                          <a:rPr lang="en-US" i="1">
                            <a:latin typeface="Cambria Math"/>
                          </a:rPr>
                          <m:t>𝑃</m:t>
                        </m:r>
                      </m:e>
                      <m:sub>
                        <m:r>
                          <a:rPr lang="en-US" i="1">
                            <a:latin typeface="Cambria Math"/>
                          </a:rPr>
                          <m:t>00</m:t>
                        </m:r>
                      </m:sub>
                    </m:sSub>
                    <m:r>
                      <a:rPr lang="en-US" i="1">
                        <a:latin typeface="Cambria Math"/>
                      </a:rPr>
                      <m:t>=0,</m:t>
                    </m:r>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𝑃</m:t>
                            </m:r>
                          </m:e>
                          <m:sub>
                            <m:r>
                              <a:rPr lang="en-US" i="1">
                                <a:latin typeface="Cambria Math"/>
                              </a:rPr>
                              <m:t>10</m:t>
                            </m:r>
                          </m:sub>
                        </m:sSub>
                      </m:num>
                      <m:den>
                        <m:sSub>
                          <m:sSubPr>
                            <m:ctrlPr>
                              <a:rPr lang="en-US" i="1">
                                <a:latin typeface="Cambria Math" panose="02040503050406030204" pitchFamily="18" charset="0"/>
                              </a:rPr>
                            </m:ctrlPr>
                          </m:sSubPr>
                          <m:e>
                            <m:r>
                              <a:rPr lang="en-US" i="1">
                                <a:latin typeface="Cambria Math"/>
                              </a:rPr>
                              <m:t>𝑃</m:t>
                            </m:r>
                          </m:e>
                          <m:sub>
                            <m:r>
                              <a:rPr lang="en-US" i="1">
                                <a:latin typeface="Cambria Math"/>
                              </a:rPr>
                              <m:t>01</m:t>
                            </m:r>
                          </m:sub>
                        </m:sSub>
                      </m:den>
                    </m:f>
                    <m:r>
                      <a:rPr lang="en-US" i="1">
                        <a:latin typeface="Cambria Math"/>
                      </a:rPr>
                      <m:t>=</m:t>
                    </m:r>
                    <m:r>
                      <a:rPr lang="en-US" b="0" i="1" smtClean="0">
                        <a:latin typeface="Cambria Math"/>
                      </a:rPr>
                      <m:t>𝑅</m:t>
                    </m:r>
                    <m:r>
                      <a:rPr lang="en-US" b="0" i="1" smtClean="0">
                        <a:latin typeface="Cambria Math"/>
                      </a:rPr>
                      <m:t>&gt;0 </m:t>
                    </m:r>
                  </m:oMath>
                </a14:m>
                <a:r>
                  <a:rPr lang="en-US" dirty="0" smtClean="0"/>
                  <a:t>is known.  Result: Minimize </a:t>
                </a:r>
                <a:r>
                  <a:rPr lang="en-US" u="sng" dirty="0"/>
                  <a:t>Weighted</a:t>
                </a:r>
                <a:r>
                  <a:rPr lang="en-US" dirty="0"/>
                  <a:t> </a:t>
                </a:r>
                <a:r>
                  <a:rPr lang="en-US" dirty="0" smtClean="0"/>
                  <a:t>Error Rate. </a:t>
                </a:r>
                <a:endParaRPr lang="en-US" dirty="0"/>
              </a:p>
              <a:p>
                <a:pPr marL="812800" indent="-812800">
                  <a:lnSpc>
                    <a:spcPct val="80000"/>
                  </a:lnSpc>
                  <a:buFontTx/>
                  <a:buNone/>
                </a:pPr>
                <a:r>
                  <a:rPr lang="en-US" sz="2400" dirty="0"/>
                  <a:t>     </a:t>
                </a:r>
                <a:r>
                  <a:rPr lang="en-US" sz="1400" dirty="0" smtClean="0"/>
                  <a:t>   </a:t>
                </a:r>
                <a:endParaRPr lang="en-US" sz="1400" dirty="0"/>
              </a:p>
              <a:p>
                <a:pPr marL="812800" indent="-812800">
                  <a:lnSpc>
                    <a:spcPct val="80000"/>
                  </a:lnSpc>
                  <a:buFontTx/>
                  <a:buNone/>
                </a:pPr>
                <a:endParaRPr lang="en-US" sz="1400" dirty="0"/>
              </a:p>
              <a:p>
                <a:pPr marL="812800" indent="-812800">
                  <a:lnSpc>
                    <a:spcPct val="80000"/>
                  </a:lnSpc>
                  <a:buFontTx/>
                  <a:buNone/>
                </a:pPr>
                <a:r>
                  <a:rPr lang="en-US" sz="1200" dirty="0"/>
                  <a:t>   </a:t>
                </a:r>
              </a:p>
            </p:txBody>
          </p:sp>
        </mc:Choice>
        <mc:Fallback xmlns="">
          <p:sp>
            <p:nvSpPr>
              <p:cNvPr id="12291" name="Rectangle 3"/>
              <p:cNvSpPr>
                <a:spLocks noGrp="1" noRot="1" noChangeAspect="1" noMove="1" noResize="1" noEditPoints="1" noAdjustHandles="1" noChangeArrowheads="1" noChangeShapeType="1" noTextEdit="1"/>
              </p:cNvSpPr>
              <p:nvPr>
                <p:ph type="body" idx="1"/>
              </p:nvPr>
            </p:nvSpPr>
            <p:spPr>
              <a:xfrm>
                <a:off x="457200" y="1828800"/>
                <a:ext cx="8229600" cy="4724400"/>
              </a:xfrm>
              <a:blipFill rotWithShape="1">
                <a:blip r:embed="rId2"/>
                <a:stretch>
                  <a:fillRect l="-1852" t="-3742" r="-1333" b="-877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Case I:</a:t>
            </a:r>
            <a:br>
              <a:rPr lang="en-US" sz="3200" b="1" dirty="0" smtClean="0"/>
            </a:br>
            <a:r>
              <a:rPr lang="en-US" sz="3200" b="1" dirty="0"/>
              <a:t>All Cells of the Payoff Matrix are Known</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Our objective is to maximize the total payoff: </a:t>
                </a:r>
                <a14:m>
                  <m:oMath xmlns:m="http://schemas.openxmlformats.org/officeDocument/2006/math">
                    <m:r>
                      <a:rPr lang="en-US" sz="2400" b="0" i="1" smtClean="0">
                        <a:latin typeface="Cambria Math"/>
                      </a:rPr>
                      <m:t>𝑃</m:t>
                    </m:r>
                    <m:r>
                      <a:rPr lang="en-US" sz="2400" b="0" i="1" smtClean="0">
                        <a:latin typeface="Cambria Math"/>
                      </a:rPr>
                      <m:t>= </m:t>
                    </m:r>
                    <m:sSub>
                      <m:sSubPr>
                        <m:ctrlPr>
                          <a:rPr lang="en-US" sz="2400" b="0" i="1" smtClean="0">
                            <a:latin typeface="Cambria Math" panose="02040503050406030204" pitchFamily="18" charset="0"/>
                          </a:rPr>
                        </m:ctrlPr>
                      </m:sSubPr>
                      <m:e>
                        <m:r>
                          <a:rPr lang="en-US" sz="2400" b="0" i="1" smtClean="0">
                            <a:latin typeface="Cambria Math"/>
                          </a:rPr>
                          <m:t>𝑃</m:t>
                        </m:r>
                      </m:e>
                      <m:sub>
                        <m:r>
                          <a:rPr lang="en-US" sz="2400" b="0" i="1" smtClean="0">
                            <a:latin typeface="Cambria Math"/>
                          </a:rPr>
                          <m:t>11</m:t>
                        </m:r>
                      </m:sub>
                    </m:sSub>
                    <m:r>
                      <a:rPr lang="en-US" sz="2400" b="0" i="1" smtClean="0">
                        <a:latin typeface="Cambria Math"/>
                        <a:ea typeface="Cambria Math"/>
                      </a:rPr>
                      <m:t>∙</m:t>
                    </m:r>
                    <m:sSub>
                      <m:sSubPr>
                        <m:ctrlPr>
                          <a:rPr lang="en-US" sz="2400" b="0" i="1" smtClean="0">
                            <a:latin typeface="Cambria Math" panose="02040503050406030204" pitchFamily="18" charset="0"/>
                            <a:ea typeface="Cambria Math"/>
                          </a:rPr>
                        </m:ctrlPr>
                      </m:sSubPr>
                      <m:e>
                        <m:r>
                          <a:rPr lang="en-US" sz="2400" b="0" i="1" smtClean="0">
                            <a:latin typeface="Cambria Math"/>
                            <a:ea typeface="Cambria Math"/>
                          </a:rPr>
                          <m:t>𝑛</m:t>
                        </m:r>
                      </m:e>
                      <m:sub>
                        <m:r>
                          <a:rPr lang="en-US" sz="2400" b="0" i="1" smtClean="0">
                            <a:latin typeface="Cambria Math"/>
                            <a:ea typeface="Cambria Math"/>
                          </a:rPr>
                          <m:t>11</m:t>
                        </m:r>
                      </m:sub>
                    </m:sSub>
                    <m:r>
                      <a:rPr lang="en-US" sz="2400" b="0" i="1" smtClean="0">
                        <a:latin typeface="Cambria Math"/>
                        <a:ea typeface="Cambria Math"/>
                      </a:rPr>
                      <m:t>+ </m:t>
                    </m:r>
                    <m:sSub>
                      <m:sSubPr>
                        <m:ctrlPr>
                          <a:rPr lang="en-US" sz="2400" b="0" i="1" smtClean="0">
                            <a:latin typeface="Cambria Math" panose="02040503050406030204" pitchFamily="18" charset="0"/>
                            <a:ea typeface="Cambria Math"/>
                          </a:rPr>
                        </m:ctrlPr>
                      </m:sSubPr>
                      <m:e>
                        <m:r>
                          <a:rPr lang="en-US" sz="2400" b="0" i="1" smtClean="0">
                            <a:latin typeface="Cambria Math"/>
                            <a:ea typeface="Cambria Math"/>
                          </a:rPr>
                          <m:t>𝑃</m:t>
                        </m:r>
                      </m:e>
                      <m:sub>
                        <m:r>
                          <a:rPr lang="en-US" sz="2400" b="0" i="1" smtClean="0">
                            <a:latin typeface="Cambria Math"/>
                            <a:ea typeface="Cambria Math"/>
                          </a:rPr>
                          <m:t>00</m:t>
                        </m:r>
                      </m:sub>
                    </m:sSub>
                    <m:r>
                      <a:rPr lang="en-US" sz="2400" b="0" i="1" smtClean="0">
                        <a:latin typeface="Cambria Math"/>
                        <a:ea typeface="Cambria Math"/>
                      </a:rPr>
                      <m:t>∙</m:t>
                    </m:r>
                    <m:sSub>
                      <m:sSubPr>
                        <m:ctrlPr>
                          <a:rPr lang="en-US" sz="2400" b="0" i="1" smtClean="0">
                            <a:latin typeface="Cambria Math" panose="02040503050406030204" pitchFamily="18" charset="0"/>
                            <a:ea typeface="Cambria Math"/>
                          </a:rPr>
                        </m:ctrlPr>
                      </m:sSubPr>
                      <m:e>
                        <m:r>
                          <a:rPr lang="en-US" sz="2400" b="0" i="1" smtClean="0">
                            <a:latin typeface="Cambria Math"/>
                            <a:ea typeface="Cambria Math"/>
                          </a:rPr>
                          <m:t>𝑛</m:t>
                        </m:r>
                      </m:e>
                      <m:sub>
                        <m:r>
                          <a:rPr lang="en-US" sz="2400" b="0" i="1" smtClean="0">
                            <a:latin typeface="Cambria Math"/>
                            <a:ea typeface="Cambria Math"/>
                          </a:rPr>
                          <m:t>00</m:t>
                        </m:r>
                      </m:sub>
                    </m:sSub>
                    <m:r>
                      <a:rPr lang="en-US" sz="2400" b="0" i="1" smtClean="0">
                        <a:latin typeface="Cambria Math"/>
                        <a:ea typeface="Cambria Math"/>
                      </a:rPr>
                      <m:t>+ </m:t>
                    </m:r>
                    <m:sSub>
                      <m:sSubPr>
                        <m:ctrlPr>
                          <a:rPr lang="en-US" sz="2400" b="0" i="1" smtClean="0">
                            <a:latin typeface="Cambria Math" panose="02040503050406030204" pitchFamily="18" charset="0"/>
                            <a:ea typeface="Cambria Math"/>
                          </a:rPr>
                        </m:ctrlPr>
                      </m:sSubPr>
                      <m:e>
                        <m:r>
                          <a:rPr lang="en-US" sz="2400" b="0" i="1" smtClean="0">
                            <a:latin typeface="Cambria Math"/>
                            <a:ea typeface="Cambria Math"/>
                          </a:rPr>
                          <m:t>𝑃</m:t>
                        </m:r>
                      </m:e>
                      <m:sub>
                        <m:r>
                          <a:rPr lang="en-US" sz="2400" b="0" i="1" smtClean="0">
                            <a:latin typeface="Cambria Math"/>
                            <a:ea typeface="Cambria Math"/>
                          </a:rPr>
                          <m:t>10</m:t>
                        </m:r>
                      </m:sub>
                    </m:sSub>
                    <m:r>
                      <a:rPr lang="en-US" sz="2400" b="0" i="1" smtClean="0">
                        <a:latin typeface="Cambria Math"/>
                        <a:ea typeface="Cambria Math"/>
                      </a:rPr>
                      <m:t>∙</m:t>
                    </m:r>
                    <m:sSub>
                      <m:sSubPr>
                        <m:ctrlPr>
                          <a:rPr lang="en-US" sz="2400" b="0" i="1" smtClean="0">
                            <a:latin typeface="Cambria Math" panose="02040503050406030204" pitchFamily="18" charset="0"/>
                            <a:ea typeface="Cambria Math"/>
                          </a:rPr>
                        </m:ctrlPr>
                      </m:sSubPr>
                      <m:e>
                        <m:r>
                          <a:rPr lang="en-US" sz="2400" b="0" i="1" smtClean="0">
                            <a:latin typeface="Cambria Math"/>
                            <a:ea typeface="Cambria Math"/>
                          </a:rPr>
                          <m:t>𝑛</m:t>
                        </m:r>
                      </m:e>
                      <m:sub>
                        <m:r>
                          <a:rPr lang="en-US" sz="2400" b="0" i="1" smtClean="0">
                            <a:latin typeface="Cambria Math"/>
                            <a:ea typeface="Cambria Math"/>
                          </a:rPr>
                          <m:t>10</m:t>
                        </m:r>
                      </m:sub>
                    </m:sSub>
                    <m:r>
                      <a:rPr lang="en-US" sz="2400" b="0" i="1" smtClean="0">
                        <a:latin typeface="Cambria Math"/>
                        <a:ea typeface="Cambria Math"/>
                      </a:rPr>
                      <m:t>+ </m:t>
                    </m:r>
                    <m:sSub>
                      <m:sSubPr>
                        <m:ctrlPr>
                          <a:rPr lang="en-US" sz="2400" b="0" i="1" smtClean="0">
                            <a:latin typeface="Cambria Math" panose="02040503050406030204" pitchFamily="18" charset="0"/>
                            <a:ea typeface="Cambria Math"/>
                          </a:rPr>
                        </m:ctrlPr>
                      </m:sSubPr>
                      <m:e>
                        <m:r>
                          <a:rPr lang="en-US" sz="2400" b="0" i="1" smtClean="0">
                            <a:latin typeface="Cambria Math"/>
                            <a:ea typeface="Cambria Math"/>
                          </a:rPr>
                          <m:t>𝑃</m:t>
                        </m:r>
                      </m:e>
                      <m:sub>
                        <m:r>
                          <a:rPr lang="en-US" sz="2400" b="0" i="1" smtClean="0">
                            <a:latin typeface="Cambria Math"/>
                            <a:ea typeface="Cambria Math"/>
                          </a:rPr>
                          <m:t>01</m:t>
                        </m:r>
                      </m:sub>
                    </m:sSub>
                    <m:r>
                      <a:rPr lang="en-US" sz="2400" b="0" i="1" smtClean="0">
                        <a:latin typeface="Cambria Math"/>
                        <a:ea typeface="Cambria Math"/>
                      </a:rPr>
                      <m:t>∙</m:t>
                    </m:r>
                    <m:sSub>
                      <m:sSubPr>
                        <m:ctrlPr>
                          <a:rPr lang="en-US" sz="2400" b="0" i="1" smtClean="0">
                            <a:latin typeface="Cambria Math" panose="02040503050406030204" pitchFamily="18" charset="0"/>
                            <a:ea typeface="Cambria Math"/>
                          </a:rPr>
                        </m:ctrlPr>
                      </m:sSubPr>
                      <m:e>
                        <m:r>
                          <a:rPr lang="en-US" sz="2400" b="0" i="1" smtClean="0">
                            <a:latin typeface="Cambria Math"/>
                            <a:ea typeface="Cambria Math"/>
                          </a:rPr>
                          <m:t>𝑛</m:t>
                        </m:r>
                      </m:e>
                      <m:sub>
                        <m:r>
                          <a:rPr lang="en-US" sz="2400" b="0" i="1" smtClean="0">
                            <a:latin typeface="Cambria Math"/>
                            <a:ea typeface="Cambria Math"/>
                          </a:rPr>
                          <m:t>01</m:t>
                        </m:r>
                      </m:sub>
                    </m:sSub>
                  </m:oMath>
                </a14:m>
                <a:r>
                  <a:rPr lang="en-US" sz="2400" dirty="0" smtClean="0"/>
                  <a:t>  .</a:t>
                </a:r>
              </a:p>
              <a:p>
                <a:r>
                  <a:rPr lang="en-US" sz="2400" b="1" dirty="0" smtClean="0"/>
                  <a:t>For each classifier </a:t>
                </a:r>
                <a:r>
                  <a:rPr lang="en-US" sz="2400" dirty="0" smtClean="0"/>
                  <a:t>we examine the </a:t>
                </a:r>
                <a:r>
                  <a:rPr lang="en-US" sz="2400" b="1" dirty="0" smtClean="0"/>
                  <a:t>Validation</a:t>
                </a:r>
                <a:r>
                  <a:rPr lang="en-US" sz="2400" dirty="0" smtClean="0"/>
                  <a:t> </a:t>
                </a:r>
                <a:r>
                  <a:rPr lang="en-US" sz="2400" b="1" dirty="0" smtClean="0"/>
                  <a:t>Data Set </a:t>
                </a:r>
                <a:r>
                  <a:rPr lang="en-US" sz="2400" dirty="0" smtClean="0"/>
                  <a:t>payoff (P) for </a:t>
                </a:r>
                <a:r>
                  <a:rPr lang="en-US" sz="2400" b="1" dirty="0" smtClean="0"/>
                  <a:t>a range of the threshold values </a:t>
                </a:r>
                <a:r>
                  <a:rPr lang="en-US" sz="2400" dirty="0" smtClean="0"/>
                  <a:t>and choose the threshold value that maximizes the total payoff, P.  </a:t>
                </a:r>
              </a:p>
              <a:p>
                <a:r>
                  <a:rPr lang="en-US" sz="2400" dirty="0" smtClean="0"/>
                  <a:t>We repeat this exercise for the other competing classifiers.</a:t>
                </a:r>
              </a:p>
              <a:p>
                <a:r>
                  <a:rPr lang="en-US" sz="2400" dirty="0" smtClean="0"/>
                  <a:t>We then compare the </a:t>
                </a:r>
                <a:r>
                  <a:rPr lang="en-US" sz="2400" b="1" dirty="0" smtClean="0"/>
                  <a:t>Test Data Set </a:t>
                </a:r>
                <a:r>
                  <a:rPr lang="en-US" sz="2400" dirty="0" smtClean="0"/>
                  <a:t>Payoffs for the competing classifiers using </a:t>
                </a:r>
                <a:r>
                  <a:rPr lang="en-US" sz="2400" b="1" dirty="0" smtClean="0"/>
                  <a:t>their own validation-data-set- determined thresholds</a:t>
                </a:r>
                <a:r>
                  <a:rPr lang="en-US" sz="2400" dirty="0" smtClean="0"/>
                  <a:t> and choose the classifier and its threshold that </a:t>
                </a:r>
                <a:r>
                  <a:rPr lang="en-US" sz="2400" b="1" dirty="0" smtClean="0"/>
                  <a:t>maximizes the Test Data Set Payoff. </a:t>
                </a:r>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943" b="-15094"/>
                </a:stretch>
              </a:blipFill>
            </p:spPr>
            <p:txBody>
              <a:bodyPr/>
              <a:lstStyle/>
              <a:p>
                <a:r>
                  <a:rPr lang="en-US">
                    <a:noFill/>
                  </a:rPr>
                  <a:t> </a:t>
                </a:r>
              </a:p>
            </p:txBody>
          </p:sp>
        </mc:Fallback>
      </mc:AlternateContent>
    </p:spTree>
    <p:extLst>
      <p:ext uri="{BB962C8B-B14F-4D97-AF65-F5344CB8AC3E}">
        <p14:creationId xmlns:p14="http://schemas.microsoft.com/office/powerpoint/2010/main" val="1527635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28600"/>
                <a:ext cx="8229600" cy="1676400"/>
              </a:xfrm>
            </p:spPr>
            <p:txBody>
              <a:bodyPr/>
              <a:lstStyle/>
              <a:p>
                <a:r>
                  <a:rPr lang="en-US" sz="2400" dirty="0" smtClean="0"/>
                  <a:t/>
                </a:r>
                <a:br>
                  <a:rPr lang="en-US" sz="2400" dirty="0" smtClean="0"/>
                </a:br>
                <a:r>
                  <a:rPr lang="en-US" sz="3200" b="1" dirty="0" smtClean="0"/>
                  <a:t>Case II:</a:t>
                </a:r>
                <a:br>
                  <a:rPr lang="en-US" sz="3200" b="1" dirty="0" smtClean="0"/>
                </a:br>
                <a:r>
                  <a:rPr lang="en-US" sz="3200" b="1" dirty="0" smtClean="0"/>
                  <a:t> </a:t>
                </a:r>
                <a14:m>
                  <m:oMath xmlns:m="http://schemas.openxmlformats.org/officeDocument/2006/math">
                    <m:sSub>
                      <m:sSubPr>
                        <m:ctrlPr>
                          <a:rPr lang="en-US" sz="3200" b="1" i="1">
                            <a:latin typeface="Cambria Math" panose="02040503050406030204" pitchFamily="18" charset="0"/>
                          </a:rPr>
                        </m:ctrlPr>
                      </m:sSubPr>
                      <m:e>
                        <m:r>
                          <a:rPr lang="en-US" sz="3200" b="1" i="1">
                            <a:latin typeface="Cambria Math"/>
                          </a:rPr>
                          <m:t>𝑷</m:t>
                        </m:r>
                      </m:e>
                      <m:sub>
                        <m:r>
                          <a:rPr lang="en-US" sz="3200" b="1" i="1">
                            <a:latin typeface="Cambria Math"/>
                          </a:rPr>
                          <m:t>𝟏𝟏</m:t>
                        </m:r>
                      </m:sub>
                    </m:sSub>
                    <m:r>
                      <a:rPr lang="en-US" sz="3200" b="1" i="1">
                        <a:latin typeface="Cambria Math"/>
                      </a:rPr>
                      <m:t>= </m:t>
                    </m:r>
                    <m:sSub>
                      <m:sSubPr>
                        <m:ctrlPr>
                          <a:rPr lang="en-US" sz="3200" b="1" i="1">
                            <a:latin typeface="Cambria Math" panose="02040503050406030204" pitchFamily="18" charset="0"/>
                          </a:rPr>
                        </m:ctrlPr>
                      </m:sSubPr>
                      <m:e>
                        <m:r>
                          <a:rPr lang="en-US" sz="3200" b="1" i="1">
                            <a:latin typeface="Cambria Math"/>
                          </a:rPr>
                          <m:t>𝑷</m:t>
                        </m:r>
                      </m:e>
                      <m:sub>
                        <m:r>
                          <a:rPr lang="en-US" sz="3200" b="1" i="1">
                            <a:latin typeface="Cambria Math"/>
                          </a:rPr>
                          <m:t>𝟎𝟎</m:t>
                        </m:r>
                      </m:sub>
                    </m:sSub>
                    <m:r>
                      <a:rPr lang="en-US" sz="3200" b="1" i="1">
                        <a:latin typeface="Cambria Math"/>
                      </a:rPr>
                      <m:t>=</m:t>
                    </m:r>
                    <m:r>
                      <a:rPr lang="en-US" sz="3200" b="1" i="1" smtClean="0">
                        <a:latin typeface="Cambria Math"/>
                      </a:rPr>
                      <m:t>𝑴</m:t>
                    </m:r>
                    <m:r>
                      <a:rPr lang="en-US" sz="3200" b="1" i="1" smtClean="0">
                        <a:latin typeface="Cambria Math"/>
                        <a:ea typeface="Cambria Math"/>
                      </a:rPr>
                      <m:t>≥</m:t>
                    </m:r>
                  </m:oMath>
                </a14:m>
                <a:r>
                  <a:rPr lang="en-US" sz="3200" b="1" dirty="0"/>
                  <a:t> </a:t>
                </a:r>
                <a14:m>
                  <m:oMath xmlns:m="http://schemas.openxmlformats.org/officeDocument/2006/math">
                    <m:r>
                      <a:rPr lang="en-US" sz="3200" b="1" i="1">
                        <a:latin typeface="Cambria Math"/>
                      </a:rPr>
                      <m:t>𝟎</m:t>
                    </m:r>
                    <m:r>
                      <a:rPr lang="en-US" sz="3200" b="1" i="1">
                        <a:latin typeface="Cambria Math"/>
                      </a:rPr>
                      <m:t>, </m:t>
                    </m:r>
                    <m:sSub>
                      <m:sSubPr>
                        <m:ctrlPr>
                          <a:rPr lang="en-US" sz="3200" b="1" i="1">
                            <a:latin typeface="Cambria Math" panose="02040503050406030204" pitchFamily="18" charset="0"/>
                          </a:rPr>
                        </m:ctrlPr>
                      </m:sSubPr>
                      <m:e>
                        <m:r>
                          <a:rPr lang="en-US" sz="3200" b="1" i="1">
                            <a:latin typeface="Cambria Math"/>
                          </a:rPr>
                          <m:t>𝑷</m:t>
                        </m:r>
                      </m:e>
                      <m:sub>
                        <m:r>
                          <a:rPr lang="en-US" sz="3200" b="1" i="1">
                            <a:latin typeface="Cambria Math"/>
                          </a:rPr>
                          <m:t>𝟏𝟎</m:t>
                        </m:r>
                      </m:sub>
                    </m:sSub>
                    <m:r>
                      <a:rPr lang="en-US" sz="3200" b="1" i="1">
                        <a:latin typeface="Cambria Math"/>
                      </a:rPr>
                      <m:t>= </m:t>
                    </m:r>
                    <m:sSub>
                      <m:sSubPr>
                        <m:ctrlPr>
                          <a:rPr lang="en-US" sz="3200" b="1" i="1">
                            <a:latin typeface="Cambria Math" panose="02040503050406030204" pitchFamily="18" charset="0"/>
                          </a:rPr>
                        </m:ctrlPr>
                      </m:sSubPr>
                      <m:e>
                        <m:r>
                          <a:rPr lang="en-US" sz="3200" b="1" i="1">
                            <a:latin typeface="Cambria Math"/>
                          </a:rPr>
                          <m:t>𝑷</m:t>
                        </m:r>
                      </m:e>
                      <m:sub>
                        <m:r>
                          <a:rPr lang="en-US" sz="3200" b="1" i="1">
                            <a:latin typeface="Cambria Math"/>
                          </a:rPr>
                          <m:t>𝟎𝟏</m:t>
                        </m:r>
                      </m:sub>
                    </m:sSub>
                    <m:r>
                      <a:rPr lang="en-US" sz="3200" b="1" i="1">
                        <a:latin typeface="Cambria Math"/>
                      </a:rPr>
                      <m:t>=</m:t>
                    </m:r>
                    <m:r>
                      <a:rPr lang="en-US" sz="3200" b="1" i="1">
                        <a:latin typeface="Cambria Math"/>
                      </a:rPr>
                      <m:t>𝑳</m:t>
                    </m:r>
                    <m:r>
                      <a:rPr lang="en-US" sz="3200" b="1" i="1" smtClean="0">
                        <a:latin typeface="Cambria Math"/>
                        <a:ea typeface="Cambria Math"/>
                      </a:rPr>
                      <m:t>≤</m:t>
                    </m:r>
                    <m:r>
                      <a:rPr lang="en-US" sz="3200" b="1" i="1">
                        <a:latin typeface="Cambria Math"/>
                      </a:rPr>
                      <m:t>𝟎</m:t>
                    </m:r>
                  </m:oMath>
                </a14:m>
                <a:r>
                  <a:rPr lang="en-US" sz="3200" b="1" dirty="0" smtClean="0"/>
                  <a:t/>
                </a:r>
                <a:br>
                  <a:rPr lang="en-US" sz="3200" b="1" dirty="0" smtClean="0"/>
                </a:br>
                <a:r>
                  <a:rPr lang="en-US" sz="3200" b="1" dirty="0"/>
                  <a:t> (Symmetric Loss </a:t>
                </a:r>
                <a:r>
                  <a:rPr lang="en-US" sz="3200" b="1" dirty="0" smtClean="0"/>
                  <a:t>Case)</a:t>
                </a:r>
                <a:r>
                  <a:rPr lang="en-US" dirty="0"/>
                  <a:t/>
                </a: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28600"/>
                <a:ext cx="8229600" cy="1676400"/>
              </a:xfrm>
              <a:blipFill rotWithShape="1">
                <a:blip r:embed="rId2"/>
                <a:stretch>
                  <a:fillRect t="-10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2286000"/>
                <a:ext cx="8229600" cy="3840163"/>
              </a:xfrm>
            </p:spPr>
            <p:txBody>
              <a:bodyPr/>
              <a:lstStyle/>
              <a:p>
                <a:r>
                  <a:rPr lang="en-US" sz="1800" dirty="0" smtClean="0"/>
                  <a:t>Our objective is to maximize payoff (minimize the loss) </a:t>
                </a:r>
                <a14:m>
                  <m:oMath xmlns:m="http://schemas.openxmlformats.org/officeDocument/2006/math">
                    <m:r>
                      <a:rPr lang="en-US" sz="1800" b="0" i="1" dirty="0" smtClean="0">
                        <a:latin typeface="Cambria Math"/>
                      </a:rPr>
                      <m:t>𝑃</m:t>
                    </m:r>
                    <m:r>
                      <a:rPr lang="en-US" sz="1800" b="0" i="1" dirty="0" smtClean="0">
                        <a:latin typeface="Cambria Math"/>
                      </a:rPr>
                      <m:t>=</m:t>
                    </m:r>
                    <m:r>
                      <a:rPr lang="en-US" sz="1800" b="0" i="1" dirty="0" smtClean="0">
                        <a:latin typeface="Cambria Math"/>
                      </a:rPr>
                      <m:t>𝑀</m:t>
                    </m:r>
                    <m:d>
                      <m:dPr>
                        <m:ctrlPr>
                          <a:rPr lang="en-US" sz="1800" b="0" i="1" dirty="0" smtClean="0">
                            <a:latin typeface="Cambria Math" panose="02040503050406030204" pitchFamily="18" charset="0"/>
                          </a:rPr>
                        </m:ctrlPr>
                      </m:dPr>
                      <m:e>
                        <m:sSub>
                          <m:sSubPr>
                            <m:ctrlPr>
                              <a:rPr lang="en-US" sz="1800" b="0" i="1" dirty="0" smtClean="0">
                                <a:latin typeface="Cambria Math" panose="02040503050406030204" pitchFamily="18" charset="0"/>
                              </a:rPr>
                            </m:ctrlPr>
                          </m:sSubPr>
                          <m:e>
                            <m:r>
                              <a:rPr lang="en-US" sz="1800" b="0" i="1" dirty="0" smtClean="0">
                                <a:latin typeface="Cambria Math"/>
                              </a:rPr>
                              <m:t>𝑛</m:t>
                            </m:r>
                          </m:e>
                          <m:sub>
                            <m:r>
                              <a:rPr lang="en-US" sz="1800" b="0" i="1" dirty="0" smtClean="0">
                                <a:latin typeface="Cambria Math"/>
                              </a:rPr>
                              <m:t>11</m:t>
                            </m:r>
                          </m:sub>
                        </m:sSub>
                        <m:r>
                          <a:rPr lang="en-US" sz="1800" b="0" i="1" dirty="0" smtClean="0">
                            <a:latin typeface="Cambria Math"/>
                          </a:rPr>
                          <m:t>+ </m:t>
                        </m:r>
                        <m:sSub>
                          <m:sSubPr>
                            <m:ctrlPr>
                              <a:rPr lang="en-US" sz="1800" b="0" i="1" dirty="0" smtClean="0">
                                <a:latin typeface="Cambria Math" panose="02040503050406030204" pitchFamily="18" charset="0"/>
                              </a:rPr>
                            </m:ctrlPr>
                          </m:sSubPr>
                          <m:e>
                            <m:r>
                              <a:rPr lang="en-US" sz="1800" b="0" i="1" dirty="0" smtClean="0">
                                <a:latin typeface="Cambria Math"/>
                              </a:rPr>
                              <m:t>𝑛</m:t>
                            </m:r>
                          </m:e>
                          <m:sub>
                            <m:r>
                              <a:rPr lang="en-US" sz="1800" b="0" i="1" dirty="0" smtClean="0">
                                <a:latin typeface="Cambria Math"/>
                              </a:rPr>
                              <m:t>00</m:t>
                            </m:r>
                          </m:sub>
                        </m:sSub>
                      </m:e>
                    </m:d>
                    <m:r>
                      <a:rPr lang="en-US" sz="1800" b="0" i="1" dirty="0" smtClean="0">
                        <a:latin typeface="Cambria Math"/>
                      </a:rPr>
                      <m:t>+</m:t>
                    </m:r>
                    <m:r>
                      <a:rPr lang="en-US" sz="1800" b="0" i="1" dirty="0" smtClean="0">
                        <a:latin typeface="Cambria Math"/>
                      </a:rPr>
                      <m:t>𝐿</m:t>
                    </m:r>
                    <m:d>
                      <m:dPr>
                        <m:ctrlPr>
                          <a:rPr lang="en-US" sz="1800" b="0" i="1" dirty="0" smtClean="0">
                            <a:latin typeface="Cambria Math" panose="02040503050406030204" pitchFamily="18" charset="0"/>
                          </a:rPr>
                        </m:ctrlPr>
                      </m:dPr>
                      <m:e>
                        <m:sSub>
                          <m:sSubPr>
                            <m:ctrlPr>
                              <a:rPr lang="en-US" sz="1800" b="0" i="1" dirty="0" smtClean="0">
                                <a:latin typeface="Cambria Math" panose="02040503050406030204" pitchFamily="18" charset="0"/>
                              </a:rPr>
                            </m:ctrlPr>
                          </m:sSubPr>
                          <m:e>
                            <m:r>
                              <a:rPr lang="en-US" sz="1800" b="0" i="1" dirty="0" smtClean="0">
                                <a:latin typeface="Cambria Math"/>
                              </a:rPr>
                              <m:t>𝑛</m:t>
                            </m:r>
                          </m:e>
                          <m:sub>
                            <m:r>
                              <a:rPr lang="en-US" sz="1800" b="0" i="1" dirty="0" smtClean="0">
                                <a:latin typeface="Cambria Math"/>
                              </a:rPr>
                              <m:t>10</m:t>
                            </m:r>
                          </m:sub>
                        </m:sSub>
                        <m:r>
                          <a:rPr lang="en-US" sz="1800" b="0" i="1" dirty="0" smtClean="0">
                            <a:latin typeface="Cambria Math"/>
                          </a:rPr>
                          <m:t>+ </m:t>
                        </m:r>
                        <m:sSub>
                          <m:sSubPr>
                            <m:ctrlPr>
                              <a:rPr lang="en-US" sz="1800" b="0" i="1" dirty="0" smtClean="0">
                                <a:latin typeface="Cambria Math" panose="02040503050406030204" pitchFamily="18" charset="0"/>
                              </a:rPr>
                            </m:ctrlPr>
                          </m:sSubPr>
                          <m:e>
                            <m:r>
                              <a:rPr lang="en-US" sz="1800" b="0" i="1" dirty="0" smtClean="0">
                                <a:latin typeface="Cambria Math"/>
                              </a:rPr>
                              <m:t>𝑛</m:t>
                            </m:r>
                          </m:e>
                          <m:sub>
                            <m:r>
                              <a:rPr lang="en-US" sz="1800" b="0" i="1" dirty="0" smtClean="0">
                                <a:latin typeface="Cambria Math"/>
                              </a:rPr>
                              <m:t>01</m:t>
                            </m:r>
                          </m:sub>
                        </m:sSub>
                      </m:e>
                    </m:d>
                    <m:r>
                      <a:rPr lang="en-US" sz="1800" b="0" i="1" dirty="0" smtClean="0">
                        <a:latin typeface="Cambria Math"/>
                      </a:rPr>
                      <m:t>=</m:t>
                    </m:r>
                    <m:r>
                      <a:rPr lang="en-US" sz="1800" b="0" i="1" dirty="0" smtClean="0">
                        <a:latin typeface="Cambria Math"/>
                      </a:rPr>
                      <m:t>𝑀𝑁</m:t>
                    </m:r>
                    <m:r>
                      <a:rPr lang="en-US" sz="1800" b="0" i="1" dirty="0" smtClean="0">
                        <a:latin typeface="Cambria Math"/>
                      </a:rPr>
                      <m:t>+(</m:t>
                    </m:r>
                    <m:r>
                      <a:rPr lang="en-US" sz="1800" b="0" i="1" dirty="0" smtClean="0">
                        <a:latin typeface="Cambria Math"/>
                      </a:rPr>
                      <m:t>𝐿</m:t>
                    </m:r>
                    <m:r>
                      <a:rPr lang="en-US" sz="1800" b="0" i="1" dirty="0" smtClean="0">
                        <a:latin typeface="Cambria Math"/>
                      </a:rPr>
                      <m:t>−</m:t>
                    </m:r>
                    <m:r>
                      <a:rPr lang="en-US" sz="1800" b="0" i="1" dirty="0" smtClean="0">
                        <a:latin typeface="Cambria Math"/>
                      </a:rPr>
                      <m:t>𝑀</m:t>
                    </m:r>
                    <m:r>
                      <a:rPr lang="en-US" sz="1800" b="0" i="1" dirty="0" smtClean="0">
                        <a:latin typeface="Cambria Math"/>
                      </a:rPr>
                      <m:t>)(</m:t>
                    </m:r>
                    <m:sSub>
                      <m:sSubPr>
                        <m:ctrlPr>
                          <a:rPr lang="en-US" sz="1800" i="1">
                            <a:latin typeface="Cambria Math" panose="02040503050406030204" pitchFamily="18" charset="0"/>
                            <a:ea typeface="Cambria Math"/>
                          </a:rPr>
                        </m:ctrlPr>
                      </m:sSubPr>
                      <m:e>
                        <m:r>
                          <a:rPr lang="en-US" sz="1800" i="1">
                            <a:latin typeface="Cambria Math"/>
                            <a:ea typeface="Cambria Math"/>
                          </a:rPr>
                          <m:t>𝑛</m:t>
                        </m:r>
                      </m:e>
                      <m:sub>
                        <m:r>
                          <a:rPr lang="en-US" sz="1800" i="1">
                            <a:latin typeface="Cambria Math"/>
                            <a:ea typeface="Cambria Math"/>
                          </a:rPr>
                          <m:t>10</m:t>
                        </m:r>
                      </m:sub>
                    </m:sSub>
                    <m:r>
                      <a:rPr lang="en-US" sz="1800" i="1">
                        <a:latin typeface="Cambria Math"/>
                        <a:ea typeface="Cambria Math"/>
                      </a:rPr>
                      <m:t>+ </m:t>
                    </m:r>
                    <m:sSub>
                      <m:sSubPr>
                        <m:ctrlPr>
                          <a:rPr lang="en-US" sz="1800" i="1">
                            <a:latin typeface="Cambria Math" panose="02040503050406030204" pitchFamily="18" charset="0"/>
                            <a:ea typeface="Cambria Math"/>
                          </a:rPr>
                        </m:ctrlPr>
                      </m:sSubPr>
                      <m:e>
                        <m:r>
                          <a:rPr lang="en-US" sz="1800" i="1">
                            <a:latin typeface="Cambria Math"/>
                            <a:ea typeface="Cambria Math"/>
                          </a:rPr>
                          <m:t>𝑛</m:t>
                        </m:r>
                      </m:e>
                      <m:sub>
                        <m:r>
                          <a:rPr lang="en-US" sz="1800" i="1">
                            <a:latin typeface="Cambria Math"/>
                            <a:ea typeface="Cambria Math"/>
                          </a:rPr>
                          <m:t>01</m:t>
                        </m:r>
                      </m:sub>
                    </m:sSub>
                    <m:r>
                      <a:rPr lang="en-US" sz="1800" i="1">
                        <a:latin typeface="Cambria Math"/>
                        <a:ea typeface="Cambria Math"/>
                      </a:rPr>
                      <m:t>)</m:t>
                    </m:r>
                  </m:oMath>
                </a14:m>
                <a:r>
                  <a:rPr lang="en-US" sz="1800" dirty="0" smtClean="0"/>
                  <a:t>.</a:t>
                </a:r>
              </a:p>
              <a:p>
                <a:r>
                  <a:rPr lang="en-US" sz="1800" dirty="0" smtClean="0"/>
                  <a:t>Therefore, in this case, a good classifier is one that minimizes the Error Rate = </a:t>
                </a:r>
                <a14:m>
                  <m:oMath xmlns:m="http://schemas.openxmlformats.org/officeDocument/2006/math">
                    <m:r>
                      <a:rPr lang="en-US" sz="1800" b="0" i="1" smtClean="0">
                        <a:latin typeface="Cambria Math"/>
                      </a:rPr>
                      <m:t>(</m:t>
                    </m:r>
                    <m:sSub>
                      <m:sSubPr>
                        <m:ctrlPr>
                          <a:rPr lang="en-US" sz="1800" b="0" i="1" smtClean="0">
                            <a:latin typeface="Cambria Math" panose="02040503050406030204" pitchFamily="18" charset="0"/>
                          </a:rPr>
                        </m:ctrlPr>
                      </m:sSubPr>
                      <m:e>
                        <m:r>
                          <a:rPr lang="en-US" sz="1800" b="0" i="1" smtClean="0">
                            <a:latin typeface="Cambria Math"/>
                          </a:rPr>
                          <m:t>𝑛</m:t>
                        </m:r>
                      </m:e>
                      <m:sub>
                        <m:r>
                          <a:rPr lang="en-US" sz="1800" b="0" i="1" smtClean="0">
                            <a:latin typeface="Cambria Math"/>
                          </a:rPr>
                          <m:t>10</m:t>
                        </m:r>
                      </m:sub>
                    </m:sSub>
                    <m:r>
                      <a:rPr lang="en-US" sz="1800" b="0" i="1" smtClean="0">
                        <a:latin typeface="Cambria Math"/>
                      </a:rPr>
                      <m:t>+ </m:t>
                    </m:r>
                    <m:sSub>
                      <m:sSubPr>
                        <m:ctrlPr>
                          <a:rPr lang="en-US" sz="1800" b="0" i="1" smtClean="0">
                            <a:latin typeface="Cambria Math" panose="02040503050406030204" pitchFamily="18" charset="0"/>
                          </a:rPr>
                        </m:ctrlPr>
                      </m:sSubPr>
                      <m:e>
                        <m:r>
                          <a:rPr lang="en-US" sz="1800" b="0" i="1" smtClean="0">
                            <a:latin typeface="Cambria Math"/>
                          </a:rPr>
                          <m:t>𝑛</m:t>
                        </m:r>
                      </m:e>
                      <m:sub>
                        <m:r>
                          <a:rPr lang="en-US" sz="1800" b="0" i="1" smtClean="0">
                            <a:latin typeface="Cambria Math"/>
                          </a:rPr>
                          <m:t>01</m:t>
                        </m:r>
                      </m:sub>
                    </m:sSub>
                    <m:r>
                      <a:rPr lang="en-US" sz="1800" b="0" i="1" smtClean="0">
                        <a:latin typeface="Cambria Math"/>
                      </a:rPr>
                      <m:t>)/</m:t>
                    </m:r>
                    <m:r>
                      <a:rPr lang="en-US" sz="1800" b="0" i="1" smtClean="0">
                        <a:latin typeface="Cambria Math"/>
                      </a:rPr>
                      <m:t>𝑁</m:t>
                    </m:r>
                  </m:oMath>
                </a14:m>
                <a:r>
                  <a:rPr lang="en-US" sz="1800" dirty="0" smtClean="0"/>
                  <a:t> or, equivalently, maximizes the Accuracy Rate =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a:rPr>
                          <m:t>(</m:t>
                        </m:r>
                        <m:r>
                          <a:rPr lang="en-US" sz="1800" b="0" i="1" smtClean="0">
                            <a:latin typeface="Cambria Math"/>
                          </a:rPr>
                          <m:t>𝑛</m:t>
                        </m:r>
                      </m:e>
                      <m:sub>
                        <m:r>
                          <a:rPr lang="en-US" sz="1800" b="0" i="1" smtClean="0">
                            <a:latin typeface="Cambria Math"/>
                          </a:rPr>
                          <m:t>11</m:t>
                        </m:r>
                      </m:sub>
                    </m:sSub>
                    <m:r>
                      <a:rPr lang="en-US" sz="1800" b="0" i="1" smtClean="0">
                        <a:latin typeface="Cambria Math"/>
                      </a:rPr>
                      <m:t>+ </m:t>
                    </m:r>
                    <m:sSub>
                      <m:sSubPr>
                        <m:ctrlPr>
                          <a:rPr lang="en-US" sz="1800" b="0" i="1" smtClean="0">
                            <a:latin typeface="Cambria Math" panose="02040503050406030204" pitchFamily="18" charset="0"/>
                          </a:rPr>
                        </m:ctrlPr>
                      </m:sSubPr>
                      <m:e>
                        <m:r>
                          <a:rPr lang="en-US" sz="1800" b="0" i="1" smtClean="0">
                            <a:latin typeface="Cambria Math"/>
                          </a:rPr>
                          <m:t>𝑛</m:t>
                        </m:r>
                      </m:e>
                      <m:sub>
                        <m:r>
                          <a:rPr lang="en-US" sz="1800" b="0" i="1" smtClean="0">
                            <a:latin typeface="Cambria Math"/>
                          </a:rPr>
                          <m:t>00</m:t>
                        </m:r>
                      </m:sub>
                    </m:sSub>
                    <m:r>
                      <a:rPr lang="en-US" sz="1800" b="0" i="1" smtClean="0">
                        <a:latin typeface="Cambria Math"/>
                      </a:rPr>
                      <m:t>)/</m:t>
                    </m:r>
                    <m:r>
                      <a:rPr lang="en-US" sz="1800" b="0" i="1" smtClean="0">
                        <a:latin typeface="Cambria Math"/>
                      </a:rPr>
                      <m:t>𝑁</m:t>
                    </m:r>
                  </m:oMath>
                </a14:m>
                <a:r>
                  <a:rPr lang="en-US" sz="1800" dirty="0" smtClean="0"/>
                  <a:t>.</a:t>
                </a:r>
              </a:p>
              <a:p>
                <a:r>
                  <a:rPr lang="en-US" sz="1800" dirty="0" smtClean="0"/>
                  <a:t>Minimizing the error rate invariably </a:t>
                </a:r>
                <a:r>
                  <a:rPr lang="en-US" sz="1800" b="1" dirty="0" smtClean="0"/>
                  <a:t>implies a Cutoff (threshold) of 0.5.</a:t>
                </a:r>
                <a:r>
                  <a:rPr lang="en-US" sz="1800" dirty="0" smtClean="0"/>
                  <a:t> </a:t>
                </a:r>
              </a:p>
              <a:p>
                <a:r>
                  <a:rPr lang="en-US" sz="1800" dirty="0" smtClean="0"/>
                  <a:t>In this case, when comparing across competing classifiers, we want to choose the classifier that has </a:t>
                </a:r>
                <a:r>
                  <a:rPr lang="en-US" sz="1800" b="1" dirty="0" smtClean="0"/>
                  <a:t>the greatest accuracy rate in the Test Data Set. </a:t>
                </a:r>
              </a:p>
              <a:p>
                <a:r>
                  <a:rPr lang="en-US" sz="1800" dirty="0" smtClean="0"/>
                  <a:t>As far as most classifier problems are concerned, </a:t>
                </a:r>
                <a:r>
                  <a:rPr lang="en-US" sz="1800" b="1" dirty="0" smtClean="0"/>
                  <a:t>the symmetric loss case is the one that is usually assumed</a:t>
                </a:r>
                <a:r>
                  <a:rPr lang="en-US" sz="1800" dirty="0" smtClean="0"/>
                  <a:t>.  It offers a nice “convenient” solution to the optimal cutoff (threshold) problem. </a:t>
                </a:r>
                <a:r>
                  <a:rPr lang="en-US" sz="1800" b="1" dirty="0" smtClean="0"/>
                  <a:t>  </a:t>
                </a:r>
                <a:endParaRPr lang="en-US" sz="1800" b="1"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2286000"/>
                <a:ext cx="8229600" cy="3840163"/>
              </a:xfrm>
              <a:blipFill rotWithShape="1">
                <a:blip r:embed="rId3"/>
                <a:stretch>
                  <a:fillRect l="-444" t="-794" r="-148"/>
                </a:stretch>
              </a:blipFill>
            </p:spPr>
            <p:txBody>
              <a:bodyPr/>
              <a:lstStyle/>
              <a:p>
                <a:r>
                  <a:rPr lang="en-US">
                    <a:noFill/>
                  </a:rPr>
                  <a:t> </a:t>
                </a:r>
              </a:p>
            </p:txBody>
          </p:sp>
        </mc:Fallback>
      </mc:AlternateContent>
    </p:spTree>
    <p:extLst>
      <p:ext uri="{BB962C8B-B14F-4D97-AF65-F5344CB8AC3E}">
        <p14:creationId xmlns:p14="http://schemas.microsoft.com/office/powerpoint/2010/main" val="1779867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1554162"/>
              </a:xfrm>
            </p:spPr>
            <p:txBody>
              <a:bodyPr/>
              <a:lstStyle/>
              <a:p>
                <a:r>
                  <a:rPr lang="en-US" sz="2800" b="1" dirty="0" smtClean="0"/>
                  <a:t>Case III</a:t>
                </a:r>
                <a:r>
                  <a:rPr lang="en-US" sz="2800" b="1" dirty="0"/>
                  <a:t/>
                </a:r>
                <a:br>
                  <a:rPr lang="en-US" sz="2800" b="1" dirty="0"/>
                </a:br>
                <a:r>
                  <a:rPr lang="en-US" sz="2800" b="1" dirty="0"/>
                  <a:t> </a:t>
                </a:r>
                <a14:m>
                  <m:oMath xmlns:m="http://schemas.openxmlformats.org/officeDocument/2006/math">
                    <m:sSub>
                      <m:sSubPr>
                        <m:ctrlPr>
                          <a:rPr lang="en-US" sz="2800" b="1" i="1">
                            <a:latin typeface="Cambria Math" panose="02040503050406030204" pitchFamily="18" charset="0"/>
                          </a:rPr>
                        </m:ctrlPr>
                      </m:sSubPr>
                      <m:e>
                        <m:r>
                          <a:rPr lang="en-US" sz="2800" b="1" i="1">
                            <a:latin typeface="Cambria Math"/>
                          </a:rPr>
                          <m:t>𝑷</m:t>
                        </m:r>
                      </m:e>
                      <m:sub>
                        <m:r>
                          <a:rPr lang="en-US" sz="2800" b="1" i="1">
                            <a:latin typeface="Cambria Math"/>
                          </a:rPr>
                          <m:t>𝟏𝟏</m:t>
                        </m:r>
                      </m:sub>
                    </m:sSub>
                    <m:r>
                      <a:rPr lang="en-US" sz="2800" b="1" i="1">
                        <a:latin typeface="Cambria Math"/>
                      </a:rPr>
                      <m:t>= </m:t>
                    </m:r>
                    <m:sSub>
                      <m:sSubPr>
                        <m:ctrlPr>
                          <a:rPr lang="en-US" sz="2800" b="1" i="1">
                            <a:latin typeface="Cambria Math" panose="02040503050406030204" pitchFamily="18" charset="0"/>
                          </a:rPr>
                        </m:ctrlPr>
                      </m:sSubPr>
                      <m:e>
                        <m:r>
                          <a:rPr lang="en-US" sz="2800" b="1" i="1">
                            <a:latin typeface="Cambria Math"/>
                          </a:rPr>
                          <m:t>𝑷</m:t>
                        </m:r>
                      </m:e>
                      <m:sub>
                        <m:r>
                          <a:rPr lang="en-US" sz="2800" b="1" i="1">
                            <a:latin typeface="Cambria Math"/>
                          </a:rPr>
                          <m:t>𝟎𝟎</m:t>
                        </m:r>
                      </m:sub>
                    </m:sSub>
                    <m:r>
                      <a:rPr lang="en-US" sz="2800" b="1" i="1">
                        <a:latin typeface="Cambria Math"/>
                      </a:rPr>
                      <m:t>=</m:t>
                    </m:r>
                    <m:r>
                      <a:rPr lang="en-US" sz="2800" b="1" i="1">
                        <a:latin typeface="Cambria Math"/>
                      </a:rPr>
                      <m:t>𝟎</m:t>
                    </m:r>
                    <m:r>
                      <a:rPr lang="en-US" sz="2800" b="1" i="1">
                        <a:latin typeface="Cambria Math"/>
                      </a:rPr>
                      <m:t>,</m:t>
                    </m:r>
                    <m:f>
                      <m:fPr>
                        <m:ctrlPr>
                          <a:rPr lang="en-US" sz="2800" b="1" i="1" smtClean="0">
                            <a:latin typeface="Cambria Math" panose="02040503050406030204" pitchFamily="18" charset="0"/>
                          </a:rPr>
                        </m:ctrlPr>
                      </m:fPr>
                      <m:num>
                        <m:sSub>
                          <m:sSubPr>
                            <m:ctrlPr>
                              <a:rPr lang="en-US" sz="2800" b="1" i="1">
                                <a:latin typeface="Cambria Math" panose="02040503050406030204" pitchFamily="18" charset="0"/>
                              </a:rPr>
                            </m:ctrlPr>
                          </m:sSubPr>
                          <m:e>
                            <m:r>
                              <a:rPr lang="en-US" sz="2800" b="1" i="1">
                                <a:latin typeface="Cambria Math"/>
                              </a:rPr>
                              <m:t>𝑷</m:t>
                            </m:r>
                          </m:e>
                          <m:sub>
                            <m:r>
                              <a:rPr lang="en-US" sz="2800" b="1" i="1">
                                <a:latin typeface="Cambria Math"/>
                              </a:rPr>
                              <m:t>𝟏𝟎</m:t>
                            </m:r>
                          </m:sub>
                        </m:sSub>
                      </m:num>
                      <m:den>
                        <m:sSub>
                          <m:sSubPr>
                            <m:ctrlPr>
                              <a:rPr lang="en-US" sz="2800" b="1" i="1" smtClean="0">
                                <a:latin typeface="Cambria Math" panose="02040503050406030204" pitchFamily="18" charset="0"/>
                              </a:rPr>
                            </m:ctrlPr>
                          </m:sSubPr>
                          <m:e>
                            <m:r>
                              <a:rPr lang="en-US" sz="2800" b="1" i="1" smtClean="0">
                                <a:latin typeface="Cambria Math"/>
                              </a:rPr>
                              <m:t>𝑷</m:t>
                            </m:r>
                          </m:e>
                          <m:sub>
                            <m:r>
                              <a:rPr lang="en-US" sz="2800" b="1" i="1" smtClean="0">
                                <a:latin typeface="Cambria Math"/>
                              </a:rPr>
                              <m:t>𝟎𝟏</m:t>
                            </m:r>
                          </m:sub>
                        </m:sSub>
                      </m:den>
                    </m:f>
                    <m:r>
                      <a:rPr lang="en-US" sz="2800" b="1" i="1">
                        <a:latin typeface="Cambria Math"/>
                      </a:rPr>
                      <m:t>=</m:t>
                    </m:r>
                    <m:r>
                      <a:rPr lang="en-US" sz="2800" b="1" i="1" smtClean="0">
                        <a:latin typeface="Cambria Math"/>
                      </a:rPr>
                      <m:t>𝑹</m:t>
                    </m:r>
                    <m:r>
                      <a:rPr lang="en-US" sz="2800" b="1" i="1" smtClean="0">
                        <a:latin typeface="Cambria Math"/>
                      </a:rPr>
                      <m:t>&gt;</m:t>
                    </m:r>
                    <m:r>
                      <a:rPr lang="en-US" sz="2800" b="1" i="1">
                        <a:latin typeface="Cambria Math"/>
                      </a:rPr>
                      <m:t>𝟎</m:t>
                    </m:r>
                  </m:oMath>
                </a14:m>
                <a:r>
                  <a:rPr lang="en-US" sz="2800" b="1" dirty="0" smtClean="0"/>
                  <a:t> is known</a:t>
                </a:r>
                <a:r>
                  <a:rPr lang="en-US" sz="2800" b="1" dirty="0"/>
                  <a:t/>
                </a:r>
                <a:br>
                  <a:rPr lang="en-US" sz="2800" b="1" dirty="0"/>
                </a:br>
                <a:r>
                  <a:rPr lang="en-US" sz="2800" b="1" dirty="0"/>
                  <a:t> </a:t>
                </a:r>
                <a:r>
                  <a:rPr lang="en-US" sz="2800" b="1" dirty="0" smtClean="0"/>
                  <a:t>(Known </a:t>
                </a:r>
                <a:r>
                  <a:rPr lang="en-US" sz="2800" b="1" u="sng" dirty="0" smtClean="0"/>
                  <a:t>Relative Loss</a:t>
                </a:r>
                <a:r>
                  <a:rPr lang="en-US" sz="2800" dirty="0" smtClean="0"/>
                  <a:t> Case</a:t>
                </a:r>
                <a:r>
                  <a:rPr lang="en-US" sz="2800" b="1" dirty="0"/>
                  <a:t>)</a:t>
                </a:r>
                <a:r>
                  <a:rPr lang="en-US" dirty="0"/>
                  <a:t/>
                </a: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1554162"/>
              </a:xfrm>
              <a:blipFill rotWithShape="1">
                <a:blip r:embed="rId2"/>
                <a:stretch>
                  <a:fillRect t="-274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2133600"/>
                <a:ext cx="8229600" cy="3992563"/>
              </a:xfrm>
            </p:spPr>
            <p:txBody>
              <a:bodyPr/>
              <a:lstStyle/>
              <a:p>
                <a:r>
                  <a:rPr lang="en-US" sz="1800" dirty="0" smtClean="0"/>
                  <a:t>Our objective is to maximize payoff (minimize the loss) of </a:t>
                </a:r>
                <a14:m>
                  <m:oMath xmlns:m="http://schemas.openxmlformats.org/officeDocument/2006/math">
                    <m:r>
                      <a:rPr lang="en-US" sz="1800" i="1">
                        <a:latin typeface="Cambria Math"/>
                      </a:rPr>
                      <m:t>𝑃</m:t>
                    </m:r>
                    <m:r>
                      <a:rPr lang="en-US" sz="1800" i="1">
                        <a:latin typeface="Cambria Math"/>
                      </a:rPr>
                      <m:t>=</m:t>
                    </m:r>
                    <m:sSub>
                      <m:sSubPr>
                        <m:ctrlPr>
                          <a:rPr lang="en-US" sz="1800" i="1" smtClean="0">
                            <a:latin typeface="Cambria Math" panose="02040503050406030204" pitchFamily="18" charset="0"/>
                          </a:rPr>
                        </m:ctrlPr>
                      </m:sSubPr>
                      <m:e>
                        <m:r>
                          <a:rPr lang="en-US" sz="1800" b="0" i="1" smtClean="0">
                            <a:latin typeface="Cambria Math"/>
                          </a:rPr>
                          <m:t>𝑃</m:t>
                        </m:r>
                      </m:e>
                      <m:sub>
                        <m:r>
                          <a:rPr lang="en-US" sz="1800" b="0" i="1" smtClean="0">
                            <a:latin typeface="Cambria Math"/>
                          </a:rPr>
                          <m:t>10</m:t>
                        </m:r>
                      </m:sub>
                    </m:sSub>
                    <m:r>
                      <a:rPr lang="en-US" sz="1800" i="1">
                        <a:latin typeface="Cambria Math"/>
                        <a:ea typeface="Cambria Math"/>
                      </a:rPr>
                      <m:t>∙</m:t>
                    </m:r>
                    <m:sSub>
                      <m:sSubPr>
                        <m:ctrlPr>
                          <a:rPr lang="en-US" sz="1800" i="1">
                            <a:latin typeface="Cambria Math" panose="02040503050406030204" pitchFamily="18" charset="0"/>
                            <a:ea typeface="Cambria Math"/>
                          </a:rPr>
                        </m:ctrlPr>
                      </m:sSubPr>
                      <m:e>
                        <m:r>
                          <a:rPr lang="en-US" sz="1800" i="1">
                            <a:latin typeface="Cambria Math"/>
                            <a:ea typeface="Cambria Math"/>
                          </a:rPr>
                          <m:t>𝑛</m:t>
                        </m:r>
                      </m:e>
                      <m:sub>
                        <m:r>
                          <a:rPr lang="en-US" sz="1800" i="1">
                            <a:latin typeface="Cambria Math"/>
                            <a:ea typeface="Cambria Math"/>
                          </a:rPr>
                          <m:t>10</m:t>
                        </m:r>
                      </m:sub>
                    </m:sSub>
                    <m:r>
                      <a:rPr lang="en-US" sz="1800" i="1">
                        <a:latin typeface="Cambria Math"/>
                        <a:ea typeface="Cambria Math"/>
                      </a:rPr>
                      <m:t>+</m:t>
                    </m:r>
                    <m:sSub>
                      <m:sSubPr>
                        <m:ctrlPr>
                          <a:rPr lang="en-US" sz="1800" i="1" smtClean="0">
                            <a:latin typeface="Cambria Math" panose="02040503050406030204" pitchFamily="18" charset="0"/>
                            <a:ea typeface="Cambria Math"/>
                          </a:rPr>
                        </m:ctrlPr>
                      </m:sSubPr>
                      <m:e>
                        <m:r>
                          <a:rPr lang="en-US" sz="1800" b="0" i="1" smtClean="0">
                            <a:latin typeface="Cambria Math"/>
                            <a:ea typeface="Cambria Math"/>
                          </a:rPr>
                          <m:t>𝑃</m:t>
                        </m:r>
                      </m:e>
                      <m:sub>
                        <m:r>
                          <a:rPr lang="en-US" sz="1800" b="0" i="1" smtClean="0">
                            <a:latin typeface="Cambria Math"/>
                            <a:ea typeface="Cambria Math"/>
                          </a:rPr>
                          <m:t>01</m:t>
                        </m:r>
                      </m:sub>
                    </m:sSub>
                    <m:r>
                      <a:rPr lang="en-US" sz="1800" i="1">
                        <a:latin typeface="Cambria Math"/>
                        <a:ea typeface="Cambria Math"/>
                      </a:rPr>
                      <m:t>∙</m:t>
                    </m:r>
                    <m:sSub>
                      <m:sSubPr>
                        <m:ctrlPr>
                          <a:rPr lang="en-US" sz="1800" i="1">
                            <a:latin typeface="Cambria Math" panose="02040503050406030204" pitchFamily="18" charset="0"/>
                            <a:ea typeface="Cambria Math"/>
                          </a:rPr>
                        </m:ctrlPr>
                      </m:sSubPr>
                      <m:e>
                        <m:r>
                          <a:rPr lang="en-US" sz="1800" i="1">
                            <a:latin typeface="Cambria Math"/>
                            <a:ea typeface="Cambria Math"/>
                          </a:rPr>
                          <m:t>𝑛</m:t>
                        </m:r>
                      </m:e>
                      <m:sub>
                        <m:r>
                          <a:rPr lang="en-US" sz="1800" i="1">
                            <a:latin typeface="Cambria Math"/>
                            <a:ea typeface="Cambria Math"/>
                          </a:rPr>
                          <m:t>01</m:t>
                        </m:r>
                      </m:sub>
                    </m:sSub>
                    <m:r>
                      <a:rPr lang="en-US" sz="1800" i="1">
                        <a:latin typeface="Cambria Math"/>
                        <a:ea typeface="Cambria Math"/>
                      </a:rPr>
                      <m:t>=</m:t>
                    </m:r>
                    <m:r>
                      <a:rPr lang="en-US" sz="1800" b="0" i="1" smtClean="0">
                        <a:latin typeface="Cambria Math"/>
                        <a:ea typeface="Cambria Math"/>
                      </a:rPr>
                      <m:t>𝑅</m:t>
                    </m:r>
                    <m:r>
                      <a:rPr lang="en-US" sz="1800" b="0" i="1" smtClean="0">
                        <a:latin typeface="Cambria Math"/>
                        <a:ea typeface="Cambria Math"/>
                      </a:rPr>
                      <m:t>∙</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𝑃</m:t>
                        </m:r>
                      </m:e>
                      <m:sub>
                        <m:r>
                          <a:rPr lang="en-US" sz="1800" b="0" i="1" smtClean="0">
                            <a:latin typeface="Cambria Math"/>
                            <a:ea typeface="Cambria Math"/>
                          </a:rPr>
                          <m:t>01</m:t>
                        </m:r>
                      </m:sub>
                    </m:sSub>
                    <m:r>
                      <a:rPr lang="en-US" sz="1800" b="0" i="1" smtClean="0">
                        <a:latin typeface="Cambria Math"/>
                        <a:ea typeface="Cambria Math"/>
                      </a:rPr>
                      <m:t>∙</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𝑛</m:t>
                        </m:r>
                      </m:e>
                      <m:sub>
                        <m:r>
                          <a:rPr lang="en-US" sz="1800" b="0" i="1" smtClean="0">
                            <a:latin typeface="Cambria Math"/>
                            <a:ea typeface="Cambria Math"/>
                          </a:rPr>
                          <m:t>10</m:t>
                        </m:r>
                      </m:sub>
                    </m:sSub>
                    <m:r>
                      <a:rPr lang="en-US" sz="1800" b="0" i="1" smtClean="0">
                        <a:latin typeface="Cambria Math"/>
                        <a:ea typeface="Cambria Math"/>
                      </a:rPr>
                      <m:t>+ </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𝑃</m:t>
                        </m:r>
                      </m:e>
                      <m:sub>
                        <m:r>
                          <a:rPr lang="en-US" sz="1800" b="0" i="1" smtClean="0">
                            <a:latin typeface="Cambria Math"/>
                            <a:ea typeface="Cambria Math"/>
                          </a:rPr>
                          <m:t>01</m:t>
                        </m:r>
                      </m:sub>
                    </m:sSub>
                    <m:r>
                      <a:rPr lang="en-US" sz="1800" b="0" i="1" smtClean="0">
                        <a:latin typeface="Cambria Math"/>
                        <a:ea typeface="Cambria Math"/>
                      </a:rPr>
                      <m:t>∙</m:t>
                    </m:r>
                    <m:r>
                      <a:rPr lang="en-US" sz="1800" i="1">
                        <a:latin typeface="Cambria Math"/>
                        <a:ea typeface="Cambria Math"/>
                      </a:rPr>
                      <m:t> </m:t>
                    </m:r>
                    <m:sSub>
                      <m:sSubPr>
                        <m:ctrlPr>
                          <a:rPr lang="en-US" sz="1800" i="1">
                            <a:latin typeface="Cambria Math" panose="02040503050406030204" pitchFamily="18" charset="0"/>
                            <a:ea typeface="Cambria Math"/>
                          </a:rPr>
                        </m:ctrlPr>
                      </m:sSubPr>
                      <m:e>
                        <m:r>
                          <a:rPr lang="en-US" sz="1800" i="1">
                            <a:latin typeface="Cambria Math"/>
                            <a:ea typeface="Cambria Math"/>
                          </a:rPr>
                          <m:t>𝑛</m:t>
                        </m:r>
                      </m:e>
                      <m:sub>
                        <m:r>
                          <a:rPr lang="en-US" sz="1800" i="1">
                            <a:latin typeface="Cambria Math"/>
                            <a:ea typeface="Cambria Math"/>
                          </a:rPr>
                          <m:t>01</m:t>
                        </m:r>
                      </m:sub>
                    </m:sSub>
                    <m:r>
                      <a:rPr lang="en-US" sz="1800" b="0" i="1" smtClean="0">
                        <a:latin typeface="Cambria Math"/>
                        <a:ea typeface="Cambria Math"/>
                      </a:rPr>
                      <m:t>= </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𝑃</m:t>
                        </m:r>
                      </m:e>
                      <m:sub>
                        <m:r>
                          <a:rPr lang="en-US" sz="1800" b="0" i="1" smtClean="0">
                            <a:latin typeface="Cambria Math"/>
                            <a:ea typeface="Cambria Math"/>
                          </a:rPr>
                          <m:t>01</m:t>
                        </m:r>
                      </m:sub>
                    </m:sSub>
                    <m:d>
                      <m:dPr>
                        <m:ctrlPr>
                          <a:rPr lang="en-US" sz="1800" b="0" i="1" smtClean="0">
                            <a:latin typeface="Cambria Math" panose="02040503050406030204" pitchFamily="18" charset="0"/>
                            <a:ea typeface="Cambria Math"/>
                          </a:rPr>
                        </m:ctrlPr>
                      </m:dPr>
                      <m:e>
                        <m:r>
                          <a:rPr lang="en-US" sz="1800" b="0" i="1" smtClean="0">
                            <a:latin typeface="Cambria Math"/>
                            <a:ea typeface="Cambria Math"/>
                          </a:rPr>
                          <m:t>𝑅</m:t>
                        </m:r>
                        <m:r>
                          <a:rPr lang="en-US" sz="1800" b="0" i="1" smtClean="0">
                            <a:latin typeface="Cambria Math"/>
                            <a:ea typeface="Cambria Math"/>
                          </a:rPr>
                          <m:t>∙</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𝑛</m:t>
                            </m:r>
                          </m:e>
                          <m:sub>
                            <m:r>
                              <a:rPr lang="en-US" sz="1800" b="0" i="1" smtClean="0">
                                <a:latin typeface="Cambria Math"/>
                                <a:ea typeface="Cambria Math"/>
                              </a:rPr>
                              <m:t>10</m:t>
                            </m:r>
                          </m:sub>
                        </m:sSub>
                        <m:r>
                          <a:rPr lang="en-US" sz="1800" b="0" i="1" smtClean="0">
                            <a:latin typeface="Cambria Math"/>
                            <a:ea typeface="Cambria Math"/>
                          </a:rPr>
                          <m:t>+ </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𝑛</m:t>
                            </m:r>
                          </m:e>
                          <m:sub>
                            <m:r>
                              <a:rPr lang="en-US" sz="1800" b="0" i="1" smtClean="0">
                                <a:latin typeface="Cambria Math"/>
                                <a:ea typeface="Cambria Math"/>
                              </a:rPr>
                              <m:t>01</m:t>
                            </m:r>
                          </m:sub>
                        </m:sSub>
                      </m:e>
                    </m:d>
                  </m:oMath>
                </a14:m>
                <a:r>
                  <a:rPr lang="en-US" sz="1800" dirty="0" smtClean="0"/>
                  <a:t> where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a:rPr>
                          <m:t>𝑃</m:t>
                        </m:r>
                      </m:e>
                      <m:sub>
                        <m:r>
                          <a:rPr lang="en-US" sz="1800" b="0" i="1" smtClean="0">
                            <a:latin typeface="Cambria Math"/>
                          </a:rPr>
                          <m:t>01</m:t>
                        </m:r>
                      </m:sub>
                    </m:sSub>
                    <m:r>
                      <a:rPr lang="en-US" sz="1800" b="0" i="1" smtClean="0">
                        <a:latin typeface="Cambria Math"/>
                      </a:rPr>
                      <m:t>&lt;0</m:t>
                    </m:r>
                  </m:oMath>
                </a14:m>
                <a:r>
                  <a:rPr lang="en-US" sz="1800" dirty="0" smtClean="0"/>
                  <a:t>.</a:t>
                </a:r>
              </a:p>
              <a:p>
                <a:r>
                  <a:rPr lang="en-US" sz="1800" dirty="0" smtClean="0"/>
                  <a:t>This is equivalent to </a:t>
                </a:r>
                <a:r>
                  <a:rPr lang="en-US" sz="1800" b="1" dirty="0" smtClean="0"/>
                  <a:t>minimizing</a:t>
                </a:r>
                <a:r>
                  <a:rPr lang="en-US" sz="1800" dirty="0" smtClean="0"/>
                  <a:t> the </a:t>
                </a:r>
                <a:r>
                  <a:rPr lang="en-US" sz="1800" b="1" dirty="0" smtClean="0"/>
                  <a:t>weighted error rate</a:t>
                </a:r>
              </a:p>
              <a:p>
                <a:pPr marL="0" indent="0">
                  <a:buNone/>
                </a:pPr>
                <a:r>
                  <a:rPr lang="en-US" sz="1800" b="1" dirty="0"/>
                  <a:t>	</a:t>
                </a:r>
                <a:r>
                  <a:rPr lang="en-US" sz="1800" dirty="0" smtClean="0"/>
                  <a:t> Error (weighted) = </a:t>
                </a:r>
                <a14:m>
                  <m:oMath xmlns:m="http://schemas.openxmlformats.org/officeDocument/2006/math">
                    <m:r>
                      <a:rPr lang="en-US" sz="1800" b="0" i="1" smtClean="0">
                        <a:latin typeface="Cambria Math"/>
                      </a:rPr>
                      <m:t>(</m:t>
                    </m:r>
                    <m:r>
                      <a:rPr lang="en-US" sz="1800" b="0" i="1" smtClean="0">
                        <a:latin typeface="Cambria Math"/>
                      </a:rPr>
                      <m:t>𝑅</m:t>
                    </m:r>
                    <m:r>
                      <a:rPr lang="en-US" sz="1800" b="0" i="1" smtClean="0">
                        <a:latin typeface="Cambria Math"/>
                        <a:ea typeface="Cambria Math"/>
                      </a:rPr>
                      <m:t>∙</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𝑛</m:t>
                        </m:r>
                      </m:e>
                      <m:sub>
                        <m:r>
                          <a:rPr lang="en-US" sz="1800" b="0" i="1" smtClean="0">
                            <a:latin typeface="Cambria Math"/>
                            <a:ea typeface="Cambria Math"/>
                          </a:rPr>
                          <m:t>10</m:t>
                        </m:r>
                      </m:sub>
                    </m:sSub>
                    <m:r>
                      <a:rPr lang="en-US" sz="1800" b="0" i="1" smtClean="0">
                        <a:latin typeface="Cambria Math"/>
                        <a:ea typeface="Cambria Math"/>
                      </a:rPr>
                      <m:t>+ </m:t>
                    </m:r>
                    <m:sSub>
                      <m:sSubPr>
                        <m:ctrlPr>
                          <a:rPr lang="en-US" sz="1800" b="0" i="1" smtClean="0">
                            <a:latin typeface="Cambria Math" panose="02040503050406030204" pitchFamily="18" charset="0"/>
                            <a:ea typeface="Cambria Math"/>
                          </a:rPr>
                        </m:ctrlPr>
                      </m:sSubPr>
                      <m:e>
                        <m:r>
                          <a:rPr lang="en-US" sz="1800" b="0" i="1" smtClean="0">
                            <a:latin typeface="Cambria Math"/>
                            <a:ea typeface="Cambria Math"/>
                          </a:rPr>
                          <m:t>𝑛</m:t>
                        </m:r>
                      </m:e>
                      <m:sub>
                        <m:r>
                          <a:rPr lang="en-US" sz="1800" b="0" i="1" smtClean="0">
                            <a:latin typeface="Cambria Math"/>
                            <a:ea typeface="Cambria Math"/>
                          </a:rPr>
                          <m:t>01</m:t>
                        </m:r>
                      </m:sub>
                    </m:sSub>
                    <m:r>
                      <a:rPr lang="en-US" sz="1800" b="0" i="1" smtClean="0">
                        <a:latin typeface="Cambria Math"/>
                        <a:ea typeface="Cambria Math"/>
                      </a:rPr>
                      <m:t>)/</m:t>
                    </m:r>
                    <m:r>
                      <a:rPr lang="en-US" sz="1800" b="0" i="1" smtClean="0">
                        <a:latin typeface="Cambria Math"/>
                        <a:ea typeface="Cambria Math"/>
                      </a:rPr>
                      <m:t>𝑁</m:t>
                    </m:r>
                  </m:oMath>
                </a14:m>
                <a:r>
                  <a:rPr lang="en-US" sz="1800" dirty="0" smtClean="0"/>
                  <a:t> .</a:t>
                </a:r>
              </a:p>
              <a:p>
                <a:r>
                  <a:rPr lang="en-US" sz="1800" dirty="0"/>
                  <a:t>This still leaves </a:t>
                </a:r>
                <a:r>
                  <a:rPr lang="en-US" sz="1800" dirty="0" smtClean="0"/>
                  <a:t>us with the problem </a:t>
                </a:r>
                <a:r>
                  <a:rPr lang="en-US" sz="1800" dirty="0"/>
                  <a:t>of determining an optimal Cutoff Value for </a:t>
                </a:r>
                <a:r>
                  <a:rPr lang="en-US" sz="1800" b="1" dirty="0"/>
                  <a:t>each</a:t>
                </a:r>
                <a:r>
                  <a:rPr lang="en-US" sz="1800" dirty="0"/>
                  <a:t> competing classifier that minimizes each classifier’s weighted error rate in the </a:t>
                </a:r>
                <a:r>
                  <a:rPr lang="en-US" sz="1800" b="1" dirty="0" smtClean="0"/>
                  <a:t>Validation Data Set</a:t>
                </a:r>
                <a:r>
                  <a:rPr lang="en-US" sz="1800" dirty="0" smtClean="0"/>
                  <a:t>.</a:t>
                </a:r>
              </a:p>
              <a:p>
                <a:r>
                  <a:rPr lang="en-US" sz="1800" dirty="0" smtClean="0"/>
                  <a:t>If R &gt; 1 then one should search over the region (0.0.5) for the optimal Cutoff value.  On the other hand, if R &lt; 1, one should search over the region (0.5,1.0).   </a:t>
                </a:r>
                <a:r>
                  <a:rPr lang="en-US" sz="1800" b="1" dirty="0" smtClean="0"/>
                  <a:t>  </a:t>
                </a:r>
                <a:endParaRPr lang="en-US" sz="1800" b="1" dirty="0"/>
              </a:p>
              <a:p>
                <a:r>
                  <a:rPr lang="en-US" sz="1800" dirty="0" smtClean="0"/>
                  <a:t>Given that at an optimal Cutoff value has been determined for each classifier, we want to choose as the best classifier the classifier that has the smallest weighted error rate in the </a:t>
                </a:r>
                <a:r>
                  <a:rPr lang="en-US" sz="1800" b="1" dirty="0" smtClean="0"/>
                  <a:t>Test Data Set.</a:t>
                </a:r>
              </a:p>
              <a:p>
                <a:pPr marL="0" indent="0">
                  <a:buNone/>
                </a:pPr>
                <a:endParaRPr lang="en-US" sz="2400" dirty="0" smtClean="0"/>
              </a:p>
              <a:p>
                <a:endParaRPr lang="en-US" sz="2400" dirty="0" smtClean="0"/>
              </a:p>
              <a:p>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2133600"/>
                <a:ext cx="8229600" cy="3992563"/>
              </a:xfrm>
              <a:blipFill rotWithShape="0">
                <a:blip r:embed="rId3"/>
                <a:stretch>
                  <a:fillRect l="-444" t="-763" r="-1037" b="-916"/>
                </a:stretch>
              </a:blipFill>
            </p:spPr>
            <p:txBody>
              <a:bodyPr/>
              <a:lstStyle/>
              <a:p>
                <a:r>
                  <a:rPr lang="en-US">
                    <a:noFill/>
                  </a:rPr>
                  <a:t> </a:t>
                </a:r>
              </a:p>
            </p:txBody>
          </p:sp>
        </mc:Fallback>
      </mc:AlternateContent>
    </p:spTree>
    <p:extLst>
      <p:ext uri="{BB962C8B-B14F-4D97-AF65-F5344CB8AC3E}">
        <p14:creationId xmlns:p14="http://schemas.microsoft.com/office/powerpoint/2010/main" val="3335477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dirty="0" smtClean="0"/>
              <a:t>Next We Move to PPT11</a:t>
            </a:r>
            <a:br>
              <a:rPr lang="en-US" dirty="0" smtClean="0"/>
            </a:br>
            <a:r>
              <a:rPr lang="en-US" dirty="0" smtClean="0"/>
              <a:t>and examine the situation where we want to compare classifiers when we have a specific purpose in using a classifier as in</a:t>
            </a:r>
            <a:br>
              <a:rPr lang="en-US" dirty="0" smtClean="0"/>
            </a:br>
            <a:r>
              <a:rPr lang="en-US" dirty="0" smtClean="0"/>
              <a:t> </a:t>
            </a:r>
            <a:r>
              <a:rPr lang="en-US" u="sng" dirty="0" smtClean="0"/>
              <a:t>Target Marketing</a:t>
            </a:r>
            <a:r>
              <a:rPr lang="en-US" dirty="0" smtClean="0"/>
              <a:t>.</a:t>
            </a:r>
            <a:endParaRPr lang="en-US" u="sng" dirty="0"/>
          </a:p>
        </p:txBody>
      </p:sp>
    </p:spTree>
    <p:extLst>
      <p:ext uri="{BB962C8B-B14F-4D97-AF65-F5344CB8AC3E}">
        <p14:creationId xmlns:p14="http://schemas.microsoft.com/office/powerpoint/2010/main" val="3567676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1422</TotalTime>
  <Words>138</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SimSun</vt:lpstr>
      <vt:lpstr>Arial</vt:lpstr>
      <vt:lpstr>Cambria Math</vt:lpstr>
      <vt:lpstr>Times New Roman</vt:lpstr>
      <vt:lpstr>Default Design</vt:lpstr>
      <vt:lpstr>Eco 6380  Predictive Analytics For Economists Spring 2016</vt:lpstr>
      <vt:lpstr>Presentation 10  Judging Classifier Performance in the Presence of Information on the Payoff Matrix (The Optimal Threshold (Cutoff) Value Need not be equal to 0.5.)  See Chapter 5 in SPB </vt:lpstr>
      <vt:lpstr>Note: In the discussion that follows we are going to take the data partition sequence to be Training Data Set, then Validation Data Set, and, finally, the Test Data Set (the SAS EM and XLMINER Convention) </vt:lpstr>
      <vt:lpstr>The Payoff Matrix P_11=Payoff when making a correct 1 classification P_00=Payoff when making a correct 0 classification P_(10 )=Payoff when incorrectly classifying a 1 as a 0 P_01=Payoff when incorrectly classifying a 0 as a 1 Payoffs can be positive or negative.  We usually think of  correct classifications as generating positive payoffs and incorrect classifications as generating negative payoffs.</vt:lpstr>
      <vt:lpstr>Cases Where We Have  At Least Some Information on the Payoff Matrix</vt:lpstr>
      <vt:lpstr>Case I: All Cells of the Payoff Matrix are Known </vt:lpstr>
      <vt:lpstr> Case II:  P_11= P_00=M≥ 0, P_10= P_01=L≤0  (Symmetric Loss Case) </vt:lpstr>
      <vt:lpstr>Case III  P_11= P_00=0,P_10/P_01 =R&gt;0 is known  (Known Relative Loss Case) </vt:lpstr>
      <vt:lpstr>Next We Move to PPT11 and examine the situation where we want to compare classifiers when we have a specific purpose in using a classifier as in  Target Marketing.</vt:lpstr>
      <vt:lpstr>Classroom Exercise: Exercise 9</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5385 Data Mining Techniques for Economists Spring 2008  Prof. Tom Fomby Department of Economics Southern Methodist University</dc:title>
  <dc:creator>Tom Fomby</dc:creator>
  <cp:lastModifiedBy>Fomby, Tom</cp:lastModifiedBy>
  <cp:revision>131</cp:revision>
  <dcterms:created xsi:type="dcterms:W3CDTF">2008-02-03T22:04:44Z</dcterms:created>
  <dcterms:modified xsi:type="dcterms:W3CDTF">2016-01-27T22:13:22Z</dcterms:modified>
</cp:coreProperties>
</file>