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01" r:id="rId2"/>
    <p:sldId id="300" r:id="rId3"/>
    <p:sldId id="283" r:id="rId4"/>
    <p:sldId id="258" r:id="rId5"/>
    <p:sldId id="281" r:id="rId6"/>
    <p:sldId id="277" r:id="rId7"/>
    <p:sldId id="286" r:id="rId8"/>
    <p:sldId id="287" r:id="rId9"/>
    <p:sldId id="290" r:id="rId10"/>
    <p:sldId id="289" r:id="rId11"/>
    <p:sldId id="279" r:id="rId12"/>
    <p:sldId id="280" r:id="rId13"/>
    <p:sldId id="291" r:id="rId14"/>
    <p:sldId id="297" r:id="rId15"/>
    <p:sldId id="292" r:id="rId16"/>
    <p:sldId id="293" r:id="rId17"/>
    <p:sldId id="294" r:id="rId18"/>
    <p:sldId id="263" r:id="rId19"/>
    <p:sldId id="296" r:id="rId20"/>
    <p:sldId id="264" r:id="rId21"/>
    <p:sldId id="295" r:id="rId22"/>
    <p:sldId id="262" r:id="rId23"/>
    <p:sldId id="298" r:id="rId2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62CE5649-621B-4778-AD39-E68993CBA6A8}" type="datetimeFigureOut">
              <a:rPr lang="en-US" smtClean="0"/>
              <a:t>1/27/2016</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705C1A18-8B33-4065-B728-CCF34847DD09}" type="slidenum">
              <a:rPr lang="en-US" smtClean="0"/>
              <a:t>‹#›</a:t>
            </a:fld>
            <a:endParaRPr lang="en-US"/>
          </a:p>
        </p:txBody>
      </p:sp>
    </p:spTree>
    <p:extLst>
      <p:ext uri="{BB962C8B-B14F-4D97-AF65-F5344CB8AC3E}">
        <p14:creationId xmlns:p14="http://schemas.microsoft.com/office/powerpoint/2010/main" val="212933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5C1A18-8B33-4065-B728-CCF34847DD09}" type="slidenum">
              <a:rPr lang="en-US" smtClean="0"/>
              <a:t>8</a:t>
            </a:fld>
            <a:endParaRPr lang="en-US"/>
          </a:p>
        </p:txBody>
      </p:sp>
    </p:spTree>
    <p:extLst>
      <p:ext uri="{BB962C8B-B14F-4D97-AF65-F5344CB8AC3E}">
        <p14:creationId xmlns:p14="http://schemas.microsoft.com/office/powerpoint/2010/main" val="1754349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5C1A18-8B33-4065-B728-CCF34847DD09}" type="slidenum">
              <a:rPr lang="en-US" smtClean="0"/>
              <a:t>23</a:t>
            </a:fld>
            <a:endParaRPr lang="en-US"/>
          </a:p>
        </p:txBody>
      </p:sp>
    </p:spTree>
    <p:extLst>
      <p:ext uri="{BB962C8B-B14F-4D97-AF65-F5344CB8AC3E}">
        <p14:creationId xmlns:p14="http://schemas.microsoft.com/office/powerpoint/2010/main" val="2957224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419161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394015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9112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532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66421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9886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D91F6-B4E4-4297-AA87-EC9FDC064159}"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51496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D91F6-B4E4-4297-AA87-EC9FDC064159}"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97472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D91F6-B4E4-4297-AA87-EC9FDC064159}"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065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92490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06009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D91F6-B4E4-4297-AA87-EC9FDC064159}" type="datetimeFigureOut">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19BAD-ADDB-4FCE-B4FC-9278564814FB}" type="slidenum">
              <a:rPr lang="en-US" smtClean="0"/>
              <a:t>‹#›</a:t>
            </a:fld>
            <a:endParaRPr lang="en-US"/>
          </a:p>
        </p:txBody>
      </p:sp>
    </p:spTree>
    <p:extLst>
      <p:ext uri="{BB962C8B-B14F-4D97-AF65-F5344CB8AC3E}">
        <p14:creationId xmlns:p14="http://schemas.microsoft.com/office/powerpoint/2010/main" val="379710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dirty="0" smtClean="0"/>
              <a:t>Eco </a:t>
            </a:r>
            <a:r>
              <a:rPr lang="en-US" sz="4000" b="1" dirty="0"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a:t>
            </a:r>
            <a:r>
              <a:rPr lang="en-US" sz="4000" b="1" dirty="0" smtClean="0"/>
              <a:t>2016</a:t>
            </a:r>
            <a:endParaRPr lang="en-US" b="1" dirty="0"/>
          </a:p>
        </p:txBody>
      </p:sp>
      <p:sp>
        <p:nvSpPr>
          <p:cNvPr id="3" name="Subtitle 2"/>
          <p:cNvSpPr>
            <a:spLocks noGrp="1"/>
          </p:cNvSpPr>
          <p:nvPr>
            <p:ph type="subTitle" idx="1"/>
          </p:nvPr>
        </p:nvSpPr>
        <p:spPr>
          <a:xfrm>
            <a:off x="1371600" y="3962400"/>
            <a:ext cx="6400800" cy="22098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59126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297822100"/>
              </p:ext>
            </p:extLst>
          </p:nvPr>
        </p:nvGraphicFramePr>
        <p:xfrm>
          <a:off x="804863" y="519113"/>
          <a:ext cx="7534275" cy="5819775"/>
        </p:xfrm>
        <a:graphic>
          <a:graphicData uri="http://schemas.openxmlformats.org/presentationml/2006/ole">
            <mc:AlternateContent xmlns:mc="http://schemas.openxmlformats.org/markup-compatibility/2006">
              <mc:Choice xmlns:v="urn:schemas-microsoft-com:vml" Requires="v">
                <p:oleObj spid="_x0000_s2115" name="Acrobat Document" r:id="rId3" imgW="7534224" imgH="5819738" progId="AcroExch.Document.11">
                  <p:embed/>
                </p:oleObj>
              </mc:Choice>
              <mc:Fallback>
                <p:oleObj name="Acrobat Document" r:id="rId3" imgW="7534224" imgH="5819738" progId="AcroExch.Document.11">
                  <p:embed/>
                  <p:pic>
                    <p:nvPicPr>
                      <p:cNvPr id="0" name=""/>
                      <p:cNvPicPr/>
                      <p:nvPr/>
                    </p:nvPicPr>
                    <p:blipFill>
                      <a:blip r:embed="rId4"/>
                      <a:stretch>
                        <a:fillRect/>
                      </a:stretch>
                    </p:blipFill>
                    <p:spPr>
                      <a:xfrm>
                        <a:off x="804863" y="519113"/>
                        <a:ext cx="7534275" cy="5819775"/>
                      </a:xfrm>
                      <a:prstGeom prst="rect">
                        <a:avLst/>
                      </a:prstGeom>
                    </p:spPr>
                  </p:pic>
                </p:oleObj>
              </mc:Fallback>
            </mc:AlternateContent>
          </a:graphicData>
        </a:graphic>
      </p:graphicFrame>
    </p:spTree>
    <p:extLst>
      <p:ext uri="{BB962C8B-B14F-4D97-AF65-F5344CB8AC3E}">
        <p14:creationId xmlns:p14="http://schemas.microsoft.com/office/powerpoint/2010/main" val="3212294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Cumulative Profit Curves for Two Competing Classifiers</a:t>
            </a:r>
            <a:endParaRPr lang="en-US" dirty="0"/>
          </a:p>
        </p:txBody>
      </p:sp>
      <p:sp>
        <p:nvSpPr>
          <p:cNvPr id="3" name="Content Placeholder 2"/>
          <p:cNvSpPr>
            <a:spLocks noGrp="1"/>
          </p:cNvSpPr>
          <p:nvPr>
            <p:ph idx="1"/>
          </p:nvPr>
        </p:nvSpPr>
        <p:spPr/>
        <p:txBody>
          <a:bodyPr>
            <a:normAutofit/>
          </a:bodyPr>
          <a:lstStyle/>
          <a:p>
            <a:r>
              <a:rPr lang="en-US" sz="2400" dirty="0" smtClean="0"/>
              <a:t>Left is Cumulative Profit Curve for Classifier One</a:t>
            </a:r>
          </a:p>
          <a:p>
            <a:r>
              <a:rPr lang="en-US" sz="2400" dirty="0" smtClean="0"/>
              <a:t>Right is Cumulative Profit Curve for Classifier Two</a:t>
            </a:r>
          </a:p>
          <a:p>
            <a:r>
              <a:rPr lang="en-US" sz="2400" dirty="0" smtClean="0"/>
              <a:t>Which Classifier is Preferred?  What should its Cutoff Value Be?</a:t>
            </a:r>
          </a:p>
          <a:p>
            <a:r>
              <a:rPr lang="en-US" sz="2400" dirty="0" smtClean="0"/>
              <a:t>We should choose the Classifier that has the maximum cumulative  profit.  Here it is the one on the right.</a:t>
            </a:r>
            <a:endParaRPr lang="en-US" sz="2400" dirty="0"/>
          </a:p>
        </p:txBody>
      </p:sp>
      <p:pic>
        <p:nvPicPr>
          <p:cNvPr id="14338" name="Picture 2" descr="C:\E5385\Notes\Confusion_Lift_ROC\Competing Classifier Cumlative Net Profit Curv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419600"/>
            <a:ext cx="22098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548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Superior and </a:t>
            </a:r>
            <a:br>
              <a:rPr lang="en-US" dirty="0" smtClean="0"/>
            </a:br>
            <a:r>
              <a:rPr lang="en-US" dirty="0" smtClean="0"/>
              <a:t>Inferior Cumulative Profit Charts</a:t>
            </a:r>
            <a:endParaRPr lang="en-US" dirty="0"/>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5600" y="2667000"/>
            <a:ext cx="3200400" cy="2438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453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fontScale="90000"/>
          </a:bodyPr>
          <a:lstStyle/>
          <a:p>
            <a:r>
              <a:rPr lang="en-US" dirty="0" smtClean="0"/>
              <a:t>What do you do when you don’t have a Profit Matrix but yet are interested in maximizing early successes as in Target Marketing?</a:t>
            </a:r>
            <a:endParaRPr lang="en-US" dirty="0"/>
          </a:p>
        </p:txBody>
      </p:sp>
      <p:sp>
        <p:nvSpPr>
          <p:cNvPr id="3" name="Content Placeholder 2"/>
          <p:cNvSpPr>
            <a:spLocks noGrp="1"/>
          </p:cNvSpPr>
          <p:nvPr>
            <p:ph idx="1"/>
          </p:nvPr>
        </p:nvSpPr>
        <p:spPr>
          <a:xfrm>
            <a:off x="457200" y="2895600"/>
            <a:ext cx="8229600" cy="3230563"/>
          </a:xfrm>
        </p:spPr>
        <p:txBody>
          <a:bodyPr/>
          <a:lstStyle/>
          <a:p>
            <a:r>
              <a:rPr lang="en-US" dirty="0" smtClean="0"/>
              <a:t>You examine the early parts of Cumulative Lift Charts and </a:t>
            </a:r>
            <a:r>
              <a:rPr lang="en-US" dirty="0" err="1" smtClean="0"/>
              <a:t>Decile</a:t>
            </a:r>
            <a:r>
              <a:rPr lang="en-US" dirty="0" smtClean="0"/>
              <a:t>-by-</a:t>
            </a:r>
            <a:r>
              <a:rPr lang="en-US" dirty="0" err="1" smtClean="0"/>
              <a:t>Decile</a:t>
            </a:r>
            <a:r>
              <a:rPr lang="en-US" dirty="0" smtClean="0"/>
              <a:t> Lift Charts.</a:t>
            </a:r>
          </a:p>
          <a:p>
            <a:r>
              <a:rPr lang="en-US" dirty="0" smtClean="0"/>
              <a:t>We are now going to use some graphs and formulas from the file “Lift Charts.pdf”.  </a:t>
            </a:r>
            <a:endParaRPr lang="en-US" dirty="0"/>
          </a:p>
        </p:txBody>
      </p:sp>
    </p:spTree>
    <p:extLst>
      <p:ext uri="{BB962C8B-B14F-4D97-AF65-F5344CB8AC3E}">
        <p14:creationId xmlns:p14="http://schemas.microsoft.com/office/powerpoint/2010/main" val="2756813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lstStyle/>
          <a:p>
            <a:r>
              <a:rPr lang="en-US" dirty="0" smtClean="0"/>
              <a:t>When the Payoff Matrix of a Target Marketing Problem is </a:t>
            </a:r>
            <a:r>
              <a:rPr lang="en-US" b="1" dirty="0" smtClean="0"/>
              <a:t>Unknown</a:t>
            </a:r>
            <a:r>
              <a:rPr lang="en-US" dirty="0" smtClean="0"/>
              <a:t>, comparisons of classifiers are usually carried out by comparing the Cumulative Gains Charts and Lift Charts of the Competing Classifiers.  </a:t>
            </a:r>
            <a:endParaRPr lang="en-US" dirty="0"/>
          </a:p>
        </p:txBody>
      </p:sp>
    </p:spTree>
    <p:extLst>
      <p:ext uri="{BB962C8B-B14F-4D97-AF65-F5344CB8AC3E}">
        <p14:creationId xmlns:p14="http://schemas.microsoft.com/office/powerpoint/2010/main" val="2953582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a:bodyPr>
          <a:lstStyle/>
          <a:p>
            <a:r>
              <a:rPr lang="en-US" sz="2800" dirty="0" smtClean="0"/>
              <a:t>Example for Generating </a:t>
            </a:r>
            <a:br>
              <a:rPr lang="en-US" sz="2800" dirty="0" smtClean="0"/>
            </a:br>
            <a:r>
              <a:rPr lang="en-US" sz="2800" b="1" dirty="0" smtClean="0"/>
              <a:t>Cumulative Gain and Lift Charts</a:t>
            </a:r>
            <a:r>
              <a:rPr lang="en-US" sz="2800" dirty="0" smtClean="0"/>
              <a:t/>
            </a:r>
            <a:br>
              <a:rPr lang="en-US" sz="2800" dirty="0" smtClean="0"/>
            </a:br>
            <a:r>
              <a:rPr lang="en-US" sz="2000" dirty="0" smtClean="0"/>
              <a:t>http</a:t>
            </a:r>
            <a:r>
              <a:rPr lang="en-US" sz="2000" dirty="0"/>
              <a:t>://www2.cs.uregina.ca/~dbd/cs831/notes/lift_chart/lift_chart.html</a:t>
            </a:r>
          </a:p>
        </p:txBody>
      </p:sp>
      <p:sp>
        <p:nvSpPr>
          <p:cNvPr id="3" name="Content Placeholder 2"/>
          <p:cNvSpPr>
            <a:spLocks noGrp="1"/>
          </p:cNvSpPr>
          <p:nvPr>
            <p:ph idx="1"/>
          </p:nvPr>
        </p:nvSpPr>
        <p:spPr>
          <a:xfrm>
            <a:off x="457200" y="2438400"/>
            <a:ext cx="8229600" cy="3687763"/>
          </a:xfrm>
        </p:spPr>
        <p:txBody>
          <a:bodyPr/>
          <a:lstStyle/>
          <a:p>
            <a:endParaRPr lang="en-US" sz="1600" dirty="0">
              <a:solidFill>
                <a:srgbClr val="000000"/>
              </a:solidFill>
              <a:latin typeface="Times New Roman"/>
            </a:endParaRPr>
          </a:p>
          <a:p>
            <a:r>
              <a:rPr lang="en-US" sz="1800" dirty="0"/>
              <a:t>A company wants to do a mail marketing campaign. It costs the company $1 for each item mailed. </a:t>
            </a:r>
            <a:r>
              <a:rPr lang="en-US" sz="1800" dirty="0" smtClean="0"/>
              <a:t>They have </a:t>
            </a:r>
            <a:r>
              <a:rPr lang="en-US" sz="1800" dirty="0"/>
              <a:t>information on 100,000 customers. Create a cumulative gains and a lift chart from the </a:t>
            </a:r>
            <a:r>
              <a:rPr lang="en-US" sz="1800" dirty="0" smtClean="0"/>
              <a:t>following data</a:t>
            </a:r>
            <a:r>
              <a:rPr lang="en-US" sz="1800" dirty="0"/>
              <a:t>.</a:t>
            </a:r>
            <a:endParaRPr lang="en-US" sz="1800" b="1" dirty="0" smtClean="0"/>
          </a:p>
          <a:p>
            <a:r>
              <a:rPr lang="en-US" sz="1800" b="1" dirty="0" smtClean="0"/>
              <a:t>Overall </a:t>
            </a:r>
            <a:r>
              <a:rPr lang="en-US" sz="1800" b="1" dirty="0"/>
              <a:t>Response Rate: </a:t>
            </a:r>
            <a:r>
              <a:rPr lang="en-US" sz="1800" dirty="0"/>
              <a:t>If we assume we have no model other than the prediction of the </a:t>
            </a:r>
            <a:r>
              <a:rPr lang="en-US" sz="1800" dirty="0" smtClean="0"/>
              <a:t>overall response </a:t>
            </a:r>
            <a:r>
              <a:rPr lang="en-US" sz="1800" dirty="0"/>
              <a:t>rate, then we can predict the number of positive responses as a fraction of the </a:t>
            </a:r>
            <a:r>
              <a:rPr lang="en-US" sz="1800" dirty="0" smtClean="0"/>
              <a:t>total customers </a:t>
            </a:r>
            <a:r>
              <a:rPr lang="en-US" sz="1800" dirty="0"/>
              <a:t>contacted. Suppose the response rate is 20%. If all 100,000 customers are </a:t>
            </a:r>
            <a:r>
              <a:rPr lang="en-US" sz="1800" dirty="0" smtClean="0"/>
              <a:t>contacted we </a:t>
            </a:r>
            <a:r>
              <a:rPr lang="en-US" sz="1800" dirty="0"/>
              <a:t>will receive around 20,000 positive responses.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09723119"/>
              </p:ext>
            </p:extLst>
          </p:nvPr>
        </p:nvGraphicFramePr>
        <p:xfrm>
          <a:off x="914400" y="5029198"/>
          <a:ext cx="3390900" cy="685802"/>
        </p:xfrm>
        <a:graphic>
          <a:graphicData uri="http://schemas.openxmlformats.org/drawingml/2006/table">
            <a:tbl>
              <a:tblPr/>
              <a:tblGrid>
                <a:gridCol w="514350"/>
                <a:gridCol w="457200"/>
                <a:gridCol w="590550"/>
                <a:gridCol w="609600"/>
                <a:gridCol w="609600"/>
                <a:gridCol w="609600"/>
              </a:tblGrid>
              <a:tr h="342901">
                <a:tc>
                  <a:txBody>
                    <a:bodyPr/>
                    <a:lstStyle/>
                    <a:p>
                      <a:pPr algn="l" fontAlgn="b"/>
                      <a:r>
                        <a:rPr lang="en-US" sz="1100" b="0" i="0" u="none" strike="noStrike" dirty="0">
                          <a:solidFill>
                            <a:srgbClr val="000000"/>
                          </a:solidFill>
                          <a:effectLst/>
                          <a:latin typeface="Calibri"/>
                        </a:rPr>
                        <a:t>Cost ($)</a:t>
                      </a:r>
                    </a:p>
                  </a:txBody>
                  <a:tcPr marL="9525" marR="9525" marT="9525" marB="0" anchor="b">
                    <a:lnL>
                      <a:noFill/>
                    </a:lnL>
                    <a:lnR>
                      <a:noFill/>
                    </a:lnR>
                    <a:lnT>
                      <a:noFill/>
                    </a:lnT>
                    <a:lnB>
                      <a:noFill/>
                    </a:lnB>
                  </a:tcPr>
                </a:tc>
                <a:tc gridSpan="3">
                  <a:txBody>
                    <a:bodyPr/>
                    <a:lstStyle/>
                    <a:p>
                      <a:pPr algn="l" fontAlgn="b"/>
                      <a:r>
                        <a:rPr lang="en-US" sz="1100" b="0" i="0" u="none" strike="noStrike" dirty="0">
                          <a:solidFill>
                            <a:srgbClr val="000000"/>
                          </a:solidFill>
                          <a:effectLst/>
                          <a:latin typeface="Calibri"/>
                        </a:rPr>
                        <a:t>Total Customers Contacted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gridSpan="2">
                  <a:txBody>
                    <a:bodyPr/>
                    <a:lstStyle/>
                    <a:p>
                      <a:pPr algn="l" fontAlgn="b"/>
                      <a:r>
                        <a:rPr lang="en-US" sz="1100" b="0" i="0" u="none" strike="noStrike">
                          <a:solidFill>
                            <a:srgbClr val="000000"/>
                          </a:solidFill>
                          <a:effectLst/>
                          <a:latin typeface="Calibri"/>
                        </a:rPr>
                        <a:t>Positive Reponse</a:t>
                      </a:r>
                    </a:p>
                  </a:txBody>
                  <a:tcPr marL="9525" marR="9525" marT="9525" marB="0" anchor="b">
                    <a:lnL>
                      <a:noFill/>
                    </a:lnL>
                    <a:lnR>
                      <a:noFill/>
                    </a:lnR>
                    <a:lnT>
                      <a:noFill/>
                    </a:lnT>
                    <a:lnB>
                      <a:noFill/>
                    </a:lnB>
                  </a:tcPr>
                </a:tc>
                <a:tc hMerge="1">
                  <a:txBody>
                    <a:bodyPr/>
                    <a:lstStyle/>
                    <a:p>
                      <a:endParaRPr lang="en-US"/>
                    </a:p>
                  </a:txBody>
                  <a:tcPr/>
                </a:tc>
              </a:tr>
              <a:tr h="342901">
                <a:tc>
                  <a:txBody>
                    <a:bodyPr/>
                    <a:lstStyle/>
                    <a:p>
                      <a:pPr algn="r" fontAlgn="b"/>
                      <a:r>
                        <a:rPr lang="en-US" sz="1100" b="0" i="0" u="none" strike="noStrike" dirty="0">
                          <a:solidFill>
                            <a:srgbClr val="000000"/>
                          </a:solidFill>
                          <a:effectLst/>
                          <a:latin typeface="Calibri"/>
                        </a:rPr>
                        <a:t>100,000</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100,000</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a:rPr>
                        <a:t>20,000</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558383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sz="3200" dirty="0" smtClean="0"/>
              <a:t>Example:</a:t>
            </a:r>
            <a:br>
              <a:rPr lang="en-US" sz="3200" dirty="0" smtClean="0"/>
            </a:br>
            <a:r>
              <a:rPr lang="en-US" sz="3200" dirty="0" smtClean="0"/>
              <a:t>Using this data, see if you can duplicate the numbers in  Cumulative Gains and Cumulative Lift Charts depicted in the next two charts. </a:t>
            </a:r>
            <a:endParaRPr lang="en-US" sz="3200" dirty="0"/>
          </a:p>
        </p:txBody>
      </p:sp>
      <p:sp>
        <p:nvSpPr>
          <p:cNvPr id="3" name="Content Placeholder 2"/>
          <p:cNvSpPr>
            <a:spLocks noGrp="1"/>
          </p:cNvSpPr>
          <p:nvPr>
            <p:ph idx="1"/>
          </p:nvPr>
        </p:nvSpPr>
        <p:spPr>
          <a:xfrm>
            <a:off x="457200" y="2209800"/>
            <a:ext cx="8229600" cy="4419600"/>
          </a:xfrm>
        </p:spPr>
        <p:txBody>
          <a:bodyPr>
            <a:normAutofit fontScale="77500" lnSpcReduction="20000"/>
          </a:bodyPr>
          <a:lstStyle/>
          <a:p>
            <a:r>
              <a:rPr lang="en-US" b="1" u="sng" dirty="0"/>
              <a:t>Cost ($)</a:t>
            </a:r>
            <a:r>
              <a:rPr lang="en-US" b="1" dirty="0"/>
              <a:t> </a:t>
            </a:r>
            <a:r>
              <a:rPr lang="en-US" b="1" u="sng" dirty="0"/>
              <a:t>Total Customers Contacted</a:t>
            </a:r>
            <a:r>
              <a:rPr lang="en-US" b="1" dirty="0"/>
              <a:t> </a:t>
            </a:r>
            <a:r>
              <a:rPr lang="en-US" b="1" u="sng" dirty="0"/>
              <a:t>Positive Responses</a:t>
            </a:r>
          </a:p>
          <a:p>
            <a:r>
              <a:rPr lang="en-US" dirty="0"/>
              <a:t>10000 </a:t>
            </a:r>
            <a:r>
              <a:rPr lang="en-US" dirty="0" smtClean="0"/>
              <a:t>                         10000                           6000</a:t>
            </a:r>
            <a:endParaRPr lang="en-US" dirty="0"/>
          </a:p>
          <a:p>
            <a:r>
              <a:rPr lang="en-US" dirty="0"/>
              <a:t>20000 </a:t>
            </a:r>
            <a:r>
              <a:rPr lang="en-US" dirty="0" smtClean="0"/>
              <a:t>                         20000                           10000</a:t>
            </a:r>
            <a:endParaRPr lang="en-US" dirty="0"/>
          </a:p>
          <a:p>
            <a:r>
              <a:rPr lang="en-US" dirty="0"/>
              <a:t>30000 </a:t>
            </a:r>
            <a:r>
              <a:rPr lang="en-US" dirty="0" smtClean="0"/>
              <a:t>                         30000                           </a:t>
            </a:r>
            <a:r>
              <a:rPr lang="en-US" dirty="0"/>
              <a:t>13000</a:t>
            </a:r>
          </a:p>
          <a:p>
            <a:r>
              <a:rPr lang="en-US" dirty="0"/>
              <a:t>40000 </a:t>
            </a:r>
            <a:r>
              <a:rPr lang="en-US" dirty="0" smtClean="0"/>
              <a:t>                         40000                           15800</a:t>
            </a:r>
            <a:endParaRPr lang="en-US" dirty="0"/>
          </a:p>
          <a:p>
            <a:r>
              <a:rPr lang="en-US" dirty="0"/>
              <a:t>50000 </a:t>
            </a:r>
            <a:r>
              <a:rPr lang="en-US" dirty="0" smtClean="0"/>
              <a:t>                         50000                           17000</a:t>
            </a:r>
            <a:endParaRPr lang="en-US" dirty="0"/>
          </a:p>
          <a:p>
            <a:r>
              <a:rPr lang="en-US" dirty="0"/>
              <a:t>60000 </a:t>
            </a:r>
            <a:r>
              <a:rPr lang="en-US" dirty="0" smtClean="0"/>
              <a:t>                         60000                           18000</a:t>
            </a:r>
            <a:endParaRPr lang="en-US" dirty="0"/>
          </a:p>
          <a:p>
            <a:r>
              <a:rPr lang="en-US" dirty="0"/>
              <a:t>70000 </a:t>
            </a:r>
            <a:r>
              <a:rPr lang="en-US" dirty="0" smtClean="0"/>
              <a:t>                         70000                           </a:t>
            </a:r>
            <a:r>
              <a:rPr lang="en-US" dirty="0"/>
              <a:t>18800</a:t>
            </a:r>
          </a:p>
          <a:p>
            <a:r>
              <a:rPr lang="en-US" dirty="0"/>
              <a:t>80000 </a:t>
            </a:r>
            <a:r>
              <a:rPr lang="en-US" dirty="0" smtClean="0"/>
              <a:t>                         80000                           19400</a:t>
            </a:r>
            <a:endParaRPr lang="en-US" dirty="0"/>
          </a:p>
          <a:p>
            <a:r>
              <a:rPr lang="en-US" dirty="0"/>
              <a:t>90000 </a:t>
            </a:r>
            <a:r>
              <a:rPr lang="en-US" dirty="0" smtClean="0"/>
              <a:t>                         90000                           19800</a:t>
            </a:r>
          </a:p>
          <a:p>
            <a:r>
              <a:rPr lang="en-US" dirty="0" smtClean="0"/>
              <a:t>100000                       100000                          20000</a:t>
            </a:r>
            <a:endParaRPr lang="en-US" dirty="0"/>
          </a:p>
        </p:txBody>
      </p:sp>
    </p:spTree>
    <p:extLst>
      <p:ext uri="{BB962C8B-B14F-4D97-AF65-F5344CB8AC3E}">
        <p14:creationId xmlns:p14="http://schemas.microsoft.com/office/powerpoint/2010/main" val="2434308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Cumulative Gains and</a:t>
            </a:r>
            <a:br>
              <a:rPr lang="en-US" dirty="0" smtClean="0"/>
            </a:br>
            <a:r>
              <a:rPr lang="en-US" dirty="0" smtClean="0"/>
              <a:t>Lift Charts for Example Data</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Cumulative Gains Chart:</a:t>
            </a:r>
          </a:p>
          <a:p>
            <a:r>
              <a:rPr lang="en-US" dirty="0" smtClean="0"/>
              <a:t>The </a:t>
            </a:r>
            <a:r>
              <a:rPr lang="en-US" i="1" dirty="0"/>
              <a:t>y</a:t>
            </a:r>
            <a:r>
              <a:rPr lang="en-US" dirty="0"/>
              <a:t>-axis shows the percentage of positive responses. This is a percentage of the total </a:t>
            </a:r>
            <a:r>
              <a:rPr lang="en-US" dirty="0" smtClean="0"/>
              <a:t>possible positive </a:t>
            </a:r>
            <a:r>
              <a:rPr lang="en-US" dirty="0"/>
              <a:t>responses (20,000 as the overall response rate shows).</a:t>
            </a:r>
          </a:p>
          <a:p>
            <a:r>
              <a:rPr lang="en-US" dirty="0" smtClean="0"/>
              <a:t>The </a:t>
            </a:r>
            <a:r>
              <a:rPr lang="en-US" i="1" dirty="0"/>
              <a:t>x</a:t>
            </a:r>
            <a:r>
              <a:rPr lang="en-US" dirty="0"/>
              <a:t>-axis shows the percentage of customers contacted, which is a fraction of the 100,000 </a:t>
            </a:r>
            <a:r>
              <a:rPr lang="en-US" dirty="0" smtClean="0"/>
              <a:t>total customers</a:t>
            </a:r>
            <a:r>
              <a:rPr lang="en-US" dirty="0"/>
              <a:t>.</a:t>
            </a:r>
          </a:p>
          <a:p>
            <a:r>
              <a:rPr lang="en-US" b="1" dirty="0" smtClean="0"/>
              <a:t>Baseline </a:t>
            </a:r>
            <a:r>
              <a:rPr lang="en-US" b="1" dirty="0"/>
              <a:t>(overall response rate): </a:t>
            </a:r>
            <a:r>
              <a:rPr lang="en-US" dirty="0"/>
              <a:t>If we contact </a:t>
            </a:r>
            <a:r>
              <a:rPr lang="en-US" i="1" dirty="0"/>
              <a:t>X</a:t>
            </a:r>
            <a:r>
              <a:rPr lang="en-US" dirty="0"/>
              <a:t>% of customers then we will receive </a:t>
            </a:r>
            <a:r>
              <a:rPr lang="en-US" i="1" dirty="0"/>
              <a:t>X</a:t>
            </a:r>
            <a:r>
              <a:rPr lang="en-US" dirty="0"/>
              <a:t>% of </a:t>
            </a:r>
            <a:r>
              <a:rPr lang="en-US" dirty="0" smtClean="0"/>
              <a:t>the total </a:t>
            </a:r>
            <a:r>
              <a:rPr lang="en-US" dirty="0"/>
              <a:t>positive </a:t>
            </a:r>
            <a:r>
              <a:rPr lang="en-US" dirty="0" smtClean="0"/>
              <a:t>responses (20,000).</a:t>
            </a:r>
            <a:endParaRPr lang="en-US" dirty="0"/>
          </a:p>
        </p:txBody>
      </p:sp>
    </p:spTree>
    <p:extLst>
      <p:ext uri="{BB962C8B-B14F-4D97-AF65-F5344CB8AC3E}">
        <p14:creationId xmlns:p14="http://schemas.microsoft.com/office/powerpoint/2010/main" val="2691853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dirty="0" smtClean="0"/>
              <a:t>Cumulative Gains Chart</a:t>
            </a:r>
            <a:br>
              <a:rPr lang="en-US" dirty="0" smtClean="0"/>
            </a:br>
            <a:r>
              <a:rPr lang="en-US" dirty="0" smtClean="0"/>
              <a:t>for Example Data</a:t>
            </a:r>
            <a:br>
              <a:rPr lang="en-US" dirty="0" smtClean="0"/>
            </a:b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2514600"/>
            <a:ext cx="54102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6593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52800"/>
          </a:xfrm>
        </p:spPr>
        <p:txBody>
          <a:bodyPr>
            <a:normAutofit/>
          </a:bodyPr>
          <a:lstStyle/>
          <a:p>
            <a:pPr algn="l"/>
            <a:r>
              <a:rPr lang="en-US" sz="1600" b="1" dirty="0" smtClean="0"/>
              <a:t>Comparing Cumulative Gains Charts:</a:t>
            </a:r>
            <a:br>
              <a:rPr lang="en-US" sz="1600" b="1" dirty="0" smtClean="0"/>
            </a:br>
            <a:r>
              <a:rPr lang="en-US" sz="1600" b="1" dirty="0" smtClean="0"/>
              <a:t/>
            </a:r>
            <a:br>
              <a:rPr lang="en-US" sz="1600" b="1" dirty="0" smtClean="0"/>
            </a:br>
            <a:r>
              <a:rPr lang="en-US" sz="1300" b="1" dirty="0" smtClean="0"/>
              <a:t>Example: </a:t>
            </a:r>
            <a:r>
              <a:rPr lang="en-US" sz="1300" dirty="0" smtClean="0"/>
              <a:t>There are 100 subjects to classify.  25% of them are positive respondents.  In the below chart the cumulative gains curve of the perfect classifier is (1).  The cumulative gains curve of the naïve classifier is (2).  The cumulative gains curve of classifier (3) is uniformly better than the cumulative gains curve of classifier (4).  Then the area under each cumulative gain is a measure of the performance of each classifier.  Let the area of the perfect classifier be normalized at 1.  Area under (3) &gt; Area under (4) &gt;  Area under (2).  A normalized measure of performance for classifier (3), for example, would be 0 &lt; Area(3)/Area(1) &lt; 1.  The closer to one this normalized measure is, the better the classifier. </a:t>
            </a:r>
            <a:r>
              <a:rPr lang="en-US" sz="1300" b="1" dirty="0"/>
              <a:t>As no cutoff probability is applied or </a:t>
            </a:r>
            <a:r>
              <a:rPr lang="en-US" sz="1300" b="1" dirty="0" smtClean="0"/>
              <a:t>implied </a:t>
            </a:r>
            <a:r>
              <a:rPr lang="en-US" sz="1300" dirty="0" smtClean="0"/>
              <a:t>in </a:t>
            </a:r>
            <a:r>
              <a:rPr lang="en-US" sz="1300" dirty="0"/>
              <a:t>drawing the Cumulative Gains curves of classifiers (3) and (4), these two classifiers, via the areas under their respective Cumulative Gains Curves, can be compared straight away.  A decision can be made as to which classifier is better with no reference to a cutoff value. The greater the area under the Cumulative </a:t>
            </a:r>
            <a:r>
              <a:rPr lang="en-US" sz="1300" dirty="0" smtClean="0"/>
              <a:t>Gains </a:t>
            </a:r>
            <a:r>
              <a:rPr lang="en-US" sz="1300" dirty="0"/>
              <a:t>curve of a classifier, the better the classifier is. </a:t>
            </a:r>
            <a:r>
              <a:rPr lang="en-US" sz="1300" dirty="0" smtClean="0"/>
              <a:t>The </a:t>
            </a:r>
            <a:r>
              <a:rPr lang="en-US" sz="1300" dirty="0"/>
              <a:t>Cumulative Gains curves allow a “pure” comparison between competing classifiers.  </a:t>
            </a:r>
            <a:r>
              <a:rPr lang="en-US" sz="1300" dirty="0" smtClean="0"/>
              <a:t>  </a:t>
            </a:r>
            <a:br>
              <a:rPr lang="en-US" sz="1300" dirty="0" smtClean="0"/>
            </a:br>
            <a:r>
              <a:rPr lang="en-US" sz="1300" b="1" dirty="0" smtClean="0"/>
              <a:t>Note:</a:t>
            </a:r>
            <a:r>
              <a:rPr lang="en-US" sz="1300" dirty="0" smtClean="0"/>
              <a:t> In this chart it assumed that, for each classifier (except the naïve one), the customers have been separately sorted from the highest probability of a positive response to the lowest probability of a positive response from left to right on the % customers contacted (X) axis.  </a:t>
            </a:r>
            <a:endParaRPr lang="en-US" sz="1300" dirty="0"/>
          </a:p>
        </p:txBody>
      </p:sp>
      <p:pic>
        <p:nvPicPr>
          <p:cNvPr id="4" name="Content Placeholder 3" descr="lift_charts"/>
          <p:cNvPicPr>
            <a:picLocks noGrp="1"/>
          </p:cNvPicPr>
          <p:nvPr>
            <p:ph idx="1"/>
          </p:nvPr>
        </p:nvPicPr>
        <p:blipFill>
          <a:blip r:embed="rId2" cstate="print"/>
          <a:srcRect/>
          <a:stretch>
            <a:fillRect/>
          </a:stretch>
        </p:blipFill>
        <p:spPr bwMode="auto">
          <a:xfrm>
            <a:off x="1828800" y="3124200"/>
            <a:ext cx="5486400" cy="3505200"/>
          </a:xfrm>
          <a:prstGeom prst="rect">
            <a:avLst/>
          </a:prstGeom>
          <a:noFill/>
          <a:ln w="9525">
            <a:noFill/>
            <a:miter lim="800000"/>
            <a:headEnd/>
            <a:tailEnd/>
          </a:ln>
        </p:spPr>
      </p:pic>
    </p:spTree>
    <p:extLst>
      <p:ext uri="{BB962C8B-B14F-4D97-AF65-F5344CB8AC3E}">
        <p14:creationId xmlns:p14="http://schemas.microsoft.com/office/powerpoint/2010/main" val="3294223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a:bodyPr>
          <a:lstStyle/>
          <a:p>
            <a:r>
              <a:rPr lang="en-US" b="1" dirty="0" smtClean="0"/>
              <a:t>Presentation 11</a:t>
            </a:r>
            <a:r>
              <a:rPr lang="en-US" dirty="0" smtClean="0"/>
              <a:t/>
            </a:r>
            <a:br>
              <a:rPr lang="en-US" dirty="0" smtClean="0"/>
            </a:br>
            <a:r>
              <a:rPr lang="en-US" dirty="0"/>
              <a:t/>
            </a:r>
            <a:br>
              <a:rPr lang="en-US" dirty="0"/>
            </a:br>
            <a:r>
              <a:rPr lang="en-US" b="1" dirty="0"/>
              <a:t>Judging </a:t>
            </a:r>
            <a:r>
              <a:rPr lang="en-US" b="1" dirty="0" smtClean="0"/>
              <a:t>Classifier </a:t>
            </a:r>
            <a:r>
              <a:rPr lang="en-US" b="1" dirty="0"/>
              <a:t>Performance</a:t>
            </a:r>
            <a:br>
              <a:rPr lang="en-US" b="1" dirty="0"/>
            </a:br>
            <a:r>
              <a:rPr lang="en-US" b="1" dirty="0"/>
              <a:t>In Target Marketing </a:t>
            </a:r>
            <a:r>
              <a:rPr lang="en-US" b="1" dirty="0" smtClean="0"/>
              <a:t>Problems</a:t>
            </a:r>
            <a:br>
              <a:rPr lang="en-US" b="1" dirty="0" smtClean="0"/>
            </a:br>
            <a:r>
              <a:rPr lang="en-US" b="1" dirty="0"/>
              <a:t/>
            </a:r>
            <a:br>
              <a:rPr lang="en-US" b="1" dirty="0"/>
            </a:br>
            <a:r>
              <a:rPr lang="en-US" b="1" dirty="0" smtClean="0"/>
              <a:t>Chapter 5 in SPB</a:t>
            </a:r>
            <a:r>
              <a:rPr lang="en-US" b="1" dirty="0"/>
              <a:t/>
            </a:r>
            <a:br>
              <a:rPr lang="en-US" b="1" dirty="0"/>
            </a:br>
            <a:r>
              <a:rPr lang="en-US" dirty="0" smtClean="0"/>
              <a:t/>
            </a:r>
            <a:br>
              <a:rPr lang="en-US" dirty="0" smtClean="0"/>
            </a:br>
            <a:endParaRPr lang="en-US" dirty="0"/>
          </a:p>
        </p:txBody>
      </p:sp>
    </p:spTree>
    <p:extLst>
      <p:ext uri="{BB962C8B-B14F-4D97-AF65-F5344CB8AC3E}">
        <p14:creationId xmlns:p14="http://schemas.microsoft.com/office/powerpoint/2010/main" val="2618568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Lift Chart for Example Data</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Lift Chart</a:t>
            </a:r>
            <a:r>
              <a:rPr lang="en-US" b="1" dirty="0" smtClean="0"/>
              <a:t>: </a:t>
            </a:r>
            <a:r>
              <a:rPr lang="en-US" dirty="0" smtClean="0"/>
              <a:t>Shows </a:t>
            </a:r>
            <a:r>
              <a:rPr lang="en-US" dirty="0"/>
              <a:t>the actual lift.</a:t>
            </a:r>
          </a:p>
          <a:p>
            <a:r>
              <a:rPr lang="en-US" dirty="0" smtClean="0"/>
              <a:t>To </a:t>
            </a:r>
            <a:r>
              <a:rPr lang="en-US" dirty="0"/>
              <a:t>plot the chart: Calculate the points on the lift curve by determining the ratio between the </a:t>
            </a:r>
            <a:r>
              <a:rPr lang="en-US" dirty="0" smtClean="0"/>
              <a:t>result predicted </a:t>
            </a:r>
            <a:r>
              <a:rPr lang="en-US" dirty="0"/>
              <a:t>by </a:t>
            </a:r>
            <a:r>
              <a:rPr lang="en-US" dirty="0" smtClean="0"/>
              <a:t>the </a:t>
            </a:r>
            <a:r>
              <a:rPr lang="en-US" dirty="0"/>
              <a:t>model and the result using no model.</a:t>
            </a:r>
          </a:p>
          <a:p>
            <a:r>
              <a:rPr lang="en-US" dirty="0" smtClean="0"/>
              <a:t>Example</a:t>
            </a:r>
            <a:r>
              <a:rPr lang="en-US" dirty="0"/>
              <a:t>: For contacting 10% of customers, using no model we should get 10% of </a:t>
            </a:r>
            <a:r>
              <a:rPr lang="en-US" dirty="0" smtClean="0"/>
              <a:t>responders and </a:t>
            </a:r>
            <a:r>
              <a:rPr lang="en-US" dirty="0"/>
              <a:t>using the given model we should get 30% of responders. The </a:t>
            </a:r>
            <a:r>
              <a:rPr lang="en-US" i="1" dirty="0"/>
              <a:t>y</a:t>
            </a:r>
            <a:r>
              <a:rPr lang="en-US" dirty="0"/>
              <a:t>-value of the lift curve at </a:t>
            </a:r>
            <a:r>
              <a:rPr lang="en-US" dirty="0" smtClean="0"/>
              <a:t>x = 10% is </a:t>
            </a:r>
            <a:r>
              <a:rPr lang="en-US" dirty="0"/>
              <a:t>30 / 10 = 3.</a:t>
            </a:r>
          </a:p>
        </p:txBody>
      </p:sp>
    </p:spTree>
    <p:extLst>
      <p:ext uri="{BB962C8B-B14F-4D97-AF65-F5344CB8AC3E}">
        <p14:creationId xmlns:p14="http://schemas.microsoft.com/office/powerpoint/2010/main" val="2238653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Cumulative</a:t>
            </a:r>
            <a:r>
              <a:rPr lang="en-US" dirty="0" smtClean="0"/>
              <a:t> Lift Chart for Example Data</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138363"/>
            <a:ext cx="5715000" cy="3424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6845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743200"/>
          </a:xfrm>
        </p:spPr>
        <p:txBody>
          <a:bodyPr>
            <a:normAutofit fontScale="90000"/>
          </a:bodyPr>
          <a:lstStyle/>
          <a:p>
            <a:pPr algn="l"/>
            <a:r>
              <a:rPr lang="en-US" sz="2400" b="1" dirty="0" smtClean="0"/>
              <a:t>         </a:t>
            </a:r>
            <a:r>
              <a:rPr lang="en-US" sz="2400" b="1" dirty="0" err="1" smtClean="0"/>
              <a:t>Decile</a:t>
            </a:r>
            <a:r>
              <a:rPr lang="en-US" sz="2400" b="1" dirty="0" smtClean="0"/>
              <a:t>-by-</a:t>
            </a:r>
            <a:r>
              <a:rPr lang="en-US" sz="2400" b="1" dirty="0" err="1" smtClean="0"/>
              <a:t>Decile</a:t>
            </a:r>
            <a:r>
              <a:rPr lang="en-US" sz="2400" b="1" dirty="0" smtClean="0"/>
              <a:t> Lift Chart </a:t>
            </a:r>
            <a:r>
              <a:rPr lang="en-US" sz="2400" dirty="0" smtClean="0"/>
              <a:t>versus </a:t>
            </a:r>
            <a:r>
              <a:rPr lang="en-US" sz="2400" b="1" dirty="0" smtClean="0"/>
              <a:t>Cumulative Lift Chart</a:t>
            </a:r>
            <a:r>
              <a:rPr lang="en-US" sz="2400" dirty="0" smtClean="0"/>
              <a:t>:</a:t>
            </a:r>
            <a:br>
              <a:rPr lang="en-US" sz="2400" dirty="0" smtClean="0"/>
            </a:br>
            <a:r>
              <a:rPr lang="en-US" sz="2400" dirty="0" smtClean="0"/>
              <a:t/>
            </a:r>
            <a:br>
              <a:rPr lang="en-US" sz="2400" dirty="0" smtClean="0"/>
            </a:br>
            <a:r>
              <a:rPr lang="en-US" sz="2000" dirty="0" smtClean="0"/>
              <a:t>The </a:t>
            </a:r>
            <a:r>
              <a:rPr lang="en-US" sz="2000" b="1" dirty="0" err="1" smtClean="0"/>
              <a:t>Decile</a:t>
            </a:r>
            <a:r>
              <a:rPr lang="en-US" sz="2000" b="1" dirty="0" smtClean="0"/>
              <a:t>-by-</a:t>
            </a:r>
            <a:r>
              <a:rPr lang="en-US" sz="2000" b="1" dirty="0" err="1" smtClean="0"/>
              <a:t>Decile</a:t>
            </a:r>
            <a:r>
              <a:rPr lang="en-US" sz="2000" b="1" dirty="0" smtClean="0"/>
              <a:t> Lift Chart </a:t>
            </a:r>
            <a:r>
              <a:rPr lang="en-US" sz="2000" dirty="0" smtClean="0"/>
              <a:t>represents, </a:t>
            </a:r>
            <a:r>
              <a:rPr lang="en-US" sz="2000" b="1" dirty="0" err="1" smtClean="0"/>
              <a:t>decile</a:t>
            </a:r>
            <a:r>
              <a:rPr lang="en-US" sz="2000" b="1" dirty="0" smtClean="0"/>
              <a:t> by </a:t>
            </a:r>
            <a:r>
              <a:rPr lang="en-US" sz="2000" b="1" dirty="0" err="1" smtClean="0"/>
              <a:t>decile</a:t>
            </a:r>
            <a:r>
              <a:rPr lang="en-US" sz="2000" dirty="0" smtClean="0"/>
              <a:t>, the ratio of the positive responses in each </a:t>
            </a:r>
            <a:r>
              <a:rPr lang="en-US" sz="2000" dirty="0" err="1" smtClean="0"/>
              <a:t>decile</a:t>
            </a:r>
            <a:r>
              <a:rPr lang="en-US" sz="2000" dirty="0" smtClean="0"/>
              <a:t> using a given classifier to the number of positive responses expected in each </a:t>
            </a:r>
            <a:r>
              <a:rPr lang="en-US" sz="2000" dirty="0" err="1" smtClean="0"/>
              <a:t>decile</a:t>
            </a:r>
            <a:r>
              <a:rPr lang="en-US" sz="2000" dirty="0" smtClean="0"/>
              <a:t> when using the naïve classifier.</a:t>
            </a:r>
            <a:br>
              <a:rPr lang="en-US" sz="2000" dirty="0" smtClean="0"/>
            </a:br>
            <a:r>
              <a:rPr lang="en-US" sz="2000" dirty="0" smtClean="0"/>
              <a:t>The </a:t>
            </a:r>
            <a:r>
              <a:rPr lang="en-US" sz="2000" b="1" dirty="0" smtClean="0"/>
              <a:t>Cumulative Lift Chart </a:t>
            </a:r>
            <a:r>
              <a:rPr lang="en-US" sz="2000" dirty="0" smtClean="0"/>
              <a:t>represents the ratio of the </a:t>
            </a:r>
            <a:r>
              <a:rPr lang="en-US" sz="2000" b="1" dirty="0" smtClean="0"/>
              <a:t>cumulative</a:t>
            </a:r>
            <a:r>
              <a:rPr lang="en-US" sz="2000" dirty="0" smtClean="0"/>
              <a:t> positive responses up to and including a given </a:t>
            </a:r>
            <a:r>
              <a:rPr lang="en-US" sz="2000" dirty="0" err="1" smtClean="0"/>
              <a:t>decile</a:t>
            </a:r>
            <a:r>
              <a:rPr lang="en-US" sz="2000" dirty="0" smtClean="0"/>
              <a:t> using a given classifier to the corresponding </a:t>
            </a:r>
            <a:r>
              <a:rPr lang="en-US" sz="2000" b="1" dirty="0" smtClean="0"/>
              <a:t>cumulative</a:t>
            </a:r>
            <a:r>
              <a:rPr lang="en-US" sz="2000" dirty="0" smtClean="0"/>
              <a:t> positive responses when using the naïve classifier.</a:t>
            </a:r>
            <a:br>
              <a:rPr lang="en-US" sz="2000" dirty="0" smtClean="0"/>
            </a:br>
            <a:r>
              <a:rPr lang="en-US" sz="2000" dirty="0" smtClean="0"/>
              <a:t>The two charts convey the same information but in different forms.  It should be noted that these Lift Charts </a:t>
            </a:r>
            <a:r>
              <a:rPr lang="en-US" sz="2000" b="1" dirty="0" smtClean="0"/>
              <a:t>are not dependent on a Cutoff Probability </a:t>
            </a:r>
            <a:r>
              <a:rPr lang="en-US" sz="2000" dirty="0" smtClean="0"/>
              <a:t>and thus the Lift Charts of competing classifiers can be directly compared.  We prefer the classifiers with the higher first and second </a:t>
            </a:r>
            <a:r>
              <a:rPr lang="en-US" sz="2000" dirty="0" err="1" smtClean="0"/>
              <a:t>decile</a:t>
            </a:r>
            <a:r>
              <a:rPr lang="en-US" sz="2000" dirty="0" smtClean="0"/>
              <a:t> lift ratios.   </a:t>
            </a:r>
            <a:br>
              <a:rPr lang="en-US" sz="2000" dirty="0" smtClean="0"/>
            </a:br>
            <a:r>
              <a:rPr lang="en-US" sz="2400" dirty="0" smtClean="0"/>
              <a:t> </a:t>
            </a:r>
            <a:endParaRPr lang="en-US" sz="24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3581400"/>
            <a:ext cx="4952999"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7151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a:bodyPr>
          <a:lstStyle/>
          <a:p>
            <a:r>
              <a:rPr lang="en-US" sz="3600" dirty="0" smtClean="0"/>
              <a:t>Summary:</a:t>
            </a:r>
            <a:br>
              <a:rPr lang="en-US" sz="3600" dirty="0" smtClean="0"/>
            </a:br>
            <a:r>
              <a:rPr lang="en-US" sz="3600" dirty="0" smtClean="0"/>
              <a:t>Cumulative Profit Curves and </a:t>
            </a:r>
            <a:br>
              <a:rPr lang="en-US" sz="3600" dirty="0" smtClean="0"/>
            </a:br>
            <a:r>
              <a:rPr lang="en-US" sz="3600" dirty="0" smtClean="0"/>
              <a:t>Cumulative Gains Charts and Lift Curves</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2514600"/>
                <a:ext cx="8229600" cy="4191000"/>
              </a:xfrm>
            </p:spPr>
            <p:txBody>
              <a:bodyPr>
                <a:normAutofit fontScale="47500" lnSpcReduction="20000"/>
              </a:bodyPr>
              <a:lstStyle/>
              <a:p>
                <a:r>
                  <a:rPr lang="en-US" b="1" dirty="0" smtClean="0"/>
                  <a:t>Cumulative Profit Curves </a:t>
                </a:r>
                <a:r>
                  <a:rPr lang="en-US" dirty="0" smtClean="0"/>
                  <a:t>are useful for comparing Classifiers in Targeting Marketing problems when the Payoff matrix is known (usually the average profit per solicitation (R) and the cost of solicitation (C)).  One chooses the classifier that maximizes the cumulative profit of a solicitation with a corresponding “stopping” probability chosen for the next solicitation.    </a:t>
                </a:r>
              </a:p>
              <a:p>
                <a:r>
                  <a:rPr lang="en-US" b="1" dirty="0" smtClean="0"/>
                  <a:t>Cumulative Gains and Lift curves </a:t>
                </a:r>
                <a:r>
                  <a:rPr lang="en-US" dirty="0" smtClean="0"/>
                  <a:t>are most useful for classifier comparisons when the Payoff Matrix is </a:t>
                </a:r>
                <a:r>
                  <a:rPr lang="en-US" b="1" dirty="0" smtClean="0"/>
                  <a:t>not</a:t>
                </a:r>
                <a:r>
                  <a:rPr lang="en-US" dirty="0" smtClean="0"/>
                  <a:t> known.  (In the case of unknown Payoff Matrices, cumulative profit curve comparisons are no longer possible.)</a:t>
                </a:r>
              </a:p>
              <a:p>
                <a:r>
                  <a:rPr lang="en-US" b="1" dirty="0" smtClean="0"/>
                  <a:t>Cumulative Lift curves </a:t>
                </a:r>
                <a:r>
                  <a:rPr lang="en-US" dirty="0" smtClean="0"/>
                  <a:t>and </a:t>
                </a:r>
                <a:r>
                  <a:rPr lang="en-US" b="1" dirty="0" err="1" smtClean="0"/>
                  <a:t>Decile</a:t>
                </a:r>
                <a:r>
                  <a:rPr lang="en-US" b="1" dirty="0" smtClean="0"/>
                  <a:t>-by-</a:t>
                </a:r>
                <a:r>
                  <a:rPr lang="en-US" b="1" dirty="0" err="1" smtClean="0"/>
                  <a:t>Decile</a:t>
                </a:r>
                <a:r>
                  <a:rPr lang="en-US" b="1" dirty="0" smtClean="0"/>
                  <a:t> Lift curves </a:t>
                </a:r>
                <a:r>
                  <a:rPr lang="en-US" dirty="0" smtClean="0"/>
                  <a:t>are equivalent in the information that they contain.    </a:t>
                </a:r>
              </a:p>
              <a:p>
                <a:r>
                  <a:rPr lang="en-US" dirty="0" smtClean="0"/>
                  <a:t>For companies on limited advertising budgets, the greater the first and second </a:t>
                </a:r>
                <a:r>
                  <a:rPr lang="en-US" dirty="0" err="1" smtClean="0"/>
                  <a:t>Decile</a:t>
                </a:r>
                <a:r>
                  <a:rPr lang="en-US" dirty="0" smtClean="0"/>
                  <a:t> Lift Ratios, the better. </a:t>
                </a:r>
              </a:p>
              <a:p>
                <a:r>
                  <a:rPr lang="en-US" b="1" dirty="0" smtClean="0"/>
                  <a:t>Note:</a:t>
                </a:r>
                <a:r>
                  <a:rPr lang="en-US" dirty="0" smtClean="0"/>
                  <a:t> ROC Curves are drawn by varying the cutoff (threshold) value of a classifier from 1.0 to 0.0 while looking at what happens to the combination of False Positive rates (X-axis) and True Positive rates (Y-axis).  In contrast, the Cumulative Profit and Gains Curves and Lift Curves are determined by applying a classifier to construct an ordered customer solicitation list starting with the highest probability of purchase customers and moving through to the lowest probability of purchase customers. Although Target </a:t>
                </a:r>
                <a:r>
                  <a:rPr lang="en-US" dirty="0"/>
                  <a:t>Marketing classifiers can be rated by the Area under ROC </a:t>
                </a:r>
                <a:r>
                  <a:rPr lang="en-US" dirty="0" smtClean="0"/>
                  <a:t>curves or by </a:t>
                </a:r>
                <a:r>
                  <a:rPr lang="en-US" dirty="0"/>
                  <a:t>the </a:t>
                </a:r>
                <a14:m>
                  <m:oMath xmlns:m="http://schemas.openxmlformats.org/officeDocument/2006/math">
                    <m:sSub>
                      <m:sSubPr>
                        <m:ctrlPr>
                          <a:rPr lang="en-US" i="1">
                            <a:latin typeface="Cambria Math" panose="02040503050406030204" pitchFamily="18" charset="0"/>
                          </a:rPr>
                        </m:ctrlPr>
                      </m:sSubPr>
                      <m:e>
                        <m:r>
                          <a:rPr lang="en-US" i="1">
                            <a:latin typeface="Cambria Math"/>
                          </a:rPr>
                          <m:t>𝐴𝐷</m:t>
                        </m:r>
                      </m:e>
                      <m:sub>
                        <m:r>
                          <a:rPr lang="en-US" i="1">
                            <a:latin typeface="Cambria Math"/>
                          </a:rPr>
                          <m:t>𝑑</m:t>
                        </m:r>
                      </m:sub>
                    </m:sSub>
                  </m:oMath>
                </a14:m>
                <a:r>
                  <a:rPr lang="en-US" dirty="0"/>
                  <a:t> accuracy measure, </a:t>
                </a:r>
                <a:r>
                  <a:rPr lang="en-US" dirty="0" smtClean="0"/>
                  <a:t>it would appear that the use of the Cumulative Profit Curve or Cumulative Gains and Lift Curves would be more useful for evaluating classifiers intended </a:t>
                </a:r>
                <a:r>
                  <a:rPr lang="en-US" smtClean="0"/>
                  <a:t>for use in  </a:t>
                </a:r>
                <a:r>
                  <a:rPr lang="en-US" dirty="0" smtClean="0"/>
                  <a:t>Target Marketing problems.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2514600"/>
                <a:ext cx="8229600" cy="4191000"/>
              </a:xfrm>
              <a:blipFill rotWithShape="1">
                <a:blip r:embed="rId3"/>
                <a:stretch>
                  <a:fillRect l="-148" t="-1164" r="-815"/>
                </a:stretch>
              </a:blipFill>
            </p:spPr>
            <p:txBody>
              <a:bodyPr/>
              <a:lstStyle/>
              <a:p>
                <a:r>
                  <a:rPr lang="en-US">
                    <a:noFill/>
                  </a:rPr>
                  <a:t> </a:t>
                </a:r>
              </a:p>
            </p:txBody>
          </p:sp>
        </mc:Fallback>
      </mc:AlternateContent>
    </p:spTree>
    <p:extLst>
      <p:ext uri="{BB962C8B-B14F-4D97-AF65-F5344CB8AC3E}">
        <p14:creationId xmlns:p14="http://schemas.microsoft.com/office/powerpoint/2010/main" val="1001876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Ranking of Cases are Important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Direct Marketing </a:t>
            </a:r>
            <a:r>
              <a:rPr lang="en-US" dirty="0" smtClean="0"/>
              <a:t>– Target Marketing: You want to efficiently allocate your advertising budget to contact high-probability consumers first.</a:t>
            </a:r>
          </a:p>
          <a:p>
            <a:r>
              <a:rPr lang="en-US" b="1" dirty="0" smtClean="0"/>
              <a:t>Consumer, Employee, and Student Retention</a:t>
            </a:r>
            <a:r>
              <a:rPr lang="en-US" dirty="0" smtClean="0"/>
              <a:t>: You want to identify those people who are likely to leave your service first so that you can intervene effectively to keep the person.</a:t>
            </a:r>
          </a:p>
          <a:p>
            <a:r>
              <a:rPr lang="en-US" b="1" dirty="0" smtClean="0"/>
              <a:t>Credit Scoring and Loan Pricing</a:t>
            </a:r>
            <a:r>
              <a:rPr lang="en-US" dirty="0" smtClean="0"/>
              <a:t>: Knowing who is a good credit risk and a bad credit risk and charging differential interest rates on loans to compensate for differences in risk. </a:t>
            </a:r>
          </a:p>
          <a:p>
            <a:r>
              <a:rPr lang="en-US" b="1" dirty="0" smtClean="0"/>
              <a:t>Bond Ratings of Municipalities</a:t>
            </a:r>
            <a:r>
              <a:rPr lang="en-US" dirty="0" smtClean="0"/>
              <a:t>:  The higher the probability of default the lower the bond rating.</a:t>
            </a:r>
          </a:p>
          <a:p>
            <a:endParaRPr lang="en-US" dirty="0"/>
          </a:p>
        </p:txBody>
      </p:sp>
    </p:spTree>
    <p:extLst>
      <p:ext uri="{BB962C8B-B14F-4D97-AF65-F5344CB8AC3E}">
        <p14:creationId xmlns:p14="http://schemas.microsoft.com/office/powerpoint/2010/main" val="3423112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2316162"/>
          </a:xfrm>
        </p:spPr>
        <p:txBody>
          <a:bodyPr>
            <a:normAutofit/>
          </a:bodyPr>
          <a:lstStyle/>
          <a:p>
            <a:r>
              <a:rPr lang="en-US" b="1" dirty="0" smtClean="0"/>
              <a:t>The Evaluation and Utilization</a:t>
            </a:r>
            <a:br>
              <a:rPr lang="en-US" b="1" dirty="0" smtClean="0"/>
            </a:br>
            <a:r>
              <a:rPr lang="en-US" b="1" dirty="0" smtClean="0"/>
              <a:t>of Classifiers in Typical Target Marketing Problems</a:t>
            </a:r>
            <a:endParaRPr lang="en-US" b="1" dirty="0"/>
          </a:p>
        </p:txBody>
      </p:sp>
      <p:sp>
        <p:nvSpPr>
          <p:cNvPr id="13315" name="Rectangle 3"/>
          <p:cNvSpPr>
            <a:spLocks noGrp="1" noChangeArrowheads="1"/>
          </p:cNvSpPr>
          <p:nvPr>
            <p:ph type="body" idx="1"/>
          </p:nvPr>
        </p:nvSpPr>
        <p:spPr>
          <a:xfrm>
            <a:off x="457200" y="2971800"/>
            <a:ext cx="8229600" cy="3581400"/>
          </a:xfrm>
        </p:spPr>
        <p:txBody>
          <a:bodyPr>
            <a:normAutofit fontScale="77500" lnSpcReduction="20000"/>
          </a:bodyPr>
          <a:lstStyle/>
          <a:p>
            <a:pPr marL="812800" indent="-812800">
              <a:lnSpc>
                <a:spcPct val="80000"/>
              </a:lnSpc>
              <a:buFontTx/>
              <a:buNone/>
            </a:pPr>
            <a:r>
              <a:rPr lang="en-US" dirty="0" smtClean="0"/>
              <a:t>     </a:t>
            </a:r>
            <a:r>
              <a:rPr lang="en-US" sz="3900" dirty="0" smtClean="0"/>
              <a:t>A. Typical </a:t>
            </a:r>
            <a:r>
              <a:rPr lang="en-US" sz="3900" dirty="0"/>
              <a:t>Target Marketing Scenario</a:t>
            </a:r>
          </a:p>
          <a:p>
            <a:pPr marL="812800" indent="-812800">
              <a:lnSpc>
                <a:spcPct val="80000"/>
              </a:lnSpc>
              <a:buFontTx/>
              <a:buNone/>
            </a:pPr>
            <a:r>
              <a:rPr lang="en-US" sz="3900" dirty="0"/>
              <a:t>    </a:t>
            </a:r>
            <a:r>
              <a:rPr lang="en-US" sz="3900" dirty="0" smtClean="0"/>
              <a:t>B</a:t>
            </a:r>
            <a:r>
              <a:rPr lang="en-US" sz="3900" dirty="0"/>
              <a:t>. </a:t>
            </a:r>
            <a:r>
              <a:rPr lang="en-US" sz="3900" dirty="0" smtClean="0"/>
              <a:t>The Case of the Known Target Marketing Payoff (Profit) Matrix</a:t>
            </a:r>
            <a:endParaRPr lang="en-US" sz="3900" dirty="0"/>
          </a:p>
          <a:p>
            <a:pPr marL="812800" indent="-812800">
              <a:lnSpc>
                <a:spcPct val="80000"/>
              </a:lnSpc>
              <a:buFontTx/>
              <a:buNone/>
            </a:pPr>
            <a:r>
              <a:rPr lang="en-US" sz="3900" dirty="0"/>
              <a:t>    </a:t>
            </a:r>
            <a:r>
              <a:rPr lang="en-US" sz="3900" dirty="0" smtClean="0"/>
              <a:t>C</a:t>
            </a:r>
            <a:r>
              <a:rPr lang="en-US" sz="3900" dirty="0"/>
              <a:t>. </a:t>
            </a:r>
            <a:r>
              <a:rPr lang="en-US" sz="3900" b="1" dirty="0"/>
              <a:t>Cumulative Profit Curves </a:t>
            </a:r>
            <a:r>
              <a:rPr lang="en-US" sz="3900" dirty="0"/>
              <a:t>Derived from</a:t>
            </a:r>
          </a:p>
          <a:p>
            <a:pPr marL="812800" indent="-812800">
              <a:lnSpc>
                <a:spcPct val="80000"/>
              </a:lnSpc>
              <a:buFontTx/>
              <a:buNone/>
            </a:pPr>
            <a:r>
              <a:rPr lang="en-US" sz="3900" dirty="0"/>
              <a:t>         </a:t>
            </a:r>
            <a:r>
              <a:rPr lang="en-US" sz="3900" dirty="0" smtClean="0"/>
              <a:t>Scoring Test Data Sets</a:t>
            </a:r>
          </a:p>
          <a:p>
            <a:pPr marL="812800" indent="-812800">
              <a:lnSpc>
                <a:spcPct val="80000"/>
              </a:lnSpc>
              <a:buFontTx/>
              <a:buNone/>
            </a:pPr>
            <a:r>
              <a:rPr lang="en-US" sz="3900" dirty="0"/>
              <a:t> </a:t>
            </a:r>
            <a:r>
              <a:rPr lang="en-US" sz="3900" dirty="0" smtClean="0"/>
              <a:t>   D. The Case of Unknown Profit Matrix – Must rely on </a:t>
            </a:r>
            <a:r>
              <a:rPr lang="en-US" sz="3900" b="1" dirty="0" smtClean="0"/>
              <a:t>Cumulative Gains and Lift Charts </a:t>
            </a:r>
            <a:r>
              <a:rPr lang="en-US" sz="3900" dirty="0" smtClean="0"/>
              <a:t>to evaluate competing classifiers. </a:t>
            </a:r>
            <a:endParaRPr lang="en-US" sz="3900" dirty="0"/>
          </a:p>
          <a:p>
            <a:pPr marL="812800" indent="-812800">
              <a:lnSpc>
                <a:spcPct val="80000"/>
              </a:lnSpc>
              <a:buFontTx/>
              <a:buNone/>
            </a:pPr>
            <a:endParaRPr lang="en-US" dirty="0"/>
          </a:p>
          <a:p>
            <a:pPr marL="812800" indent="-812800">
              <a:lnSpc>
                <a:spcPct val="80000"/>
              </a:lnSpc>
              <a:buFontTx/>
              <a:buNone/>
            </a:pPr>
            <a:r>
              <a:rPr lang="en-US" sz="2000" dirty="0"/>
              <a:t>   </a:t>
            </a:r>
          </a:p>
          <a:p>
            <a:pPr marL="812800" indent="-812800">
              <a:lnSpc>
                <a:spcPct val="80000"/>
              </a:lnSpc>
              <a:buFontTx/>
              <a:buNone/>
            </a:pPr>
            <a:endParaRPr lang="en-US" sz="2000" dirty="0"/>
          </a:p>
          <a:p>
            <a:pPr marL="812800" indent="-812800">
              <a:lnSpc>
                <a:spcPct val="80000"/>
              </a:lnSpc>
              <a:buFontTx/>
              <a:buNone/>
            </a:pPr>
            <a:r>
              <a:rPr lang="en-US" sz="1800" dirty="0"/>
              <a:t>   </a:t>
            </a:r>
          </a:p>
        </p:txBody>
      </p:sp>
    </p:spTree>
    <p:extLst>
      <p:ext uri="{BB962C8B-B14F-4D97-AF65-F5344CB8AC3E}">
        <p14:creationId xmlns:p14="http://schemas.microsoft.com/office/powerpoint/2010/main" val="2139186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Typical Target Marketing </a:t>
            </a:r>
            <a:br>
              <a:rPr lang="en-US" dirty="0" smtClean="0"/>
            </a:br>
            <a:r>
              <a:rPr lang="en-US" dirty="0" smtClean="0"/>
              <a:t>Scenario</a:t>
            </a:r>
            <a:endParaRPr lang="en-US" dirty="0"/>
          </a:p>
        </p:txBody>
      </p:sp>
      <p:sp>
        <p:nvSpPr>
          <p:cNvPr id="3" name="Content Placeholder 2"/>
          <p:cNvSpPr>
            <a:spLocks noGrp="1"/>
          </p:cNvSpPr>
          <p:nvPr>
            <p:ph idx="1"/>
          </p:nvPr>
        </p:nvSpPr>
        <p:spPr/>
        <p:txBody>
          <a:bodyPr>
            <a:normAutofit/>
          </a:bodyPr>
          <a:lstStyle/>
          <a:p>
            <a:r>
              <a:rPr lang="en-US" sz="1600" dirty="0" smtClean="0"/>
              <a:t>You have 10,000 potential customers you would like to send catalogues to but you only have a budget large enough to send to 1,000 customers.  Who should you send your  catalogues to in order to maximize your profit?</a:t>
            </a:r>
          </a:p>
          <a:p>
            <a:r>
              <a:rPr lang="en-US" sz="1600" dirty="0" smtClean="0"/>
              <a:t>The Typical Direct Marketing Profit (Payoff) Matrix:</a:t>
            </a:r>
          </a:p>
          <a:p>
            <a:pPr marL="0" indent="0">
              <a:buNone/>
            </a:pPr>
            <a:r>
              <a:rPr lang="en-US" sz="1600" dirty="0" smtClean="0"/>
              <a:t>       R= Average Profit of catalogue purchases per customer, C = Cost of Mailing Catalogue</a:t>
            </a:r>
          </a:p>
          <a:p>
            <a:r>
              <a:rPr lang="en-US" sz="1600" dirty="0" smtClean="0"/>
              <a:t>Here we assume there is no opportunity cost in missing out on a person who would have otherwise made a purchase from your catalogue.</a:t>
            </a:r>
          </a:p>
          <a:p>
            <a:r>
              <a:rPr lang="en-US" sz="1600" dirty="0" smtClean="0"/>
              <a:t>First, we use a classifier to prearrange the 10,000 customers from highest probability of purchase to lowest probability of purchase.  Then we form the Cumulative Profit Curve.  See the following slide for an example.</a:t>
            </a:r>
          </a:p>
          <a:p>
            <a:pPr marL="0" indent="0">
              <a:buNone/>
            </a:pP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3715697204"/>
              </p:ext>
            </p:extLst>
          </p:nvPr>
        </p:nvGraphicFramePr>
        <p:xfrm>
          <a:off x="2819400" y="4419601"/>
          <a:ext cx="3159124" cy="2057400"/>
        </p:xfrm>
        <a:graphic>
          <a:graphicData uri="http://schemas.openxmlformats.org/drawingml/2006/table">
            <a:tbl>
              <a:tblPr>
                <a:tableStyleId>{5C22544A-7EE6-4342-B048-85BDC9FD1C3A}</a:tableStyleId>
              </a:tblPr>
              <a:tblGrid>
                <a:gridCol w="801109"/>
                <a:gridCol w="778453"/>
                <a:gridCol w="823766"/>
                <a:gridCol w="755796"/>
              </a:tblGrid>
              <a:tr h="362439">
                <a:tc rowSpan="2" gridSpan="2">
                  <a:txBody>
                    <a:bodyPr/>
                    <a:lstStyle/>
                    <a:p>
                      <a:pPr marL="0" marR="0" algn="ctr">
                        <a:spcBef>
                          <a:spcPts val="0"/>
                        </a:spcBef>
                        <a:spcAft>
                          <a:spcPts val="0"/>
                        </a:spcAft>
                      </a:pPr>
                      <a:r>
                        <a:rPr lang="en-US" sz="1200" dirty="0">
                          <a:effectLst/>
                        </a:rPr>
                        <a:t> </a:t>
                      </a:r>
                      <a:endParaRPr lang="en-US" sz="1200" dirty="0">
                        <a:effectLst/>
                        <a:latin typeface="Times New Roman"/>
                        <a:ea typeface="SimSun"/>
                      </a:endParaRPr>
                    </a:p>
                  </a:txBody>
                  <a:tcPr marL="68580" marR="68580" marT="0" marB="0" anchor="ctr"/>
                </a:tc>
                <a:tc rowSpan="2" hMerge="1">
                  <a:txBody>
                    <a:bodyPr/>
                    <a:lstStyle/>
                    <a:p>
                      <a:endParaRPr lang="en-US"/>
                    </a:p>
                  </a:txBody>
                  <a:tcPr/>
                </a:tc>
                <a:tc gridSpan="2">
                  <a:txBody>
                    <a:bodyPr/>
                    <a:lstStyle/>
                    <a:p>
                      <a:pPr marL="0" marR="0" algn="ctr">
                        <a:spcBef>
                          <a:spcPts val="0"/>
                        </a:spcBef>
                        <a:spcAft>
                          <a:spcPts val="0"/>
                        </a:spcAft>
                      </a:pPr>
                      <a:r>
                        <a:rPr lang="en-US" sz="1200" dirty="0" smtClean="0">
                          <a:effectLst/>
                        </a:rPr>
                        <a:t>Predicted Value</a:t>
                      </a:r>
                      <a:endParaRPr lang="en-US" sz="1200" dirty="0">
                        <a:effectLst/>
                        <a:latin typeface="Times New Roman"/>
                        <a:ea typeface="SimSun"/>
                      </a:endParaRPr>
                    </a:p>
                  </a:txBody>
                  <a:tcPr marL="68580" marR="68580" marT="0" marB="0" anchor="ctr"/>
                </a:tc>
                <a:tc hMerge="1">
                  <a:txBody>
                    <a:bodyPr/>
                    <a:lstStyle/>
                    <a:p>
                      <a:endParaRPr lang="en-US"/>
                    </a:p>
                  </a:txBody>
                  <a:tcPr/>
                </a:tc>
              </a:tr>
              <a:tr h="32878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1200">
                          <a:effectLst/>
                        </a:rPr>
                        <a:t>1</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0</a:t>
                      </a:r>
                      <a:endParaRPr lang="en-US" sz="1200">
                        <a:effectLst/>
                        <a:latin typeface="Times New Roman"/>
                        <a:ea typeface="SimSun"/>
                      </a:endParaRPr>
                    </a:p>
                  </a:txBody>
                  <a:tcPr marL="68580" marR="68580" marT="0" marB="0" anchor="ctr"/>
                </a:tc>
              </a:tr>
              <a:tr h="655735">
                <a:tc rowSpan="2">
                  <a:txBody>
                    <a:bodyPr/>
                    <a:lstStyle/>
                    <a:p>
                      <a:pPr marL="0" marR="0" algn="ctr">
                        <a:spcBef>
                          <a:spcPts val="0"/>
                        </a:spcBef>
                        <a:spcAft>
                          <a:spcPts val="0"/>
                        </a:spcAft>
                      </a:pPr>
                      <a:r>
                        <a:rPr lang="en-US" sz="1200" dirty="0" smtClean="0">
                          <a:effectLst/>
                        </a:rPr>
                        <a:t>Actual </a:t>
                      </a:r>
                      <a:r>
                        <a:rPr lang="en-US" sz="1200" dirty="0">
                          <a:effectLst/>
                        </a:rPr>
                        <a:t>value</a:t>
                      </a:r>
                      <a:endParaRPr lang="en-US" sz="1200"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1</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dirty="0">
                          <a:effectLst/>
                        </a:rPr>
                        <a:t>R-C</a:t>
                      </a:r>
                      <a:endParaRPr lang="en-US" sz="1200"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dirty="0" smtClean="0">
                          <a:effectLst/>
                          <a:latin typeface="Times New Roman"/>
                          <a:ea typeface="SimSun"/>
                        </a:rPr>
                        <a:t>0</a:t>
                      </a:r>
                      <a:endParaRPr lang="en-US" sz="1200" dirty="0">
                        <a:effectLst/>
                        <a:latin typeface="Times New Roman"/>
                        <a:ea typeface="SimSun"/>
                      </a:endParaRPr>
                    </a:p>
                  </a:txBody>
                  <a:tcPr marL="68580" marR="68580" marT="0" marB="0" anchor="ctr"/>
                </a:tc>
              </a:tr>
              <a:tr h="710442">
                <a:tc vMerge="1">
                  <a:txBody>
                    <a:bodyPr/>
                    <a:lstStyle/>
                    <a:p>
                      <a:endParaRPr lang="en-US"/>
                    </a:p>
                  </a:txBody>
                  <a:tcPr/>
                </a:tc>
                <a:tc>
                  <a:txBody>
                    <a:bodyPr/>
                    <a:lstStyle/>
                    <a:p>
                      <a:pPr marL="0" marR="0" algn="ctr">
                        <a:spcBef>
                          <a:spcPts val="0"/>
                        </a:spcBef>
                        <a:spcAft>
                          <a:spcPts val="0"/>
                        </a:spcAft>
                      </a:pPr>
                      <a:r>
                        <a:rPr lang="en-US" sz="1200" dirty="0">
                          <a:effectLst/>
                        </a:rPr>
                        <a:t>0</a:t>
                      </a:r>
                      <a:endParaRPr lang="en-US" sz="1200"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dirty="0" smtClean="0">
                          <a:effectLst/>
                        </a:rPr>
                        <a:t>-C</a:t>
                      </a:r>
                      <a:endParaRPr lang="en-US" sz="1200"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dirty="0">
                          <a:effectLst/>
                        </a:rPr>
                        <a:t>0</a:t>
                      </a:r>
                      <a:endParaRPr lang="en-US" sz="1200" dirty="0">
                        <a:effectLst/>
                        <a:latin typeface="Times New Roman"/>
                        <a:ea typeface="SimSun"/>
                      </a:endParaRPr>
                    </a:p>
                  </a:txBody>
                  <a:tcPr marL="68580" marR="68580" marT="0" marB="0" anchor="ctr"/>
                </a:tc>
              </a:tr>
            </a:tbl>
          </a:graphicData>
        </a:graphic>
      </p:graphicFrame>
    </p:spTree>
    <p:extLst>
      <p:ext uri="{BB962C8B-B14F-4D97-AF65-F5344CB8AC3E}">
        <p14:creationId xmlns:p14="http://schemas.microsoft.com/office/powerpoint/2010/main" val="629741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44113" cy="776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1964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of Figure 5.9 in SPB</a:t>
            </a:r>
            <a:endParaRPr lang="en-US" dirty="0"/>
          </a:p>
        </p:txBody>
      </p:sp>
      <p:sp>
        <p:nvSpPr>
          <p:cNvPr id="3" name="Content Placeholder 2"/>
          <p:cNvSpPr>
            <a:spLocks noGrp="1"/>
          </p:cNvSpPr>
          <p:nvPr>
            <p:ph idx="1"/>
          </p:nvPr>
        </p:nvSpPr>
        <p:spPr/>
        <p:txBody>
          <a:bodyPr>
            <a:normAutofit/>
          </a:bodyPr>
          <a:lstStyle/>
          <a:p>
            <a:r>
              <a:rPr lang="en-US" sz="2000" dirty="0" smtClean="0"/>
              <a:t>10,000 People are in a Test Data Set.  A classifier is used to order the individuals from highest probability of purchase to lowest probability of purchase.  In theory then, one can imagine soliciting these ordered individuals and one-by-one observing whether they purchase from our catalogue or not.  This process leads to the cumulative profit chart that you see in Figure 5.9.  (An actual empirical version of this curve is going to be much rougher than this.  For example, the figure below represents two cumulative profit curves arising from using two different classifiers in a given Test Data Set.)</a:t>
            </a:r>
          </a:p>
          <a:p>
            <a:pPr marL="0" indent="0">
              <a:buNone/>
            </a:pPr>
            <a:r>
              <a:rPr lang="en-US" sz="2000" dirty="0" smtClean="0"/>
              <a:t> </a:t>
            </a:r>
            <a:endParaRPr lang="en-US" sz="2000" dirty="0"/>
          </a:p>
        </p:txBody>
      </p:sp>
      <p:pic>
        <p:nvPicPr>
          <p:cNvPr id="4" name="Picture 2" descr="C:\E5385\Notes\Confusion_Lift_ROC\Competing Classifier Cumlative Net Profit Curv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267200"/>
            <a:ext cx="22098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96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Explanation of Figure 5.9 in SPB</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5486400"/>
              </a:xfrm>
            </p:spPr>
            <p:txBody>
              <a:bodyPr>
                <a:noAutofit/>
              </a:bodyPr>
              <a:lstStyle/>
              <a:p>
                <a:r>
                  <a:rPr lang="en-US" sz="1600" dirty="0"/>
                  <a:t>10,000 People are in a Test Data Set.  A classifier is used to order the individuals from highest probability of purchase to lowest probability of purchase.  In theory then, one can imagine soliciting these ordered individuals and one-by-one observing whether they purchase from our catalogue or not.  This process leads to the cumulative profit chart that you see in Figure 5.9.</a:t>
                </a:r>
                <a:endParaRPr lang="en-US" sz="1600" dirty="0" smtClean="0"/>
              </a:p>
              <a:p>
                <a:r>
                  <a:rPr lang="en-US" sz="1600" dirty="0" smtClean="0"/>
                  <a:t>Notice here that there is no decision made at this point on choosing a Cutoff Value for the classifier.  We are just trying to see how many ordered potential customers we need to solicit in order to maximize the profit derived from the solicitation.   Here the maximum profit ($1,500) is obtained by soliciting up to and including the 3,000</a:t>
                </a:r>
                <a:r>
                  <a:rPr lang="en-US" sz="1600" baseline="30000" dirty="0" smtClean="0"/>
                  <a:t>th</a:t>
                </a:r>
                <a:r>
                  <a:rPr lang="en-US" sz="1600" dirty="0" smtClean="0"/>
                  <a:t> person.  Of course, we know the probability of purchase, say </a:t>
                </a:r>
                <a14:m>
                  <m:oMath xmlns:m="http://schemas.openxmlformats.org/officeDocument/2006/math">
                    <m:sSup>
                      <m:sSupPr>
                        <m:ctrlPr>
                          <a:rPr lang="en-US" sz="1600" i="1" smtClean="0">
                            <a:latin typeface="Cambria Math" panose="02040503050406030204" pitchFamily="18" charset="0"/>
                          </a:rPr>
                        </m:ctrlPr>
                      </m:sSupPr>
                      <m:e>
                        <m:r>
                          <a:rPr lang="en-US" sz="1600" b="0" i="1" smtClean="0">
                            <a:latin typeface="Cambria Math"/>
                          </a:rPr>
                          <m:t>𝑝</m:t>
                        </m:r>
                      </m:e>
                      <m:sup>
                        <m:r>
                          <a:rPr lang="en-US" sz="1600" b="0" i="1" smtClean="0">
                            <a:latin typeface="Cambria Math"/>
                          </a:rPr>
                          <m:t>∗</m:t>
                        </m:r>
                      </m:sup>
                    </m:sSup>
                  </m:oMath>
                </a14:m>
                <a:r>
                  <a:rPr lang="en-US" sz="1600" dirty="0" smtClean="0"/>
                  <a:t>, associated with this “zero marginal profit” (3,000</a:t>
                </a:r>
                <a:r>
                  <a:rPr lang="en-US" sz="1600" baseline="30000" dirty="0" smtClean="0"/>
                  <a:t>th</a:t>
                </a:r>
                <a:r>
                  <a:rPr lang="en-US" sz="1600" dirty="0" smtClean="0"/>
                  <a:t>) person and we can use this threshold in subsequent target marketing uses of the classifier.  </a:t>
                </a:r>
              </a:p>
              <a:p>
                <a:r>
                  <a:rPr lang="en-US" sz="1600" dirty="0" smtClean="0"/>
                  <a:t>In Figure 5.9 we also notice that if we sample the entire 10,000 potential customer solicitation base we wind up losing money ($1,500).  Toward the end of the customer base we have run into potential customers who have very low probabilities of purchase and correspondingly have chosen not to make any purchases from the catalogue that was received.  This point emphasizes the importance of prioritizing customer solicitation.</a:t>
                </a:r>
              </a:p>
              <a:p>
                <a:r>
                  <a:rPr lang="en-US" sz="1600" dirty="0" smtClean="0"/>
                  <a:t>The Reference Line in the diagram goes from the origin to the Total Net Benefit Point.  In this drawing SPB assumes an Average Revenue Value, R, of $25, a cost of mailing, C, of $0.65, the number of customers to potentially solicit to be N = 10,000 and the overall total response rate to be 2%.  In this case the expected net benefit of mailing to all 10,000 customers (the Net Total Benefit Point) is (0.02 x $25 x 10,000) – ($0.65 x 10,000) = $5,000 - $6,500 = -$1,500.   </a:t>
                </a:r>
                <a:endParaRPr lang="en-US" sz="1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486400"/>
              </a:xfrm>
              <a:blipFill rotWithShape="0">
                <a:blip r:embed="rId3"/>
                <a:stretch>
                  <a:fillRect l="-296" t="-333" r="-222" b="-3556"/>
                </a:stretch>
              </a:blipFill>
            </p:spPr>
            <p:txBody>
              <a:bodyPr/>
              <a:lstStyle/>
              <a:p>
                <a:r>
                  <a:rPr lang="en-US">
                    <a:noFill/>
                  </a:rPr>
                  <a:t> </a:t>
                </a:r>
              </a:p>
            </p:txBody>
          </p:sp>
        </mc:Fallback>
      </mc:AlternateContent>
    </p:spTree>
    <p:extLst>
      <p:ext uri="{BB962C8B-B14F-4D97-AF65-F5344CB8AC3E}">
        <p14:creationId xmlns:p14="http://schemas.microsoft.com/office/powerpoint/2010/main" val="694384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Between Classifiers</a:t>
            </a:r>
            <a:br>
              <a:rPr lang="en-US" dirty="0" smtClean="0"/>
            </a:br>
            <a:r>
              <a:rPr lang="en-US" dirty="0" smtClean="0"/>
              <a:t>based on the Cumulative Profit Curves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sz="2900" dirty="0" smtClean="0"/>
              <a:t>In theory each classifier will have a Cumulative Profit Chart like you see in the next slide and thus an implied optimal “stopping the solicitation” probability value associated with the Cumulative Profit Curve.  Alternatively, one could look at the maximum cumulative profit point and determine the “depth” to which you went into the Test Data set before reaching the maximum cumulative profit, for example, 4,000 of the 10,000 sorted potential customers resulting in a “depth” of 40%.  To the extent the Test Data set is typical of data sets yet to be scored, one can use such criteria.</a:t>
            </a:r>
          </a:p>
          <a:p>
            <a:r>
              <a:rPr lang="en-US" sz="2900" dirty="0" smtClean="0"/>
              <a:t>The </a:t>
            </a:r>
            <a:r>
              <a:rPr lang="en-US" sz="2900" b="1" dirty="0" smtClean="0"/>
              <a:t>best classifier </a:t>
            </a:r>
            <a:r>
              <a:rPr lang="en-US" sz="2900" dirty="0" smtClean="0"/>
              <a:t>for this Target Marketing problem is the classifier that produces the Maximum Cumulative profit on the Test Data while noting the corresponding “stopping” probability (or scoring depth) associated with this profit point.  This classifier, with its associated stopping probability  (scoring depth) can be used on the next scoring data set with the hope of approximating the superior performance it had on the Test Data set.</a:t>
            </a:r>
            <a:r>
              <a:rPr lang="en-US" dirty="0" smtClean="0"/>
              <a:t>     </a:t>
            </a:r>
            <a:endParaRPr lang="en-US" dirty="0"/>
          </a:p>
        </p:txBody>
      </p:sp>
    </p:spTree>
    <p:extLst>
      <p:ext uri="{BB962C8B-B14F-4D97-AF65-F5344CB8AC3E}">
        <p14:creationId xmlns:p14="http://schemas.microsoft.com/office/powerpoint/2010/main" val="2784217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951</TotalTime>
  <Words>1523</Words>
  <Application>Microsoft Office PowerPoint</Application>
  <PresentationFormat>On-screen Show (4:3)</PresentationFormat>
  <Paragraphs>101</Paragraphs>
  <Slides>23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SimSun</vt:lpstr>
      <vt:lpstr>Arial</vt:lpstr>
      <vt:lpstr>Calibri</vt:lpstr>
      <vt:lpstr>Cambria Math</vt:lpstr>
      <vt:lpstr>Times New Roman</vt:lpstr>
      <vt:lpstr>Office Theme</vt:lpstr>
      <vt:lpstr>Acrobat Document</vt:lpstr>
      <vt:lpstr>Eco 6380  Predictive Analytics For Economists Spring 2016</vt:lpstr>
      <vt:lpstr>Presentation 11  Judging Classifier Performance In Target Marketing Problems  Chapter 5 in SPB  </vt:lpstr>
      <vt:lpstr>Where Ranking of Cases are Important</vt:lpstr>
      <vt:lpstr>The Evaluation and Utilization of Classifiers in Typical Target Marketing Problems</vt:lpstr>
      <vt:lpstr>Typical Target Marketing  Scenario</vt:lpstr>
      <vt:lpstr>PowerPoint Presentation</vt:lpstr>
      <vt:lpstr>Explanation of Figure 5.9 in SPB</vt:lpstr>
      <vt:lpstr>Explanation of Figure 5.9 in SPB</vt:lpstr>
      <vt:lpstr>Choosing Between Classifiers based on the Cumulative Profit Curves</vt:lpstr>
      <vt:lpstr>PowerPoint Presentation</vt:lpstr>
      <vt:lpstr>Comparison of Cumulative Profit Curves for Two Competing Classifiers</vt:lpstr>
      <vt:lpstr>Comparison of Superior and  Inferior Cumulative Profit Charts</vt:lpstr>
      <vt:lpstr>What do you do when you don’t have a Profit Matrix but yet are interested in maximizing early successes as in Target Marketing?</vt:lpstr>
      <vt:lpstr>When the Payoff Matrix of a Target Marketing Problem is Unknown, comparisons of classifiers are usually carried out by comparing the Cumulative Gains Charts and Lift Charts of the Competing Classifiers.  </vt:lpstr>
      <vt:lpstr>Example for Generating  Cumulative Gain and Lift Charts http://www2.cs.uregina.ca/~dbd/cs831/notes/lift_chart/lift_chart.html</vt:lpstr>
      <vt:lpstr>Example: Using this data, see if you can duplicate the numbers in  Cumulative Gains and Cumulative Lift Charts depicted in the next two charts. </vt:lpstr>
      <vt:lpstr>Cumulative Gains and Lift Charts for Example Data</vt:lpstr>
      <vt:lpstr>Cumulative Gains Chart for Example Data </vt:lpstr>
      <vt:lpstr>Comparing Cumulative Gains Charts:  Example: There are 100 subjects to classify.  25% of them are positive respondents.  In the below chart the cumulative gains curve of the perfect classifier is (1).  The cumulative gains curve of the naïve classifier is (2).  The cumulative gains curve of classifier (3) is uniformly better than the cumulative gains curve of classifier (4).  Then the area under each cumulative gain is a measure of the performance of each classifier.  Let the area of the perfect classifier be normalized at 1.  Area under (3) &gt; Area under (4) &gt;  Area under (2).  A normalized measure of performance for classifier (3), for example, would be 0 &lt; Area(3)/Area(1) &lt; 1.  The closer to one this normalized measure is, the better the classifier. As no cutoff probability is applied or implied in drawing the Cumulative Gains curves of classifiers (3) and (4), these two classifiers, via the areas under their respective Cumulative Gains Curves, can be compared straight away.  A decision can be made as to which classifier is better with no reference to a cutoff value. The greater the area under the Cumulative Gains curve of a classifier, the better the classifier is. The Cumulative Gains curves allow a “pure” comparison between competing classifiers.     Note: In this chart it assumed that, for each classifier (except the naïve one), the customers have been separately sorted from the highest probability of a positive response to the lowest probability of a positive response from left to right on the % customers contacted (X) axis.  </vt:lpstr>
      <vt:lpstr>Lift Chart for Example Data</vt:lpstr>
      <vt:lpstr>Cumulative Lift Chart for Example Data</vt:lpstr>
      <vt:lpstr>         Decile-by-Decile Lift Chart versus Cumulative Lift Chart:  The Decile-by-Decile Lift Chart represents, decile by decile, the ratio of the positive responses in each decile using a given classifier to the number of positive responses expected in each decile when using the naïve classifier. The Cumulative Lift Chart represents the ratio of the cumulative positive responses up to and including a given decile using a given classifier to the corresponding cumulative positive responses when using the naïve classifier. The two charts convey the same information but in different forms.  It should be noted that these Lift Charts are not dependent on a Cutoff Probability and thus the Lift Charts of competing classifiers can be directly compared.  We prefer the classifiers with the higher first and second decile lift ratios.     </vt:lpstr>
      <vt:lpstr>Summary: Cumulative Profit Curves and  Cumulative Gains Charts and Lift Curves</vt:lpstr>
    </vt:vector>
  </TitlesOfParts>
  <Company>SMU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Fomby, Tom</cp:lastModifiedBy>
  <cp:revision>88</cp:revision>
  <cp:lastPrinted>2013-06-26T02:28:18Z</cp:lastPrinted>
  <dcterms:created xsi:type="dcterms:W3CDTF">2013-06-20T02:43:46Z</dcterms:created>
  <dcterms:modified xsi:type="dcterms:W3CDTF">2016-01-27T22:13:53Z</dcterms:modified>
</cp:coreProperties>
</file>