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67" r:id="rId3"/>
    <p:sldId id="258" r:id="rId4"/>
    <p:sldId id="260" r:id="rId5"/>
    <p:sldId id="261" r:id="rId6"/>
    <p:sldId id="262" r:id="rId7"/>
    <p:sldId id="263" r:id="rId8"/>
    <p:sldId id="268" r:id="rId9"/>
    <p:sldId id="269" r:id="rId10"/>
    <p:sldId id="264" r:id="rId11"/>
    <p:sldId id="270" r:id="rId12"/>
    <p:sldId id="265" r:id="rId13"/>
    <p:sldId id="271" r:id="rId1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262F31EC-8113-4AD5-B475-94AF636562A8}" type="datetimeFigureOut">
              <a:rPr lang="en-US" smtClean="0"/>
              <a:t>1/27/2016</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E31E05A8-8C92-4DFE-96BE-E6627335BF39}" type="slidenum">
              <a:rPr lang="en-US" smtClean="0"/>
              <a:t>‹#›</a:t>
            </a:fld>
            <a:endParaRPr lang="en-US"/>
          </a:p>
        </p:txBody>
      </p:sp>
    </p:spTree>
    <p:extLst>
      <p:ext uri="{BB962C8B-B14F-4D97-AF65-F5344CB8AC3E}">
        <p14:creationId xmlns:p14="http://schemas.microsoft.com/office/powerpoint/2010/main" val="909115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1E05A8-8C92-4DFE-96BE-E6627335BF39}" type="slidenum">
              <a:rPr lang="en-US" smtClean="0"/>
              <a:t>11</a:t>
            </a:fld>
            <a:endParaRPr lang="en-US"/>
          </a:p>
        </p:txBody>
      </p:sp>
    </p:spTree>
    <p:extLst>
      <p:ext uri="{BB962C8B-B14F-4D97-AF65-F5344CB8AC3E}">
        <p14:creationId xmlns:p14="http://schemas.microsoft.com/office/powerpoint/2010/main" val="2145990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419161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394015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911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532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66421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9886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D91F6-B4E4-4297-AA87-EC9FDC064159}"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51496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D91F6-B4E4-4297-AA87-EC9FDC064159}"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97472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D91F6-B4E4-4297-AA87-EC9FDC064159}"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065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92490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06009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D91F6-B4E4-4297-AA87-EC9FDC064159}"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9BAD-ADDB-4FCE-B4FC-9278564814FB}" type="slidenum">
              <a:rPr lang="en-US" smtClean="0"/>
              <a:t>‹#›</a:t>
            </a:fld>
            <a:endParaRPr lang="en-US"/>
          </a:p>
        </p:txBody>
      </p:sp>
    </p:spTree>
    <p:extLst>
      <p:ext uri="{BB962C8B-B14F-4D97-AF65-F5344CB8AC3E}">
        <p14:creationId xmlns:p14="http://schemas.microsoft.com/office/powerpoint/2010/main" val="379710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smtClean="0"/>
              <a:t>Eco </a:t>
            </a:r>
            <a:r>
              <a:rPr lang="en-US" sz="4000" b="1"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a:t>
            </a:r>
            <a:r>
              <a:rPr lang="en-US" sz="4000" b="1" dirty="0" smtClean="0"/>
              <a:t>2016</a:t>
            </a:r>
            <a:endParaRPr lang="en-US" b="1" dirty="0"/>
          </a:p>
        </p:txBody>
      </p:sp>
      <p:sp>
        <p:nvSpPr>
          <p:cNvPr id="3" name="Subtitle 2"/>
          <p:cNvSpPr>
            <a:spLocks noGrp="1"/>
          </p:cNvSpPr>
          <p:nvPr>
            <p:ph type="subTitle" idx="1"/>
          </p:nvPr>
        </p:nvSpPr>
        <p:spPr>
          <a:xfrm>
            <a:off x="1371600" y="3962400"/>
            <a:ext cx="6400800" cy="22098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2400" b="1" dirty="0" smtClean="0"/>
              <a:t>Pruning Trees</a:t>
            </a:r>
            <a:r>
              <a:rPr lang="en-US" sz="2400" dirty="0" smtClean="0"/>
              <a:t/>
            </a:r>
            <a:br>
              <a:rPr lang="en-US" sz="2400" dirty="0" smtClean="0"/>
            </a:br>
            <a:r>
              <a:rPr lang="en-US" sz="2400" dirty="0" smtClean="0"/>
              <a:t>How do you keep from overtraining a decision tree?</a:t>
            </a:r>
            <a:br>
              <a:rPr lang="en-US" sz="2400" dirty="0" smtClean="0"/>
            </a:br>
            <a:r>
              <a:rPr lang="en-US" sz="2400" dirty="0" smtClean="0"/>
              <a:t>Answer: You prune it. </a:t>
            </a:r>
            <a:endParaRPr lang="en-US" sz="2400" dirty="0"/>
          </a:p>
        </p:txBody>
      </p:sp>
      <p:sp>
        <p:nvSpPr>
          <p:cNvPr id="3" name="Content Placeholder 2"/>
          <p:cNvSpPr>
            <a:spLocks noGrp="1"/>
          </p:cNvSpPr>
          <p:nvPr>
            <p:ph idx="1"/>
          </p:nvPr>
        </p:nvSpPr>
        <p:spPr>
          <a:xfrm>
            <a:off x="457200" y="1752600"/>
            <a:ext cx="8229600" cy="4876800"/>
          </a:xfrm>
        </p:spPr>
        <p:txBody>
          <a:bodyPr>
            <a:normAutofit fontScale="92500" lnSpcReduction="20000"/>
          </a:bodyPr>
          <a:lstStyle/>
          <a:p>
            <a:r>
              <a:rPr lang="en-US" sz="2000" dirty="0"/>
              <a:t>The idea behind pruning is that a very large tree is likely to </a:t>
            </a:r>
            <a:r>
              <a:rPr lang="en-US" sz="2000" dirty="0" err="1"/>
              <a:t>overfit</a:t>
            </a:r>
            <a:r>
              <a:rPr lang="en-US" sz="2000" dirty="0"/>
              <a:t> the training data set in the sense that if a “full” tree is used to score an independent data </a:t>
            </a:r>
            <a:r>
              <a:rPr lang="en-US" sz="2000" dirty="0" smtClean="0"/>
              <a:t>set </a:t>
            </a:r>
            <a:r>
              <a:rPr lang="en-US" sz="2000" dirty="0"/>
              <a:t>its accuracy </a:t>
            </a:r>
            <a:r>
              <a:rPr lang="en-US" sz="2000" dirty="0" smtClean="0"/>
              <a:t>is likely to be significantly attenuated.</a:t>
            </a:r>
          </a:p>
          <a:p>
            <a:r>
              <a:rPr lang="en-US" sz="2000" dirty="0" smtClean="0"/>
              <a:t>There </a:t>
            </a:r>
            <a:r>
              <a:rPr lang="en-US" sz="2000" dirty="0"/>
              <a:t>are essentially two ways of pruning a full tree</a:t>
            </a:r>
            <a:r>
              <a:rPr lang="en-US" sz="2000" dirty="0" smtClean="0"/>
              <a:t>: (1) </a:t>
            </a:r>
            <a:r>
              <a:rPr lang="en-US" sz="2000" b="1" dirty="0" smtClean="0"/>
              <a:t>the pre-pruning (early stopping rule) approach</a:t>
            </a:r>
            <a:r>
              <a:rPr lang="en-US" sz="2000" dirty="0" smtClean="0"/>
              <a:t> as in the </a:t>
            </a:r>
            <a:r>
              <a:rPr lang="en-US" sz="2000" b="1" dirty="0" smtClean="0"/>
              <a:t>CHAID</a:t>
            </a:r>
            <a:r>
              <a:rPr lang="en-US" sz="2000" dirty="0" smtClean="0"/>
              <a:t> model or (2) the </a:t>
            </a:r>
            <a:r>
              <a:rPr lang="en-US" sz="2000" b="1" dirty="0" smtClean="0"/>
              <a:t>post-pruning approach </a:t>
            </a:r>
            <a:r>
              <a:rPr lang="en-US" sz="2000" dirty="0" smtClean="0"/>
              <a:t>as in the </a:t>
            </a:r>
            <a:r>
              <a:rPr lang="en-US" sz="2000" b="1" dirty="0" smtClean="0"/>
              <a:t>CART</a:t>
            </a:r>
            <a:r>
              <a:rPr lang="en-US" sz="2000" dirty="0" smtClean="0"/>
              <a:t> model.  In the pre-pruning approach the tree-growing algorithm is halted before generating a fully grown tree that perfectly fits the entire training data set.  Unfortunately, it is sometimes difficult to choose the right threshold for early termination.  Too high of a threshold will result in </a:t>
            </a:r>
            <a:r>
              <a:rPr lang="en-US" sz="2000" dirty="0" err="1" smtClean="0"/>
              <a:t>underfitted</a:t>
            </a:r>
            <a:r>
              <a:rPr lang="en-US" sz="2000" dirty="0" smtClean="0"/>
              <a:t> models, while a threshold that is set too low may not be sufficient to overcome the model </a:t>
            </a:r>
            <a:r>
              <a:rPr lang="en-US" sz="2000" dirty="0" err="1" smtClean="0"/>
              <a:t>overfitting</a:t>
            </a:r>
            <a:r>
              <a:rPr lang="en-US" sz="2000" dirty="0" smtClean="0"/>
              <a:t> problem.  In the post-pruning approach, the decision tree is initially grown to its maximum size.  This is followed by a tree-pruning step that trims the fully grown tree in reverse order in order to obtain an “optimal” trimmed tree.   </a:t>
            </a:r>
          </a:p>
          <a:p>
            <a:r>
              <a:rPr lang="en-US" sz="2000" dirty="0" smtClean="0"/>
              <a:t>XLMINER provides the user two possible pre-pruning approaches.  The user can </a:t>
            </a:r>
            <a:r>
              <a:rPr lang="en-US" sz="2000" dirty="0"/>
              <a:t>limit the growth of the tree by </a:t>
            </a:r>
            <a:r>
              <a:rPr lang="en-US" sz="2000" dirty="0" smtClean="0"/>
              <a:t>utilizing tuning parameters </a:t>
            </a:r>
            <a:r>
              <a:rPr lang="en-US" sz="2000" dirty="0"/>
              <a:t>that can </a:t>
            </a:r>
            <a:r>
              <a:rPr lang="en-US" sz="2000" dirty="0" smtClean="0"/>
              <a:t>limit </a:t>
            </a:r>
            <a:r>
              <a:rPr lang="en-US" sz="2000" dirty="0"/>
              <a:t>the size of a </a:t>
            </a:r>
            <a:r>
              <a:rPr lang="en-US" sz="2000" dirty="0" smtClean="0"/>
              <a:t>tree</a:t>
            </a:r>
            <a:r>
              <a:rPr lang="en-US" sz="2000" dirty="0"/>
              <a:t>.  Two popular </a:t>
            </a:r>
            <a:r>
              <a:rPr lang="en-US" sz="2000" b="1" dirty="0"/>
              <a:t>tuning parameters</a:t>
            </a:r>
            <a:r>
              <a:rPr lang="en-US" sz="2000" dirty="0"/>
              <a:t> are </a:t>
            </a:r>
            <a:r>
              <a:rPr lang="en-US" sz="2000" dirty="0" smtClean="0"/>
              <a:t>(1) </a:t>
            </a:r>
            <a:r>
              <a:rPr lang="en-US" sz="2000" b="1" dirty="0" smtClean="0"/>
              <a:t>the </a:t>
            </a:r>
            <a:r>
              <a:rPr lang="en-US" sz="2000" b="1" dirty="0"/>
              <a:t>minimum number of cases that are required of all final nodes</a:t>
            </a:r>
            <a:r>
              <a:rPr lang="en-US" sz="2000" dirty="0"/>
              <a:t> and </a:t>
            </a:r>
            <a:r>
              <a:rPr lang="en-US" sz="2000" dirty="0" smtClean="0"/>
              <a:t>(2) </a:t>
            </a:r>
            <a:r>
              <a:rPr lang="en-US" sz="2000" b="1" dirty="0" smtClean="0"/>
              <a:t>the</a:t>
            </a:r>
            <a:r>
              <a:rPr lang="en-US" sz="2000" dirty="0" smtClean="0"/>
              <a:t> </a:t>
            </a:r>
            <a:r>
              <a:rPr lang="en-US" sz="2000" b="1" dirty="0"/>
              <a:t>maximum number of decision nodes that are allowed in building the tree</a:t>
            </a:r>
            <a:r>
              <a:rPr lang="en-US" sz="2000" dirty="0"/>
              <a:t>.  XLMINER supports </a:t>
            </a:r>
            <a:r>
              <a:rPr lang="en-US" sz="2000" dirty="0" smtClean="0"/>
              <a:t>both of these </a:t>
            </a:r>
            <a:r>
              <a:rPr lang="en-US" sz="2000" dirty="0"/>
              <a:t>tuning parameters</a:t>
            </a:r>
            <a:r>
              <a:rPr lang="en-US" sz="2000" dirty="0" smtClean="0"/>
              <a:t>.</a:t>
            </a:r>
          </a:p>
        </p:txBody>
      </p:sp>
    </p:spTree>
    <p:extLst>
      <p:ext uri="{BB962C8B-B14F-4D97-AF65-F5344CB8AC3E}">
        <p14:creationId xmlns:p14="http://schemas.microsoft.com/office/powerpoint/2010/main" val="1101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CART and CHAID</a:t>
            </a:r>
            <a:endParaRPr lang="en-US" dirty="0"/>
          </a:p>
        </p:txBody>
      </p:sp>
      <p:sp>
        <p:nvSpPr>
          <p:cNvPr id="3" name="Content Placeholder 2"/>
          <p:cNvSpPr>
            <a:spLocks noGrp="1"/>
          </p:cNvSpPr>
          <p:nvPr>
            <p:ph idx="1"/>
          </p:nvPr>
        </p:nvSpPr>
        <p:spPr>
          <a:xfrm>
            <a:off x="457200" y="1371600"/>
            <a:ext cx="8229600" cy="5257800"/>
          </a:xfrm>
        </p:spPr>
        <p:txBody>
          <a:bodyPr>
            <a:normAutofit fontScale="25000" lnSpcReduction="20000"/>
          </a:bodyPr>
          <a:lstStyle/>
          <a:p>
            <a:r>
              <a:rPr lang="en-US" sz="6400" dirty="0"/>
              <a:t>The </a:t>
            </a:r>
            <a:r>
              <a:rPr lang="en-US" sz="6400" b="1" dirty="0"/>
              <a:t>CART</a:t>
            </a:r>
            <a:r>
              <a:rPr lang="en-US" sz="6400" dirty="0"/>
              <a:t> </a:t>
            </a:r>
            <a:r>
              <a:rPr lang="en-US" sz="6400" b="1" dirty="0" smtClean="0"/>
              <a:t>(Classification and Regression Tree)</a:t>
            </a:r>
            <a:r>
              <a:rPr lang="en-US" sz="6400" dirty="0" smtClean="0"/>
              <a:t> </a:t>
            </a:r>
            <a:r>
              <a:rPr lang="en-US" sz="6400" b="1" dirty="0" smtClean="0"/>
              <a:t>method</a:t>
            </a:r>
            <a:r>
              <a:rPr lang="en-US" sz="6400" dirty="0" smtClean="0"/>
              <a:t> </a:t>
            </a:r>
            <a:r>
              <a:rPr lang="en-US" sz="6400" dirty="0"/>
              <a:t>uses the training data set to build a “full” tree with many, many decision nodes and since there is a unique sequence in which the tree was build, it can be pruned </a:t>
            </a:r>
            <a:r>
              <a:rPr lang="en-US" sz="6400" b="1" dirty="0"/>
              <a:t>in reverse sequence</a:t>
            </a:r>
            <a:r>
              <a:rPr lang="en-US" sz="6400" dirty="0"/>
              <a:t> giving rise to a sequence of “pruned” trees each of which has one less decision node than its previous family member.  The pruning of the tree stops when one finds a minimal </a:t>
            </a:r>
            <a:r>
              <a:rPr lang="en-US" sz="6400" b="1" dirty="0"/>
              <a:t>VALIDATION</a:t>
            </a:r>
            <a:r>
              <a:rPr lang="en-US" sz="6400" dirty="0"/>
              <a:t> RMSE pruned tree for prediction </a:t>
            </a:r>
            <a:r>
              <a:rPr lang="en-US" sz="6400" dirty="0" smtClean="0"/>
              <a:t>or </a:t>
            </a:r>
            <a:r>
              <a:rPr lang="en-US" sz="6400" dirty="0"/>
              <a:t>maximum validation accuracy tree in categorical modeling).  These models are called the </a:t>
            </a:r>
            <a:r>
              <a:rPr lang="en-US" sz="6400" b="1" dirty="0"/>
              <a:t>minimum mean square error trees </a:t>
            </a:r>
            <a:r>
              <a:rPr lang="en-US" sz="6400" b="1" dirty="0" smtClean="0"/>
              <a:t>for prediction of a numeric target variable  </a:t>
            </a:r>
            <a:r>
              <a:rPr lang="en-US" sz="6400" b="1" dirty="0"/>
              <a:t>or maximum accuracy rate trees </a:t>
            </a:r>
            <a:r>
              <a:rPr lang="en-US" sz="6400" b="1" dirty="0" smtClean="0"/>
              <a:t>for </a:t>
            </a:r>
            <a:r>
              <a:rPr lang="en-US" sz="6400" b="1" dirty="0"/>
              <a:t>classification</a:t>
            </a:r>
            <a:r>
              <a:rPr lang="en-US" sz="6400" b="1" dirty="0" smtClean="0"/>
              <a:t>.  </a:t>
            </a:r>
            <a:r>
              <a:rPr lang="en-US" sz="6400" dirty="0"/>
              <a:t>In turn they can be used in scoring the Test data set and thereby be compared  to other prediction or classification models.  Thus </a:t>
            </a:r>
            <a:r>
              <a:rPr lang="en-US" sz="6400" b="1" dirty="0"/>
              <a:t>the “tuning” parameter of the CART method is the number of decision nodes </a:t>
            </a:r>
            <a:r>
              <a:rPr lang="en-US" sz="6400" dirty="0"/>
              <a:t>to use in the tree to optimize Validation data set performance.  This pruning exercise on the Validation data set is, of course, intended to prevent the building of an over-trained decision tree that would perform poorly on an independent data set.    </a:t>
            </a:r>
          </a:p>
          <a:p>
            <a:r>
              <a:rPr lang="en-US" sz="6400" dirty="0"/>
              <a:t>The </a:t>
            </a:r>
            <a:r>
              <a:rPr lang="en-US" sz="6400" b="1" dirty="0" smtClean="0"/>
              <a:t>CHAID (Chi-Squared Automatic interaction Detection) method</a:t>
            </a:r>
            <a:r>
              <a:rPr lang="en-US" sz="6400" dirty="0"/>
              <a:t>, on the other hand, uses the in-sample (training set) statistical significance of adding additional nodes to see if, in fact, another node should be added.  This also is intended to prevent the over-training of the decision tree.  </a:t>
            </a:r>
            <a:r>
              <a:rPr lang="en-US" sz="6400" b="1" dirty="0"/>
              <a:t>The tuning parameter of the CHAID method is the chosen level of significance of the statistical test.</a:t>
            </a:r>
            <a:r>
              <a:rPr lang="en-US" sz="6400" dirty="0"/>
              <a:t>  The greater the significance level </a:t>
            </a:r>
            <a:r>
              <a:rPr lang="en-US" sz="6400" dirty="0" smtClean="0"/>
              <a:t>( i.e. the smaller the p-value) of </a:t>
            </a:r>
            <a:r>
              <a:rPr lang="en-US" sz="6400" dirty="0"/>
              <a:t>the statistical test (a Chi-square statistic) </a:t>
            </a:r>
            <a:r>
              <a:rPr lang="en-US" sz="6400" dirty="0" smtClean="0"/>
              <a:t>of the reduction in impurity arising from the new split, the </a:t>
            </a:r>
            <a:r>
              <a:rPr lang="en-US" sz="6400" dirty="0"/>
              <a:t>fewer the decision nodes of the final tree and vice versa.  The CHAID chosen tree can then be used to score the Validation and Test data sets independently</a:t>
            </a:r>
            <a:r>
              <a:rPr lang="en-US" sz="6400" dirty="0" smtClean="0"/>
              <a:t>.</a:t>
            </a:r>
          </a:p>
          <a:p>
            <a:r>
              <a:rPr lang="en-US" sz="6400" dirty="0" smtClean="0"/>
              <a:t>In the next two presentations we discuss two additional classifiers, the Naïve Bayes Classifier and the </a:t>
            </a:r>
            <a:r>
              <a:rPr lang="en-US" sz="6400" dirty="0" err="1" smtClean="0"/>
              <a:t>Logit</a:t>
            </a:r>
            <a:r>
              <a:rPr lang="en-US" sz="6400" dirty="0" smtClean="0"/>
              <a:t> Classifier.  Two other classification methods that we don’t discuss are the </a:t>
            </a:r>
            <a:r>
              <a:rPr lang="en-US" sz="6400" b="1" dirty="0" smtClean="0"/>
              <a:t>C4.5</a:t>
            </a:r>
            <a:r>
              <a:rPr lang="en-US" sz="6400" dirty="0" smtClean="0"/>
              <a:t> and </a:t>
            </a:r>
            <a:r>
              <a:rPr lang="en-US" sz="6400" b="1" dirty="0" smtClean="0"/>
              <a:t>SVM</a:t>
            </a:r>
            <a:r>
              <a:rPr lang="en-US" sz="6400" dirty="0" smtClean="0"/>
              <a:t> (Support Vector Machines) classifiers.  See P. Tan, M. Steinbach, and V. Kumar, </a:t>
            </a:r>
            <a:r>
              <a:rPr lang="en-US" sz="6400" u="sng" dirty="0" smtClean="0"/>
              <a:t>Introduction to Data Mining </a:t>
            </a:r>
            <a:r>
              <a:rPr lang="en-US" sz="6400" dirty="0" smtClean="0"/>
              <a:t>(Pearson, 2006) for more details on these two classifiers.          </a:t>
            </a:r>
            <a:endParaRPr lang="en-US" sz="6400" dirty="0"/>
          </a:p>
          <a:p>
            <a:endParaRPr lang="en-US" dirty="0"/>
          </a:p>
        </p:txBody>
      </p:sp>
    </p:spTree>
    <p:extLst>
      <p:ext uri="{BB962C8B-B14F-4D97-AF65-F5344CB8AC3E}">
        <p14:creationId xmlns:p14="http://schemas.microsoft.com/office/powerpoint/2010/main" val="2163039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68962"/>
          </a:xfrm>
        </p:spPr>
        <p:txBody>
          <a:bodyPr>
            <a:normAutofit fontScale="90000"/>
          </a:bodyPr>
          <a:lstStyle/>
          <a:p>
            <a:r>
              <a:rPr lang="en-US" sz="3600" dirty="0" smtClean="0"/>
              <a:t>More information on Decision Trees:</a:t>
            </a:r>
            <a:br>
              <a:rPr lang="en-US" sz="3600" dirty="0" smtClean="0"/>
            </a:br>
            <a:r>
              <a:rPr lang="en-US" sz="3600" dirty="0" smtClean="0"/>
              <a:t/>
            </a:r>
            <a:br>
              <a:rPr lang="en-US" sz="3600" dirty="0" smtClean="0"/>
            </a:br>
            <a:r>
              <a:rPr lang="en-US" sz="2400" dirty="0" smtClean="0"/>
              <a:t>For a discussion of how Regression Trees can be viewed as regression models on </a:t>
            </a:r>
            <a:r>
              <a:rPr lang="en-US" sz="2400" smtClean="0"/>
              <a:t>indicator variables, </a:t>
            </a:r>
            <a:r>
              <a:rPr lang="en-US" sz="2400" dirty="0" smtClean="0"/>
              <a:t>see the pdf file</a:t>
            </a:r>
            <a:br>
              <a:rPr lang="en-US" sz="2400" dirty="0" smtClean="0"/>
            </a:br>
            <a:r>
              <a:rPr lang="en-US" sz="2400" b="1" dirty="0" smtClean="0"/>
              <a:t>“Trees as Indicator Regressions.pdf”</a:t>
            </a:r>
            <a:br>
              <a:rPr lang="en-US" sz="2400" b="1" dirty="0" smtClean="0"/>
            </a:br>
            <a:r>
              <a:rPr lang="en-US" sz="2400" dirty="0" smtClean="0"/>
              <a:t>on the class website.</a:t>
            </a:r>
            <a:r>
              <a:rPr lang="en-US" sz="2400" smtClean="0"/>
              <a:t/>
            </a:r>
            <a:br>
              <a:rPr lang="en-US" sz="2400" smtClean="0"/>
            </a:br>
            <a:r>
              <a:rPr lang="en-US" sz="3600" smtClean="0"/>
              <a:t> </a:t>
            </a:r>
            <a:r>
              <a:rPr lang="en-US" sz="2400" dirty="0" smtClean="0"/>
              <a:t>Other pdf files that you might look at are </a:t>
            </a:r>
            <a:br>
              <a:rPr lang="en-US" sz="2400" dirty="0" smtClean="0"/>
            </a:br>
            <a:r>
              <a:rPr lang="en-US" sz="2400" b="1" dirty="0" smtClean="0"/>
              <a:t>“Regression and Classification Trees_</a:t>
            </a:r>
            <a:br>
              <a:rPr lang="en-US" sz="2400" b="1" dirty="0" smtClean="0"/>
            </a:br>
            <a:r>
              <a:rPr lang="en-US" sz="2400" b="1" dirty="0" smtClean="0"/>
              <a:t>Fomby.pdf”</a:t>
            </a:r>
            <a:br>
              <a:rPr lang="en-US" sz="2400" b="1" dirty="0" smtClean="0"/>
            </a:br>
            <a:r>
              <a:rPr lang="en-US" sz="2400" dirty="0" smtClean="0"/>
              <a:t>and</a:t>
            </a:r>
            <a:br>
              <a:rPr lang="en-US" sz="2400" dirty="0" smtClean="0"/>
            </a:br>
            <a:r>
              <a:rPr lang="en-US" sz="2400" b="1" dirty="0" smtClean="0"/>
              <a:t>“Regression and Classification Trees.pdf,”</a:t>
            </a:r>
            <a:r>
              <a:rPr lang="en-US" sz="2400" dirty="0" smtClean="0"/>
              <a:t/>
            </a:r>
            <a:br>
              <a:rPr lang="en-US" sz="2400" dirty="0" smtClean="0"/>
            </a:br>
            <a:r>
              <a:rPr lang="en-US" sz="2400" dirty="0" smtClean="0"/>
              <a:t>an excerpt from</a:t>
            </a:r>
            <a:br>
              <a:rPr lang="en-US" sz="2400" dirty="0" smtClean="0"/>
            </a:br>
            <a:r>
              <a:rPr lang="en-US" sz="2400" b="1" u="sng" dirty="0" smtClean="0"/>
              <a:t>The Elements of Statistical Learning</a:t>
            </a:r>
            <a:br>
              <a:rPr lang="en-US" sz="2400" b="1" u="sng" dirty="0" smtClean="0"/>
            </a:br>
            <a:r>
              <a:rPr lang="en-US" sz="2400" dirty="0" smtClean="0"/>
              <a:t>by T. Hastie, R. </a:t>
            </a:r>
            <a:r>
              <a:rPr lang="en-US" sz="2400" dirty="0" err="1" smtClean="0"/>
              <a:t>Tibshirani</a:t>
            </a:r>
            <a:r>
              <a:rPr lang="en-US" sz="2400" dirty="0" smtClean="0"/>
              <a:t>, and J. Friedman</a:t>
            </a:r>
            <a:br>
              <a:rPr lang="en-US" sz="2400" dirty="0" smtClean="0"/>
            </a:br>
            <a:r>
              <a:rPr lang="en-US" sz="2400" dirty="0" smtClean="0"/>
              <a:t>on the class website</a:t>
            </a:r>
            <a:endParaRPr lang="en-US" sz="2400" dirty="0"/>
          </a:p>
        </p:txBody>
      </p:sp>
    </p:spTree>
    <p:extLst>
      <p:ext uri="{BB962C8B-B14F-4D97-AF65-F5344CB8AC3E}">
        <p14:creationId xmlns:p14="http://schemas.microsoft.com/office/powerpoint/2010/main" val="976328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Classroom Exercise:</a:t>
            </a:r>
            <a:br>
              <a:rPr lang="en-US" dirty="0" smtClean="0"/>
            </a:br>
            <a:r>
              <a:rPr lang="en-US" smtClean="0"/>
              <a:t>Exercise 9</a:t>
            </a:r>
            <a:endParaRPr lang="en-US" dirty="0"/>
          </a:p>
        </p:txBody>
      </p:sp>
    </p:spTree>
    <p:extLst>
      <p:ext uri="{BB962C8B-B14F-4D97-AF65-F5344CB8AC3E}">
        <p14:creationId xmlns:p14="http://schemas.microsoft.com/office/powerpoint/2010/main" val="752148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fontScale="90000"/>
          </a:bodyPr>
          <a:lstStyle/>
          <a:p>
            <a:r>
              <a:rPr lang="en-US" b="1"/>
              <a:t>Presentation </a:t>
            </a:r>
            <a:r>
              <a:rPr lang="en-US" b="1" smtClean="0"/>
              <a:t>12</a:t>
            </a:r>
            <a:r>
              <a:rPr lang="en-US" b="1" dirty="0" smtClean="0"/>
              <a:t/>
            </a:r>
            <a:br>
              <a:rPr lang="en-US" b="1" dirty="0" smtClean="0"/>
            </a:br>
            <a:r>
              <a:rPr lang="en-US" b="1" dirty="0"/>
              <a:t/>
            </a:r>
            <a:br>
              <a:rPr lang="en-US" b="1" dirty="0"/>
            </a:br>
            <a:r>
              <a:rPr lang="en-US" b="1" dirty="0"/>
              <a:t>Classification and Regression Trees:</a:t>
            </a:r>
            <a:br>
              <a:rPr lang="en-US" b="1" dirty="0"/>
            </a:br>
            <a:r>
              <a:rPr lang="en-US" b="1" dirty="0"/>
              <a:t>CART and </a:t>
            </a:r>
            <a:r>
              <a:rPr lang="en-US" b="1" dirty="0" smtClean="0"/>
              <a:t>CHAID</a:t>
            </a:r>
            <a:br>
              <a:rPr lang="en-US" b="1" dirty="0" smtClean="0"/>
            </a:br>
            <a:r>
              <a:rPr lang="en-US" b="1" dirty="0"/>
              <a:t/>
            </a:r>
            <a:br>
              <a:rPr lang="en-US" b="1" dirty="0"/>
            </a:br>
            <a:r>
              <a:rPr lang="en-US" b="1" dirty="0" smtClean="0"/>
              <a:t>Chapter 9 in SPB</a:t>
            </a:r>
            <a:r>
              <a:rPr lang="en-US" b="1" dirty="0"/>
              <a:t/>
            </a:r>
            <a:br>
              <a:rPr lang="en-US" b="1" dirty="0"/>
            </a:br>
            <a:endParaRPr lang="en-US" dirty="0"/>
          </a:p>
        </p:txBody>
      </p:sp>
    </p:spTree>
    <p:extLst>
      <p:ext uri="{BB962C8B-B14F-4D97-AF65-F5344CB8AC3E}">
        <p14:creationId xmlns:p14="http://schemas.microsoft.com/office/powerpoint/2010/main" val="131833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Basic Facts about</a:t>
            </a:r>
            <a:br>
              <a:rPr lang="en-US" dirty="0" smtClean="0"/>
            </a:br>
            <a:r>
              <a:rPr lang="en-US" dirty="0" smtClean="0"/>
              <a:t>Recursively-Built Decision Trees</a:t>
            </a:r>
            <a:endParaRPr lang="en-US" dirty="0"/>
          </a:p>
        </p:txBody>
      </p:sp>
      <p:sp>
        <p:nvSpPr>
          <p:cNvPr id="3" name="Content Placeholder 2"/>
          <p:cNvSpPr>
            <a:spLocks noGrp="1"/>
          </p:cNvSpPr>
          <p:nvPr>
            <p:ph idx="1"/>
          </p:nvPr>
        </p:nvSpPr>
        <p:spPr/>
        <p:txBody>
          <a:bodyPr>
            <a:normAutofit/>
          </a:bodyPr>
          <a:lstStyle/>
          <a:p>
            <a:r>
              <a:rPr lang="en-US" sz="2000" dirty="0" smtClean="0"/>
              <a:t>Decision Trees are made up of a “Root” node, followed by “decision” nodes and, lastly, ending in “final” nodes.  </a:t>
            </a:r>
          </a:p>
          <a:p>
            <a:r>
              <a:rPr lang="en-US" sz="2000" dirty="0" smtClean="0"/>
              <a:t>The basic algorithm that is used to fit decision trees to data (either interval or categorical, it doesn’t matter) is </a:t>
            </a:r>
            <a:r>
              <a:rPr lang="en-US" sz="2000" b="1" dirty="0" smtClean="0"/>
              <a:t>recursive partitioning </a:t>
            </a:r>
            <a:r>
              <a:rPr lang="en-US" sz="2000" dirty="0" smtClean="0"/>
              <a:t>of the input space in the Training data set.  </a:t>
            </a:r>
          </a:p>
          <a:p>
            <a:r>
              <a:rPr lang="en-US" sz="2000" dirty="0" smtClean="0"/>
              <a:t>This algorithm grows a tree, one decision node at a time.  The order in which these nodes are added (and hence the “building” sequence) is </a:t>
            </a:r>
            <a:r>
              <a:rPr lang="en-US" sz="2000" b="1" dirty="0" smtClean="0"/>
              <a:t>UNIQUE</a:t>
            </a:r>
            <a:r>
              <a:rPr lang="en-US" sz="2000" dirty="0" smtClean="0"/>
              <a:t>.  Once a node enters a tree it remains there (in its order) forever with the decision tree “split points” for each node </a:t>
            </a:r>
            <a:r>
              <a:rPr lang="en-US" sz="2000" b="1" dirty="0" smtClean="0"/>
              <a:t>staying the same as the tree grows</a:t>
            </a:r>
            <a:r>
              <a:rPr lang="en-US" sz="2000" dirty="0" smtClean="0"/>
              <a:t>.  (Hence the term “recursive.”)  This is shown in the following set of three slides that describe the recursive partitioning of the Boston Housing Data with the interval variable “</a:t>
            </a:r>
            <a:r>
              <a:rPr lang="en-US" sz="2000" dirty="0" err="1" smtClean="0"/>
              <a:t>medv</a:t>
            </a:r>
            <a:r>
              <a:rPr lang="en-US" sz="2000" dirty="0" smtClean="0"/>
              <a:t>” being the target variable.        </a:t>
            </a:r>
            <a:endParaRPr lang="en-US" sz="2000" dirty="0"/>
          </a:p>
        </p:txBody>
      </p:sp>
    </p:spTree>
    <p:extLst>
      <p:ext uri="{BB962C8B-B14F-4D97-AF65-F5344CB8AC3E}">
        <p14:creationId xmlns:p14="http://schemas.microsoft.com/office/powerpoint/2010/main" val="3776855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Split</a:t>
            </a:r>
            <a:br>
              <a:rPr lang="en-US" dirty="0" smtClean="0"/>
            </a:br>
            <a:r>
              <a:rPr lang="en-US" dirty="0" smtClean="0"/>
              <a:t>First Decision Node</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2818" y="2403669"/>
            <a:ext cx="4538363" cy="2919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745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Split</a:t>
            </a:r>
            <a:br>
              <a:rPr lang="en-US" dirty="0" smtClean="0"/>
            </a:br>
            <a:r>
              <a:rPr lang="en-US" dirty="0" smtClean="0"/>
              <a:t>Second Decision Node</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2040" y="1600200"/>
            <a:ext cx="541992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027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 Split</a:t>
            </a:r>
            <a:br>
              <a:rPr lang="en-US" dirty="0" smtClean="0"/>
            </a:br>
            <a:r>
              <a:rPr lang="en-US" dirty="0" smtClean="0"/>
              <a:t>Third Decision Node</a:t>
            </a:r>
            <a:endParaRPr lang="en-US" dirty="0"/>
          </a:p>
        </p:txBody>
      </p:sp>
      <p:pic>
        <p:nvPicPr>
          <p:cNvPr id="9239" name="Picture 2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1" y="1600200"/>
            <a:ext cx="807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328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Uniqueness of the Tree</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1400" dirty="0" smtClean="0"/>
              <a:t>Notice, as this tree is being built recursively, the nodes enter in a particular order and the “split” points (node 1 = 9.54 on LSTAT then node 2 = 7.141 on RM, and then node 3 = 14.985 on LSTAT) remain unchanged as the tree grows larger.  That is, as the tree is being built by recursive partitioning, the order of previous nodes and their respective split points stay the same.  (In essence this is a </a:t>
            </a:r>
            <a:r>
              <a:rPr lang="en-US" sz="1400" b="1" dirty="0" smtClean="0"/>
              <a:t>Directed Search </a:t>
            </a:r>
            <a:r>
              <a:rPr lang="en-US" sz="1400" dirty="0" smtClean="0"/>
              <a:t>and Fitting of the Data.) </a:t>
            </a:r>
          </a:p>
          <a:p>
            <a:r>
              <a:rPr lang="en-US" sz="1400" dirty="0" smtClean="0"/>
              <a:t>In the first split the mean of all of the response points in the training set input space such that LSTAT &gt; 9.54 is 17.736111 while the mean of the response points in the training set with LSTAT &lt; 9.54 is 30.0666055.  (See the final node values.)</a:t>
            </a:r>
          </a:p>
          <a:p>
            <a:r>
              <a:rPr lang="en-US" sz="1400" dirty="0" smtClean="0"/>
              <a:t>In the second split the input space is partitioned into 3 regions with the means of the training set response points of each of the input regions defined by the two splits being 26.568293, 40.688889, and 17.736111.</a:t>
            </a:r>
          </a:p>
          <a:p>
            <a:r>
              <a:rPr lang="en-US" sz="1400" dirty="0" smtClean="0"/>
              <a:t>The third split leads to the input space being partitioned into 4 regions with the means of the training set response points in each of the input regions defined by the three splits being 26.568293, 40.688889, 20.955714, and 14.690541.  (Notice the number of terminal nodes always exceeds the number of decision nodes by one.)    </a:t>
            </a:r>
          </a:p>
          <a:p>
            <a:r>
              <a:rPr lang="en-US" sz="1400" dirty="0" smtClean="0"/>
              <a:t>The sequence of the splits (and hence the dividing up of the input space) is done in such a way as to </a:t>
            </a:r>
            <a:r>
              <a:rPr lang="en-US" sz="1400" b="1" dirty="0" smtClean="0"/>
              <a:t>maximize the reduction in the sum of squared errors of the tree’s fit to the training data with each split</a:t>
            </a:r>
            <a:r>
              <a:rPr lang="en-US" sz="1400" dirty="0" smtClean="0"/>
              <a:t> where each partition of the input space uses the mean of the training set responses in that particular region.  Notice, in this case, the target variable is a numeric value.  We discuss the determination of  splits for binary classification problems in the next slide.  </a:t>
            </a:r>
          </a:p>
          <a:p>
            <a:r>
              <a:rPr lang="en-US" sz="1400" dirty="0" smtClean="0"/>
              <a:t>For more detailed discussion of the mathematical representation of this </a:t>
            </a:r>
            <a:r>
              <a:rPr lang="en-US" sz="1400" b="1" dirty="0" smtClean="0"/>
              <a:t>step function representation</a:t>
            </a:r>
            <a:r>
              <a:rPr lang="en-US" sz="1400" dirty="0" smtClean="0"/>
              <a:t> of output data via decision trees see the PDF titled </a:t>
            </a:r>
            <a:r>
              <a:rPr lang="en-US" sz="1400" b="1" dirty="0" smtClean="0"/>
              <a:t>“Regression and Classification Trees_Fomby.pdf”</a:t>
            </a:r>
            <a:r>
              <a:rPr lang="en-US" sz="1400" dirty="0" smtClean="0"/>
              <a:t> on the class website.    </a:t>
            </a:r>
            <a:endParaRPr lang="en-US" sz="1400" dirty="0"/>
          </a:p>
        </p:txBody>
      </p:sp>
    </p:spTree>
    <p:extLst>
      <p:ext uri="{BB962C8B-B14F-4D97-AF65-F5344CB8AC3E}">
        <p14:creationId xmlns:p14="http://schemas.microsoft.com/office/powerpoint/2010/main" val="3878409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Splits</a:t>
            </a:r>
            <a:br>
              <a:rPr lang="en-US" dirty="0" smtClean="0"/>
            </a:br>
            <a:r>
              <a:rPr lang="en-US" dirty="0" smtClean="0"/>
              <a:t>for Classification Trees</a:t>
            </a:r>
            <a:endParaRPr lang="en-US" dirty="0"/>
          </a:p>
        </p:txBody>
      </p:sp>
      <p:sp>
        <p:nvSpPr>
          <p:cNvPr id="3" name="Content Placeholder 2"/>
          <p:cNvSpPr>
            <a:spLocks noGrp="1"/>
          </p:cNvSpPr>
          <p:nvPr>
            <p:ph idx="1"/>
          </p:nvPr>
        </p:nvSpPr>
        <p:spPr/>
        <p:txBody>
          <a:bodyPr>
            <a:normAutofit fontScale="92500"/>
          </a:bodyPr>
          <a:lstStyle/>
          <a:p>
            <a:r>
              <a:rPr lang="en-US" dirty="0" smtClean="0"/>
              <a:t>At least three criteria can be used to decides  on splits in building a classification tree:  Accuracy Rate, Entropy, and </a:t>
            </a:r>
            <a:r>
              <a:rPr lang="en-US" dirty="0" err="1" smtClean="0"/>
              <a:t>Gini</a:t>
            </a:r>
            <a:r>
              <a:rPr lang="en-US" dirty="0" smtClean="0"/>
              <a:t> Coefficient.  These measures are called impurity measures.  What one wants to do is choose a split so as to reduce the impurity of the classifications in the final nodes of the tree as much as possible.</a:t>
            </a:r>
          </a:p>
          <a:p>
            <a:r>
              <a:rPr lang="en-US" dirty="0" smtClean="0"/>
              <a:t>These impurity measures for the tree t are defined in the following slide.</a:t>
            </a:r>
          </a:p>
          <a:p>
            <a:endParaRPr lang="en-US" dirty="0"/>
          </a:p>
        </p:txBody>
      </p:sp>
    </p:spTree>
    <p:extLst>
      <p:ext uri="{BB962C8B-B14F-4D97-AF65-F5344CB8AC3E}">
        <p14:creationId xmlns:p14="http://schemas.microsoft.com/office/powerpoint/2010/main" val="389689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Impurity Measures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5105400"/>
              </a:xfrm>
            </p:spPr>
            <p:txBody>
              <a:bodyPr/>
              <a:lstStyle/>
              <a:p>
                <a:r>
                  <a:rPr lang="en-US" sz="2800" dirty="0" smtClean="0"/>
                  <a:t>c = number of classes, </a:t>
                </a:r>
                <a14:m>
                  <m:oMath xmlns:m="http://schemas.openxmlformats.org/officeDocument/2006/math">
                    <m:r>
                      <a:rPr lang="en-US" sz="2800" i="1">
                        <a:latin typeface="Cambria Math" panose="02040503050406030204" pitchFamily="18" charset="0"/>
                      </a:rPr>
                      <m:t>𝑝</m:t>
                    </m:r>
                    <m:r>
                      <a:rPr lang="en-US" sz="2800" i="1">
                        <a:latin typeface="Cambria Math" panose="02040503050406030204" pitchFamily="18" charset="0"/>
                      </a:rPr>
                      <m:t>(</m:t>
                    </m:r>
                    <m:r>
                      <a:rPr lang="en-US" sz="2800" i="1">
                        <a:latin typeface="Cambria Math" panose="02040503050406030204" pitchFamily="18" charset="0"/>
                      </a:rPr>
                      <m:t>𝑖</m:t>
                    </m:r>
                    <m:r>
                      <a:rPr lang="en-US" sz="2800" b="0" i="1" smtClean="0">
                        <a:latin typeface="Cambria Math"/>
                      </a:rPr>
                      <m:t>|</m:t>
                    </m:r>
                    <m:r>
                      <a:rPr lang="en-US" sz="2800" i="1">
                        <a:latin typeface="Cambria Math" panose="02040503050406030204" pitchFamily="18" charset="0"/>
                      </a:rPr>
                      <m:t>𝑡</m:t>
                    </m:r>
                    <m:r>
                      <a:rPr lang="en-US" sz="2800" i="1">
                        <a:latin typeface="Cambria Math" panose="02040503050406030204" pitchFamily="18" charset="0"/>
                      </a:rPr>
                      <m:t>)</m:t>
                    </m:r>
                  </m:oMath>
                </a14:m>
                <a:r>
                  <a:rPr lang="en-US" sz="2800" dirty="0" smtClean="0"/>
                  <a:t> = probability of </a:t>
                </a:r>
                <a:r>
                  <a:rPr lang="en-US" sz="2800" dirty="0" err="1" smtClean="0"/>
                  <a:t>i-th</a:t>
                </a:r>
                <a:r>
                  <a:rPr lang="en-US" sz="2800" dirty="0" smtClean="0"/>
                  <a:t> class given tree t, and </a:t>
                </a:r>
                <a14:m>
                  <m:oMath xmlns:m="http://schemas.openxmlformats.org/officeDocument/2006/math">
                    <m:r>
                      <a:rPr lang="en-US" sz="2800" b="0" i="1" smtClean="0">
                        <a:latin typeface="Cambria Math" panose="02040503050406030204" pitchFamily="18" charset="0"/>
                      </a:rPr>
                      <m:t>0</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𝑙𝑜𝑔</m:t>
                        </m:r>
                      </m:e>
                      <m:sub>
                        <m:r>
                          <a:rPr lang="en-US" sz="2800" b="0" i="1" smtClean="0">
                            <a:latin typeface="Cambria Math" panose="02040503050406030204" pitchFamily="18" charset="0"/>
                          </a:rPr>
                          <m:t>2</m:t>
                        </m:r>
                      </m:sub>
                    </m:sSub>
                    <m:d>
                      <m:dPr>
                        <m:ctrlPr>
                          <a:rPr lang="en-US" sz="2800" b="0" i="1" smtClean="0">
                            <a:latin typeface="Cambria Math" panose="02040503050406030204" pitchFamily="18" charset="0"/>
                          </a:rPr>
                        </m:ctrlPr>
                      </m:dPr>
                      <m:e>
                        <m:r>
                          <a:rPr lang="en-US" sz="2800" b="0" i="1" smtClean="0">
                            <a:latin typeface="Cambria Math" panose="02040503050406030204" pitchFamily="18" charset="0"/>
                          </a:rPr>
                          <m:t>0</m:t>
                        </m:r>
                      </m:e>
                    </m:d>
                    <m:r>
                      <a:rPr lang="en-US" sz="2800" b="0" i="1" smtClean="0">
                        <a:latin typeface="Cambria Math" panose="02040503050406030204" pitchFamily="18" charset="0"/>
                      </a:rPr>
                      <m:t>=0</m:t>
                    </m:r>
                  </m:oMath>
                </a14:m>
                <a:r>
                  <a:rPr lang="en-US" sz="2800" dirty="0" smtClean="0"/>
                  <a:t> in the entropy measure.  In the binary case, c = 2.</a:t>
                </a:r>
              </a:p>
              <a:p>
                <a14:m>
                  <m:oMath xmlns:m="http://schemas.openxmlformats.org/officeDocument/2006/math">
                    <m:r>
                      <a:rPr lang="en-US" sz="2800" b="0" i="1" smtClean="0">
                        <a:latin typeface="Cambria Math" panose="02040503050406030204" pitchFamily="18" charset="0"/>
                      </a:rPr>
                      <m:t>𝐸𝑛𝑡𝑟𝑜𝑝𝑦</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𝑡</m:t>
                        </m:r>
                      </m:e>
                    </m:d>
                    <m:r>
                      <a:rPr lang="en-US" sz="2800" b="0" i="1" smtClean="0">
                        <a:latin typeface="Cambria Math" panose="02040503050406030204" pitchFamily="18" charset="0"/>
                      </a:rPr>
                      <m:t>=− </m:t>
                    </m:r>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=0</m:t>
                        </m:r>
                      </m:sub>
                      <m:sup>
                        <m:r>
                          <a:rPr lang="en-US" sz="2800" b="0" i="1" smtClean="0">
                            <a:latin typeface="Cambria Math" panose="02040503050406030204" pitchFamily="18" charset="0"/>
                          </a:rPr>
                          <m:t>𝑐</m:t>
                        </m:r>
                        <m:r>
                          <a:rPr lang="en-US" sz="2800" b="0" i="1" smtClean="0">
                            <a:latin typeface="Cambria Math" panose="02040503050406030204" pitchFamily="18" charset="0"/>
                          </a:rPr>
                          <m:t>−1</m:t>
                        </m:r>
                      </m:sup>
                      <m:e>
                        <m:r>
                          <a:rPr lang="en-US" sz="2800" b="0" i="1" smtClean="0">
                            <a:latin typeface="Cambria Math" panose="02040503050406030204" pitchFamily="18" charset="0"/>
                          </a:rPr>
                          <m:t>𝑝</m:t>
                        </m:r>
                        <m:r>
                          <a:rPr lang="en-US" sz="2800" b="0" i="1" smtClean="0">
                            <a:latin typeface="Cambria Math" panose="02040503050406030204" pitchFamily="18" charset="0"/>
                          </a:rPr>
                          <m:t>(</m:t>
                        </m:r>
                        <m:r>
                          <a:rPr lang="en-US" sz="2800" b="0" i="1" smtClean="0">
                            <a:latin typeface="Cambria Math" panose="02040503050406030204" pitchFamily="18" charset="0"/>
                          </a:rPr>
                          <m:t>𝑖</m:t>
                        </m:r>
                        <m:r>
                          <a:rPr lang="en-US" sz="2800" b="0" i="1" smtClean="0">
                            <a:latin typeface="Cambria Math"/>
                          </a:rPr>
                          <m:t>|</m:t>
                        </m:r>
                        <m:r>
                          <a:rPr lang="en-US" sz="2800" b="0" i="1" smtClean="0">
                            <a:latin typeface="Cambria Math" panose="02040503050406030204" pitchFamily="18" charset="0"/>
                          </a:rPr>
                          <m:t>𝑡</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𝑙𝑜𝑔</m:t>
                            </m:r>
                          </m:e>
                          <m:sub>
                            <m:r>
                              <a:rPr lang="en-US" sz="2800" b="0" i="1" smtClean="0">
                                <a:latin typeface="Cambria Math" panose="02040503050406030204" pitchFamily="18" charset="0"/>
                              </a:rPr>
                              <m:t>2</m:t>
                            </m:r>
                          </m:sub>
                        </m:sSub>
                      </m:e>
                    </m:nary>
                  </m:oMath>
                </a14:m>
                <a:r>
                  <a:rPr lang="en-US" sz="2800" dirty="0"/>
                  <a:t> </a:t>
                </a:r>
                <a14:m>
                  <m:oMath xmlns:m="http://schemas.openxmlformats.org/officeDocument/2006/math">
                    <m:r>
                      <a:rPr lang="en-US" sz="2800" i="1">
                        <a:latin typeface="Cambria Math" panose="02040503050406030204" pitchFamily="18" charset="0"/>
                      </a:rPr>
                      <m:t>𝑝</m:t>
                    </m:r>
                    <m:r>
                      <a:rPr lang="en-US" sz="2800" i="1">
                        <a:latin typeface="Cambria Math" panose="02040503050406030204" pitchFamily="18" charset="0"/>
                      </a:rPr>
                      <m:t>(</m:t>
                    </m:r>
                    <m:r>
                      <a:rPr lang="en-US" sz="2800" i="1">
                        <a:latin typeface="Cambria Math" panose="02040503050406030204" pitchFamily="18" charset="0"/>
                      </a:rPr>
                      <m:t>𝑖</m:t>
                    </m:r>
                    <m:r>
                      <a:rPr lang="en-US" sz="2800" b="0" i="1" smtClean="0">
                        <a:latin typeface="Cambria Math"/>
                      </a:rPr>
                      <m:t>|</m:t>
                    </m:r>
                    <m:r>
                      <a:rPr lang="en-US" sz="2800" i="1">
                        <a:latin typeface="Cambria Math" panose="02040503050406030204" pitchFamily="18" charset="0"/>
                      </a:rPr>
                      <m:t>𝑡</m:t>
                    </m:r>
                    <m:r>
                      <a:rPr lang="en-US" sz="2800" i="1">
                        <a:latin typeface="Cambria Math" panose="02040503050406030204" pitchFamily="18" charset="0"/>
                      </a:rPr>
                      <m:t>)</m:t>
                    </m:r>
                  </m:oMath>
                </a14:m>
                <a:endParaRPr lang="en-US" sz="2800" dirty="0" smtClean="0"/>
              </a:p>
              <a:p>
                <a14:m>
                  <m:oMath xmlns:m="http://schemas.openxmlformats.org/officeDocument/2006/math">
                    <m:r>
                      <a:rPr lang="en-US" sz="2800" b="0" i="1" smtClean="0">
                        <a:latin typeface="Cambria Math" panose="02040503050406030204" pitchFamily="18" charset="0"/>
                      </a:rPr>
                      <m:t>𝐺𝑖𝑛𝑖</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𝑡</m:t>
                        </m:r>
                      </m:e>
                    </m:d>
                    <m:r>
                      <a:rPr lang="en-US" sz="2800" b="0" i="1" smtClean="0">
                        <a:latin typeface="Cambria Math" panose="02040503050406030204" pitchFamily="18" charset="0"/>
                      </a:rPr>
                      <m:t>=1 − </m:t>
                    </m:r>
                    <m:nary>
                      <m:naryPr>
                        <m:chr m:val="∑"/>
                        <m:limLoc m:val="subSup"/>
                        <m:ctrlPr>
                          <a:rPr lang="en-US" sz="2800" b="0" i="1" smtClean="0">
                            <a:latin typeface="Cambria Math" panose="02040503050406030204" pitchFamily="18" charset="0"/>
                          </a:rPr>
                        </m:ctrlPr>
                      </m:naryPr>
                      <m:sub>
                        <m:r>
                          <m:rPr>
                            <m:brk m:alnAt="25"/>
                          </m:rPr>
                          <a:rPr lang="en-US" sz="2800" b="0" i="1" smtClean="0">
                            <a:latin typeface="Cambria Math" panose="02040503050406030204" pitchFamily="18" charset="0"/>
                          </a:rPr>
                          <m:t>𝑖</m:t>
                        </m:r>
                        <m:r>
                          <a:rPr lang="en-US" sz="2800" b="0" i="1" smtClean="0">
                            <a:latin typeface="Cambria Math" panose="02040503050406030204" pitchFamily="18" charset="0"/>
                          </a:rPr>
                          <m:t>=0</m:t>
                        </m:r>
                      </m:sub>
                      <m:sup>
                        <m:r>
                          <a:rPr lang="en-US" sz="2800" b="0" i="1" smtClean="0">
                            <a:latin typeface="Cambria Math" panose="02040503050406030204" pitchFamily="18" charset="0"/>
                          </a:rPr>
                          <m:t>𝑐</m:t>
                        </m:r>
                        <m:r>
                          <a:rPr lang="en-US" sz="2800" b="0" i="1" smtClean="0">
                            <a:latin typeface="Cambria Math" panose="02040503050406030204" pitchFamily="18" charset="0"/>
                          </a:rPr>
                          <m:t>−1</m:t>
                        </m:r>
                      </m:sup>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r>
                              <a:rPr lang="en-US" sz="2800" i="1">
                                <a:latin typeface="Cambria Math" panose="02040503050406030204" pitchFamily="18" charset="0"/>
                              </a:rPr>
                              <m:t>𝑝</m:t>
                            </m:r>
                            <m:r>
                              <a:rPr lang="en-US" sz="2800" i="1">
                                <a:latin typeface="Cambria Math" panose="02040503050406030204" pitchFamily="18" charset="0"/>
                              </a:rPr>
                              <m:t>(</m:t>
                            </m:r>
                            <m:r>
                              <a:rPr lang="en-US" sz="2800" i="1">
                                <a:latin typeface="Cambria Math" panose="02040503050406030204" pitchFamily="18" charset="0"/>
                              </a:rPr>
                              <m:t>𝑖</m:t>
                            </m:r>
                            <m:r>
                              <a:rPr lang="en-US" sz="2800" b="0" i="1" smtClean="0">
                                <a:latin typeface="Cambria Math"/>
                              </a:rPr>
                              <m:t>|</m:t>
                            </m:r>
                            <m:r>
                              <a:rPr lang="en-US" sz="2800" i="1">
                                <a:latin typeface="Cambria Math" panose="02040503050406030204" pitchFamily="18" charset="0"/>
                              </a:rPr>
                              <m:t>𝑡</m:t>
                            </m:r>
                            <m:r>
                              <a:rPr lang="en-US" sz="2800" i="1">
                                <a:latin typeface="Cambria Math" panose="02040503050406030204" pitchFamily="18" charset="0"/>
                              </a:rPr>
                              <m:t>)]</m:t>
                            </m:r>
                          </m:e>
                          <m:sup>
                            <m:r>
                              <a:rPr lang="en-US" sz="2800" b="0" i="1" smtClean="0">
                                <a:latin typeface="Cambria Math" panose="02040503050406030204" pitchFamily="18" charset="0"/>
                              </a:rPr>
                              <m:t>2</m:t>
                            </m:r>
                          </m:sup>
                        </m:sSup>
                      </m:e>
                    </m:nary>
                  </m:oMath>
                </a14:m>
                <a:endParaRPr lang="en-US" sz="2800" dirty="0" smtClean="0"/>
              </a:p>
              <a:p>
                <a14:m>
                  <m:oMath xmlns:m="http://schemas.openxmlformats.org/officeDocument/2006/math">
                    <m:r>
                      <a:rPr lang="en-US" sz="2800" b="0" i="1" smtClean="0">
                        <a:latin typeface="Cambria Math" panose="02040503050406030204" pitchFamily="18" charset="0"/>
                      </a:rPr>
                      <m:t>𝐶𝑙𝑎𝑠𝑠𝑖𝑓𝑖𝑐𝑎𝑡𝑖𝑜𝑛</m:t>
                    </m:r>
                    <m:r>
                      <a:rPr lang="en-US" sz="2800" b="0" i="1" smtClean="0">
                        <a:latin typeface="Cambria Math" panose="02040503050406030204" pitchFamily="18" charset="0"/>
                      </a:rPr>
                      <m:t> </m:t>
                    </m:r>
                    <m:r>
                      <a:rPr lang="en-US" sz="2800" b="0" i="1" smtClean="0">
                        <a:latin typeface="Cambria Math" panose="02040503050406030204" pitchFamily="18" charset="0"/>
                      </a:rPr>
                      <m:t>𝑒𝑟𝑟𝑜𝑟</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𝑡</m:t>
                        </m:r>
                      </m:e>
                    </m:d>
                    <m:r>
                      <a:rPr lang="en-US" sz="2800" b="0" i="1" smtClean="0">
                        <a:latin typeface="Cambria Math" panose="02040503050406030204" pitchFamily="18" charset="0"/>
                      </a:rPr>
                      <m:t>=1 −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𝑚𝑎𝑥</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r>
                      <a:rPr lang="en-US" sz="2800" i="1">
                        <a:latin typeface="Cambria Math" panose="02040503050406030204" pitchFamily="18" charset="0"/>
                      </a:rPr>
                      <m:t>𝑝</m:t>
                    </m:r>
                    <m:r>
                      <a:rPr lang="en-US" sz="2800" i="1">
                        <a:latin typeface="Cambria Math" panose="02040503050406030204" pitchFamily="18" charset="0"/>
                      </a:rPr>
                      <m:t>(</m:t>
                    </m:r>
                    <m:r>
                      <a:rPr lang="en-US" sz="2800" i="1">
                        <a:latin typeface="Cambria Math" panose="02040503050406030204" pitchFamily="18" charset="0"/>
                      </a:rPr>
                      <m:t>𝑖</m:t>
                    </m:r>
                    <m:r>
                      <a:rPr lang="en-US" sz="2800" b="0" i="1" smtClean="0">
                        <a:latin typeface="Cambria Math"/>
                      </a:rPr>
                      <m:t>|</m:t>
                    </m:r>
                    <m:r>
                      <a:rPr lang="en-US" sz="2800" i="1">
                        <a:latin typeface="Cambria Math" panose="02040503050406030204" pitchFamily="18" charset="0"/>
                      </a:rPr>
                      <m:t>𝑡</m:t>
                    </m:r>
                    <m:r>
                      <a:rPr lang="en-US" sz="2800" i="1">
                        <a:latin typeface="Cambria Math" panose="02040503050406030204" pitchFamily="18" charset="0"/>
                      </a:rPr>
                      <m:t>)</m:t>
                    </m:r>
                  </m:oMath>
                </a14:m>
                <a:r>
                  <a:rPr lang="en-US" sz="2800" dirty="0" smtClean="0"/>
                  <a:t>]</a:t>
                </a:r>
              </a:p>
              <a:p>
                <a:r>
                  <a:rPr lang="en-US" dirty="0" smtClean="0"/>
                  <a:t>Then an optimal split is determined by decreasing as much as possible one of the above impurity measures.  Classification error is a popular impurity measure to use.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5105400"/>
              </a:xfrm>
              <a:blipFill rotWithShape="1">
                <a:blip r:embed="rId2"/>
                <a:stretch>
                  <a:fillRect l="-1630" t="-1075" r="-1037" b="-2151"/>
                </a:stretch>
              </a:blipFill>
            </p:spPr>
            <p:txBody>
              <a:bodyPr/>
              <a:lstStyle/>
              <a:p>
                <a:r>
                  <a:rPr lang="en-US">
                    <a:noFill/>
                  </a:rPr>
                  <a:t> </a:t>
                </a:r>
              </a:p>
            </p:txBody>
          </p:sp>
        </mc:Fallback>
      </mc:AlternateContent>
    </p:spTree>
    <p:extLst>
      <p:ext uri="{BB962C8B-B14F-4D97-AF65-F5344CB8AC3E}">
        <p14:creationId xmlns:p14="http://schemas.microsoft.com/office/powerpoint/2010/main" val="2478516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1376</Words>
  <Application>Microsoft Office PowerPoint</Application>
  <PresentationFormat>On-screen Show (4:3)</PresentationFormat>
  <Paragraphs>39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 Math</vt:lpstr>
      <vt:lpstr>Office Theme</vt:lpstr>
      <vt:lpstr>Eco 6380  Predictive Analytics For Economists Spring 2016</vt:lpstr>
      <vt:lpstr>Presentation 12  Classification and Regression Trees: CART and CHAID  Chapter 9 in SPB </vt:lpstr>
      <vt:lpstr>Some Basic Facts about Recursively-Built Decision Trees</vt:lpstr>
      <vt:lpstr>First Split First Decision Node</vt:lpstr>
      <vt:lpstr>Second Split Second Decision Node</vt:lpstr>
      <vt:lpstr>Third Split Third Decision Node</vt:lpstr>
      <vt:lpstr>The Uniqueness of the Tree</vt:lpstr>
      <vt:lpstr>Determining Splits for Classification Trees</vt:lpstr>
      <vt:lpstr>Impurity Measures</vt:lpstr>
      <vt:lpstr>Pruning Trees How do you keep from overtraining a decision tree? Answer: You prune it. </vt:lpstr>
      <vt:lpstr>CART and CHAID</vt:lpstr>
      <vt:lpstr>More information on Decision Trees:  For a discussion of how Regression Trees can be viewed as regression models on indicator variables, see the pdf file “Trees as Indicator Regressions.pdf” on the class website.  Other pdf files that you might look at are  “Regression and Classification Trees_ Fomby.pdf” and “Regression and Classification Trees.pdf,” an excerpt from The Elements of Statistical Learning by T. Hastie, R. Tibshirani, and J. Friedman on the class website</vt:lpstr>
      <vt:lpstr>Classroom Exercise: Exercise 9</vt:lpstr>
    </vt:vector>
  </TitlesOfParts>
  <Company>SMU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Fomby, Tom</cp:lastModifiedBy>
  <cp:revision>94</cp:revision>
  <cp:lastPrinted>2013-06-25T21:02:56Z</cp:lastPrinted>
  <dcterms:created xsi:type="dcterms:W3CDTF">2013-06-20T02:43:46Z</dcterms:created>
  <dcterms:modified xsi:type="dcterms:W3CDTF">2016-01-27T22:14:24Z</dcterms:modified>
</cp:coreProperties>
</file>