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1" r:id="rId3"/>
    <p:sldId id="258" r:id="rId4"/>
    <p:sldId id="259" r:id="rId5"/>
    <p:sldId id="260" r:id="rId6"/>
    <p:sldId id="263" r:id="rId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7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4191617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3940157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199112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75321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1D91F6-B4E4-4297-AA87-EC9FDC064159}"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1664212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1D91F6-B4E4-4297-AA87-EC9FDC064159}"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798863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1D91F6-B4E4-4297-AA87-EC9FDC064159}"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514962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1D91F6-B4E4-4297-AA87-EC9FDC064159}"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2974720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D91F6-B4E4-4297-AA87-EC9FDC064159}"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1906521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D91F6-B4E4-4297-AA87-EC9FDC064159}"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924909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D91F6-B4E4-4297-AA87-EC9FDC064159}"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2060096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D91F6-B4E4-4297-AA87-EC9FDC064159}" type="datetimeFigureOut">
              <a:rPr lang="en-US" smtClean="0"/>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19BAD-ADDB-4FCE-B4FC-9278564814FB}" type="slidenum">
              <a:rPr lang="en-US" smtClean="0"/>
              <a:t>‹#›</a:t>
            </a:fld>
            <a:endParaRPr lang="en-US"/>
          </a:p>
        </p:txBody>
      </p:sp>
    </p:spTree>
    <p:extLst>
      <p:ext uri="{BB962C8B-B14F-4D97-AF65-F5344CB8AC3E}">
        <p14:creationId xmlns:p14="http://schemas.microsoft.com/office/powerpoint/2010/main" val="3797109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2590799"/>
          </a:xfrm>
        </p:spPr>
        <p:txBody>
          <a:bodyPr>
            <a:normAutofit/>
          </a:bodyPr>
          <a:lstStyle/>
          <a:p>
            <a:r>
              <a:rPr lang="en-US" sz="4000" b="1" dirty="0" smtClean="0"/>
              <a:t>Eco </a:t>
            </a:r>
            <a:r>
              <a:rPr lang="en-US" sz="4000" b="1" dirty="0" smtClean="0"/>
              <a:t>6380 </a:t>
            </a:r>
            <a:r>
              <a:rPr lang="en-US" sz="4000" b="1" dirty="0" smtClean="0"/>
              <a:t/>
            </a:r>
            <a:br>
              <a:rPr lang="en-US" sz="4000" b="1" dirty="0" smtClean="0"/>
            </a:br>
            <a:r>
              <a:rPr lang="en-US" sz="4000" b="1" dirty="0" smtClean="0"/>
              <a:t>Predictive Analytics For Economists</a:t>
            </a:r>
            <a:br>
              <a:rPr lang="en-US" sz="4000" b="1" dirty="0" smtClean="0"/>
            </a:br>
            <a:r>
              <a:rPr lang="en-US" sz="4000" b="1" dirty="0" smtClean="0"/>
              <a:t>Spring </a:t>
            </a:r>
            <a:r>
              <a:rPr lang="en-US" sz="4000" b="1" dirty="0" smtClean="0"/>
              <a:t>2016</a:t>
            </a:r>
            <a:endParaRPr lang="en-US" b="1" dirty="0"/>
          </a:p>
        </p:txBody>
      </p:sp>
      <p:sp>
        <p:nvSpPr>
          <p:cNvPr id="3" name="Subtitle 2"/>
          <p:cNvSpPr>
            <a:spLocks noGrp="1"/>
          </p:cNvSpPr>
          <p:nvPr>
            <p:ph type="subTitle" idx="1"/>
          </p:nvPr>
        </p:nvSpPr>
        <p:spPr>
          <a:xfrm>
            <a:off x="1371600" y="3733800"/>
            <a:ext cx="6400800" cy="2438400"/>
          </a:xfrm>
        </p:spPr>
        <p:txBody>
          <a:bodyPr>
            <a:normAutofit/>
          </a:bodyPr>
          <a:lstStyle/>
          <a:p>
            <a:r>
              <a:rPr lang="en-US" b="1" dirty="0" smtClean="0">
                <a:solidFill>
                  <a:schemeClr val="tx1"/>
                </a:solidFill>
              </a:rPr>
              <a:t>Professor Tom Fomby</a:t>
            </a:r>
          </a:p>
          <a:p>
            <a:r>
              <a:rPr lang="en-US" b="1" dirty="0" smtClean="0">
                <a:solidFill>
                  <a:schemeClr val="tx1"/>
                </a:solidFill>
              </a:rPr>
              <a:t>Department </a:t>
            </a:r>
            <a:r>
              <a:rPr lang="en-US" b="1" dirty="0" smtClean="0">
                <a:solidFill>
                  <a:schemeClr val="tx1"/>
                </a:solidFill>
              </a:rPr>
              <a:t>of Economics</a:t>
            </a:r>
          </a:p>
          <a:p>
            <a:r>
              <a:rPr lang="en-US" b="1" dirty="0" smtClean="0">
                <a:solidFill>
                  <a:schemeClr val="tx1"/>
                </a:solidFill>
              </a:rPr>
              <a:t>SMU</a:t>
            </a:r>
            <a:endParaRPr lang="en-US" b="1" dirty="0">
              <a:solidFill>
                <a:schemeClr val="tx1"/>
              </a:solidFill>
            </a:endParaRPr>
          </a:p>
        </p:txBody>
      </p:sp>
    </p:spTree>
    <p:extLst>
      <p:ext uri="{BB962C8B-B14F-4D97-AF65-F5344CB8AC3E}">
        <p14:creationId xmlns:p14="http://schemas.microsoft.com/office/powerpoint/2010/main" val="1591260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r>
              <a:rPr lang="en-US" b="1" dirty="0"/>
              <a:t>Presentation </a:t>
            </a:r>
            <a:r>
              <a:rPr lang="en-US" b="1" dirty="0" smtClean="0"/>
              <a:t>13</a:t>
            </a:r>
            <a:br>
              <a:rPr lang="en-US" b="1" dirty="0" smtClean="0"/>
            </a:br>
            <a:r>
              <a:rPr lang="en-US" b="1" dirty="0"/>
              <a:t/>
            </a:r>
            <a:br>
              <a:rPr lang="en-US" b="1" dirty="0"/>
            </a:br>
            <a:r>
              <a:rPr lang="en-US" b="1" dirty="0"/>
              <a:t>Naïve Bayes </a:t>
            </a:r>
            <a:r>
              <a:rPr lang="en-US" b="1" dirty="0" smtClean="0"/>
              <a:t>Classifier</a:t>
            </a:r>
            <a:br>
              <a:rPr lang="en-US" b="1" dirty="0" smtClean="0"/>
            </a:br>
            <a:r>
              <a:rPr lang="en-US" b="1"/>
              <a:t/>
            </a:r>
            <a:br>
              <a:rPr lang="en-US" b="1"/>
            </a:br>
            <a:r>
              <a:rPr lang="en-US" b="1" smtClean="0"/>
              <a:t>Chapter 8 in SPB</a:t>
            </a:r>
            <a:r>
              <a:rPr lang="en-US" b="1" dirty="0"/>
              <a:t/>
            </a:r>
            <a:br>
              <a:rPr lang="en-US" b="1" dirty="0"/>
            </a:br>
            <a:endParaRPr lang="en-US" dirty="0"/>
          </a:p>
        </p:txBody>
      </p:sp>
    </p:spTree>
    <p:extLst>
      <p:ext uri="{BB962C8B-B14F-4D97-AF65-F5344CB8AC3E}">
        <p14:creationId xmlns:p14="http://schemas.microsoft.com/office/powerpoint/2010/main" val="3119917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Basis of Naïve Bayes Classifier:</a:t>
            </a:r>
            <a:br>
              <a:rPr lang="en-US" dirty="0" smtClean="0"/>
            </a:br>
            <a:r>
              <a:rPr lang="en-US" dirty="0" smtClean="0"/>
              <a:t>Bayes Theorem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229600" cy="4876800"/>
              </a:xfrm>
            </p:spPr>
            <p:txBody>
              <a:bodyPr>
                <a:normAutofit/>
              </a:bodyPr>
              <a:lstStyle/>
              <a:p>
                <a:r>
                  <a:rPr lang="en-US" sz="1600" dirty="0" smtClean="0"/>
                  <a:t>The </a:t>
                </a:r>
                <a:r>
                  <a:rPr lang="en-US" sz="1600" b="1" dirty="0"/>
                  <a:t>Naïve Bayes classifier</a:t>
                </a:r>
                <a:r>
                  <a:rPr lang="en-US" sz="1600" dirty="0"/>
                  <a:t> is a classification method based on Bayes Theorem.  Let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a:rPr>
                          <m:t>𝐶</m:t>
                        </m:r>
                      </m:e>
                      <m:sub>
                        <m:r>
                          <a:rPr lang="en-US" sz="1600" b="0" i="1" smtClean="0">
                            <a:latin typeface="Cambria Math"/>
                          </a:rPr>
                          <m:t>𝑗</m:t>
                        </m:r>
                      </m:sub>
                    </m:sSub>
                  </m:oMath>
                </a14:m>
                <a:r>
                  <a:rPr lang="en-US" sz="1600" dirty="0" smtClean="0"/>
                  <a:t> denote that </a:t>
                </a:r>
                <a:r>
                  <a:rPr lang="en-US" sz="1600" dirty="0"/>
                  <a:t>an output belongs to the j-</a:t>
                </a:r>
                <a:r>
                  <a:rPr lang="en-US" sz="1600" dirty="0" err="1"/>
                  <a:t>th</a:t>
                </a:r>
                <a:r>
                  <a:rPr lang="en-US" sz="1600" dirty="0"/>
                  <a:t> </a:t>
                </a:r>
                <a:r>
                  <a:rPr lang="en-US" sz="1600" dirty="0" smtClean="0"/>
                  <a:t>class, </a:t>
                </a:r>
                <a14:m>
                  <m:oMath xmlns:m="http://schemas.openxmlformats.org/officeDocument/2006/math">
                    <m:r>
                      <a:rPr lang="en-US" sz="1600" b="0" i="1" smtClean="0">
                        <a:latin typeface="Cambria Math"/>
                      </a:rPr>
                      <m:t>𝑗</m:t>
                    </m:r>
                    <m:r>
                      <a:rPr lang="en-US" sz="1600" b="0" i="1" smtClean="0">
                        <a:latin typeface="Cambria Math"/>
                      </a:rPr>
                      <m:t>=1, 2, ⋯, </m:t>
                    </m:r>
                    <m:r>
                      <a:rPr lang="en-US" sz="1600" b="0" i="1" smtClean="0">
                        <a:latin typeface="Cambria Math"/>
                        <a:ea typeface="Cambria Math"/>
                      </a:rPr>
                      <m:t>𝐽</m:t>
                    </m:r>
                    <m:r>
                      <a:rPr lang="en-US" sz="1600" b="0" i="1" smtClean="0">
                        <a:latin typeface="Cambria Math"/>
                        <a:ea typeface="Cambria Math"/>
                      </a:rPr>
                      <m:t>, </m:t>
                    </m:r>
                  </m:oMath>
                </a14:m>
                <a:r>
                  <a:rPr lang="en-US" sz="1600" dirty="0" smtClean="0"/>
                  <a:t>out </a:t>
                </a:r>
                <a:r>
                  <a:rPr lang="en-US" sz="1600" dirty="0"/>
                  <a:t>of J possible classes.  Let  </a:t>
                </a:r>
                <a:endParaRPr lang="en-US" sz="1600" dirty="0" smtClean="0"/>
              </a:p>
              <a:p>
                <a:pPr marL="0" indent="0">
                  <a:buNone/>
                </a:pPr>
                <a:r>
                  <a:rPr lang="en-US" sz="1600" dirty="0" smtClean="0"/>
                  <a:t>        </a:t>
                </a:r>
                <a14:m>
                  <m:oMath xmlns:m="http://schemas.openxmlformats.org/officeDocument/2006/math">
                    <m:r>
                      <a:rPr lang="en-US" sz="1600" b="0" i="1" smtClean="0">
                        <a:latin typeface="Cambria Math"/>
                      </a:rPr>
                      <m:t>𝑃</m:t>
                    </m:r>
                    <m:d>
                      <m:dPr>
                        <m:endChr m:val="|"/>
                        <m:ctrlPr>
                          <a:rPr lang="en-US" sz="1600" b="0" i="1" smtClean="0">
                            <a:latin typeface="Cambria Math" panose="02040503050406030204" pitchFamily="18" charset="0"/>
                          </a:rPr>
                        </m:ctrlPr>
                      </m:dPr>
                      <m:e>
                        <m:sSub>
                          <m:sSubPr>
                            <m:ctrlPr>
                              <a:rPr lang="en-US" sz="1600" b="0" i="1" smtClean="0">
                                <a:latin typeface="Cambria Math" panose="02040503050406030204" pitchFamily="18" charset="0"/>
                              </a:rPr>
                            </m:ctrlPr>
                          </m:sSubPr>
                          <m:e>
                            <m:r>
                              <a:rPr lang="en-US" sz="1600" b="0" i="1" smtClean="0">
                                <a:latin typeface="Cambria Math"/>
                              </a:rPr>
                              <m:t>𝐶</m:t>
                            </m:r>
                          </m:e>
                          <m:sub>
                            <m:r>
                              <a:rPr lang="en-US" sz="1600" b="0" i="1" smtClean="0">
                                <a:latin typeface="Cambria Math"/>
                              </a:rPr>
                              <m:t>𝑗</m:t>
                            </m:r>
                          </m:sub>
                        </m:sSub>
                      </m:e>
                    </m:d>
                    <m:r>
                      <a:rPr lang="en-US" sz="1600" b="0" i="1" smtClean="0">
                        <a:latin typeface="Cambria Math"/>
                      </a:rPr>
                      <m:t> </m:t>
                    </m:r>
                    <m:sSub>
                      <m:sSubPr>
                        <m:ctrlPr>
                          <a:rPr lang="en-US" sz="1600" b="0" i="1" smtClean="0">
                            <a:latin typeface="Cambria Math" panose="02040503050406030204" pitchFamily="18" charset="0"/>
                          </a:rPr>
                        </m:ctrlPr>
                      </m:sSubPr>
                      <m:e>
                        <m:r>
                          <a:rPr lang="en-US" sz="1600" b="0" i="1" smtClean="0">
                            <a:latin typeface="Cambria Math"/>
                          </a:rPr>
                          <m:t>𝑋</m:t>
                        </m:r>
                      </m:e>
                      <m:sub>
                        <m:r>
                          <a:rPr lang="en-US" sz="1600" b="0" i="1" smtClean="0">
                            <a:latin typeface="Cambria Math"/>
                          </a:rPr>
                          <m:t>1</m:t>
                        </m:r>
                      </m:sub>
                    </m:sSub>
                    <m:r>
                      <a:rPr lang="en-US" sz="1600" b="0" i="1" smtClean="0">
                        <a:latin typeface="Cambria Math"/>
                      </a:rPr>
                      <m:t>, </m:t>
                    </m:r>
                    <m:sSub>
                      <m:sSubPr>
                        <m:ctrlPr>
                          <a:rPr lang="en-US" sz="1600" b="0" i="1" smtClean="0">
                            <a:latin typeface="Cambria Math" panose="02040503050406030204" pitchFamily="18" charset="0"/>
                          </a:rPr>
                        </m:ctrlPr>
                      </m:sSubPr>
                      <m:e>
                        <m:r>
                          <a:rPr lang="en-US" sz="1600" b="0" i="1" smtClean="0">
                            <a:latin typeface="Cambria Math"/>
                          </a:rPr>
                          <m:t>𝑋</m:t>
                        </m:r>
                      </m:e>
                      <m:sub>
                        <m:r>
                          <a:rPr lang="en-US" sz="1600" b="0" i="1" smtClean="0">
                            <a:latin typeface="Cambria Math"/>
                          </a:rPr>
                          <m:t>2</m:t>
                        </m:r>
                      </m:sub>
                    </m:sSub>
                    <m:r>
                      <a:rPr lang="en-US" sz="1600" b="0" i="1" smtClean="0">
                        <a:latin typeface="Cambria Math"/>
                      </a:rPr>
                      <m:t>, </m:t>
                    </m:r>
                    <m:r>
                      <a:rPr lang="en-US" sz="1600" b="0" i="1" smtClean="0">
                        <a:latin typeface="Cambria Math"/>
                        <a:ea typeface="Cambria Math"/>
                      </a:rPr>
                      <m:t>⋯, </m:t>
                    </m:r>
                    <m:sSub>
                      <m:sSubPr>
                        <m:ctrlPr>
                          <a:rPr lang="en-US" sz="1600" b="0" i="1" smtClean="0">
                            <a:latin typeface="Cambria Math" panose="02040503050406030204" pitchFamily="18" charset="0"/>
                            <a:ea typeface="Cambria Math"/>
                          </a:rPr>
                        </m:ctrlPr>
                      </m:sSubPr>
                      <m:e>
                        <m:r>
                          <a:rPr lang="en-US" sz="1600" b="0" i="1" smtClean="0">
                            <a:latin typeface="Cambria Math"/>
                            <a:ea typeface="Cambria Math"/>
                          </a:rPr>
                          <m:t>𝑋</m:t>
                        </m:r>
                      </m:e>
                      <m:sub>
                        <m:r>
                          <a:rPr lang="en-US" sz="1600" b="0" i="1" smtClean="0">
                            <a:latin typeface="Cambria Math"/>
                            <a:ea typeface="Cambria Math"/>
                          </a:rPr>
                          <m:t>𝑝</m:t>
                        </m:r>
                      </m:sub>
                    </m:sSub>
                    <m:r>
                      <a:rPr lang="en-US" sz="1600" b="0" i="1" smtClean="0">
                        <a:latin typeface="Cambria Math"/>
                        <a:ea typeface="Cambria Math"/>
                      </a:rPr>
                      <m:t>)</m:t>
                    </m:r>
                    <m:r>
                      <a:rPr lang="en-US" sz="1600" b="0" i="1" smtClean="0">
                        <a:latin typeface="Cambria Math"/>
                      </a:rPr>
                      <m:t> </m:t>
                    </m:r>
                  </m:oMath>
                </a14:m>
                <a:r>
                  <a:rPr lang="en-US" sz="1600" dirty="0" smtClean="0"/>
                  <a:t>denote </a:t>
                </a:r>
                <a:r>
                  <a:rPr lang="en-US" sz="1600" dirty="0"/>
                  <a:t>the (posterior) probability of belonging in the j-</a:t>
                </a:r>
                <a:r>
                  <a:rPr lang="en-US" sz="1600" dirty="0" err="1"/>
                  <a:t>th</a:t>
                </a:r>
                <a:r>
                  <a:rPr lang="en-US" sz="1600" dirty="0"/>
                  <a:t> class given </a:t>
                </a:r>
                <a:r>
                  <a:rPr lang="en-US" sz="1600" dirty="0" smtClean="0"/>
                  <a:t>the</a:t>
                </a:r>
              </a:p>
              <a:p>
                <a:pPr marL="0" indent="0">
                  <a:buNone/>
                </a:pPr>
                <a:r>
                  <a:rPr lang="en-US" sz="1600" dirty="0" smtClean="0"/>
                  <a:t>        individual characteristics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a:rPr>
                          <m:t>𝑋</m:t>
                        </m:r>
                      </m:e>
                      <m:sub>
                        <m:r>
                          <a:rPr lang="en-US" sz="1600" b="0" i="1" smtClean="0">
                            <a:latin typeface="Cambria Math"/>
                          </a:rPr>
                          <m:t>1</m:t>
                        </m:r>
                      </m:sub>
                    </m:sSub>
                    <m:r>
                      <a:rPr lang="en-US" sz="1600" b="0" i="1" smtClean="0">
                        <a:latin typeface="Cambria Math"/>
                      </a:rPr>
                      <m:t>, </m:t>
                    </m:r>
                    <m:sSub>
                      <m:sSubPr>
                        <m:ctrlPr>
                          <a:rPr lang="en-US" sz="1600" b="0" i="1" smtClean="0">
                            <a:latin typeface="Cambria Math" panose="02040503050406030204" pitchFamily="18" charset="0"/>
                          </a:rPr>
                        </m:ctrlPr>
                      </m:sSubPr>
                      <m:e>
                        <m:r>
                          <a:rPr lang="en-US" sz="1600" b="0" i="1" smtClean="0">
                            <a:latin typeface="Cambria Math"/>
                          </a:rPr>
                          <m:t>𝑋</m:t>
                        </m:r>
                      </m:e>
                      <m:sub>
                        <m:r>
                          <a:rPr lang="en-US" sz="1600" b="0" i="1" smtClean="0">
                            <a:latin typeface="Cambria Math"/>
                          </a:rPr>
                          <m:t>2</m:t>
                        </m:r>
                      </m:sub>
                    </m:sSub>
                    <m:r>
                      <a:rPr lang="en-US" sz="1600" b="0" i="1" smtClean="0">
                        <a:latin typeface="Cambria Math"/>
                      </a:rPr>
                      <m:t>, </m:t>
                    </m:r>
                    <m:r>
                      <a:rPr lang="en-US" sz="1600" b="0" i="1" smtClean="0">
                        <a:latin typeface="Cambria Math"/>
                        <a:ea typeface="Cambria Math"/>
                      </a:rPr>
                      <m:t>⋯, </m:t>
                    </m:r>
                    <m:sSub>
                      <m:sSubPr>
                        <m:ctrlPr>
                          <a:rPr lang="en-US" sz="1600" b="0" i="1" smtClean="0">
                            <a:latin typeface="Cambria Math" panose="02040503050406030204" pitchFamily="18" charset="0"/>
                            <a:ea typeface="Cambria Math"/>
                          </a:rPr>
                        </m:ctrlPr>
                      </m:sSubPr>
                      <m:e>
                        <m:r>
                          <a:rPr lang="en-US" sz="1600" b="0" i="1" smtClean="0">
                            <a:latin typeface="Cambria Math"/>
                            <a:ea typeface="Cambria Math"/>
                          </a:rPr>
                          <m:t>𝑋</m:t>
                        </m:r>
                      </m:e>
                      <m:sub>
                        <m:r>
                          <a:rPr lang="en-US" sz="1600" b="0" i="1" smtClean="0">
                            <a:latin typeface="Cambria Math"/>
                            <a:ea typeface="Cambria Math"/>
                          </a:rPr>
                          <m:t>𝑝</m:t>
                        </m:r>
                      </m:sub>
                    </m:sSub>
                    <m:r>
                      <a:rPr lang="en-US" sz="1600" b="0" i="1" smtClean="0">
                        <a:latin typeface="Cambria Math"/>
                        <a:ea typeface="Cambria Math"/>
                      </a:rPr>
                      <m:t>.</m:t>
                    </m:r>
                  </m:oMath>
                </a14:m>
                <a:r>
                  <a:rPr lang="en-US" sz="1600" dirty="0" smtClean="0"/>
                  <a:t>   </a:t>
                </a:r>
                <a:r>
                  <a:rPr lang="en-US" sz="1600" dirty="0"/>
                  <a:t>Furthermore</a:t>
                </a:r>
                <a:r>
                  <a:rPr lang="en-US" sz="1600" dirty="0" smtClean="0"/>
                  <a:t>, let                                denote the</a:t>
                </a:r>
              </a:p>
              <a:p>
                <a:pPr marL="0" indent="0">
                  <a:buNone/>
                </a:pPr>
                <a:r>
                  <a:rPr lang="en-US" sz="1600" dirty="0"/>
                  <a:t> </a:t>
                </a:r>
                <a:r>
                  <a:rPr lang="en-US" sz="1600" dirty="0" smtClean="0"/>
                  <a:t>       </a:t>
                </a:r>
                <a:r>
                  <a:rPr lang="en-US" sz="1600" dirty="0"/>
                  <a:t>probability of a case with </a:t>
                </a:r>
                <a:r>
                  <a:rPr lang="en-US" sz="1600" dirty="0" smtClean="0"/>
                  <a:t>individual characteristics  </a:t>
                </a:r>
                <a14:m>
                  <m:oMath xmlns:m="http://schemas.openxmlformats.org/officeDocument/2006/math">
                    <m:sSub>
                      <m:sSubPr>
                        <m:ctrlPr>
                          <a:rPr lang="en-US" sz="1600" i="1">
                            <a:latin typeface="Cambria Math" panose="02040503050406030204" pitchFamily="18" charset="0"/>
                          </a:rPr>
                        </m:ctrlPr>
                      </m:sSubPr>
                      <m:e>
                        <m:r>
                          <a:rPr lang="en-US" sz="1600" i="1">
                            <a:latin typeface="Cambria Math"/>
                          </a:rPr>
                          <m:t>𝑋</m:t>
                        </m:r>
                      </m:e>
                      <m:sub>
                        <m:r>
                          <a:rPr lang="en-US" sz="1600" i="1">
                            <a:latin typeface="Cambria Math"/>
                          </a:rPr>
                          <m:t>1</m:t>
                        </m:r>
                      </m:sub>
                    </m:sSub>
                    <m:r>
                      <a:rPr lang="en-US" sz="1600" i="1">
                        <a:latin typeface="Cambria Math"/>
                      </a:rPr>
                      <m:t>, </m:t>
                    </m:r>
                    <m:sSub>
                      <m:sSubPr>
                        <m:ctrlPr>
                          <a:rPr lang="en-US" sz="1600" i="1">
                            <a:latin typeface="Cambria Math" panose="02040503050406030204" pitchFamily="18" charset="0"/>
                          </a:rPr>
                        </m:ctrlPr>
                      </m:sSubPr>
                      <m:e>
                        <m:r>
                          <a:rPr lang="en-US" sz="1600" i="1">
                            <a:latin typeface="Cambria Math"/>
                          </a:rPr>
                          <m:t>𝑋</m:t>
                        </m:r>
                      </m:e>
                      <m:sub>
                        <m:r>
                          <a:rPr lang="en-US" sz="1600" i="1">
                            <a:latin typeface="Cambria Math"/>
                          </a:rPr>
                          <m:t>2</m:t>
                        </m:r>
                      </m:sub>
                    </m:sSub>
                    <m:r>
                      <a:rPr lang="en-US" sz="1600" i="1">
                        <a:latin typeface="Cambria Math"/>
                      </a:rPr>
                      <m:t>, </m:t>
                    </m:r>
                    <m:r>
                      <a:rPr lang="en-US" sz="1600" i="1">
                        <a:latin typeface="Cambria Math"/>
                        <a:ea typeface="Cambria Math"/>
                      </a:rPr>
                      <m:t>⋯, </m:t>
                    </m:r>
                    <m:sSub>
                      <m:sSubPr>
                        <m:ctrlPr>
                          <a:rPr lang="en-US" sz="1600" i="1">
                            <a:latin typeface="Cambria Math" panose="02040503050406030204" pitchFamily="18" charset="0"/>
                            <a:ea typeface="Cambria Math"/>
                          </a:rPr>
                        </m:ctrlPr>
                      </m:sSubPr>
                      <m:e>
                        <m:r>
                          <a:rPr lang="en-US" sz="1600" i="1">
                            <a:latin typeface="Cambria Math"/>
                            <a:ea typeface="Cambria Math"/>
                          </a:rPr>
                          <m:t>𝑋</m:t>
                        </m:r>
                      </m:e>
                      <m:sub>
                        <m:r>
                          <a:rPr lang="en-US" sz="1600" i="1">
                            <a:latin typeface="Cambria Math"/>
                            <a:ea typeface="Cambria Math"/>
                          </a:rPr>
                          <m:t>𝑝</m:t>
                        </m:r>
                      </m:sub>
                    </m:sSub>
                  </m:oMath>
                </a14:m>
                <a:r>
                  <a:rPr lang="en-US" sz="1600" dirty="0" smtClean="0"/>
                  <a:t>  belonging </a:t>
                </a:r>
                <a:r>
                  <a:rPr lang="en-US" sz="1600" dirty="0"/>
                  <a:t>to the j-</a:t>
                </a:r>
                <a:r>
                  <a:rPr lang="en-US" sz="1600" dirty="0" err="1"/>
                  <a:t>th</a:t>
                </a:r>
                <a:r>
                  <a:rPr lang="en-US" sz="1600" dirty="0"/>
                  <a:t> </a:t>
                </a:r>
                <a:r>
                  <a:rPr lang="en-US" sz="1600" dirty="0" smtClean="0"/>
                  <a:t>class</a:t>
                </a:r>
              </a:p>
              <a:p>
                <a:pPr marL="0" indent="0">
                  <a:buNone/>
                </a:pPr>
                <a:r>
                  <a:rPr lang="en-US" sz="1600" dirty="0"/>
                  <a:t> </a:t>
                </a:r>
                <a:r>
                  <a:rPr lang="en-US" sz="1600" dirty="0" smtClean="0"/>
                  <a:t>       </a:t>
                </a:r>
                <a:r>
                  <a:rPr lang="en-US" sz="1600" dirty="0"/>
                  <a:t>and </a:t>
                </a:r>
                <a14:m>
                  <m:oMath xmlns:m="http://schemas.openxmlformats.org/officeDocument/2006/math">
                    <m:r>
                      <a:rPr lang="en-US" sz="1600" b="0" i="1" smtClean="0">
                        <a:latin typeface="Cambria Math"/>
                      </a:rPr>
                      <m:t>𝑃</m:t>
                    </m:r>
                    <m:r>
                      <a:rPr lang="en-US" sz="1600" b="0" i="1" smtClean="0">
                        <a:latin typeface="Cambria Math"/>
                      </a:rPr>
                      <m:t>(</m:t>
                    </m:r>
                    <m:sSub>
                      <m:sSubPr>
                        <m:ctrlPr>
                          <a:rPr lang="en-US" sz="1600" b="0" i="1" smtClean="0">
                            <a:latin typeface="Cambria Math" panose="02040503050406030204" pitchFamily="18" charset="0"/>
                          </a:rPr>
                        </m:ctrlPr>
                      </m:sSubPr>
                      <m:e>
                        <m:r>
                          <a:rPr lang="en-US" sz="1600" b="0" i="1" smtClean="0">
                            <a:latin typeface="Cambria Math"/>
                          </a:rPr>
                          <m:t>𝐶</m:t>
                        </m:r>
                      </m:e>
                      <m:sub>
                        <m:r>
                          <a:rPr lang="en-US" sz="1600" b="0" i="1" smtClean="0">
                            <a:latin typeface="Cambria Math"/>
                          </a:rPr>
                          <m:t>𝑗</m:t>
                        </m:r>
                      </m:sub>
                    </m:sSub>
                    <m:r>
                      <a:rPr lang="en-US" sz="1600" b="0" i="1" smtClean="0">
                        <a:latin typeface="Cambria Math"/>
                      </a:rPr>
                      <m:t>)</m:t>
                    </m:r>
                  </m:oMath>
                </a14:m>
                <a:r>
                  <a:rPr lang="en-US" sz="1600" dirty="0" smtClean="0"/>
                  <a:t> denote </a:t>
                </a:r>
                <a:r>
                  <a:rPr lang="en-US" sz="1600" dirty="0"/>
                  <a:t>the unconditional (i.e. without </a:t>
                </a:r>
                <a:r>
                  <a:rPr lang="en-US" sz="1600" dirty="0" smtClean="0"/>
                  <a:t>regard to </a:t>
                </a:r>
                <a:r>
                  <a:rPr lang="en-US" sz="1600" dirty="0"/>
                  <a:t>individual characteristics) </a:t>
                </a:r>
                <a:r>
                  <a:rPr lang="en-US" sz="1600" dirty="0" smtClean="0"/>
                  <a:t>prior</a:t>
                </a:r>
              </a:p>
              <a:p>
                <a:pPr marL="0" indent="0">
                  <a:buNone/>
                </a:pPr>
                <a:r>
                  <a:rPr lang="en-US" sz="1600" dirty="0"/>
                  <a:t> </a:t>
                </a:r>
                <a:r>
                  <a:rPr lang="en-US" sz="1600" dirty="0" smtClean="0"/>
                  <a:t>       </a:t>
                </a:r>
                <a:r>
                  <a:rPr lang="en-US" sz="1600" dirty="0"/>
                  <a:t>probability of belonging to the j-</a:t>
                </a:r>
                <a:r>
                  <a:rPr lang="en-US" sz="1600" dirty="0" err="1"/>
                  <a:t>th</a:t>
                </a:r>
                <a:r>
                  <a:rPr lang="en-US" sz="1600" dirty="0"/>
                  <a:t> class.  For a total of </a:t>
                </a:r>
                <a:r>
                  <a:rPr lang="en-US" sz="1600" dirty="0" smtClean="0"/>
                  <a:t>J classes</a:t>
                </a:r>
                <a:r>
                  <a:rPr lang="en-US" sz="1600" dirty="0"/>
                  <a:t>, Bayes theorem gives us </a:t>
                </a:r>
                <a:r>
                  <a:rPr lang="en-US" sz="1600" dirty="0" smtClean="0"/>
                  <a:t>the</a:t>
                </a:r>
              </a:p>
              <a:p>
                <a:pPr marL="0" indent="0">
                  <a:buNone/>
                </a:pPr>
                <a:r>
                  <a:rPr lang="en-US" sz="1600" dirty="0"/>
                  <a:t> </a:t>
                </a:r>
                <a:r>
                  <a:rPr lang="en-US" sz="1600" dirty="0" smtClean="0"/>
                  <a:t>       </a:t>
                </a:r>
                <a:r>
                  <a:rPr lang="en-US" sz="1600" dirty="0"/>
                  <a:t>following probability rule for calculating the </a:t>
                </a:r>
                <a:r>
                  <a:rPr lang="en-US" sz="1600" dirty="0" smtClean="0"/>
                  <a:t>case-specific probability </a:t>
                </a:r>
                <a:r>
                  <a:rPr lang="en-US" sz="1600" dirty="0"/>
                  <a:t>of falling into the </a:t>
                </a:r>
                <a:r>
                  <a:rPr lang="en-US" sz="1600" dirty="0" smtClean="0"/>
                  <a:t>j-</a:t>
                </a:r>
                <a:r>
                  <a:rPr lang="en-US" sz="1600" dirty="0" err="1" smtClean="0"/>
                  <a:t>th</a:t>
                </a:r>
                <a:endParaRPr lang="en-US" sz="1600" dirty="0" smtClean="0"/>
              </a:p>
              <a:p>
                <a:pPr marL="0" indent="0">
                  <a:buNone/>
                </a:pPr>
                <a:r>
                  <a:rPr lang="en-US" sz="1600" dirty="0"/>
                  <a:t> </a:t>
                </a:r>
                <a:r>
                  <a:rPr lang="en-US" sz="1600" dirty="0" smtClean="0"/>
                  <a:t>       class:</a:t>
                </a:r>
              </a:p>
              <a:p>
                <a:pPr marL="0" indent="0">
                  <a:buNone/>
                </a:pPr>
                <a:endParaRPr lang="en-US" sz="1600" dirty="0"/>
              </a:p>
              <a:p>
                <a:pPr marL="0" indent="0">
                  <a:buNone/>
                </a:pPr>
                <a:endParaRPr lang="en-US" sz="1600" dirty="0" smtClean="0"/>
              </a:p>
              <a:p>
                <a:pPr marL="0" indent="0">
                  <a:buNone/>
                </a:pPr>
                <a:endParaRPr lang="en-US" sz="1600" dirty="0"/>
              </a:p>
              <a:p>
                <a:pPr marL="0" indent="0">
                  <a:buNone/>
                </a:pPr>
                <a:r>
                  <a:rPr lang="en-US" dirty="0" smtClean="0"/>
                  <a:t>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876800"/>
              </a:xfrm>
              <a:blipFill rotWithShape="1">
                <a:blip r:embed="rId2"/>
                <a:stretch>
                  <a:fillRect l="-222" t="-250" r="-148"/>
                </a:stretch>
              </a:blipFill>
            </p:spPr>
            <p:txBody>
              <a:bodyPr/>
              <a:lstStyle/>
              <a:p>
                <a:r>
                  <a:rPr lang="en-US">
                    <a:noFill/>
                  </a:rPr>
                  <a:t> </a:t>
                </a:r>
              </a:p>
            </p:txBody>
          </p:sp>
        </mc:Fallback>
      </mc:AlternateContent>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0761" y="4343400"/>
            <a:ext cx="381952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2514600"/>
            <a:ext cx="1419225"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0600" y="5372100"/>
            <a:ext cx="76962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0764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457200" y="274638"/>
                <a:ext cx="8229600" cy="5440362"/>
              </a:xfrm>
            </p:spPr>
            <p:txBody>
              <a:bodyPr>
                <a:normAutofit fontScale="90000"/>
              </a:bodyPr>
              <a:lstStyle/>
              <a:p>
                <a:pPr algn="l"/>
                <a:r>
                  <a:rPr lang="en-US" dirty="0" smtClean="0"/>
                  <a:t>The Naïve Independence Assumption – </a:t>
                </a:r>
                <a:br>
                  <a:rPr lang="en-US" dirty="0" smtClean="0"/>
                </a:br>
                <a:r>
                  <a:rPr lang="en-US" dirty="0"/>
                  <a:t/>
                </a:r>
                <a:br>
                  <a:rPr lang="en-US" dirty="0"/>
                </a:br>
                <a:r>
                  <a:rPr lang="en-US" dirty="0" smtClean="0"/>
                  <a:t/>
                </a:r>
                <a:br>
                  <a:rPr lang="en-US" dirty="0" smtClean="0"/>
                </a:br>
                <a:r>
                  <a:rPr lang="en-US" sz="1800" dirty="0" smtClean="0"/>
                  <a:t>This assumption states that the </a:t>
                </a:r>
                <a:r>
                  <a:rPr lang="en-US" sz="1800" b="1" dirty="0" smtClean="0"/>
                  <a:t>joint</a:t>
                </a:r>
                <a:r>
                  <a:rPr lang="en-US" sz="1800" dirty="0" smtClean="0"/>
                  <a:t> probability of a specific case being in Class j is (naively) equal to the product of the individual probabilities of each individual characteristic being in Class j.  This simplifies the computations of the Class probabilities of cases and helps prevent class probabilities from predominately being singular (i.e. either zero or one) across a majority of the cases.  Then, </a:t>
                </a:r>
                <a:r>
                  <a:rPr lang="en-US" sz="1800" dirty="0"/>
                  <a:t>in the independent </a:t>
                </a:r>
                <a:r>
                  <a:rPr lang="en-US" sz="1800" dirty="0" smtClean="0"/>
                  <a:t>case, </a:t>
                </a:r>
                <a:r>
                  <a:rPr lang="en-US" sz="1800" dirty="0"/>
                  <a:t>the terms on the right-hand-side of </a:t>
                </a:r>
                <a:r>
                  <a:rPr lang="en-US" sz="1800" dirty="0" smtClean="0"/>
                  <a:t>the above equation can </a:t>
                </a:r>
                <a:r>
                  <a:rPr lang="en-US" sz="1800" dirty="0"/>
                  <a:t>be calculated simply as the relative frequencies of the individual </a:t>
                </a:r>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a:rPr>
                          <m:t>𝑋</m:t>
                        </m:r>
                      </m:e>
                      <m:sub>
                        <m:r>
                          <a:rPr lang="en-US" sz="1800" b="0" i="1" smtClean="0">
                            <a:latin typeface="Cambria Math"/>
                          </a:rPr>
                          <m:t>𝑖</m:t>
                        </m:r>
                      </m:sub>
                    </m:sSub>
                  </m:oMath>
                </a14:m>
                <a:r>
                  <a:rPr lang="en-US" sz="1800" dirty="0" smtClean="0"/>
                  <a:t> ‘s in Class </a:t>
                </a:r>
                <a14:m>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a:rPr>
                          <m:t>𝐶</m:t>
                        </m:r>
                      </m:e>
                      <m:sub>
                        <m:r>
                          <a:rPr lang="en-US" sz="1800" b="0" i="1" smtClean="0">
                            <a:latin typeface="Cambria Math"/>
                          </a:rPr>
                          <m:t>𝑗</m:t>
                        </m:r>
                      </m:sub>
                    </m:sSub>
                  </m:oMath>
                </a14:m>
                <a:r>
                  <a:rPr lang="en-US" sz="1800" dirty="0" smtClean="0"/>
                  <a:t>.  For </a:t>
                </a:r>
                <a:r>
                  <a:rPr lang="en-US" sz="1800" dirty="0"/>
                  <a:t>example, the training data set could be used to calculate the relative frequency</a:t>
                </a:r>
                <a:r>
                  <a:rPr lang="en-US" sz="1800" dirty="0" smtClean="0"/>
                  <a:t> </a:t>
                </a:r>
                <a:br>
                  <a:rPr lang="en-US" sz="1800" dirty="0" smtClean="0"/>
                </a:br>
                <a:endParaRPr lang="en-US" sz="1800"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457200" y="274638"/>
                <a:ext cx="8229600" cy="5440362"/>
              </a:xfrm>
              <a:blipFill rotWithShape="0">
                <a:blip r:embed="rId2"/>
                <a:stretch>
                  <a:fillRect l="-2593" r="-2519"/>
                </a:stretch>
              </a:blipFill>
            </p:spPr>
            <p:txBody>
              <a:bodyPr/>
              <a:lstStyle/>
              <a:p>
                <a:r>
                  <a:rPr lang="en-US">
                    <a:noFill/>
                  </a:rPr>
                  <a:t> </a:t>
                </a:r>
              </a:p>
            </p:txBody>
          </p:sp>
        </mc:Fallback>
      </mc:AlternateContent>
      <p:pic>
        <p:nvPicPr>
          <p:cNvPr id="2050"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1981200"/>
            <a:ext cx="8686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200" y="4800600"/>
            <a:ext cx="746760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0235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p:txBody>
              <a:bodyPr>
                <a:normAutofit fontScale="90000"/>
              </a:bodyPr>
              <a:lstStyle/>
              <a:p>
                <a:r>
                  <a:rPr lang="en-US" dirty="0" smtClean="0"/>
                  <a:t>Two Ways of Calculating the</a:t>
                </a:r>
                <a:br>
                  <a:rPr lang="en-US" dirty="0" smtClean="0"/>
                </a:br>
                <a:r>
                  <a:rPr lang="en-US" dirty="0" smtClean="0"/>
                  <a:t>Prior Class Probabilities </a:t>
                </a:r>
                <a14:m>
                  <m:oMath xmlns:m="http://schemas.openxmlformats.org/officeDocument/2006/math">
                    <m:r>
                      <a:rPr lang="en-US" b="0" i="1" smtClean="0">
                        <a:latin typeface="Cambria Math"/>
                      </a:rPr>
                      <m:t>𝑃</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𝐶</m:t>
                        </m:r>
                      </m:e>
                      <m:sub>
                        <m:r>
                          <a:rPr lang="en-US" b="0" i="1" smtClean="0">
                            <a:latin typeface="Cambria Math"/>
                          </a:rPr>
                          <m:t>𝑗</m:t>
                        </m:r>
                      </m:sub>
                    </m:sSub>
                    <m:r>
                      <a:rPr lang="en-US" b="0" i="1" smtClean="0">
                        <a:latin typeface="Cambria Math"/>
                      </a:rPr>
                      <m:t>)</m:t>
                    </m:r>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t="-19149" b="-28191"/>
                </a:stretch>
              </a:blipFill>
            </p:spPr>
            <p:txBody>
              <a:bodyPr/>
              <a:lstStyle/>
              <a:p>
                <a:r>
                  <a:rPr lang="en-US">
                    <a:noFill/>
                  </a:rPr>
                  <a:t> </a:t>
                </a:r>
              </a:p>
            </p:txBody>
          </p:sp>
        </mc:Fallback>
      </mc:AlternateContent>
      <p:sp>
        <p:nvSpPr>
          <p:cNvPr id="3" name="Content Placeholder 2"/>
          <p:cNvSpPr>
            <a:spLocks noGrp="1"/>
          </p:cNvSpPr>
          <p:nvPr>
            <p:ph idx="1"/>
          </p:nvPr>
        </p:nvSpPr>
        <p:spPr>
          <a:xfrm>
            <a:off x="457200" y="1981200"/>
            <a:ext cx="8229600" cy="4144963"/>
          </a:xfrm>
        </p:spPr>
        <p:txBody>
          <a:bodyPr>
            <a:normAutofit fontScale="92500" lnSpcReduction="20000"/>
          </a:bodyPr>
          <a:lstStyle/>
          <a:p>
            <a:r>
              <a:rPr lang="en-US" sz="2800" dirty="0" smtClean="0"/>
              <a:t>“Pure” Bayesian Uniform (Uninformative) Prior – each Class has an equal probability</a:t>
            </a:r>
          </a:p>
          <a:p>
            <a:endParaRPr lang="en-US" dirty="0"/>
          </a:p>
          <a:p>
            <a:r>
              <a:rPr lang="en-US" sz="2800" dirty="0" smtClean="0"/>
              <a:t>Empirical Bayes Prior – the training set relative frequencies of each Class are used as the “Empirical” Bayes Prior</a:t>
            </a:r>
          </a:p>
          <a:p>
            <a:endParaRPr lang="en-US" dirty="0" smtClean="0"/>
          </a:p>
          <a:p>
            <a:r>
              <a:rPr lang="en-US" dirty="0" smtClean="0"/>
              <a:t>For more details on the Naïve Bayes Classifier see the </a:t>
            </a:r>
            <a:r>
              <a:rPr lang="en-US" dirty="0" err="1" smtClean="0"/>
              <a:t>pdf</a:t>
            </a:r>
            <a:r>
              <a:rPr lang="en-US" dirty="0" smtClean="0"/>
              <a:t> file “Naïve Bayes Classifier.pdf” on the class website.  </a:t>
            </a:r>
            <a:endParaRPr lang="en-US"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2710873"/>
            <a:ext cx="716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95400" y="4191000"/>
            <a:ext cx="723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9708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en-US" dirty="0" smtClean="0"/>
              <a:t>Classroom Exercise:</a:t>
            </a:r>
            <a:br>
              <a:rPr lang="en-US" dirty="0" smtClean="0"/>
            </a:br>
            <a:r>
              <a:rPr lang="en-US" smtClean="0"/>
              <a:t>Exercise 8</a:t>
            </a:r>
            <a:endParaRPr lang="en-US" dirty="0"/>
          </a:p>
        </p:txBody>
      </p:sp>
    </p:spTree>
    <p:extLst>
      <p:ext uri="{BB962C8B-B14F-4D97-AF65-F5344CB8AC3E}">
        <p14:creationId xmlns:p14="http://schemas.microsoft.com/office/powerpoint/2010/main" val="3403986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1142</TotalTime>
  <Words>103</Words>
  <Application>Microsoft Office PowerPoint</Application>
  <PresentationFormat>On-screen Show (4:3)</PresentationFormat>
  <Paragraphs>26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Cambria Math</vt:lpstr>
      <vt:lpstr>Office Theme</vt:lpstr>
      <vt:lpstr>Eco 6380  Predictive Analytics For Economists Spring 2016</vt:lpstr>
      <vt:lpstr>Presentation 13  Naïve Bayes Classifier  Chapter 8 in SPB </vt:lpstr>
      <vt:lpstr>Basis of Naïve Bayes Classifier: Bayes Theorem</vt:lpstr>
      <vt:lpstr>The Naïve Independence Assumption –    This assumption states that the joint probability of a specific case being in Class j is (naively) equal to the product of the individual probabilities of each individual characteristic being in Class j.  This simplifies the computations of the Class probabilities of cases and helps prevent class probabilities from predominately being singular (i.e. either zero or one) across a majority of the cases.  Then, in the independent case, the terms on the right-hand-side of the above equation can be calculated simply as the relative frequencies of the individual X_i ‘s in Class C_j.  For example, the training data set could be used to calculate the relative frequency  </vt:lpstr>
      <vt:lpstr>Two Ways of Calculating the Prior Class Probabilities P(C_j)</vt:lpstr>
      <vt:lpstr>Classroom Exercise: Exercise 8</vt:lpstr>
    </vt:vector>
  </TitlesOfParts>
  <Company>SMU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dc:creator>
  <cp:lastModifiedBy>Fomby, Tom</cp:lastModifiedBy>
  <cp:revision>82</cp:revision>
  <cp:lastPrinted>2013-06-25T21:02:56Z</cp:lastPrinted>
  <dcterms:created xsi:type="dcterms:W3CDTF">2013-06-20T02:43:46Z</dcterms:created>
  <dcterms:modified xsi:type="dcterms:W3CDTF">2016-01-27T22:15:27Z</dcterms:modified>
</cp:coreProperties>
</file>