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7" r:id="rId3"/>
    <p:sldId id="261" r:id="rId4"/>
    <p:sldId id="262" r:id="rId5"/>
    <p:sldId id="265" r:id="rId6"/>
    <p:sldId id="266" r:id="rId7"/>
    <p:sldId id="269" r:id="rId8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7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16170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57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126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2163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212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863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627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72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21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09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09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D91F6-B4E4-4297-AA87-EC9FDC064159}" type="datetimeFigureOut">
              <a:rPr lang="en-US" smtClean="0"/>
              <a:t>2/3/2016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E19BAD-ADDB-4FCE-B4FC-9278564814F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091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2590799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Eco </a:t>
            </a:r>
            <a:r>
              <a:rPr lang="en-US" sz="4000" b="1" dirty="0" smtClean="0"/>
              <a:t>6380 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r>
              <a:rPr lang="en-US" sz="4000" b="1" dirty="0" smtClean="0"/>
              <a:t>Predictive Analytics For Economists</a:t>
            </a:r>
            <a:br>
              <a:rPr lang="en-US" sz="4000" b="1" dirty="0" smtClean="0"/>
            </a:br>
            <a:r>
              <a:rPr lang="en-US" sz="4000" b="1" dirty="0" smtClean="0"/>
              <a:t>Spring </a:t>
            </a:r>
            <a:r>
              <a:rPr lang="en-US" sz="4000" b="1" dirty="0" smtClean="0"/>
              <a:t>2016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2860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tx1"/>
                </a:solidFill>
              </a:rPr>
              <a:t>Professor Tom Fomby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Department </a:t>
            </a:r>
            <a:r>
              <a:rPr lang="en-US" b="1" dirty="0" smtClean="0">
                <a:solidFill>
                  <a:schemeClr val="tx1"/>
                </a:solidFill>
              </a:rPr>
              <a:t>of Economics</a:t>
            </a:r>
          </a:p>
          <a:p>
            <a:r>
              <a:rPr lang="en-US" b="1" dirty="0" smtClean="0">
                <a:solidFill>
                  <a:schemeClr val="tx1"/>
                </a:solidFill>
              </a:rPr>
              <a:t>SMU</a:t>
            </a:r>
            <a:endParaRPr lang="en-US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1260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1362"/>
          </a:xfrm>
        </p:spPr>
        <p:txBody>
          <a:bodyPr>
            <a:normAutofit/>
          </a:bodyPr>
          <a:lstStyle/>
          <a:p>
            <a:r>
              <a:rPr lang="en-US" b="1" dirty="0"/>
              <a:t>Presentation </a:t>
            </a:r>
            <a:r>
              <a:rPr lang="en-US" b="1" dirty="0" smtClean="0"/>
              <a:t>14</a:t>
            </a:r>
            <a:br>
              <a:rPr lang="en-US" b="1" dirty="0" smtClean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 err="1"/>
              <a:t>Logit</a:t>
            </a:r>
            <a:r>
              <a:rPr lang="en-US" b="1" dirty="0"/>
              <a:t> and </a:t>
            </a:r>
            <a:r>
              <a:rPr lang="en-US" b="1" dirty="0" err="1"/>
              <a:t>Probit</a:t>
            </a:r>
            <a:r>
              <a:rPr lang="en-US" b="1" dirty="0"/>
              <a:t> </a:t>
            </a:r>
            <a:r>
              <a:rPr lang="en-US" b="1" dirty="0" smtClean="0"/>
              <a:t>Classifiers</a:t>
            </a:r>
            <a:br>
              <a:rPr lang="en-US" b="1" dirty="0" smtClean="0"/>
            </a:br>
            <a:r>
              <a:rPr lang="en-US" b="1"/>
              <a:t/>
            </a:r>
            <a:br>
              <a:rPr lang="en-US" b="1"/>
            </a:br>
            <a:r>
              <a:rPr lang="en-US" b="1" smtClean="0"/>
              <a:t>Chapter 10 in SPB</a:t>
            </a:r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832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Maximum Likelihood Estimation of </a:t>
            </a:r>
            <a:r>
              <a:rPr lang="en-US" b="1" dirty="0" err="1"/>
              <a:t>Logit</a:t>
            </a:r>
            <a:r>
              <a:rPr lang="en-US" b="1" dirty="0"/>
              <a:t> and </a:t>
            </a:r>
            <a:r>
              <a:rPr lang="en-US" b="1" dirty="0" err="1"/>
              <a:t>Probit</a:t>
            </a:r>
            <a:r>
              <a:rPr lang="en-US" b="1" dirty="0"/>
              <a:t> 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Binary Flag Variable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Likelihood function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688" y="2514600"/>
            <a:ext cx="2957512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6143" y="3962400"/>
            <a:ext cx="2286000" cy="68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953000"/>
            <a:ext cx="35052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3984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Cumulative Distributions for</a:t>
            </a:r>
            <a:br>
              <a:rPr lang="en-US" dirty="0" smtClean="0"/>
            </a:br>
            <a:r>
              <a:rPr lang="en-US" dirty="0" err="1" smtClean="0"/>
              <a:t>Logit</a:t>
            </a:r>
            <a:r>
              <a:rPr lang="en-US" dirty="0" smtClean="0"/>
              <a:t> and </a:t>
            </a:r>
            <a:r>
              <a:rPr lang="en-US" dirty="0" err="1" smtClean="0"/>
              <a:t>Probit</a:t>
            </a:r>
            <a:r>
              <a:rPr lang="en-US" dirty="0" smtClean="0"/>
              <a:t> Models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 smtClean="0"/>
                  <a:t>Logit Cumulative Distribution Function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err="1" smtClean="0"/>
                  <a:t>Probit</a:t>
                </a:r>
                <a:r>
                  <a:rPr lang="en-US" dirty="0" smtClean="0"/>
                  <a:t> Cumulative Distribution Function</a:t>
                </a:r>
              </a:p>
              <a:p>
                <a:pPr marL="0" indent="0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𝐹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/>
                        </a:rPr>
                        <m:t>= </m:t>
                      </m:r>
                      <m:nary>
                        <m:nary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en-US" b="0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∞</m:t>
                          </m:r>
                        </m:sub>
                        <m:sup>
                          <m:r>
                            <a:rPr lang="en-US" b="0" i="1" smtClean="0">
                              <a:latin typeface="Cambria Math"/>
                            </a:rPr>
                            <m:t>𝑡</m:t>
                          </m:r>
                        </m:sup>
                        <m:e>
                          <m:r>
                            <a:rPr lang="en-US" b="0" i="1" smtClean="0">
                              <a:latin typeface="Cambria Math"/>
                            </a:rPr>
                            <m:t>𝑓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𝑑𝑥</m:t>
                          </m:r>
                        </m:e>
                      </m:nary>
                    </m:oMath>
                  </m:oMathPara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𝑡</m:t>
                    </m:r>
                    <m:r>
                      <a:rPr lang="en-US" b="0" i="1" smtClean="0">
                        <a:latin typeface="Cambria Math"/>
                      </a:rPr>
                      <m:t>=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+ 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⋯+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  <a:ea typeface="Cambria Math"/>
                          </a:rPr>
                          <m:t>𝑘</m:t>
                        </m:r>
                      </m:sub>
                    </m:sSub>
                  </m:oMath>
                </a14:m>
                <a:endParaRPr lang="en-US" dirty="0" smtClean="0"/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𝑃</m:t>
                    </m:r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𝐹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dirty="0" smtClean="0"/>
                  <a:t> = probability of each case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630" t="-2830" b="-53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362200"/>
            <a:ext cx="19050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59220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Interpretation of Coefficients</a:t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 err="1" smtClean="0"/>
              <a:t>Logit</a:t>
            </a:r>
            <a:r>
              <a:rPr lang="en-US" dirty="0" smtClean="0"/>
              <a:t> Model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77500" lnSpcReduction="20000"/>
              </a:bodyPr>
              <a:lstStyle/>
              <a:p>
                <a14:m>
                  <m:oMath xmlns:m="http://schemas.openxmlformats.org/officeDocument/2006/math"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smtClean="0">
                                    <a:latin typeface="Cambria Math"/>
                                  </a:rPr>
                                  <m:t>𝑃</m:t>
                                </m:r>
                              </m:num>
                              <m:den>
                                <m:r>
                                  <a:rPr lang="en-US" b="0" i="1" smtClean="0">
                                    <a:latin typeface="Cambria Math"/>
                                  </a:rPr>
                                  <m:t>1−</m:t>
                                </m:r>
                                <m:r>
                                  <a:rPr lang="en-US" b="0" i="1" smtClean="0">
                                    <a:latin typeface="Cambria Math"/>
                                  </a:rPr>
                                  <m:t>𝑃</m:t>
                                </m:r>
                              </m:den>
                            </m:f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/>
                          </a:rPr>
                          <m:t>log</m:t>
                        </m:r>
                      </m:fName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𝑜𝑑𝑑𝑠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𝑜𝑓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1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𝑣𝑒𝑟𝑠𝑢𝑠</m:t>
                            </m:r>
                            <m:r>
                              <a:rPr lang="en-US" b="0" i="1" smtClean="0">
                                <a:latin typeface="Cambria Math"/>
                              </a:rPr>
                              <m:t> 0</m:t>
                            </m:r>
                          </m:e>
                        </m:d>
                      </m:e>
                    </m:fun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𝑡</m:t>
                    </m:r>
                  </m:oMath>
                </a14:m>
                <a:endParaRPr lang="en-US" dirty="0" smtClean="0"/>
              </a:p>
              <a:p>
                <a:r>
                  <a:rPr lang="en-US" dirty="0" smtClean="0"/>
                  <a:t>Assume we change input variable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by one unit while keeping all of the other input variables the same.  Then the coefficient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smtClean="0">
                            <a:latin typeface="Cambria Math"/>
                            <a:ea typeface="Cambria Math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 smtClean="0"/>
                  <a:t> can be interpreted as </a:t>
                </a:r>
                <a:r>
                  <a:rPr lang="en-US" b="1" dirty="0" smtClean="0"/>
                  <a:t>the percentage change (decimal equivalent form) in </a:t>
                </a:r>
                <a:r>
                  <a:rPr lang="en-US" b="1" smtClean="0"/>
                  <a:t>the odds </a:t>
                </a:r>
                <a:r>
                  <a:rPr lang="en-US" b="1" dirty="0" smtClean="0"/>
                  <a:t>arising from a one unit change in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1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1" i="1">
                            <a:latin typeface="Cambria Math"/>
                          </a:rPr>
                          <m:t>𝒙</m:t>
                        </m:r>
                      </m:e>
                      <m:sub>
                        <m:r>
                          <a:rPr lang="en-US" b="1" i="1">
                            <a:latin typeface="Cambria Math"/>
                          </a:rPr>
                          <m:t>𝒓</m:t>
                        </m:r>
                      </m:sub>
                    </m:sSub>
                  </m:oMath>
                </a14:m>
                <a:r>
                  <a:rPr lang="en-US" b="1" dirty="0" smtClean="0"/>
                  <a:t>.</a:t>
                </a:r>
              </a:p>
              <a:p>
                <a:r>
                  <a:rPr lang="en-US" b="1" dirty="0" smtClean="0"/>
                  <a:t>The signs of the </a:t>
                </a:r>
                <a:r>
                  <a:rPr lang="en-US" b="1" dirty="0" err="1" smtClean="0"/>
                  <a:t>logit</a:t>
                </a:r>
                <a:r>
                  <a:rPr lang="en-US" b="1" dirty="0" smtClean="0"/>
                  <a:t> coefficients tell us whether by increasing an input by one unit there is an increase in the log-odds (+ coefficient) or a decrease in the log-odds (- coefficient).  At the same time, the signs of the </a:t>
                </a:r>
                <a:r>
                  <a:rPr lang="en-US" b="1" dirty="0" err="1" smtClean="0"/>
                  <a:t>logit</a:t>
                </a:r>
                <a:r>
                  <a:rPr lang="en-US" b="1" dirty="0" smtClean="0"/>
                  <a:t> coefficients tell you the direction of effect on the probability of a positive response with a change in an input variable.  </a:t>
                </a:r>
                <a:endParaRPr lang="en-US" b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037" r="-963" b="-215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55686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92762"/>
          </a:xfrm>
        </p:spPr>
        <p:txBody>
          <a:bodyPr/>
          <a:lstStyle/>
          <a:p>
            <a:r>
              <a:rPr lang="en-US" dirty="0" smtClean="0"/>
              <a:t>For more information on the</a:t>
            </a:r>
            <a:br>
              <a:rPr lang="en-US" dirty="0" smtClean="0"/>
            </a:br>
            <a:r>
              <a:rPr lang="en-US" dirty="0" err="1" smtClean="0"/>
              <a:t>Logit</a:t>
            </a:r>
            <a:r>
              <a:rPr lang="en-US" dirty="0" smtClean="0"/>
              <a:t> and </a:t>
            </a:r>
            <a:r>
              <a:rPr lang="en-US" dirty="0" err="1" smtClean="0"/>
              <a:t>Probit</a:t>
            </a:r>
            <a:r>
              <a:rPr lang="en-US" dirty="0" smtClean="0"/>
              <a:t> Methods see the </a:t>
            </a:r>
            <a:r>
              <a:rPr lang="en-US" dirty="0" err="1" smtClean="0"/>
              <a:t>pdf</a:t>
            </a:r>
            <a:r>
              <a:rPr lang="en-US" dirty="0" smtClean="0"/>
              <a:t> file</a:t>
            </a:r>
            <a:br>
              <a:rPr lang="en-US" dirty="0" smtClean="0"/>
            </a:br>
            <a:r>
              <a:rPr lang="en-US" dirty="0" smtClean="0"/>
              <a:t>“</a:t>
            </a:r>
            <a:r>
              <a:rPr lang="en-US" dirty="0" err="1" smtClean="0"/>
              <a:t>Logit</a:t>
            </a:r>
            <a:r>
              <a:rPr lang="en-US" dirty="0" smtClean="0"/>
              <a:t> and </a:t>
            </a:r>
            <a:r>
              <a:rPr lang="en-US" dirty="0" err="1" smtClean="0"/>
              <a:t>Probit</a:t>
            </a:r>
            <a:r>
              <a:rPr lang="en-US" dirty="0" smtClean="0"/>
              <a:t> Notes.pdf”</a:t>
            </a:r>
            <a:br>
              <a:rPr lang="en-US" dirty="0" smtClean="0"/>
            </a:br>
            <a:r>
              <a:rPr lang="en-US" dirty="0" smtClean="0"/>
              <a:t>on the class website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1954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16562"/>
          </a:xfrm>
        </p:spPr>
        <p:txBody>
          <a:bodyPr>
            <a:normAutofit/>
          </a:bodyPr>
          <a:lstStyle/>
          <a:p>
            <a:r>
              <a:rPr lang="en-US" dirty="0" smtClean="0"/>
              <a:t>Classroom Exercise:</a:t>
            </a:r>
            <a:br>
              <a:rPr lang="en-US" dirty="0" smtClean="0"/>
            </a:br>
            <a:r>
              <a:rPr lang="en-US" smtClean="0"/>
              <a:t>Exercise 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44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</TotalTime>
  <Words>47</Words>
  <Application>Microsoft Office PowerPoint</Application>
  <PresentationFormat>On-screen Show (4:3)</PresentationFormat>
  <Paragraphs>27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Cambria Math</vt:lpstr>
      <vt:lpstr>Office Theme</vt:lpstr>
      <vt:lpstr>Eco 6380  Predictive Analytics For Economists Spring 2016</vt:lpstr>
      <vt:lpstr>Presentation 14  Logit and Probit Classifiers  Chapter 10 in SPB </vt:lpstr>
      <vt:lpstr>Maximum Likelihood Estimation of Logit and Probit Models</vt:lpstr>
      <vt:lpstr>Cumulative Distributions for Logit and Probit Models</vt:lpstr>
      <vt:lpstr>Interpretation of Coefficients in Logit Model</vt:lpstr>
      <vt:lpstr>For more information on the Logit and Probit Methods see the pdf file “Logit and Probit Notes.pdf” on the class website</vt:lpstr>
      <vt:lpstr>Classroom Exercise: Exercise 9</vt:lpstr>
    </vt:vector>
  </TitlesOfParts>
  <Company>SMU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Tom</dc:creator>
  <cp:lastModifiedBy>Fomby, Tom</cp:lastModifiedBy>
  <cp:revision>91</cp:revision>
  <cp:lastPrinted>2013-06-25T21:02:56Z</cp:lastPrinted>
  <dcterms:created xsi:type="dcterms:W3CDTF">2013-06-20T02:43:46Z</dcterms:created>
  <dcterms:modified xsi:type="dcterms:W3CDTF">2016-02-03T19:58:33Z</dcterms:modified>
</cp:coreProperties>
</file>