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1" r:id="rId3"/>
    <p:sldId id="258" r:id="rId4"/>
    <p:sldId id="259" r:id="rId5"/>
    <p:sldId id="260" r:id="rId6"/>
    <p:sldId id="263" r:id="rId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70"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4191617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394015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991126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1D91F6-B4E4-4297-AA87-EC9FDC064159}"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753216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1D91F6-B4E4-4297-AA87-EC9FDC064159}" type="datetimeFigureOut">
              <a:rPr lang="en-US" smtClean="0"/>
              <a:t>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66421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1D91F6-B4E4-4297-AA87-EC9FDC064159}"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798863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1D91F6-B4E4-4297-AA87-EC9FDC064159}" type="datetimeFigureOut">
              <a:rPr lang="en-US" smtClean="0"/>
              <a:t>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514962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1D91F6-B4E4-4297-AA87-EC9FDC064159}" type="datetimeFigureOut">
              <a:rPr lang="en-US" smtClean="0"/>
              <a:t>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2974720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1D91F6-B4E4-4297-AA87-EC9FDC064159}" type="datetimeFigureOut">
              <a:rPr lang="en-US" smtClean="0"/>
              <a:t>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1906521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D91F6-B4E4-4297-AA87-EC9FDC064159}"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924909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D91F6-B4E4-4297-AA87-EC9FDC064159}" type="datetimeFigureOut">
              <a:rPr lang="en-US" smtClean="0"/>
              <a:t>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19BAD-ADDB-4FCE-B4FC-9278564814FB}" type="slidenum">
              <a:rPr lang="en-US" smtClean="0"/>
              <a:t>‹#›</a:t>
            </a:fld>
            <a:endParaRPr lang="en-US"/>
          </a:p>
        </p:txBody>
      </p:sp>
    </p:spTree>
    <p:extLst>
      <p:ext uri="{BB962C8B-B14F-4D97-AF65-F5344CB8AC3E}">
        <p14:creationId xmlns:p14="http://schemas.microsoft.com/office/powerpoint/2010/main" val="2060096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D91F6-B4E4-4297-AA87-EC9FDC064159}" type="datetimeFigureOut">
              <a:rPr lang="en-US" smtClean="0"/>
              <a:t>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19BAD-ADDB-4FCE-B4FC-9278564814FB}" type="slidenum">
              <a:rPr lang="en-US" smtClean="0"/>
              <a:t>‹#›</a:t>
            </a:fld>
            <a:endParaRPr lang="en-US"/>
          </a:p>
        </p:txBody>
      </p:sp>
    </p:spTree>
    <p:extLst>
      <p:ext uri="{BB962C8B-B14F-4D97-AF65-F5344CB8AC3E}">
        <p14:creationId xmlns:p14="http://schemas.microsoft.com/office/powerpoint/2010/main" val="3797109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2590799"/>
          </a:xfrm>
        </p:spPr>
        <p:txBody>
          <a:bodyPr>
            <a:normAutofit/>
          </a:bodyPr>
          <a:lstStyle/>
          <a:p>
            <a:r>
              <a:rPr lang="en-US" sz="4000" b="1" smtClean="0"/>
              <a:t>Eco </a:t>
            </a:r>
            <a:r>
              <a:rPr lang="en-US" sz="4000" b="1" smtClean="0"/>
              <a:t>6380 </a:t>
            </a:r>
            <a:r>
              <a:rPr lang="en-US" sz="4000" b="1" dirty="0" smtClean="0"/>
              <a:t/>
            </a:r>
            <a:br>
              <a:rPr lang="en-US" sz="4000" b="1" dirty="0" smtClean="0"/>
            </a:br>
            <a:r>
              <a:rPr lang="en-US" sz="4000" b="1" dirty="0" smtClean="0"/>
              <a:t>Predictive Analytics For Economists</a:t>
            </a:r>
            <a:br>
              <a:rPr lang="en-US" sz="4000" b="1" dirty="0" smtClean="0"/>
            </a:br>
            <a:r>
              <a:rPr lang="en-US" sz="4000" b="1" smtClean="0"/>
              <a:t>Spring </a:t>
            </a:r>
            <a:r>
              <a:rPr lang="en-US" sz="4000" b="1" smtClean="0"/>
              <a:t>2016</a:t>
            </a:r>
            <a:endParaRPr lang="en-US" b="1" dirty="0"/>
          </a:p>
        </p:txBody>
      </p:sp>
      <p:sp>
        <p:nvSpPr>
          <p:cNvPr id="3" name="Subtitle 2"/>
          <p:cNvSpPr>
            <a:spLocks noGrp="1"/>
          </p:cNvSpPr>
          <p:nvPr>
            <p:ph type="subTitle" idx="1"/>
          </p:nvPr>
        </p:nvSpPr>
        <p:spPr>
          <a:xfrm>
            <a:off x="1371600" y="4038600"/>
            <a:ext cx="6400800" cy="2133600"/>
          </a:xfrm>
        </p:spPr>
        <p:txBody>
          <a:bodyPr>
            <a:normAutofit/>
          </a:bodyPr>
          <a:lstStyle/>
          <a:p>
            <a:r>
              <a:rPr lang="en-US" b="1" dirty="0" smtClean="0">
                <a:solidFill>
                  <a:schemeClr val="tx1"/>
                </a:solidFill>
              </a:rPr>
              <a:t>Professor Tom Fomby</a:t>
            </a:r>
          </a:p>
          <a:p>
            <a:r>
              <a:rPr lang="en-US" b="1" dirty="0" smtClean="0">
                <a:solidFill>
                  <a:schemeClr val="tx1"/>
                </a:solidFill>
              </a:rPr>
              <a:t>Department </a:t>
            </a:r>
            <a:r>
              <a:rPr lang="en-US" b="1" dirty="0" smtClean="0">
                <a:solidFill>
                  <a:schemeClr val="tx1"/>
                </a:solidFill>
              </a:rPr>
              <a:t>of Economics</a:t>
            </a:r>
          </a:p>
          <a:p>
            <a:r>
              <a:rPr lang="en-US" b="1" dirty="0" smtClean="0">
                <a:solidFill>
                  <a:schemeClr val="tx1"/>
                </a:solidFill>
              </a:rPr>
              <a:t>SMU</a:t>
            </a:r>
            <a:endParaRPr lang="en-US" b="1" dirty="0">
              <a:solidFill>
                <a:schemeClr val="tx1"/>
              </a:solidFill>
            </a:endParaRPr>
          </a:p>
        </p:txBody>
      </p:sp>
    </p:spTree>
    <p:extLst>
      <p:ext uri="{BB962C8B-B14F-4D97-AF65-F5344CB8AC3E}">
        <p14:creationId xmlns:p14="http://schemas.microsoft.com/office/powerpoint/2010/main" val="15912601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en-US" b="1"/>
              <a:t>Presentation </a:t>
            </a:r>
            <a:r>
              <a:rPr lang="en-US" b="1" smtClean="0"/>
              <a:t>16</a:t>
            </a:r>
            <a:r>
              <a:rPr lang="en-US" b="1" dirty="0"/>
              <a:t/>
            </a:r>
            <a:br>
              <a:rPr lang="en-US" b="1" dirty="0"/>
            </a:br>
            <a:r>
              <a:rPr lang="en-US" b="1" dirty="0"/>
              <a:t>Association Rules</a:t>
            </a:r>
            <a:br>
              <a:rPr lang="en-US" b="1" dirty="0"/>
            </a:br>
            <a:r>
              <a:rPr lang="en-US" b="1" dirty="0"/>
              <a:t>(aka Affinity </a:t>
            </a:r>
            <a:r>
              <a:rPr lang="en-US" b="1" dirty="0" smtClean="0"/>
              <a:t>Analysis)</a:t>
            </a:r>
            <a:br>
              <a:rPr lang="en-US" b="1" dirty="0" smtClean="0"/>
            </a:br>
            <a:r>
              <a:rPr lang="en-US" b="1" dirty="0"/>
              <a:t/>
            </a:r>
            <a:br>
              <a:rPr lang="en-US" b="1" dirty="0"/>
            </a:br>
            <a:r>
              <a:rPr lang="en-US" b="1" dirty="0" smtClean="0"/>
              <a:t>Chapter 13 in SPB</a:t>
            </a:r>
            <a:endParaRPr lang="en-US" dirty="0"/>
          </a:p>
        </p:txBody>
      </p:sp>
    </p:spTree>
    <p:extLst>
      <p:ext uri="{BB962C8B-B14F-4D97-AF65-F5344CB8AC3E}">
        <p14:creationId xmlns:p14="http://schemas.microsoft.com/office/powerpoint/2010/main" val="759235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897562"/>
          </a:xfrm>
        </p:spPr>
        <p:txBody>
          <a:bodyPr>
            <a:normAutofit fontScale="90000"/>
          </a:bodyPr>
          <a:lstStyle/>
          <a:p>
            <a:r>
              <a:rPr lang="en-US" dirty="0" smtClean="0"/>
              <a:t>First go read the </a:t>
            </a:r>
            <a:r>
              <a:rPr lang="en-US" dirty="0" err="1" smtClean="0"/>
              <a:t>pdf</a:t>
            </a:r>
            <a:r>
              <a:rPr lang="en-US" dirty="0" smtClean="0"/>
              <a:t> file</a:t>
            </a:r>
            <a:br>
              <a:rPr lang="en-US" dirty="0" smtClean="0"/>
            </a:br>
            <a:r>
              <a:rPr lang="en-US" dirty="0" smtClean="0"/>
              <a:t>“</a:t>
            </a:r>
            <a:r>
              <a:rPr lang="en-US" smtClean="0"/>
              <a:t>Association Rules_v3.pdf</a:t>
            </a:r>
            <a:r>
              <a:rPr lang="en-US" dirty="0" smtClean="0"/>
              <a:t>” on the Class Website for a detailed discussion of Association Rules </a:t>
            </a:r>
            <a:r>
              <a:rPr lang="en-US" smtClean="0"/>
              <a:t>and an </a:t>
            </a:r>
            <a:r>
              <a:rPr lang="en-US" dirty="0" smtClean="0"/>
              <a:t>illustrative example of the method.  In this PowerPoint we only provide a set of short notes on the basic concepts of Association Rule Analysis. </a:t>
            </a:r>
            <a:endParaRPr lang="en-US" dirty="0"/>
          </a:p>
        </p:txBody>
      </p:sp>
    </p:spTree>
    <p:extLst>
      <p:ext uri="{BB962C8B-B14F-4D97-AF65-F5344CB8AC3E}">
        <p14:creationId xmlns:p14="http://schemas.microsoft.com/office/powerpoint/2010/main" val="3278432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Basics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1800" dirty="0" smtClean="0"/>
                  <a:t>Primarily viewed as an Unsupervised Learning Method: Neither prediction or classification.  A Data Discovery Tool.  However, in the case of sequential time use of the method, it can be viewed as a predictive tool and thus be considered a supervised learning method.</a:t>
                </a:r>
              </a:p>
              <a:p>
                <a:r>
                  <a:rPr lang="en-US" sz="1800" dirty="0" smtClean="0"/>
                  <a:t>Applications: Amazon.com sidebars of additional books to consider.  Grocery Store shelving.  Sequential Association Rules are useful for analyzing what is a likely outcome given a time sequence of previous outcomes.  For example, one might use it to look for precursors of an outbreak of an epidemic.</a:t>
                </a:r>
              </a:p>
              <a:p>
                <a:pPr lvl="0"/>
                <a14:m>
                  <m:oMath xmlns:m="http://schemas.openxmlformats.org/officeDocument/2006/math">
                    <m:r>
                      <m:rPr>
                        <m:sty m:val="p"/>
                      </m:rPr>
                      <a:rPr lang="en-US" sz="1800">
                        <a:latin typeface="Cambria Math"/>
                      </a:rPr>
                      <m:t>Pr</m:t>
                    </m:r>
                    <m:d>
                      <m:dPr>
                        <m:ctrlPr>
                          <a:rPr lang="en-US" sz="1800" i="1">
                            <a:latin typeface="Cambria Math" panose="02040503050406030204" pitchFamily="18" charset="0"/>
                          </a:rPr>
                        </m:ctrlPr>
                      </m:dPr>
                      <m:e>
                        <m:r>
                          <a:rPr lang="en-US" sz="1800" i="1">
                            <a:latin typeface="Cambria Math"/>
                          </a:rPr>
                          <m:t>𝐶</m:t>
                        </m:r>
                      </m:e>
                      <m:e>
                        <m:r>
                          <a:rPr lang="en-US" sz="1800" i="1">
                            <a:latin typeface="Cambria Math"/>
                          </a:rPr>
                          <m:t>𝐴</m:t>
                        </m:r>
                      </m:e>
                    </m:d>
                  </m:oMath>
                </a14:m>
                <a:r>
                  <a:rPr lang="en-US" sz="1800" dirty="0"/>
                  <a:t>   C = consequent items, A = antecedent items</a:t>
                </a:r>
              </a:p>
              <a:p>
                <a:r>
                  <a:rPr lang="en-US" sz="1800" dirty="0"/>
                  <a:t>Transaction File:  Binary Format versus Item List </a:t>
                </a:r>
                <a:r>
                  <a:rPr lang="en-US" sz="1800" dirty="0" smtClean="0"/>
                  <a:t>Format</a:t>
                </a:r>
              </a:p>
              <a:p>
                <a:pPr lvl="0"/>
                <a:r>
                  <a:rPr lang="en-US" sz="1800" dirty="0"/>
                  <a:t>Confidence of a rule =  </a:t>
                </a:r>
                <a14:m>
                  <m:oMath xmlns:m="http://schemas.openxmlformats.org/officeDocument/2006/math">
                    <m:f>
                      <m:fPr>
                        <m:ctrlPr>
                          <a:rPr lang="en-US" sz="1800" i="1">
                            <a:latin typeface="Cambria Math" panose="02040503050406030204" pitchFamily="18" charset="0"/>
                          </a:rPr>
                        </m:ctrlPr>
                      </m:fPr>
                      <m:num>
                        <m:r>
                          <a:rPr lang="en-US" sz="1800" i="1">
                            <a:latin typeface="Cambria Math"/>
                          </a:rPr>
                          <m:t>𝑠𝑢𝑝𝑝𝑜𝑟𝑡</m:t>
                        </m:r>
                        <m:r>
                          <a:rPr lang="en-US" sz="1800" i="1">
                            <a:latin typeface="Cambria Math"/>
                          </a:rPr>
                          <m:t>(</m:t>
                        </m:r>
                        <m:r>
                          <a:rPr lang="en-US" sz="1800" i="1">
                            <a:latin typeface="Cambria Math"/>
                          </a:rPr>
                          <m:t>𝐴</m:t>
                        </m:r>
                        <m:r>
                          <a:rPr lang="en-US" sz="1800" i="1">
                            <a:latin typeface="Cambria Math"/>
                          </a:rPr>
                          <m:t>∩</m:t>
                        </m:r>
                        <m:r>
                          <a:rPr lang="en-US" sz="1800" i="1">
                            <a:latin typeface="Cambria Math"/>
                          </a:rPr>
                          <m:t>𝐶</m:t>
                        </m:r>
                        <m:r>
                          <a:rPr lang="en-US" sz="1800" i="1">
                            <a:latin typeface="Cambria Math"/>
                          </a:rPr>
                          <m:t>)</m:t>
                        </m:r>
                      </m:num>
                      <m:den>
                        <m:r>
                          <a:rPr lang="en-US" sz="1800" i="1">
                            <a:latin typeface="Cambria Math"/>
                          </a:rPr>
                          <m:t>𝑠𝑢𝑝𝑝𝑜𝑟𝑡</m:t>
                        </m:r>
                        <m:r>
                          <a:rPr lang="en-US" sz="1800" i="1">
                            <a:latin typeface="Cambria Math"/>
                          </a:rPr>
                          <m:t> </m:t>
                        </m:r>
                        <m:r>
                          <a:rPr lang="en-US" sz="1800" i="1">
                            <a:latin typeface="Cambria Math"/>
                          </a:rPr>
                          <m:t>𝑜𝑓</m:t>
                        </m:r>
                        <m:r>
                          <a:rPr lang="en-US" sz="1800" i="1">
                            <a:latin typeface="Cambria Math"/>
                          </a:rPr>
                          <m:t> </m:t>
                        </m:r>
                        <m:r>
                          <a:rPr lang="en-US" sz="1800" i="1">
                            <a:latin typeface="Cambria Math"/>
                          </a:rPr>
                          <m:t>𝐴</m:t>
                        </m:r>
                      </m:den>
                    </m:f>
                    <m:r>
                      <a:rPr lang="en-US" sz="1800" i="1">
                        <a:latin typeface="Cambria Math"/>
                      </a:rPr>
                      <m:t>= </m:t>
                    </m:r>
                    <m:r>
                      <m:rPr>
                        <m:sty m:val="p"/>
                      </m:rPr>
                      <a:rPr lang="en-US" sz="1800">
                        <a:latin typeface="Cambria Math"/>
                      </a:rPr>
                      <m:t>Pr</m:t>
                    </m:r>
                    <m:d>
                      <m:dPr>
                        <m:ctrlPr>
                          <a:rPr lang="en-US" sz="1800" i="1">
                            <a:latin typeface="Cambria Math" panose="02040503050406030204" pitchFamily="18" charset="0"/>
                          </a:rPr>
                        </m:ctrlPr>
                      </m:dPr>
                      <m:e>
                        <m:r>
                          <a:rPr lang="en-US" sz="1800" i="1">
                            <a:latin typeface="Cambria Math"/>
                          </a:rPr>
                          <m:t>𝐶</m:t>
                        </m:r>
                      </m:e>
                      <m:e>
                        <m:r>
                          <a:rPr lang="en-US" sz="1800" i="1">
                            <a:latin typeface="Cambria Math"/>
                          </a:rPr>
                          <m:t>𝐴</m:t>
                        </m:r>
                      </m:e>
                    </m:d>
                    <m:r>
                      <a:rPr lang="en-US" sz="1800" i="1">
                        <a:latin typeface="Cambria Math"/>
                      </a:rPr>
                      <m:t>=</m:t>
                    </m:r>
                    <m:f>
                      <m:fPr>
                        <m:ctrlPr>
                          <a:rPr lang="en-US" sz="1800" i="1">
                            <a:latin typeface="Cambria Math" panose="02040503050406030204" pitchFamily="18" charset="0"/>
                          </a:rPr>
                        </m:ctrlPr>
                      </m:fPr>
                      <m:num>
                        <m:r>
                          <m:rPr>
                            <m:sty m:val="p"/>
                          </m:rPr>
                          <a:rPr lang="en-US" sz="1800">
                            <a:latin typeface="Cambria Math"/>
                          </a:rPr>
                          <m:t>Pr</m:t>
                        </m:r>
                        <m:r>
                          <a:rPr lang="en-US" sz="1800" i="1">
                            <a:latin typeface="Cambria Math"/>
                          </a:rPr>
                          <m:t>(</m:t>
                        </m:r>
                        <m:r>
                          <a:rPr lang="en-US" sz="1800" i="1">
                            <a:latin typeface="Cambria Math"/>
                          </a:rPr>
                          <m:t>𝐶</m:t>
                        </m:r>
                        <m:r>
                          <a:rPr lang="en-US" sz="1800" i="1">
                            <a:latin typeface="Cambria Math"/>
                          </a:rPr>
                          <m:t>∩</m:t>
                        </m:r>
                        <m:r>
                          <a:rPr lang="en-US" sz="1800" i="1">
                            <a:latin typeface="Cambria Math"/>
                          </a:rPr>
                          <m:t>𝐴</m:t>
                        </m:r>
                        <m:r>
                          <a:rPr lang="en-US" sz="1800" i="1">
                            <a:latin typeface="Cambria Math"/>
                          </a:rPr>
                          <m:t>)</m:t>
                        </m:r>
                      </m:num>
                      <m:den>
                        <m:r>
                          <m:rPr>
                            <m:sty m:val="p"/>
                          </m:rPr>
                          <a:rPr lang="en-US" sz="1800">
                            <a:latin typeface="Cambria Math"/>
                          </a:rPr>
                          <m:t>Pr</m:t>
                        </m:r>
                        <m:r>
                          <a:rPr lang="en-US" sz="1800" i="1">
                            <a:latin typeface="Cambria Math"/>
                          </a:rPr>
                          <m:t>(</m:t>
                        </m:r>
                        <m:r>
                          <a:rPr lang="en-US" sz="1800" i="1">
                            <a:latin typeface="Cambria Math"/>
                          </a:rPr>
                          <m:t>𝐴</m:t>
                        </m:r>
                        <m:r>
                          <a:rPr lang="en-US" sz="1800" i="1">
                            <a:latin typeface="Cambria Math"/>
                          </a:rPr>
                          <m:t>)</m:t>
                        </m:r>
                      </m:den>
                    </m:f>
                  </m:oMath>
                </a14:m>
                <a:endParaRPr lang="en-US" sz="1800" dirty="0"/>
              </a:p>
              <a:p>
                <a:pPr lvl="0"/>
                <a:r>
                  <a:rPr lang="en-US" sz="1800" dirty="0"/>
                  <a:t>Lift = </a:t>
                </a:r>
                <a14:m>
                  <m:oMath xmlns:m="http://schemas.openxmlformats.org/officeDocument/2006/math">
                    <m:f>
                      <m:fPr>
                        <m:ctrlPr>
                          <a:rPr lang="en-US" sz="1800" i="1">
                            <a:latin typeface="Cambria Math" panose="02040503050406030204" pitchFamily="18" charset="0"/>
                          </a:rPr>
                        </m:ctrlPr>
                      </m:fPr>
                      <m:num>
                        <m:r>
                          <m:rPr>
                            <m:sty m:val="p"/>
                          </m:rPr>
                          <a:rPr lang="en-US" sz="1800">
                            <a:latin typeface="Cambria Math"/>
                          </a:rPr>
                          <m:t>Pr</m:t>
                        </m:r>
                        <m:d>
                          <m:dPr>
                            <m:ctrlPr>
                              <a:rPr lang="en-US" sz="1800" i="1">
                                <a:latin typeface="Cambria Math" panose="02040503050406030204" pitchFamily="18" charset="0"/>
                              </a:rPr>
                            </m:ctrlPr>
                          </m:dPr>
                          <m:e>
                            <m:r>
                              <m:rPr>
                                <m:sty m:val="p"/>
                              </m:rPr>
                              <a:rPr lang="en-US" sz="1800">
                                <a:latin typeface="Cambria Math"/>
                              </a:rPr>
                              <m:t>C</m:t>
                            </m:r>
                          </m:e>
                          <m:e>
                            <m:r>
                              <m:rPr>
                                <m:sty m:val="p"/>
                              </m:rPr>
                              <a:rPr lang="en-US" sz="1800">
                                <a:latin typeface="Cambria Math"/>
                              </a:rPr>
                              <m:t>A</m:t>
                            </m:r>
                          </m:e>
                        </m:d>
                      </m:num>
                      <m:den>
                        <m:r>
                          <a:rPr lang="en-US" sz="1800" i="1">
                            <a:latin typeface="Cambria Math"/>
                          </a:rPr>
                          <m:t>𝑃𝑟</m:t>
                        </m:r>
                        <m:r>
                          <a:rPr lang="en-US" sz="1800" i="1">
                            <a:latin typeface="Cambria Math"/>
                          </a:rPr>
                          <m:t>(</m:t>
                        </m:r>
                        <m:r>
                          <a:rPr lang="en-US" sz="1800" i="1">
                            <a:latin typeface="Cambria Math"/>
                          </a:rPr>
                          <m:t>𝐶</m:t>
                        </m:r>
                        <m:r>
                          <a:rPr lang="en-US" sz="1800" i="1">
                            <a:latin typeface="Cambria Math"/>
                          </a:rPr>
                          <m:t>)</m:t>
                        </m:r>
                      </m:den>
                    </m:f>
                  </m:oMath>
                </a14:m>
                <a:r>
                  <a:rPr lang="en-US" sz="1800" dirty="0"/>
                  <a:t>        : </a:t>
                </a:r>
                <a14:m>
                  <m:oMath xmlns:m="http://schemas.openxmlformats.org/officeDocument/2006/math">
                    <m:r>
                      <a:rPr lang="en-US" sz="1800" i="1">
                        <a:latin typeface="Cambria Math"/>
                      </a:rPr>
                      <m:t>1 ≤</m:t>
                    </m:r>
                    <m:r>
                      <a:rPr lang="en-US" sz="1800" i="1">
                        <a:latin typeface="Cambria Math"/>
                      </a:rPr>
                      <m:t>𝐿𝑖𝑓𝑡</m:t>
                    </m:r>
                    <m:r>
                      <a:rPr lang="en-US" sz="1800" i="1">
                        <a:latin typeface="Cambria Math"/>
                      </a:rPr>
                      <m:t>&lt; ∞</m:t>
                    </m:r>
                  </m:oMath>
                </a14:m>
                <a:r>
                  <a:rPr lang="en-US" sz="1800" dirty="0"/>
                  <a:t> ; Lift = 1  when C and A are independent</a:t>
                </a:r>
              </a:p>
              <a:p>
                <a:pPr lvl="0"/>
                <a14:m>
                  <m:oMath xmlns:m="http://schemas.openxmlformats.org/officeDocument/2006/math">
                    <m:r>
                      <a:rPr lang="en-US" sz="1800" i="1">
                        <a:latin typeface="Cambria Math"/>
                      </a:rPr>
                      <m:t>𝑃𝑟</m:t>
                    </m:r>
                    <m:d>
                      <m:dPr>
                        <m:ctrlPr>
                          <a:rPr lang="en-US" sz="1800" i="1">
                            <a:latin typeface="Cambria Math" panose="02040503050406030204" pitchFamily="18" charset="0"/>
                          </a:rPr>
                        </m:ctrlPr>
                      </m:dPr>
                      <m:e>
                        <m:r>
                          <a:rPr lang="en-US" sz="1800" i="1">
                            <a:latin typeface="Cambria Math"/>
                          </a:rPr>
                          <m:t>𝐶</m:t>
                        </m:r>
                      </m:e>
                      <m:e>
                        <m:r>
                          <a:rPr lang="en-US" sz="1800" i="1">
                            <a:latin typeface="Cambria Math"/>
                          </a:rPr>
                          <m:t>𝐴</m:t>
                        </m:r>
                      </m:e>
                    </m:d>
                  </m:oMath>
                </a14:m>
                <a:r>
                  <a:rPr lang="en-US" sz="1800" dirty="0"/>
                  <a:t> = absolute measure ; Lift = relative </a:t>
                </a:r>
                <a:r>
                  <a:rPr lang="en-US" sz="1800" dirty="0" smtClean="0"/>
                  <a:t>measure  </a:t>
                </a:r>
                <a:endParaRPr lang="en-US" sz="1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444" t="-674" r="-222"/>
                </a:stretch>
              </a:blipFill>
            </p:spPr>
            <p:txBody>
              <a:bodyPr/>
              <a:lstStyle/>
              <a:p>
                <a:r>
                  <a:rPr lang="en-US">
                    <a:noFill/>
                  </a:rPr>
                  <a:t> </a:t>
                </a:r>
              </a:p>
            </p:txBody>
          </p:sp>
        </mc:Fallback>
      </mc:AlternateContent>
    </p:spTree>
    <p:extLst>
      <p:ext uri="{BB962C8B-B14F-4D97-AF65-F5344CB8AC3E}">
        <p14:creationId xmlns:p14="http://schemas.microsoft.com/office/powerpoint/2010/main" val="585113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err="1" smtClean="0"/>
              <a:t>Apriori</a:t>
            </a:r>
            <a:r>
              <a:rPr lang="en-US" dirty="0" smtClean="0"/>
              <a:t> Algorithm</a:t>
            </a:r>
            <a:br>
              <a:rPr lang="en-US" dirty="0" smtClean="0"/>
            </a:br>
            <a:r>
              <a:rPr lang="en-US" dirty="0" smtClean="0"/>
              <a:t>(</a:t>
            </a:r>
            <a:r>
              <a:rPr lang="en-US" dirty="0" err="1" smtClean="0"/>
              <a:t>Agrawal</a:t>
            </a:r>
            <a:r>
              <a:rPr lang="en-US" dirty="0" smtClean="0"/>
              <a:t> and </a:t>
            </a:r>
            <a:r>
              <a:rPr lang="en-US" dirty="0" err="1" smtClean="0"/>
              <a:t>Srikant</a:t>
            </a:r>
            <a:r>
              <a:rPr lang="en-US" dirty="0" smtClean="0"/>
              <a:t> (1994))</a:t>
            </a:r>
            <a:endParaRPr lang="en-US" dirty="0"/>
          </a:p>
        </p:txBody>
      </p:sp>
      <p:sp>
        <p:nvSpPr>
          <p:cNvPr id="3" name="Content Placeholder 2"/>
          <p:cNvSpPr>
            <a:spLocks noGrp="1"/>
          </p:cNvSpPr>
          <p:nvPr>
            <p:ph idx="1"/>
          </p:nvPr>
        </p:nvSpPr>
        <p:spPr>
          <a:xfrm>
            <a:off x="457200" y="1600200"/>
            <a:ext cx="8229600" cy="4953000"/>
          </a:xfrm>
        </p:spPr>
        <p:txBody>
          <a:bodyPr>
            <a:noAutofit/>
          </a:bodyPr>
          <a:lstStyle/>
          <a:p>
            <a:r>
              <a:rPr lang="en-US" sz="1600" dirty="0"/>
              <a:t>In the </a:t>
            </a:r>
            <a:r>
              <a:rPr lang="en-US" sz="1600" b="1" dirty="0"/>
              <a:t>first phase</a:t>
            </a:r>
            <a:r>
              <a:rPr lang="en-US" sz="1600" dirty="0"/>
              <a:t> build up the item sets that meet the minimum support requirement.  First, collect together all of the one-item sets that have minimum support.  Then form two-item sets built from the previous minimum support one-item sets and then retain the two-item sets that have minimum support.  Then form three-item sets built from the retained one-item and two-item sets and then choose those three-item sets that have minimum support.  One continues this process building up larger and larger minimum support item sets until at say the K-item set level none of the K-items sets meet the minimum support requirement.  Then the first phase is complete.  Then in the second phase one examines all of the retained one, two, … (K-1) item sets for possible Association Rules that have minimum confidence.  In the making of the Association Rules it must be remember that the consequent (C) and antecedent(A)  item sets must be </a:t>
            </a:r>
            <a:r>
              <a:rPr lang="en-US" sz="1600" b="1" dirty="0"/>
              <a:t>disjoint</a:t>
            </a:r>
            <a:r>
              <a:rPr lang="en-US" sz="1600" dirty="0"/>
              <a:t>.  </a:t>
            </a:r>
          </a:p>
          <a:p>
            <a:r>
              <a:rPr lang="en-US" sz="1600" b="1" dirty="0"/>
              <a:t>Two tuning parameters</a:t>
            </a:r>
            <a:r>
              <a:rPr lang="en-US" sz="1600" dirty="0"/>
              <a:t>:</a:t>
            </a:r>
          </a:p>
          <a:p>
            <a:pPr marL="0" indent="0">
              <a:buNone/>
            </a:pPr>
            <a:r>
              <a:rPr lang="en-US" sz="1600" dirty="0" smtClean="0"/>
              <a:t>        a</a:t>
            </a:r>
            <a:r>
              <a:rPr lang="en-US" sz="1600" dirty="0"/>
              <a:t>) minimum support (t) of k-item sets</a:t>
            </a:r>
          </a:p>
          <a:p>
            <a:pPr marL="0" indent="0">
              <a:buNone/>
            </a:pPr>
            <a:r>
              <a:rPr lang="en-US" sz="1600" smtClean="0"/>
              <a:t>        b</a:t>
            </a:r>
            <a:r>
              <a:rPr lang="en-US" sz="1600" dirty="0"/>
              <a:t>) minimum confidence of Association Rule</a:t>
            </a:r>
          </a:p>
          <a:p>
            <a:r>
              <a:rPr lang="en-US" sz="1600" dirty="0"/>
              <a:t>The choice of “top” Rules (Associations) is sensitive to the choices of the above tuning parameters.  The larger (smaller) the choices of the tuning parameters, the more simple (complex) the resulting Rules.  You should examine the robustness of the “top” Rules over various choices of tuning parameter values.  Rules need to make sense given our domain-specific knowledge, otherwise you shouldn’t use them. </a:t>
            </a:r>
          </a:p>
        </p:txBody>
      </p:sp>
    </p:spTree>
    <p:extLst>
      <p:ext uri="{BB962C8B-B14F-4D97-AF65-F5344CB8AC3E}">
        <p14:creationId xmlns:p14="http://schemas.microsoft.com/office/powerpoint/2010/main" val="3753547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en-US" smtClean="0"/>
              <a:t>Classroom Exercise:</a:t>
            </a:r>
            <a:br>
              <a:rPr lang="en-US" smtClean="0"/>
            </a:br>
            <a:r>
              <a:rPr lang="en-US" smtClean="0"/>
              <a:t>Exercise 12</a:t>
            </a:r>
            <a:endParaRPr lang="en-US" dirty="0"/>
          </a:p>
        </p:txBody>
      </p:sp>
    </p:spTree>
    <p:extLst>
      <p:ext uri="{BB962C8B-B14F-4D97-AF65-F5344CB8AC3E}">
        <p14:creationId xmlns:p14="http://schemas.microsoft.com/office/powerpoint/2010/main" val="24917969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1249</TotalTime>
  <Words>397</Words>
  <Application>Microsoft Office PowerPoint</Application>
  <PresentationFormat>On-screen Show (4:3)</PresentationFormat>
  <Paragraphs>21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Cambria Math</vt:lpstr>
      <vt:lpstr>Office Theme</vt:lpstr>
      <vt:lpstr>Eco 6380  Predictive Analytics For Economists Spring 2016</vt:lpstr>
      <vt:lpstr>Presentation 16 Association Rules (aka Affinity Analysis)  Chapter 13 in SPB</vt:lpstr>
      <vt:lpstr>First go read the pdf file “Association Rules_v3.pdf” on the Class Website for a detailed discussion of Association Rules and an illustrative example of the method.  In this PowerPoint we only provide a set of short notes on the basic concepts of Association Rule Analysis. </vt:lpstr>
      <vt:lpstr>Some Basics</vt:lpstr>
      <vt:lpstr>The Apriori Algorithm (Agrawal and Srikant (1994))</vt:lpstr>
      <vt:lpstr>Classroom Exercise: Exercise 12</vt:lpstr>
    </vt:vector>
  </TitlesOfParts>
  <Company>SMU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dc:creator>
  <cp:lastModifiedBy>Fomby, Tom</cp:lastModifiedBy>
  <cp:revision>101</cp:revision>
  <cp:lastPrinted>2013-06-25T21:02:56Z</cp:lastPrinted>
  <dcterms:created xsi:type="dcterms:W3CDTF">2013-06-20T02:43:46Z</dcterms:created>
  <dcterms:modified xsi:type="dcterms:W3CDTF">2016-02-03T19:59:35Z</dcterms:modified>
</cp:coreProperties>
</file>