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4"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5" r:id="rId1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Dendrogram(Average linkage)</a:t>
            </a:r>
          </a:p>
        </c:rich>
      </c:tx>
      <c:overlay val="0"/>
    </c:title>
    <c:autoTitleDeleted val="0"/>
    <c:plotArea>
      <c:layout/>
      <c:scatterChart>
        <c:scatterStyle val="lineMarker"/>
        <c:varyColors val="0"/>
        <c:ser>
          <c:idx val="0"/>
          <c:order val="0"/>
          <c:spPr>
            <a:ln w="9525"/>
          </c:spPr>
          <c:marker>
            <c:spPr>
              <a:ln w="9525"/>
            </c:spPr>
          </c:marker>
          <c:xVal>
            <c:numRef>
              <c:f>HC_Dendrogram1!$CW$1:$CW$104</c:f>
              <c:numCache>
                <c:formatCode>General</c:formatCode>
                <c:ptCount val="104"/>
                <c:pt idx="0">
                  <c:v>15</c:v>
                </c:pt>
                <c:pt idx="1">
                  <c:v>15</c:v>
                </c:pt>
                <c:pt idx="2">
                  <c:v>16</c:v>
                </c:pt>
                <c:pt idx="3">
                  <c:v>16</c:v>
                </c:pt>
                <c:pt idx="5">
                  <c:v>12</c:v>
                </c:pt>
                <c:pt idx="6">
                  <c:v>12</c:v>
                </c:pt>
                <c:pt idx="7">
                  <c:v>13</c:v>
                </c:pt>
                <c:pt idx="8">
                  <c:v>13</c:v>
                </c:pt>
                <c:pt idx="10">
                  <c:v>10</c:v>
                </c:pt>
                <c:pt idx="11">
                  <c:v>10</c:v>
                </c:pt>
                <c:pt idx="12">
                  <c:v>11</c:v>
                </c:pt>
                <c:pt idx="13">
                  <c:v>11</c:v>
                </c:pt>
                <c:pt idx="15">
                  <c:v>3</c:v>
                </c:pt>
                <c:pt idx="16">
                  <c:v>3</c:v>
                </c:pt>
                <c:pt idx="17">
                  <c:v>4</c:v>
                </c:pt>
                <c:pt idx="18">
                  <c:v>4</c:v>
                </c:pt>
                <c:pt idx="20">
                  <c:v>1</c:v>
                </c:pt>
                <c:pt idx="21">
                  <c:v>1</c:v>
                </c:pt>
                <c:pt idx="22">
                  <c:v>2</c:v>
                </c:pt>
                <c:pt idx="23">
                  <c:v>2</c:v>
                </c:pt>
                <c:pt idx="25">
                  <c:v>10.5</c:v>
                </c:pt>
                <c:pt idx="26">
                  <c:v>10.5</c:v>
                </c:pt>
                <c:pt idx="27">
                  <c:v>12.5</c:v>
                </c:pt>
                <c:pt idx="28">
                  <c:v>12.5</c:v>
                </c:pt>
                <c:pt idx="30">
                  <c:v>14</c:v>
                </c:pt>
                <c:pt idx="31">
                  <c:v>14</c:v>
                </c:pt>
                <c:pt idx="32">
                  <c:v>15.5</c:v>
                </c:pt>
                <c:pt idx="33">
                  <c:v>15.5</c:v>
                </c:pt>
                <c:pt idx="35">
                  <c:v>20</c:v>
                </c:pt>
                <c:pt idx="36">
                  <c:v>20</c:v>
                </c:pt>
                <c:pt idx="37">
                  <c:v>21</c:v>
                </c:pt>
                <c:pt idx="38">
                  <c:v>21</c:v>
                </c:pt>
                <c:pt idx="40">
                  <c:v>1.5</c:v>
                </c:pt>
                <c:pt idx="41">
                  <c:v>1.5</c:v>
                </c:pt>
                <c:pt idx="42">
                  <c:v>3.5</c:v>
                </c:pt>
                <c:pt idx="43">
                  <c:v>3.5</c:v>
                </c:pt>
                <c:pt idx="45">
                  <c:v>8</c:v>
                </c:pt>
                <c:pt idx="46">
                  <c:v>8</c:v>
                </c:pt>
                <c:pt idx="47">
                  <c:v>9</c:v>
                </c:pt>
                <c:pt idx="48">
                  <c:v>9</c:v>
                </c:pt>
                <c:pt idx="50">
                  <c:v>14.75</c:v>
                </c:pt>
                <c:pt idx="51">
                  <c:v>14.75</c:v>
                </c:pt>
                <c:pt idx="52">
                  <c:v>17</c:v>
                </c:pt>
                <c:pt idx="53">
                  <c:v>17</c:v>
                </c:pt>
                <c:pt idx="55">
                  <c:v>8.5</c:v>
                </c:pt>
                <c:pt idx="56">
                  <c:v>8.5</c:v>
                </c:pt>
                <c:pt idx="57">
                  <c:v>11.5</c:v>
                </c:pt>
                <c:pt idx="58">
                  <c:v>11.5</c:v>
                </c:pt>
                <c:pt idx="60">
                  <c:v>6</c:v>
                </c:pt>
                <c:pt idx="61">
                  <c:v>6</c:v>
                </c:pt>
                <c:pt idx="62">
                  <c:v>7</c:v>
                </c:pt>
                <c:pt idx="63">
                  <c:v>7</c:v>
                </c:pt>
                <c:pt idx="65">
                  <c:v>2.5</c:v>
                </c:pt>
                <c:pt idx="66">
                  <c:v>2.5</c:v>
                </c:pt>
                <c:pt idx="67">
                  <c:v>5</c:v>
                </c:pt>
                <c:pt idx="68">
                  <c:v>5</c:v>
                </c:pt>
                <c:pt idx="70">
                  <c:v>3.75</c:v>
                </c:pt>
                <c:pt idx="71">
                  <c:v>3.75</c:v>
                </c:pt>
                <c:pt idx="72">
                  <c:v>6.5</c:v>
                </c:pt>
                <c:pt idx="73">
                  <c:v>6.5</c:v>
                </c:pt>
                <c:pt idx="75">
                  <c:v>20.5</c:v>
                </c:pt>
                <c:pt idx="76">
                  <c:v>20.5</c:v>
                </c:pt>
                <c:pt idx="77">
                  <c:v>22</c:v>
                </c:pt>
                <c:pt idx="78">
                  <c:v>22</c:v>
                </c:pt>
                <c:pt idx="80">
                  <c:v>15.875000000000009</c:v>
                </c:pt>
                <c:pt idx="81">
                  <c:v>15.875000000000009</c:v>
                </c:pt>
                <c:pt idx="82">
                  <c:v>18</c:v>
                </c:pt>
                <c:pt idx="83">
                  <c:v>18</c:v>
                </c:pt>
                <c:pt idx="85">
                  <c:v>5.1249999999999938</c:v>
                </c:pt>
                <c:pt idx="86">
                  <c:v>5.1249999999999938</c:v>
                </c:pt>
                <c:pt idx="87">
                  <c:v>10</c:v>
                </c:pt>
                <c:pt idx="88">
                  <c:v>10</c:v>
                </c:pt>
                <c:pt idx="90">
                  <c:v>7.5624999999999956</c:v>
                </c:pt>
                <c:pt idx="91">
                  <c:v>7.5624999999999956</c:v>
                </c:pt>
                <c:pt idx="92">
                  <c:v>16.9375</c:v>
                </c:pt>
                <c:pt idx="93">
                  <c:v>16.9375</c:v>
                </c:pt>
                <c:pt idx="95">
                  <c:v>12.25</c:v>
                </c:pt>
                <c:pt idx="96">
                  <c:v>12.25</c:v>
                </c:pt>
                <c:pt idx="97">
                  <c:v>19</c:v>
                </c:pt>
                <c:pt idx="98">
                  <c:v>19</c:v>
                </c:pt>
                <c:pt idx="100">
                  <c:v>15.625</c:v>
                </c:pt>
                <c:pt idx="101">
                  <c:v>15.625</c:v>
                </c:pt>
                <c:pt idx="102">
                  <c:v>21.25</c:v>
                </c:pt>
                <c:pt idx="103">
                  <c:v>21.25</c:v>
                </c:pt>
              </c:numCache>
            </c:numRef>
          </c:xVal>
          <c:yVal>
            <c:numRef>
              <c:f>HC_Dendrogram1!$CX$1:$CX$104</c:f>
              <c:numCache>
                <c:formatCode>General</c:formatCode>
                <c:ptCount val="104"/>
                <c:pt idx="0">
                  <c:v>0</c:v>
                </c:pt>
                <c:pt idx="1">
                  <c:v>1.4166959999999988</c:v>
                </c:pt>
                <c:pt idx="2">
                  <c:v>1.4166959999999988</c:v>
                </c:pt>
                <c:pt idx="3">
                  <c:v>0</c:v>
                </c:pt>
                <c:pt idx="5">
                  <c:v>0</c:v>
                </c:pt>
                <c:pt idx="6">
                  <c:v>1.440143</c:v>
                </c:pt>
                <c:pt idx="7">
                  <c:v>1.440143</c:v>
                </c:pt>
                <c:pt idx="8">
                  <c:v>0</c:v>
                </c:pt>
                <c:pt idx="10">
                  <c:v>0</c:v>
                </c:pt>
                <c:pt idx="11">
                  <c:v>1.8592109999999999</c:v>
                </c:pt>
                <c:pt idx="12">
                  <c:v>1.8592109999999999</c:v>
                </c:pt>
                <c:pt idx="13">
                  <c:v>0</c:v>
                </c:pt>
                <c:pt idx="15">
                  <c:v>0</c:v>
                </c:pt>
                <c:pt idx="16">
                  <c:v>1.9201999999999995</c:v>
                </c:pt>
                <c:pt idx="17">
                  <c:v>1.9201999999999995</c:v>
                </c:pt>
                <c:pt idx="18">
                  <c:v>0</c:v>
                </c:pt>
                <c:pt idx="20">
                  <c:v>0</c:v>
                </c:pt>
                <c:pt idx="21">
                  <c:v>1.9214239999999994</c:v>
                </c:pt>
                <c:pt idx="22">
                  <c:v>1.9214239999999994</c:v>
                </c:pt>
                <c:pt idx="23">
                  <c:v>0</c:v>
                </c:pt>
                <c:pt idx="25">
                  <c:v>1.8592109999999999</c:v>
                </c:pt>
                <c:pt idx="26">
                  <c:v>2.1364489999999958</c:v>
                </c:pt>
                <c:pt idx="27">
                  <c:v>2.1364489999999958</c:v>
                </c:pt>
                <c:pt idx="28">
                  <c:v>1.440143</c:v>
                </c:pt>
                <c:pt idx="30">
                  <c:v>0</c:v>
                </c:pt>
                <c:pt idx="31">
                  <c:v>2.2187380000000001</c:v>
                </c:pt>
                <c:pt idx="32">
                  <c:v>2.2187380000000001</c:v>
                </c:pt>
                <c:pt idx="33">
                  <c:v>1.4166959999999988</c:v>
                </c:pt>
                <c:pt idx="35">
                  <c:v>0</c:v>
                </c:pt>
                <c:pt idx="36">
                  <c:v>2.253263</c:v>
                </c:pt>
                <c:pt idx="37">
                  <c:v>2.253263</c:v>
                </c:pt>
                <c:pt idx="38">
                  <c:v>0</c:v>
                </c:pt>
                <c:pt idx="40">
                  <c:v>1.9214239999999994</c:v>
                </c:pt>
                <c:pt idx="41">
                  <c:v>2.379372999999998</c:v>
                </c:pt>
                <c:pt idx="42">
                  <c:v>2.379372999999998</c:v>
                </c:pt>
                <c:pt idx="43">
                  <c:v>1.9201999999999995</c:v>
                </c:pt>
                <c:pt idx="45">
                  <c:v>0</c:v>
                </c:pt>
                <c:pt idx="46">
                  <c:v>2.4789099999999977</c:v>
                </c:pt>
                <c:pt idx="47">
                  <c:v>2.4789099999999977</c:v>
                </c:pt>
                <c:pt idx="48">
                  <c:v>0</c:v>
                </c:pt>
                <c:pt idx="50">
                  <c:v>2.2187380000000001</c:v>
                </c:pt>
                <c:pt idx="51">
                  <c:v>2.5097449999999997</c:v>
                </c:pt>
                <c:pt idx="52">
                  <c:v>2.5097449999999997</c:v>
                </c:pt>
                <c:pt idx="53">
                  <c:v>0</c:v>
                </c:pt>
                <c:pt idx="55">
                  <c:v>2.4789099999999977</c:v>
                </c:pt>
                <c:pt idx="56">
                  <c:v>2.7889050000000002</c:v>
                </c:pt>
                <c:pt idx="57">
                  <c:v>2.7889050000000002</c:v>
                </c:pt>
                <c:pt idx="58">
                  <c:v>2.1364489999999958</c:v>
                </c:pt>
                <c:pt idx="60">
                  <c:v>0</c:v>
                </c:pt>
                <c:pt idx="61">
                  <c:v>2.817399</c:v>
                </c:pt>
                <c:pt idx="62">
                  <c:v>2.817399</c:v>
                </c:pt>
                <c:pt idx="63">
                  <c:v>0</c:v>
                </c:pt>
                <c:pt idx="65">
                  <c:v>2.379372999999998</c:v>
                </c:pt>
                <c:pt idx="66">
                  <c:v>3.2012740000000002</c:v>
                </c:pt>
                <c:pt idx="67">
                  <c:v>3.2012740000000002</c:v>
                </c:pt>
                <c:pt idx="68">
                  <c:v>0</c:v>
                </c:pt>
                <c:pt idx="70">
                  <c:v>3.2012740000000002</c:v>
                </c:pt>
                <c:pt idx="71">
                  <c:v>3.3424509999999974</c:v>
                </c:pt>
                <c:pt idx="72">
                  <c:v>3.3424509999999974</c:v>
                </c:pt>
                <c:pt idx="73">
                  <c:v>2.817399</c:v>
                </c:pt>
                <c:pt idx="75">
                  <c:v>2.253263</c:v>
                </c:pt>
                <c:pt idx="76">
                  <c:v>3.5273750000000001</c:v>
                </c:pt>
                <c:pt idx="77">
                  <c:v>3.5273750000000001</c:v>
                </c:pt>
                <c:pt idx="78">
                  <c:v>0</c:v>
                </c:pt>
                <c:pt idx="80">
                  <c:v>2.5097449999999997</c:v>
                </c:pt>
                <c:pt idx="81">
                  <c:v>3.7280920000000002</c:v>
                </c:pt>
                <c:pt idx="82">
                  <c:v>3.7280920000000002</c:v>
                </c:pt>
                <c:pt idx="83">
                  <c:v>0</c:v>
                </c:pt>
                <c:pt idx="85">
                  <c:v>3.3424509999999974</c:v>
                </c:pt>
                <c:pt idx="86">
                  <c:v>3.7316559999999974</c:v>
                </c:pt>
                <c:pt idx="87">
                  <c:v>3.7316559999999974</c:v>
                </c:pt>
                <c:pt idx="88">
                  <c:v>2.7889050000000002</c:v>
                </c:pt>
                <c:pt idx="90">
                  <c:v>3.7316559999999974</c:v>
                </c:pt>
                <c:pt idx="91">
                  <c:v>4.1702110000000001</c:v>
                </c:pt>
                <c:pt idx="92">
                  <c:v>4.1702110000000001</c:v>
                </c:pt>
                <c:pt idx="93">
                  <c:v>3.7280920000000002</c:v>
                </c:pt>
                <c:pt idx="95">
                  <c:v>4.1702110000000001</c:v>
                </c:pt>
                <c:pt idx="96">
                  <c:v>4.4718119999999999</c:v>
                </c:pt>
                <c:pt idx="97">
                  <c:v>4.4718119999999999</c:v>
                </c:pt>
                <c:pt idx="98">
                  <c:v>0</c:v>
                </c:pt>
                <c:pt idx="100">
                  <c:v>4.4718119999999999</c:v>
                </c:pt>
                <c:pt idx="101">
                  <c:v>4.7165349999999959</c:v>
                </c:pt>
                <c:pt idx="102">
                  <c:v>4.7165349999999959</c:v>
                </c:pt>
                <c:pt idx="103">
                  <c:v>3.5273750000000001</c:v>
                </c:pt>
              </c:numCache>
            </c:numRef>
          </c:yVal>
          <c:smooth val="0"/>
        </c:ser>
        <c:dLbls>
          <c:showLegendKey val="0"/>
          <c:showVal val="0"/>
          <c:showCatName val="0"/>
          <c:showSerName val="0"/>
          <c:showPercent val="0"/>
          <c:showBubbleSize val="0"/>
        </c:dLbls>
        <c:axId val="121969528"/>
        <c:axId val="122313832"/>
      </c:scatterChart>
      <c:scatterChart>
        <c:scatterStyle val="lineMarker"/>
        <c:varyColors val="0"/>
        <c:ser>
          <c:idx val="1"/>
          <c:order val="1"/>
          <c:spPr>
            <a:ln w="9525">
              <a:solidFill>
                <a:schemeClr val="tx1"/>
              </a:solidFill>
            </a:ln>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Lst>
            </c:dLbl>
            <c:dLbl>
              <c:idx val="1"/>
              <c:dLblPos val="b"/>
              <c:showLegendKey val="0"/>
              <c:showVal val="1"/>
              <c:showCatName val="0"/>
              <c:showSerName val="0"/>
              <c:showPercent val="0"/>
              <c:showBubbleSize val="0"/>
              <c:extLst>
                <c:ext xmlns:c15="http://schemas.microsoft.com/office/drawing/2012/chart" uri="{CE6537A1-D6FC-4f65-9D91-7224C49458BB}"/>
              </c:extLst>
            </c:dLbl>
            <c:dLbl>
              <c:idx val="2"/>
              <c:dLblPos val="b"/>
              <c:showLegendKey val="0"/>
              <c:showVal val="1"/>
              <c:showCatName val="0"/>
              <c:showSerName val="0"/>
              <c:showPercent val="0"/>
              <c:showBubbleSize val="0"/>
              <c:extLst>
                <c:ext xmlns:c15="http://schemas.microsoft.com/office/drawing/2012/chart" uri="{CE6537A1-D6FC-4f65-9D91-7224C49458BB}"/>
              </c:extLst>
            </c:dLbl>
            <c:dLbl>
              <c:idx val="3"/>
              <c:dLblPos val="b"/>
              <c:showLegendKey val="0"/>
              <c:showVal val="1"/>
              <c:showCatName val="0"/>
              <c:showSerName val="0"/>
              <c:showPercent val="0"/>
              <c:showBubbleSize val="0"/>
              <c:extLst>
                <c:ext xmlns:c15="http://schemas.microsoft.com/office/drawing/2012/chart" uri="{CE6537A1-D6FC-4f65-9D91-7224C49458BB}"/>
              </c:extLst>
            </c:dLbl>
            <c:dLbl>
              <c:idx val="4"/>
              <c:dLblPos val="b"/>
              <c:showLegendKey val="0"/>
              <c:showVal val="1"/>
              <c:showCatName val="0"/>
              <c:showSerName val="0"/>
              <c:showPercent val="0"/>
              <c:showBubbleSize val="0"/>
              <c:extLst>
                <c:ext xmlns:c15="http://schemas.microsoft.com/office/drawing/2012/chart" uri="{CE6537A1-D6FC-4f65-9D91-7224C49458BB}"/>
              </c:extLst>
            </c:dLbl>
            <c:dLbl>
              <c:idx val="5"/>
              <c:dLblPos val="b"/>
              <c:showLegendKey val="0"/>
              <c:showVal val="1"/>
              <c:showCatName val="0"/>
              <c:showSerName val="0"/>
              <c:showPercent val="0"/>
              <c:showBubbleSize val="0"/>
              <c:extLst>
                <c:ext xmlns:c15="http://schemas.microsoft.com/office/drawing/2012/chart" uri="{CE6537A1-D6FC-4f65-9D91-7224C49458BB}"/>
              </c:extLst>
            </c:dLbl>
            <c:dLbl>
              <c:idx val="6"/>
              <c:dLblPos val="b"/>
              <c:showLegendKey val="0"/>
              <c:showVal val="1"/>
              <c:showCatName val="0"/>
              <c:showSerName val="0"/>
              <c:showPercent val="0"/>
              <c:showBubbleSize val="0"/>
              <c:extLst>
                <c:ext xmlns:c15="http://schemas.microsoft.com/office/drawing/2012/chart" uri="{CE6537A1-D6FC-4f65-9D91-7224C49458BB}"/>
              </c:extLst>
            </c:dLbl>
            <c:dLbl>
              <c:idx val="7"/>
              <c:dLblPos val="b"/>
              <c:showLegendKey val="0"/>
              <c:showVal val="1"/>
              <c:showCatName val="0"/>
              <c:showSerName val="0"/>
              <c:showPercent val="0"/>
              <c:showBubbleSize val="0"/>
              <c:extLst>
                <c:ext xmlns:c15="http://schemas.microsoft.com/office/drawing/2012/chart" uri="{CE6537A1-D6FC-4f65-9D91-7224C49458BB}"/>
              </c:extLst>
            </c:dLbl>
            <c:dLbl>
              <c:idx val="8"/>
              <c:dLblPos val="b"/>
              <c:showLegendKey val="0"/>
              <c:showVal val="1"/>
              <c:showCatName val="0"/>
              <c:showSerName val="0"/>
              <c:showPercent val="0"/>
              <c:showBubbleSize val="0"/>
              <c:extLst>
                <c:ext xmlns:c15="http://schemas.microsoft.com/office/drawing/2012/chart" uri="{CE6537A1-D6FC-4f65-9D91-7224C49458BB}"/>
              </c:extLst>
            </c:dLbl>
            <c:dLbl>
              <c:idx val="9"/>
              <c:dLblPos val="b"/>
              <c:showLegendKey val="0"/>
              <c:showVal val="1"/>
              <c:showCatName val="0"/>
              <c:showSerName val="0"/>
              <c:showPercent val="0"/>
              <c:showBubbleSize val="0"/>
              <c:extLst>
                <c:ext xmlns:c15="http://schemas.microsoft.com/office/drawing/2012/chart" uri="{CE6537A1-D6FC-4f65-9D91-7224C49458BB}"/>
              </c:extLst>
            </c:dLbl>
            <c:dLbl>
              <c:idx val="10"/>
              <c:dLblPos val="b"/>
              <c:showLegendKey val="0"/>
              <c:showVal val="1"/>
              <c:showCatName val="0"/>
              <c:showSerName val="0"/>
              <c:showPercent val="0"/>
              <c:showBubbleSize val="0"/>
              <c:extLst>
                <c:ext xmlns:c15="http://schemas.microsoft.com/office/drawing/2012/chart" uri="{CE6537A1-D6FC-4f65-9D91-7224C49458BB}"/>
              </c:extLst>
            </c:dLbl>
            <c:dLbl>
              <c:idx val="11"/>
              <c:dLblPos val="b"/>
              <c:showLegendKey val="0"/>
              <c:showVal val="1"/>
              <c:showCatName val="0"/>
              <c:showSerName val="0"/>
              <c:showPercent val="0"/>
              <c:showBubbleSize val="0"/>
              <c:extLst>
                <c:ext xmlns:c15="http://schemas.microsoft.com/office/drawing/2012/chart" uri="{CE6537A1-D6FC-4f65-9D91-7224C49458BB}"/>
              </c:extLst>
            </c:dLbl>
            <c:dLbl>
              <c:idx val="12"/>
              <c:dLblPos val="b"/>
              <c:showLegendKey val="0"/>
              <c:showVal val="1"/>
              <c:showCatName val="0"/>
              <c:showSerName val="0"/>
              <c:showPercent val="0"/>
              <c:showBubbleSize val="0"/>
              <c:extLst>
                <c:ext xmlns:c15="http://schemas.microsoft.com/office/drawing/2012/chart" uri="{CE6537A1-D6FC-4f65-9D91-7224C49458BB}"/>
              </c:extLst>
            </c:dLbl>
            <c:dLbl>
              <c:idx val="13"/>
              <c:dLblPos val="b"/>
              <c:showLegendKey val="0"/>
              <c:showVal val="1"/>
              <c:showCatName val="0"/>
              <c:showSerName val="0"/>
              <c:showPercent val="0"/>
              <c:showBubbleSize val="0"/>
              <c:extLst>
                <c:ext xmlns:c15="http://schemas.microsoft.com/office/drawing/2012/chart" uri="{CE6537A1-D6FC-4f65-9D91-7224C49458BB}"/>
              </c:extLst>
            </c:dLbl>
            <c:dLbl>
              <c:idx val="14"/>
              <c:dLblPos val="b"/>
              <c:showLegendKey val="0"/>
              <c:showVal val="1"/>
              <c:showCatName val="0"/>
              <c:showSerName val="0"/>
              <c:showPercent val="0"/>
              <c:showBubbleSize val="0"/>
              <c:extLst>
                <c:ext xmlns:c15="http://schemas.microsoft.com/office/drawing/2012/chart" uri="{CE6537A1-D6FC-4f65-9D91-7224C49458BB}"/>
              </c:extLst>
            </c:dLbl>
            <c:dLbl>
              <c:idx val="15"/>
              <c:dLblPos val="b"/>
              <c:showLegendKey val="0"/>
              <c:showVal val="1"/>
              <c:showCatName val="0"/>
              <c:showSerName val="0"/>
              <c:showPercent val="0"/>
              <c:showBubbleSize val="0"/>
              <c:extLst>
                <c:ext xmlns:c15="http://schemas.microsoft.com/office/drawing/2012/chart" uri="{CE6537A1-D6FC-4f65-9D91-7224C49458BB}"/>
              </c:extLst>
            </c:dLbl>
            <c:dLbl>
              <c:idx val="16"/>
              <c:dLblPos val="b"/>
              <c:showLegendKey val="0"/>
              <c:showVal val="1"/>
              <c:showCatName val="0"/>
              <c:showSerName val="0"/>
              <c:showPercent val="0"/>
              <c:showBubbleSize val="0"/>
              <c:extLst>
                <c:ext xmlns:c15="http://schemas.microsoft.com/office/drawing/2012/chart" uri="{CE6537A1-D6FC-4f65-9D91-7224C49458BB}"/>
              </c:extLst>
            </c:dLbl>
            <c:dLbl>
              <c:idx val="17"/>
              <c:dLblPos val="b"/>
              <c:showLegendKey val="0"/>
              <c:showVal val="1"/>
              <c:showCatName val="0"/>
              <c:showSerName val="0"/>
              <c:showPercent val="0"/>
              <c:showBubbleSize val="0"/>
              <c:extLst>
                <c:ext xmlns:c15="http://schemas.microsoft.com/office/drawing/2012/chart" uri="{CE6537A1-D6FC-4f65-9D91-7224C49458BB}"/>
              </c:extLst>
            </c:dLbl>
            <c:dLbl>
              <c:idx val="18"/>
              <c:dLblPos val="b"/>
              <c:showLegendKey val="0"/>
              <c:showVal val="1"/>
              <c:showCatName val="0"/>
              <c:showSerName val="0"/>
              <c:showPercent val="0"/>
              <c:showBubbleSize val="0"/>
              <c:extLst>
                <c:ext xmlns:c15="http://schemas.microsoft.com/office/drawing/2012/chart" uri="{CE6537A1-D6FC-4f65-9D91-7224C49458BB}"/>
              </c:extLst>
            </c:dLbl>
            <c:dLbl>
              <c:idx val="19"/>
              <c:dLblPos val="b"/>
              <c:showLegendKey val="0"/>
              <c:showVal val="1"/>
              <c:showCatName val="0"/>
              <c:showSerName val="0"/>
              <c:showPercent val="0"/>
              <c:showBubbleSize val="0"/>
              <c:extLst>
                <c:ext xmlns:c15="http://schemas.microsoft.com/office/drawing/2012/chart" uri="{CE6537A1-D6FC-4f65-9D91-7224C49458BB}"/>
              </c:extLst>
            </c:dLbl>
            <c:dLbl>
              <c:idx val="20"/>
              <c:dLblPos val="b"/>
              <c:showLegendKey val="0"/>
              <c:showVal val="1"/>
              <c:showCatName val="0"/>
              <c:showSerName val="0"/>
              <c:showPercent val="0"/>
              <c:showBubbleSize val="0"/>
              <c:extLst>
                <c:ext xmlns:c15="http://schemas.microsoft.com/office/drawing/2012/chart" uri="{CE6537A1-D6FC-4f65-9D91-7224C49458BB}"/>
              </c:extLst>
            </c:dLbl>
            <c:dLbl>
              <c:idx val="21"/>
              <c:dLblPos val="b"/>
              <c:showLegendKey val="0"/>
              <c:showVal val="1"/>
              <c:showCatName val="0"/>
              <c:showSerName val="0"/>
              <c:showPercent val="0"/>
              <c:showBubbleSize val="0"/>
              <c:extLst>
                <c:ext xmlns:c15="http://schemas.microsoft.com/office/drawing/2012/chart" uri="{CE6537A1-D6FC-4f65-9D91-7224C49458BB}"/>
              </c:extLst>
            </c:dLbl>
            <c:numFmt formatCode="General"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HC_Dendrogram1!$DA$1:$DA$22</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f>HC_Dendrogram1!$DB$1:$DB$22</c:f>
              <c:numCache>
                <c:formatCode>General</c:formatCode>
                <c:ptCount val="22"/>
                <c:pt idx="0">
                  <c:v>1</c:v>
                </c:pt>
                <c:pt idx="1">
                  <c:v>18</c:v>
                </c:pt>
                <c:pt idx="2">
                  <c:v>14</c:v>
                </c:pt>
                <c:pt idx="3">
                  <c:v>19</c:v>
                </c:pt>
                <c:pt idx="4">
                  <c:v>6</c:v>
                </c:pt>
                <c:pt idx="5">
                  <c:v>3</c:v>
                </c:pt>
                <c:pt idx="6">
                  <c:v>9</c:v>
                </c:pt>
                <c:pt idx="7">
                  <c:v>2</c:v>
                </c:pt>
                <c:pt idx="8">
                  <c:v>22</c:v>
                </c:pt>
                <c:pt idx="9">
                  <c:v>4</c:v>
                </c:pt>
                <c:pt idx="10">
                  <c:v>20</c:v>
                </c:pt>
                <c:pt idx="11">
                  <c:v>10</c:v>
                </c:pt>
                <c:pt idx="12">
                  <c:v>13</c:v>
                </c:pt>
                <c:pt idx="13">
                  <c:v>7</c:v>
                </c:pt>
                <c:pt idx="14">
                  <c:v>12</c:v>
                </c:pt>
                <c:pt idx="15">
                  <c:v>21</c:v>
                </c:pt>
                <c:pt idx="16">
                  <c:v>15</c:v>
                </c:pt>
                <c:pt idx="17">
                  <c:v>17</c:v>
                </c:pt>
                <c:pt idx="18">
                  <c:v>5</c:v>
                </c:pt>
                <c:pt idx="19">
                  <c:v>8</c:v>
                </c:pt>
                <c:pt idx="20">
                  <c:v>16</c:v>
                </c:pt>
                <c:pt idx="21">
                  <c:v>11</c:v>
                </c:pt>
              </c:numCache>
            </c:numRef>
          </c:yVal>
          <c:smooth val="0"/>
        </c:ser>
        <c:dLbls>
          <c:showLegendKey val="0"/>
          <c:showVal val="0"/>
          <c:showCatName val="0"/>
          <c:showSerName val="0"/>
          <c:showPercent val="0"/>
          <c:showBubbleSize val="0"/>
        </c:dLbls>
        <c:axId val="123368136"/>
        <c:axId val="123489648"/>
      </c:scatterChart>
      <c:valAx>
        <c:axId val="121969528"/>
        <c:scaling>
          <c:orientation val="minMax"/>
          <c:max val="23"/>
        </c:scaling>
        <c:delete val="0"/>
        <c:axPos val="b"/>
        <c:numFmt formatCode="General" sourceLinked="1"/>
        <c:majorTickMark val="out"/>
        <c:minorTickMark val="none"/>
        <c:tickLblPos val="nextTo"/>
        <c:txPr>
          <a:bodyPr/>
          <a:lstStyle/>
          <a:p>
            <a:pPr>
              <a:defRPr sz="100">
                <a:solidFill>
                  <a:srgbClr val="FFFFFF"/>
                </a:solidFill>
              </a:defRPr>
            </a:pPr>
            <a:endParaRPr lang="en-US"/>
          </a:p>
        </c:txPr>
        <c:crossAx val="122313832"/>
        <c:crosses val="autoZero"/>
        <c:crossBetween val="midCat"/>
        <c:majorUnit val="1"/>
      </c:valAx>
      <c:valAx>
        <c:axId val="122313832"/>
        <c:scaling>
          <c:orientation val="minMax"/>
        </c:scaling>
        <c:delete val="0"/>
        <c:axPos val="l"/>
        <c:title>
          <c:tx>
            <c:rich>
              <a:bodyPr/>
              <a:lstStyle/>
              <a:p>
                <a:pPr>
                  <a:defRPr/>
                </a:pPr>
                <a:r>
                  <a:rPr lang="en-US"/>
                  <a:t>Distance</a:t>
                </a:r>
              </a:p>
            </c:rich>
          </c:tx>
          <c:overlay val="0"/>
        </c:title>
        <c:numFmt formatCode="General" sourceLinked="0"/>
        <c:majorTickMark val="out"/>
        <c:minorTickMark val="none"/>
        <c:tickLblPos val="nextTo"/>
        <c:crossAx val="121969528"/>
        <c:crosses val="autoZero"/>
        <c:crossBetween val="midCat"/>
      </c:valAx>
      <c:valAx>
        <c:axId val="123489648"/>
        <c:scaling>
          <c:orientation val="minMax"/>
          <c:max val="22000"/>
        </c:scaling>
        <c:delete val="0"/>
        <c:axPos val="r"/>
        <c:numFmt formatCode="General" sourceLinked="1"/>
        <c:majorTickMark val="out"/>
        <c:minorTickMark val="none"/>
        <c:tickLblPos val="nextTo"/>
        <c:txPr>
          <a:bodyPr/>
          <a:lstStyle/>
          <a:p>
            <a:pPr>
              <a:defRPr>
                <a:solidFill>
                  <a:srgbClr val="FFFFFF"/>
                </a:solidFill>
              </a:defRPr>
            </a:pPr>
            <a:endParaRPr lang="en-US"/>
          </a:p>
        </c:txPr>
        <c:crossAx val="123368136"/>
        <c:crosses val="max"/>
        <c:crossBetween val="midCat"/>
        <c:majorUnit val="22000"/>
      </c:valAx>
      <c:valAx>
        <c:axId val="123368136"/>
        <c:scaling>
          <c:orientation val="minMax"/>
        </c:scaling>
        <c:delete val="1"/>
        <c:axPos val="b"/>
        <c:numFmt formatCode="General" sourceLinked="1"/>
        <c:majorTickMark val="out"/>
        <c:minorTickMark val="none"/>
        <c:tickLblPos val="nextTo"/>
        <c:crossAx val="123489648"/>
        <c:crosses val="autoZero"/>
        <c:crossBetween val="midCat"/>
      </c:valAx>
      <c:spPr>
        <a:solidFill>
          <a:srgbClr val="FFFFFF"/>
        </a:solidFill>
        <a:ln>
          <a:solidFill>
            <a:srgbClr val="999999"/>
          </a:solidFill>
          <a:prstDash val="solid"/>
        </a:ln>
      </c:spPr>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419161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394015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9112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5321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66421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D91F6-B4E4-4297-AA87-EC9FDC064159}"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9886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D91F6-B4E4-4297-AA87-EC9FDC064159}" type="datetimeFigureOut">
              <a:rPr lang="en-US" smtClean="0"/>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51496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D91F6-B4E4-4297-AA87-EC9FDC064159}" type="datetimeFigureOut">
              <a:rPr lang="en-US" smtClean="0"/>
              <a:t>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97472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D91F6-B4E4-4297-AA87-EC9FDC064159}" type="datetimeFigureOut">
              <a:rPr lang="en-US" smtClean="0"/>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0652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92490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06009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D91F6-B4E4-4297-AA87-EC9FDC064159}" type="datetimeFigureOut">
              <a:rPr lang="en-US" smtClean="0"/>
              <a:t>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19BAD-ADDB-4FCE-B4FC-9278564814FB}" type="slidenum">
              <a:rPr lang="en-US" smtClean="0"/>
              <a:t>‹#›</a:t>
            </a:fld>
            <a:endParaRPr lang="en-US"/>
          </a:p>
        </p:txBody>
      </p:sp>
    </p:spTree>
    <p:extLst>
      <p:ext uri="{BB962C8B-B14F-4D97-AF65-F5344CB8AC3E}">
        <p14:creationId xmlns:p14="http://schemas.microsoft.com/office/powerpoint/2010/main" val="379710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90799"/>
          </a:xfrm>
        </p:spPr>
        <p:txBody>
          <a:bodyPr>
            <a:normAutofit/>
          </a:bodyPr>
          <a:lstStyle/>
          <a:p>
            <a:r>
              <a:rPr lang="en-US" sz="4000" b="1" smtClean="0"/>
              <a:t>Eco </a:t>
            </a:r>
            <a:r>
              <a:rPr lang="en-US" sz="4000" b="1"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smtClean="0"/>
              <a:t>Spring </a:t>
            </a:r>
            <a:r>
              <a:rPr lang="en-US" sz="4000" b="1" smtClean="0"/>
              <a:t>2016</a:t>
            </a:r>
            <a:endParaRPr lang="en-US" b="1" dirty="0"/>
          </a:p>
        </p:txBody>
      </p:sp>
      <p:sp>
        <p:nvSpPr>
          <p:cNvPr id="3" name="Subtitle 2"/>
          <p:cNvSpPr>
            <a:spLocks noGrp="1"/>
          </p:cNvSpPr>
          <p:nvPr>
            <p:ph type="subTitle" idx="1"/>
          </p:nvPr>
        </p:nvSpPr>
        <p:spPr>
          <a:xfrm>
            <a:off x="1371600" y="3886200"/>
            <a:ext cx="6400800" cy="2286000"/>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1591260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Distance (Single Linkage)</a:t>
            </a:r>
            <a:endParaRPr lang="en-US" dirty="0"/>
          </a:p>
        </p:txBody>
      </p:sp>
      <p:pic>
        <p:nvPicPr>
          <p:cNvPr id="4" name="Content Placeholder 3"/>
          <p:cNvPicPr>
            <a:picLocks noGrp="1"/>
          </p:cNvPicPr>
          <p:nvPr>
            <p:ph idx="1"/>
          </p:nvPr>
        </p:nvPicPr>
        <p:blipFill>
          <a:blip r:embed="rId2"/>
          <a:srcRect/>
          <a:stretch>
            <a:fillRect/>
          </a:stretch>
        </p:blipFill>
        <p:spPr bwMode="auto">
          <a:xfrm>
            <a:off x="2910095" y="2096514"/>
            <a:ext cx="3323810" cy="3533334"/>
          </a:xfrm>
          <a:prstGeom prst="rect">
            <a:avLst/>
          </a:prstGeom>
          <a:noFill/>
          <a:ln w="9525">
            <a:noFill/>
            <a:miter lim="800000"/>
            <a:headEnd/>
            <a:tailEnd/>
          </a:ln>
        </p:spPr>
      </p:pic>
    </p:spTree>
    <p:extLst>
      <p:ext uri="{BB962C8B-B14F-4D97-AF65-F5344CB8AC3E}">
        <p14:creationId xmlns:p14="http://schemas.microsoft.com/office/powerpoint/2010/main" val="1505427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Maximum Distance (Complete Linkage)</a:t>
            </a:r>
            <a:endParaRPr lang="en-US" sz="3600" dirty="0"/>
          </a:p>
        </p:txBody>
      </p:sp>
      <p:pic>
        <p:nvPicPr>
          <p:cNvPr id="4" name="Content Placeholder 3"/>
          <p:cNvPicPr>
            <a:picLocks noGrp="1"/>
          </p:cNvPicPr>
          <p:nvPr>
            <p:ph idx="1"/>
          </p:nvPr>
        </p:nvPicPr>
        <p:blipFill>
          <a:blip r:embed="rId2"/>
          <a:srcRect/>
          <a:stretch>
            <a:fillRect/>
          </a:stretch>
        </p:blipFill>
        <p:spPr bwMode="auto">
          <a:xfrm>
            <a:off x="2700571" y="2067468"/>
            <a:ext cx="3742857" cy="3591426"/>
          </a:xfrm>
          <a:prstGeom prst="rect">
            <a:avLst/>
          </a:prstGeom>
          <a:noFill/>
          <a:ln w="9525">
            <a:noFill/>
            <a:miter lim="800000"/>
            <a:headEnd/>
            <a:tailEnd/>
          </a:ln>
        </p:spPr>
      </p:pic>
    </p:spTree>
    <p:extLst>
      <p:ext uri="{BB962C8B-B14F-4D97-AF65-F5344CB8AC3E}">
        <p14:creationId xmlns:p14="http://schemas.microsoft.com/office/powerpoint/2010/main" val="225796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Average (Average Linkage)</a:t>
            </a:r>
            <a:endParaRPr lang="en-US" dirty="0"/>
          </a:p>
        </p:txBody>
      </p:sp>
      <p:pic>
        <p:nvPicPr>
          <p:cNvPr id="4" name="Content Placeholder 3"/>
          <p:cNvPicPr>
            <a:picLocks noGrp="1"/>
          </p:cNvPicPr>
          <p:nvPr>
            <p:ph idx="1"/>
          </p:nvPr>
        </p:nvPicPr>
        <p:blipFill>
          <a:blip r:embed="rId2"/>
          <a:srcRect/>
          <a:stretch>
            <a:fillRect/>
          </a:stretch>
        </p:blipFill>
        <p:spPr bwMode="auto">
          <a:xfrm>
            <a:off x="2985866" y="2144134"/>
            <a:ext cx="3172268" cy="3438095"/>
          </a:xfrm>
          <a:prstGeom prst="rect">
            <a:avLst/>
          </a:prstGeom>
          <a:noFill/>
          <a:ln w="9525">
            <a:noFill/>
            <a:miter lim="800000"/>
            <a:headEnd/>
            <a:tailEnd/>
          </a:ln>
        </p:spPr>
      </p:pic>
    </p:spTree>
    <p:extLst>
      <p:ext uri="{BB962C8B-B14F-4D97-AF65-F5344CB8AC3E}">
        <p14:creationId xmlns:p14="http://schemas.microsoft.com/office/powerpoint/2010/main" val="1810008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of Hierarchical Clustering</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Dendrograms</a:t>
            </a:r>
            <a:r>
              <a:rPr lang="en-US" dirty="0" smtClean="0"/>
              <a:t> are most useful when there </a:t>
            </a:r>
            <a:r>
              <a:rPr lang="en-US" b="1" dirty="0" smtClean="0"/>
              <a:t>a small number of observations</a:t>
            </a:r>
            <a:r>
              <a:rPr lang="en-US" dirty="0" smtClean="0"/>
              <a:t> (cases) to cluster.</a:t>
            </a:r>
          </a:p>
          <a:p>
            <a:r>
              <a:rPr lang="en-US" dirty="0" smtClean="0"/>
              <a:t>The Agglomerative </a:t>
            </a:r>
            <a:r>
              <a:rPr lang="en-US" dirty="0"/>
              <a:t>procedure works for larger data sets but is computing intensive in that </a:t>
            </a:r>
            <a:r>
              <a:rPr lang="en-US" dirty="0" smtClean="0"/>
              <a:t>(</a:t>
            </a:r>
            <a:r>
              <a:rPr lang="en-US" dirty="0" err="1" smtClean="0"/>
              <a:t>nxn</a:t>
            </a:r>
            <a:r>
              <a:rPr lang="en-US" dirty="0" smtClean="0"/>
              <a:t>) </a:t>
            </a:r>
            <a:r>
              <a:rPr lang="en-US" dirty="0"/>
              <a:t>matrices are the basic building blocks for the Agglomerative </a:t>
            </a:r>
            <a:r>
              <a:rPr lang="en-US" dirty="0" smtClean="0"/>
              <a:t>procedure.</a:t>
            </a:r>
          </a:p>
          <a:p>
            <a:r>
              <a:rPr lang="en-US" dirty="0" smtClean="0"/>
              <a:t>Hierarchical Clustering only makes </a:t>
            </a:r>
            <a:r>
              <a:rPr lang="en-US" b="1" dirty="0" smtClean="0"/>
              <a:t>one pass through the data</a:t>
            </a:r>
            <a:r>
              <a:rPr lang="en-US" dirty="0" smtClean="0"/>
              <a:t>.  Therefore, early clustering decisions affect the rest of the clustering results.</a:t>
            </a:r>
          </a:p>
          <a:p>
            <a:r>
              <a:rPr lang="en-US" dirty="0" smtClean="0"/>
              <a:t>Hierarchical Clusters often have </a:t>
            </a:r>
            <a:r>
              <a:rPr lang="en-US" b="1" dirty="0" smtClean="0"/>
              <a:t>low stability</a:t>
            </a:r>
            <a:r>
              <a:rPr lang="en-US" dirty="0" smtClean="0"/>
              <a:t>.  That is, adding or subtracting variables or adding or dropping observations can affect the groupings substantially.</a:t>
            </a:r>
          </a:p>
          <a:p>
            <a:r>
              <a:rPr lang="en-US" dirty="0" smtClean="0"/>
              <a:t>The determination of final clusters can be </a:t>
            </a:r>
            <a:r>
              <a:rPr lang="en-US" b="1" dirty="0" smtClean="0"/>
              <a:t>sensitive to outliers</a:t>
            </a:r>
            <a:r>
              <a:rPr lang="en-US" dirty="0" smtClean="0"/>
              <a:t> and their treatment. </a:t>
            </a:r>
            <a:endParaRPr lang="en-US" dirty="0"/>
          </a:p>
        </p:txBody>
      </p:sp>
    </p:spTree>
    <p:extLst>
      <p:ext uri="{BB962C8B-B14F-4D97-AF65-F5344CB8AC3E}">
        <p14:creationId xmlns:p14="http://schemas.microsoft.com/office/powerpoint/2010/main" val="1874112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K-Means Clustering</a:t>
            </a:r>
            <a:br>
              <a:rPr lang="en-US" dirty="0" smtClean="0"/>
            </a:br>
            <a:r>
              <a:rPr lang="en-US" dirty="0" smtClean="0"/>
              <a:t>(Non-Hierarchical Clustering)</a:t>
            </a:r>
            <a:endParaRPr lang="en-US" dirty="0"/>
          </a:p>
        </p:txBody>
      </p:sp>
      <p:sp>
        <p:nvSpPr>
          <p:cNvPr id="3" name="Content Placeholder 2"/>
          <p:cNvSpPr>
            <a:spLocks noGrp="1"/>
          </p:cNvSpPr>
          <p:nvPr>
            <p:ph idx="1"/>
          </p:nvPr>
        </p:nvSpPr>
        <p:spPr/>
        <p:txBody>
          <a:bodyPr/>
          <a:lstStyle/>
          <a:p>
            <a:r>
              <a:rPr lang="en-US" dirty="0" smtClean="0"/>
              <a:t>K-Means Clustering is </a:t>
            </a:r>
            <a:r>
              <a:rPr lang="en-US" dirty="0"/>
              <a:t>a </a:t>
            </a:r>
            <a:r>
              <a:rPr lang="en-US" b="1" dirty="0"/>
              <a:t>non-hierarchical method</a:t>
            </a:r>
            <a:r>
              <a:rPr lang="en-US" dirty="0"/>
              <a:t> in the sense that if one has 2 clusters, say, generated by pre-specifying 2 means (centroids) in the K-means algorithm and 3 clusters generated by pre-specifying 3 means in the K-means algorithm, then it may be the case that no combination of any two clusters of the 3 cluster group can give rise to the 2 cluster grouping. </a:t>
            </a:r>
          </a:p>
        </p:txBody>
      </p:sp>
    </p:spTree>
    <p:extLst>
      <p:ext uri="{BB962C8B-B14F-4D97-AF65-F5344CB8AC3E}">
        <p14:creationId xmlns:p14="http://schemas.microsoft.com/office/powerpoint/2010/main" val="884902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the K-Means Clustering Approach</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200" dirty="0"/>
                  <a:t>Given a set of observations </a:t>
                </a:r>
                <a14:m>
                  <m:oMath xmlns:m="http://schemas.openxmlformats.org/officeDocument/2006/math">
                    <m:r>
                      <a:rPr lang="en-US" sz="2200" i="1">
                        <a:latin typeface="Cambria Math" panose="02040503050406030204" pitchFamily="18" charset="0"/>
                      </a:rPr>
                      <m:t>(</m:t>
                    </m:r>
                    <m:sSub>
                      <m:sSubPr>
                        <m:ctrlPr>
                          <a:rPr lang="en-US" sz="2200" i="1">
                            <a:latin typeface="Cambria Math" panose="02040503050406030204" pitchFamily="18" charset="0"/>
                          </a:rPr>
                        </m:ctrlPr>
                      </m:sSubPr>
                      <m:e>
                        <m:r>
                          <a:rPr lang="en-US" sz="2200" b="1" i="1">
                            <a:latin typeface="Cambria Math" panose="02040503050406030204" pitchFamily="18" charset="0"/>
                          </a:rPr>
                          <m:t>𝐱</m:t>
                        </m:r>
                      </m:e>
                      <m:sub>
                        <m:r>
                          <a:rPr lang="en-US" sz="2200" i="1">
                            <a:latin typeface="Cambria Math" panose="02040503050406030204" pitchFamily="18" charset="0"/>
                          </a:rPr>
                          <m:t>1</m:t>
                        </m:r>
                      </m:sub>
                    </m:sSub>
                    <m:r>
                      <a:rPr lang="en-US" sz="2200" i="1">
                        <a:latin typeface="Cambria Math" panose="02040503050406030204" pitchFamily="18" charset="0"/>
                      </a:rPr>
                      <m:t>,</m:t>
                    </m:r>
                    <m:r>
                      <a:rPr lang="en-US" sz="2200" b="1">
                        <a:latin typeface="Cambria Math" panose="02040503050406030204" pitchFamily="18" charset="0"/>
                      </a:rPr>
                      <m:t> </m:t>
                    </m:r>
                    <m:sSub>
                      <m:sSubPr>
                        <m:ctrlPr>
                          <a:rPr lang="en-US" sz="2200" b="1" i="1">
                            <a:latin typeface="Cambria Math" panose="02040503050406030204" pitchFamily="18" charset="0"/>
                          </a:rPr>
                        </m:ctrlPr>
                      </m:sSubPr>
                      <m:e>
                        <m:r>
                          <a:rPr lang="en-US" sz="2200" b="1" i="1">
                            <a:latin typeface="Cambria Math" panose="02040503050406030204" pitchFamily="18" charset="0"/>
                          </a:rPr>
                          <m:t>𝐱</m:t>
                        </m:r>
                      </m:e>
                      <m:sub>
                        <m:r>
                          <a:rPr lang="en-US" sz="2200" b="1" i="1">
                            <a:latin typeface="Cambria Math" panose="02040503050406030204" pitchFamily="18" charset="0"/>
                          </a:rPr>
                          <m:t>𝟐</m:t>
                        </m:r>
                      </m:sub>
                    </m:sSub>
                    <m:r>
                      <a:rPr lang="en-US" sz="2200" b="1">
                        <a:latin typeface="Cambria Math" panose="02040503050406030204" pitchFamily="18" charset="0"/>
                      </a:rPr>
                      <m:t>, ⋯. </m:t>
                    </m:r>
                    <m:sSub>
                      <m:sSubPr>
                        <m:ctrlPr>
                          <a:rPr lang="en-US" sz="2200" b="1" i="1">
                            <a:latin typeface="Cambria Math" panose="02040503050406030204" pitchFamily="18" charset="0"/>
                          </a:rPr>
                        </m:ctrlPr>
                      </m:sSubPr>
                      <m:e>
                        <m:r>
                          <a:rPr lang="en-US" sz="2200" b="1" i="1">
                            <a:latin typeface="Cambria Math" panose="02040503050406030204" pitchFamily="18" charset="0"/>
                          </a:rPr>
                          <m:t>𝐱</m:t>
                        </m:r>
                      </m:e>
                      <m:sub>
                        <m:r>
                          <a:rPr lang="en-US" sz="2200" b="1" i="1">
                            <a:latin typeface="Cambria Math" panose="02040503050406030204" pitchFamily="18" charset="0"/>
                          </a:rPr>
                          <m:t>𝐧</m:t>
                        </m:r>
                      </m:sub>
                    </m:sSub>
                    <m:r>
                      <a:rPr lang="en-US" sz="2200" b="1">
                        <a:latin typeface="Cambria Math" panose="02040503050406030204" pitchFamily="18" charset="0"/>
                      </a:rPr>
                      <m:t>)</m:t>
                    </m:r>
                  </m:oMath>
                </a14:m>
                <a:r>
                  <a:rPr lang="en-US" sz="2200" b="1" dirty="0"/>
                  <a:t> </a:t>
                </a:r>
                <a:r>
                  <a:rPr lang="en-US" sz="2200" dirty="0"/>
                  <a:t>where each observation is a d-dimensional real vector, then K-means clustering aims to partition the n observations into K sets (K &lt; n), </a:t>
                </a:r>
                <a14:m>
                  <m:oMath xmlns:m="http://schemas.openxmlformats.org/officeDocument/2006/math">
                    <m:r>
                      <a:rPr lang="en-US" sz="2200" b="1" i="1">
                        <a:latin typeface="Cambria Math" panose="02040503050406030204" pitchFamily="18" charset="0"/>
                      </a:rPr>
                      <m:t>𝑺</m:t>
                    </m:r>
                    <m:r>
                      <a:rPr lang="en-US" sz="2200" i="1">
                        <a:latin typeface="Cambria Math" panose="02040503050406030204" pitchFamily="18" charset="0"/>
                      </a:rPr>
                      <m:t>= </m:t>
                    </m:r>
                    <m:d>
                      <m:dPr>
                        <m:begChr m:val="{"/>
                        <m:endChr m:val="}"/>
                        <m:ctrlPr>
                          <a:rPr lang="en-US" sz="2200" i="1">
                            <a:latin typeface="Cambria Math" panose="02040503050406030204" pitchFamily="18" charset="0"/>
                          </a:rPr>
                        </m:ctrlPr>
                      </m:dPr>
                      <m:e>
                        <m:sSub>
                          <m:sSubPr>
                            <m:ctrlPr>
                              <a:rPr lang="en-US" sz="2200" i="1">
                                <a:latin typeface="Cambria Math" panose="02040503050406030204" pitchFamily="18" charset="0"/>
                              </a:rPr>
                            </m:ctrlPr>
                          </m:sSubPr>
                          <m:e>
                            <m:r>
                              <a:rPr lang="en-US" sz="2200" i="1">
                                <a:latin typeface="Cambria Math" panose="02040503050406030204" pitchFamily="18" charset="0"/>
                              </a:rPr>
                              <m:t>𝑆</m:t>
                            </m:r>
                          </m:e>
                          <m:sub>
                            <m:r>
                              <a:rPr lang="en-US" sz="2200" i="1">
                                <a:latin typeface="Cambria Math" panose="02040503050406030204" pitchFamily="18" charset="0"/>
                              </a:rPr>
                              <m:t>1</m:t>
                            </m:r>
                          </m:sub>
                        </m:sSub>
                        <m:r>
                          <a:rPr lang="en-US" sz="2200" i="1">
                            <a:latin typeface="Cambria Math" panose="02040503050406030204" pitchFamily="18" charset="0"/>
                          </a:rPr>
                          <m:t>, </m:t>
                        </m:r>
                        <m:sSub>
                          <m:sSubPr>
                            <m:ctrlPr>
                              <a:rPr lang="en-US" sz="2200" i="1">
                                <a:latin typeface="Cambria Math" panose="02040503050406030204" pitchFamily="18" charset="0"/>
                              </a:rPr>
                            </m:ctrlPr>
                          </m:sSubPr>
                          <m:e>
                            <m:r>
                              <a:rPr lang="en-US" sz="2200" i="1">
                                <a:latin typeface="Cambria Math" panose="02040503050406030204" pitchFamily="18" charset="0"/>
                              </a:rPr>
                              <m:t>𝑆</m:t>
                            </m:r>
                          </m:e>
                          <m:sub>
                            <m:r>
                              <a:rPr lang="en-US" sz="2200" i="1">
                                <a:latin typeface="Cambria Math" panose="02040503050406030204" pitchFamily="18" charset="0"/>
                              </a:rPr>
                              <m:t>2</m:t>
                            </m:r>
                          </m:sub>
                        </m:sSub>
                        <m:r>
                          <a:rPr lang="en-US" sz="2200" i="1">
                            <a:latin typeface="Cambria Math" panose="02040503050406030204" pitchFamily="18" charset="0"/>
                          </a:rPr>
                          <m:t>, ⋯. </m:t>
                        </m:r>
                        <m:sSub>
                          <m:sSubPr>
                            <m:ctrlPr>
                              <a:rPr lang="en-US" sz="2200" i="1">
                                <a:latin typeface="Cambria Math" panose="02040503050406030204" pitchFamily="18" charset="0"/>
                              </a:rPr>
                            </m:ctrlPr>
                          </m:sSubPr>
                          <m:e>
                            <m:r>
                              <a:rPr lang="en-US" sz="2200" i="1">
                                <a:latin typeface="Cambria Math" panose="02040503050406030204" pitchFamily="18" charset="0"/>
                              </a:rPr>
                              <m:t>𝑆</m:t>
                            </m:r>
                          </m:e>
                          <m:sub>
                            <m:r>
                              <a:rPr lang="en-US" sz="2200" i="1">
                                <a:latin typeface="Cambria Math" panose="02040503050406030204" pitchFamily="18" charset="0"/>
                              </a:rPr>
                              <m:t>𝐾</m:t>
                            </m:r>
                          </m:sub>
                        </m:sSub>
                      </m:e>
                    </m:d>
                  </m:oMath>
                </a14:m>
                <a:r>
                  <a:rPr lang="en-US" sz="2200" dirty="0"/>
                  <a:t> so as to minimize the within-cluster sum of squares (WCSS</a:t>
                </a:r>
                <a:r>
                  <a:rPr lang="en-US" sz="2200" dirty="0" smtClean="0"/>
                  <a:t>):</a:t>
                </a:r>
                <a:endParaRPr lang="en-US" dirty="0"/>
              </a:p>
              <a:p>
                <a:pPr marL="0" indent="0">
                  <a:buNone/>
                </a:pPr>
                <a:r>
                  <a:rPr lang="en-US" dirty="0"/>
                  <a:t>		</a:t>
                </a:r>
                <a14:m>
                  <m:oMath xmlns:m="http://schemas.openxmlformats.org/officeDocument/2006/math">
                    <m:r>
                      <a:rPr lang="en-US" sz="2400" i="1">
                        <a:latin typeface="Cambria Math" panose="02040503050406030204" pitchFamily="18" charset="0"/>
                      </a:rPr>
                      <m:t>𝑎𝑟𝑔</m:t>
                    </m:r>
                    <m:func>
                      <m:funcPr>
                        <m:ctrlPr>
                          <a:rPr lang="en-US" sz="2400" i="1">
                            <a:latin typeface="Cambria Math" panose="02040503050406030204" pitchFamily="18" charset="0"/>
                          </a:rPr>
                        </m:ctrlPr>
                      </m:funcPr>
                      <m:fName>
                        <m:limLow>
                          <m:limLowPr>
                            <m:ctrlPr>
                              <a:rPr lang="en-US" sz="2400" i="1">
                                <a:latin typeface="Cambria Math" panose="02040503050406030204" pitchFamily="18" charset="0"/>
                              </a:rPr>
                            </m:ctrlPr>
                          </m:limLowPr>
                          <m:e>
                            <m:r>
                              <m:rPr>
                                <m:sty m:val="p"/>
                              </m:rPr>
                              <a:rPr lang="en-US" sz="2400">
                                <a:latin typeface="Cambria Math" panose="02040503050406030204" pitchFamily="18" charset="0"/>
                              </a:rPr>
                              <m:t>min</m:t>
                            </m:r>
                          </m:e>
                          <m:lim>
                            <m:r>
                              <a:rPr lang="en-US" sz="2400" b="1" i="1">
                                <a:latin typeface="Cambria Math" panose="02040503050406030204" pitchFamily="18" charset="0"/>
                              </a:rPr>
                              <m:t>𝑺</m:t>
                            </m:r>
                          </m:lim>
                        </m:limLow>
                      </m:fName>
                      <m:e>
                        <m:nary>
                          <m:naryPr>
                            <m:chr m:val="∑"/>
                            <m:limLoc m:val="undOvr"/>
                            <m:ctrlPr>
                              <a:rPr lang="en-US" sz="2400" i="1">
                                <a:latin typeface="Cambria Math" panose="02040503050406030204" pitchFamily="18" charset="0"/>
                              </a:rPr>
                            </m:ctrlPr>
                          </m:naryPr>
                          <m:sub>
                            <m:r>
                              <a:rPr lang="en-US" sz="2400" i="1">
                                <a:latin typeface="Cambria Math" panose="02040503050406030204" pitchFamily="18" charset="0"/>
                              </a:rPr>
                              <m:t>𝑖</m:t>
                            </m:r>
                            <m:r>
                              <a:rPr lang="en-US" sz="2400" i="1">
                                <a:latin typeface="Cambria Math" panose="02040503050406030204" pitchFamily="18" charset="0"/>
                              </a:rPr>
                              <m:t>=1</m:t>
                            </m:r>
                          </m:sub>
                          <m:sup>
                            <m:r>
                              <a:rPr lang="en-US" sz="2400" i="1">
                                <a:latin typeface="Cambria Math" panose="02040503050406030204" pitchFamily="18" charset="0"/>
                              </a:rPr>
                              <m:t>𝐾</m:t>
                            </m:r>
                          </m:sup>
                          <m:e>
                            <m:nary>
                              <m:naryPr>
                                <m:chr m:val="∑"/>
                                <m:limLoc m:val="undOvr"/>
                                <m:supHide m:val="on"/>
                                <m:ctrlPr>
                                  <a:rPr lang="en-US" sz="2400" i="1">
                                    <a:latin typeface="Cambria Math" panose="02040503050406030204" pitchFamily="18" charset="0"/>
                                  </a:rPr>
                                </m:ctrlPr>
                              </m:naryPr>
                              <m:sub>
                                <m:sSub>
                                  <m:sSubPr>
                                    <m:ctrlPr>
                                      <a:rPr lang="en-US" sz="2400" b="1" i="1">
                                        <a:latin typeface="Cambria Math" panose="02040503050406030204" pitchFamily="18" charset="0"/>
                                      </a:rPr>
                                    </m:ctrlPr>
                                  </m:sSubPr>
                                  <m:e>
                                    <m:r>
                                      <a:rPr lang="en-US" sz="2400" b="1" i="1">
                                        <a:latin typeface="Cambria Math" panose="02040503050406030204" pitchFamily="18" charset="0"/>
                                      </a:rPr>
                                      <m:t>𝒙</m:t>
                                    </m:r>
                                  </m:e>
                                  <m:sub>
                                    <m:r>
                                      <a:rPr lang="en-US" sz="2400" b="1" i="1">
                                        <a:latin typeface="Cambria Math" panose="02040503050406030204" pitchFamily="18" charset="0"/>
                                      </a:rPr>
                                      <m:t>𝒋</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𝑆</m:t>
                                    </m:r>
                                  </m:e>
                                  <m:sub>
                                    <m:r>
                                      <a:rPr lang="en-US" sz="2400" i="1">
                                        <a:latin typeface="Cambria Math" panose="02040503050406030204" pitchFamily="18" charset="0"/>
                                      </a:rPr>
                                      <m:t>𝑖</m:t>
                                    </m:r>
                                  </m:sub>
                                </m:sSub>
                              </m:sub>
                              <m:sup/>
                              <m:e>
                                <m:sSup>
                                  <m:sSupPr>
                                    <m:ctrlPr>
                                      <a:rPr lang="en-US" sz="2400" i="1">
                                        <a:latin typeface="Cambria Math" panose="02040503050406030204" pitchFamily="18" charset="0"/>
                                      </a:rPr>
                                    </m:ctrlPr>
                                  </m:sSupPr>
                                  <m:e>
                                    <m:d>
                                      <m:dPr>
                                        <m:begChr m:val="‖"/>
                                        <m:endChr m:val="‖"/>
                                        <m:ctrlPr>
                                          <a:rPr lang="en-US" sz="2400" i="1">
                                            <a:latin typeface="Cambria Math" panose="02040503050406030204" pitchFamily="18" charset="0"/>
                                          </a:rPr>
                                        </m:ctrlPr>
                                      </m:dPr>
                                      <m:e>
                                        <m:sSub>
                                          <m:sSubPr>
                                            <m:ctrlPr>
                                              <a:rPr lang="en-US" sz="2400" b="1" i="1">
                                                <a:latin typeface="Cambria Math" panose="02040503050406030204" pitchFamily="18" charset="0"/>
                                              </a:rPr>
                                            </m:ctrlPr>
                                          </m:sSubPr>
                                          <m:e>
                                            <m:r>
                                              <a:rPr lang="en-US" sz="2400" b="1" i="1">
                                                <a:latin typeface="Cambria Math" panose="02040503050406030204" pitchFamily="18" charset="0"/>
                                              </a:rPr>
                                              <m:t>𝒙</m:t>
                                            </m:r>
                                          </m:e>
                                          <m:sub>
                                            <m:r>
                                              <a:rPr lang="en-US" sz="2400" b="1" i="1">
                                                <a:latin typeface="Cambria Math" panose="02040503050406030204" pitchFamily="18" charset="0"/>
                                              </a:rPr>
                                              <m:t>𝒋</m:t>
                                            </m:r>
                                          </m:sub>
                                        </m:sSub>
                                        <m:r>
                                          <a:rPr lang="en-US" sz="2400" i="1">
                                            <a:latin typeface="Cambria Math" panose="02040503050406030204" pitchFamily="18" charset="0"/>
                                          </a:rPr>
                                          <m:t>− </m:t>
                                        </m:r>
                                        <m:sSub>
                                          <m:sSubPr>
                                            <m:ctrlPr>
                                              <a:rPr lang="en-US" sz="2400" b="1" i="1">
                                                <a:latin typeface="Cambria Math" panose="02040503050406030204" pitchFamily="18" charset="0"/>
                                              </a:rPr>
                                            </m:ctrlPr>
                                          </m:sSubPr>
                                          <m:e>
                                            <m:r>
                                              <a:rPr lang="en-US" sz="2400" b="1" i="1">
                                                <a:latin typeface="Cambria Math" panose="02040503050406030204" pitchFamily="18" charset="0"/>
                                              </a:rPr>
                                              <m:t>𝝁</m:t>
                                            </m:r>
                                          </m:e>
                                          <m:sub>
                                            <m:r>
                                              <a:rPr lang="en-US" sz="2400" b="1" i="1">
                                                <a:latin typeface="Cambria Math" panose="02040503050406030204" pitchFamily="18" charset="0"/>
                                              </a:rPr>
                                              <m:t>𝒊</m:t>
                                            </m:r>
                                          </m:sub>
                                        </m:sSub>
                                      </m:e>
                                    </m:d>
                                  </m:e>
                                  <m:sup>
                                    <m:r>
                                      <a:rPr lang="en-US" sz="2400" i="1">
                                        <a:latin typeface="Cambria Math" panose="02040503050406030204" pitchFamily="18" charset="0"/>
                                      </a:rPr>
                                      <m:t>2</m:t>
                                    </m:r>
                                  </m:sup>
                                </m:sSup>
                              </m:e>
                            </m:nary>
                          </m:e>
                        </m:nary>
                      </m:e>
                    </m:func>
                  </m:oMath>
                </a14:m>
                <a:r>
                  <a:rPr lang="en-US" sz="2400" dirty="0"/>
                  <a:t> </a:t>
                </a:r>
                <a:r>
                  <a:rPr lang="en-US" sz="2400" dirty="0" smtClean="0"/>
                  <a:t>              (</a:t>
                </a:r>
                <a:r>
                  <a:rPr lang="en-US" sz="2400" dirty="0"/>
                  <a:t>1)</a:t>
                </a:r>
              </a:p>
              <a:p>
                <a:pPr marL="0" indent="0">
                  <a:buNone/>
                </a:pPr>
                <a:r>
                  <a:rPr lang="en-US" sz="2200" dirty="0" smtClean="0"/>
                  <a:t>      where </a:t>
                </a:r>
                <a14:m>
                  <m:oMath xmlns:m="http://schemas.openxmlformats.org/officeDocument/2006/math">
                    <m:sSub>
                      <m:sSubPr>
                        <m:ctrlPr>
                          <a:rPr lang="en-US" sz="2200" b="1" i="1">
                            <a:latin typeface="Cambria Math" panose="02040503050406030204" pitchFamily="18" charset="0"/>
                          </a:rPr>
                        </m:ctrlPr>
                      </m:sSubPr>
                      <m:e>
                        <m:r>
                          <a:rPr lang="en-US" sz="2200" b="1" i="1">
                            <a:latin typeface="Cambria Math" panose="02040503050406030204" pitchFamily="18" charset="0"/>
                          </a:rPr>
                          <m:t>𝝁</m:t>
                        </m:r>
                      </m:e>
                      <m:sub>
                        <m:r>
                          <a:rPr lang="en-US" sz="2200" b="1" i="1">
                            <a:latin typeface="Cambria Math" panose="02040503050406030204" pitchFamily="18" charset="0"/>
                          </a:rPr>
                          <m:t>𝒊</m:t>
                        </m:r>
                      </m:sub>
                    </m:sSub>
                  </m:oMath>
                </a14:m>
                <a:r>
                  <a:rPr lang="en-US" sz="2200" dirty="0"/>
                  <a:t> is the mean of the points in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𝑆</m:t>
                        </m:r>
                      </m:e>
                      <m:sub>
                        <m:r>
                          <a:rPr lang="en-US" sz="2200" i="1">
                            <a:latin typeface="Cambria Math" panose="02040503050406030204" pitchFamily="18" charset="0"/>
                          </a:rPr>
                          <m:t>𝑖</m:t>
                        </m:r>
                      </m:sub>
                    </m:sSub>
                  </m:oMath>
                </a14:m>
                <a:r>
                  <a:rPr lang="en-US" sz="2200" dirty="0"/>
                  <a:t> .  Now minimizing (1) can</a:t>
                </a:r>
                <a:r>
                  <a:rPr lang="en-US" sz="2200" dirty="0" smtClean="0"/>
                  <a:t>,</a:t>
                </a:r>
              </a:p>
              <a:p>
                <a:pPr marL="0" indent="0">
                  <a:buNone/>
                </a:pPr>
                <a:r>
                  <a:rPr lang="en-US" sz="2200" dirty="0"/>
                  <a:t> </a:t>
                </a:r>
                <a:r>
                  <a:rPr lang="en-US" sz="2200" dirty="0" smtClean="0"/>
                  <a:t>      </a:t>
                </a:r>
                <a:r>
                  <a:rPr lang="en-US" sz="2200" dirty="0"/>
                  <a:t>in theory, be done by the </a:t>
                </a:r>
                <a:r>
                  <a:rPr lang="en-US" sz="2200" b="1" dirty="0"/>
                  <a:t>integer programming method</a:t>
                </a:r>
                <a:r>
                  <a:rPr lang="en-US" sz="2200" dirty="0"/>
                  <a:t> but </a:t>
                </a:r>
                <a:r>
                  <a:rPr lang="en-US" sz="2200" dirty="0" smtClean="0"/>
                  <a:t>this</a:t>
                </a:r>
              </a:p>
              <a:p>
                <a:pPr marL="0" indent="0">
                  <a:buNone/>
                </a:pPr>
                <a:r>
                  <a:rPr lang="en-US" sz="2200" dirty="0"/>
                  <a:t> </a:t>
                </a:r>
                <a:r>
                  <a:rPr lang="en-US" sz="2200" dirty="0" smtClean="0"/>
                  <a:t>      </a:t>
                </a:r>
                <a:r>
                  <a:rPr lang="en-US" sz="2200" dirty="0"/>
                  <a:t>can be extremely time-consuming.  Instead the </a:t>
                </a:r>
                <a:r>
                  <a:rPr lang="en-US" sz="2200" b="1" dirty="0"/>
                  <a:t>Lloyd algorithm</a:t>
                </a:r>
                <a:r>
                  <a:rPr lang="en-US" sz="2200" dirty="0"/>
                  <a:t> </a:t>
                </a:r>
                <a:r>
                  <a:rPr lang="en-US" sz="2200" dirty="0" smtClean="0"/>
                  <a:t>is</a:t>
                </a:r>
              </a:p>
              <a:p>
                <a:pPr marL="0" indent="0">
                  <a:buNone/>
                </a:pPr>
                <a:r>
                  <a:rPr lang="en-US" sz="2200" dirty="0"/>
                  <a:t> </a:t>
                </a:r>
                <a:r>
                  <a:rPr lang="en-US" sz="2200" dirty="0" smtClean="0"/>
                  <a:t>      </a:t>
                </a:r>
                <a:r>
                  <a:rPr lang="en-US" sz="2200" dirty="0"/>
                  <a:t>more often used.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15" t="-809" r="-222"/>
                </a:stretch>
              </a:blipFill>
            </p:spPr>
            <p:txBody>
              <a:bodyPr/>
              <a:lstStyle/>
              <a:p>
                <a:r>
                  <a:rPr lang="en-US">
                    <a:noFill/>
                  </a:rPr>
                  <a:t> </a:t>
                </a:r>
              </a:p>
            </p:txBody>
          </p:sp>
        </mc:Fallback>
      </mc:AlternateContent>
    </p:spTree>
    <p:extLst>
      <p:ext uri="{BB962C8B-B14F-4D97-AF65-F5344CB8AC3E}">
        <p14:creationId xmlns:p14="http://schemas.microsoft.com/office/powerpoint/2010/main" val="1746591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Lloyd Algorithm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sz="1800" dirty="0"/>
                  <a:t>The steps of the </a:t>
                </a:r>
                <a:r>
                  <a:rPr lang="en-US" sz="1800" b="1" dirty="0"/>
                  <a:t>Lloyd algorithm</a:t>
                </a:r>
                <a:r>
                  <a:rPr lang="en-US" sz="1800" dirty="0"/>
                  <a:t> are as follows.  Given the initial set of K-means </a:t>
                </a:r>
                <a14:m>
                  <m:oMath xmlns:m="http://schemas.openxmlformats.org/officeDocument/2006/math">
                    <m:sSubSup>
                      <m:sSubSupPr>
                        <m:ctrlPr>
                          <a:rPr lang="en-US" sz="1800" b="1" i="1">
                            <a:latin typeface="Cambria Math" panose="02040503050406030204" pitchFamily="18" charset="0"/>
                          </a:rPr>
                        </m:ctrlPr>
                      </m:sSubSupPr>
                      <m:e>
                        <m:r>
                          <a:rPr lang="en-US" sz="1800" b="1" i="1">
                            <a:latin typeface="Cambria Math" panose="02040503050406030204" pitchFamily="18" charset="0"/>
                          </a:rPr>
                          <m:t>𝒎</m:t>
                        </m:r>
                      </m:e>
                      <m:sub>
                        <m:r>
                          <a:rPr lang="en-US" sz="1800" b="1" i="1">
                            <a:latin typeface="Cambria Math" panose="02040503050406030204" pitchFamily="18" charset="0"/>
                          </a:rPr>
                          <m:t>𝟏</m:t>
                        </m:r>
                      </m:sub>
                      <m:sup>
                        <m:r>
                          <a:rPr lang="en-US" sz="1800" b="1" i="1">
                            <a:latin typeface="Cambria Math" panose="02040503050406030204" pitchFamily="18" charset="0"/>
                          </a:rPr>
                          <m:t>(</m:t>
                        </m:r>
                        <m:r>
                          <a:rPr lang="en-US" sz="1800" b="1" i="1">
                            <a:latin typeface="Cambria Math" panose="02040503050406030204" pitchFamily="18" charset="0"/>
                          </a:rPr>
                          <m:t>𝟏</m:t>
                        </m:r>
                        <m:r>
                          <a:rPr lang="en-US" sz="1800" b="1" i="1">
                            <a:latin typeface="Cambria Math" panose="02040503050406030204" pitchFamily="18" charset="0"/>
                          </a:rPr>
                          <m:t>)</m:t>
                        </m:r>
                      </m:sup>
                    </m:sSubSup>
                    <m:r>
                      <a:rPr lang="en-US" sz="1800" b="1" i="1">
                        <a:latin typeface="Cambria Math" panose="02040503050406030204" pitchFamily="18" charset="0"/>
                      </a:rPr>
                      <m:t>, ⋯, </m:t>
                    </m:r>
                    <m:sSubSup>
                      <m:sSubSupPr>
                        <m:ctrlPr>
                          <a:rPr lang="en-US" sz="1800" b="1" i="1">
                            <a:latin typeface="Cambria Math" panose="02040503050406030204" pitchFamily="18" charset="0"/>
                          </a:rPr>
                        </m:ctrlPr>
                      </m:sSubSupPr>
                      <m:e>
                        <m:r>
                          <a:rPr lang="en-US" sz="1800" b="1" i="1">
                            <a:latin typeface="Cambria Math" panose="02040503050406030204" pitchFamily="18" charset="0"/>
                          </a:rPr>
                          <m:t>𝒎</m:t>
                        </m:r>
                      </m:e>
                      <m:sub>
                        <m:r>
                          <a:rPr lang="en-US" sz="1800" b="1" i="1">
                            <a:latin typeface="Cambria Math" panose="02040503050406030204" pitchFamily="18" charset="0"/>
                          </a:rPr>
                          <m:t>𝑲</m:t>
                        </m:r>
                      </m:sub>
                      <m:sup>
                        <m:r>
                          <a:rPr lang="en-US" sz="1800" b="1" i="1">
                            <a:latin typeface="Cambria Math" panose="02040503050406030204" pitchFamily="18" charset="0"/>
                          </a:rPr>
                          <m:t>(</m:t>
                        </m:r>
                        <m:r>
                          <a:rPr lang="en-US" sz="1800" b="1" i="1">
                            <a:latin typeface="Cambria Math" panose="02040503050406030204" pitchFamily="18" charset="0"/>
                          </a:rPr>
                          <m:t>𝟏</m:t>
                        </m:r>
                        <m:r>
                          <a:rPr lang="en-US" sz="1800" b="1" i="1">
                            <a:latin typeface="Cambria Math" panose="02040503050406030204" pitchFamily="18" charset="0"/>
                          </a:rPr>
                          <m:t>)</m:t>
                        </m:r>
                      </m:sup>
                    </m:sSubSup>
                  </m:oMath>
                </a14:m>
                <a:r>
                  <a:rPr lang="en-US" sz="1800" dirty="0"/>
                  <a:t>which can be specified randomly or by some heuristic, the algorithm proceeds by alternating between two steps</a:t>
                </a:r>
                <a:r>
                  <a:rPr lang="en-US" sz="1800" dirty="0" smtClean="0"/>
                  <a:t>:</a:t>
                </a:r>
              </a:p>
              <a:p>
                <a:r>
                  <a:rPr lang="en-US" sz="1800" u="sng" dirty="0"/>
                  <a:t>Assignment Step</a:t>
                </a:r>
                <a:r>
                  <a:rPr lang="en-US" sz="1800" dirty="0"/>
                  <a:t>: Assign each observation to the cluster with the closest mean</a:t>
                </a:r>
              </a:p>
              <a:p>
                <a:pPr marL="0" indent="0">
                  <a:buNone/>
                </a:pPr>
                <a:r>
                  <a:rPr lang="en-US" sz="1800" dirty="0"/>
                  <a:t>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𝑆</m:t>
                        </m:r>
                      </m:e>
                      <m:sub>
                        <m:r>
                          <a:rPr lang="en-US" sz="1800" i="1">
                            <a:latin typeface="Cambria Math" panose="02040503050406030204" pitchFamily="18" charset="0"/>
                          </a:rPr>
                          <m:t>𝑖</m:t>
                        </m:r>
                      </m:sub>
                      <m:sup>
                        <m:r>
                          <a:rPr lang="en-US" sz="1800" i="1">
                            <a:latin typeface="Cambria Math" panose="02040503050406030204" pitchFamily="18" charset="0"/>
                          </a:rPr>
                          <m:t>(</m:t>
                        </m:r>
                        <m:r>
                          <a:rPr lang="en-US" sz="1800" i="1">
                            <a:latin typeface="Cambria Math" panose="02040503050406030204" pitchFamily="18" charset="0"/>
                          </a:rPr>
                          <m:t>𝑡</m:t>
                        </m:r>
                        <m:r>
                          <a:rPr lang="en-US" sz="1800" i="1">
                            <a:latin typeface="Cambria Math" panose="02040503050406030204" pitchFamily="18" charset="0"/>
                          </a:rPr>
                          <m:t>)</m:t>
                        </m:r>
                      </m:sup>
                    </m:sSubSup>
                    <m:r>
                      <a:rPr lang="en-US" sz="1800" i="1">
                        <a:latin typeface="Cambria Math" panose="02040503050406030204" pitchFamily="18" charset="0"/>
                      </a:rPr>
                      <m:t>= </m:t>
                    </m:r>
                    <m:d>
                      <m:dPr>
                        <m:begChr m:val="{"/>
                        <m:endChr m:val="}"/>
                        <m:ctrlPr>
                          <a:rPr lang="en-US" sz="1800" i="1">
                            <a:latin typeface="Cambria Math" panose="02040503050406030204" pitchFamily="18" charset="0"/>
                          </a:rPr>
                        </m:ctrlPr>
                      </m:dPr>
                      <m:e>
                        <m:sSub>
                          <m:sSubPr>
                            <m:ctrlPr>
                              <a:rPr lang="en-US" sz="1800" b="1" i="1">
                                <a:latin typeface="Cambria Math" panose="02040503050406030204" pitchFamily="18" charset="0"/>
                              </a:rPr>
                            </m:ctrlPr>
                          </m:sSubPr>
                          <m:e>
                            <m:r>
                              <a:rPr lang="en-US" sz="1800" b="1" i="1">
                                <a:latin typeface="Cambria Math" panose="02040503050406030204" pitchFamily="18" charset="0"/>
                              </a:rPr>
                              <m:t>𝒙</m:t>
                            </m:r>
                          </m:e>
                          <m:sub>
                            <m:r>
                              <a:rPr lang="en-US" sz="1800" b="1" i="1">
                                <a:latin typeface="Cambria Math" panose="02040503050406030204" pitchFamily="18" charset="0"/>
                              </a:rPr>
                              <m:t>𝒋</m:t>
                            </m:r>
                          </m:sub>
                        </m:sSub>
                        <m:r>
                          <a:rPr lang="en-US" sz="1800" i="1">
                            <a:latin typeface="Cambria Math" panose="02040503050406030204" pitchFamily="18" charset="0"/>
                          </a:rPr>
                          <m:t>: </m:t>
                        </m:r>
                        <m:d>
                          <m:dPr>
                            <m:begChr m:val="‖"/>
                            <m:endChr m:val="‖"/>
                            <m:ctrlPr>
                              <a:rPr lang="en-US" sz="1800" i="1">
                                <a:latin typeface="Cambria Math" panose="02040503050406030204" pitchFamily="18" charset="0"/>
                              </a:rPr>
                            </m:ctrlPr>
                          </m:dPr>
                          <m:e>
                            <m:sSub>
                              <m:sSubPr>
                                <m:ctrlPr>
                                  <a:rPr lang="en-US" sz="1800" b="1" i="1">
                                    <a:latin typeface="Cambria Math" panose="02040503050406030204" pitchFamily="18" charset="0"/>
                                  </a:rPr>
                                </m:ctrlPr>
                              </m:sSubPr>
                              <m:e>
                                <m:r>
                                  <a:rPr lang="en-US" sz="1800" b="1" i="1">
                                    <a:latin typeface="Cambria Math" panose="02040503050406030204" pitchFamily="18" charset="0"/>
                                  </a:rPr>
                                  <m:t>𝒙</m:t>
                                </m:r>
                              </m:e>
                              <m:sub>
                                <m:r>
                                  <a:rPr lang="en-US" sz="1800" b="1" i="1">
                                    <a:latin typeface="Cambria Math" panose="02040503050406030204" pitchFamily="18" charset="0"/>
                                  </a:rPr>
                                  <m:t>𝒋</m:t>
                                </m:r>
                                <m:r>
                                  <a:rPr lang="en-US" sz="1800" b="1" i="1">
                                    <a:latin typeface="Cambria Math" panose="02040503050406030204" pitchFamily="18" charset="0"/>
                                  </a:rPr>
                                  <m:t> </m:t>
                                </m:r>
                              </m:sub>
                            </m:sSub>
                            <m:r>
                              <a:rPr lang="en-US" sz="1800" i="1">
                                <a:latin typeface="Cambria Math" panose="02040503050406030204" pitchFamily="18" charset="0"/>
                              </a:rPr>
                              <m:t>− </m:t>
                            </m:r>
                            <m:sSubSup>
                              <m:sSubSupPr>
                                <m:ctrlPr>
                                  <a:rPr lang="en-US" sz="1800" b="1" i="1">
                                    <a:latin typeface="Cambria Math" panose="02040503050406030204" pitchFamily="18" charset="0"/>
                                  </a:rPr>
                                </m:ctrlPr>
                              </m:sSubSupPr>
                              <m:e>
                                <m:r>
                                  <a:rPr lang="en-US" sz="1800" b="1" i="1">
                                    <a:latin typeface="Cambria Math" panose="02040503050406030204" pitchFamily="18" charset="0"/>
                                  </a:rPr>
                                  <m:t>𝒎</m:t>
                                </m:r>
                              </m:e>
                              <m:sub>
                                <m:r>
                                  <a:rPr lang="en-US" sz="1800" b="1" i="1">
                                    <a:latin typeface="Cambria Math" panose="02040503050406030204" pitchFamily="18" charset="0"/>
                                  </a:rPr>
                                  <m:t>𝒊</m:t>
                                </m:r>
                              </m:sub>
                              <m:sup>
                                <m:r>
                                  <a:rPr lang="en-US" sz="1800" b="1" i="1">
                                    <a:latin typeface="Cambria Math" panose="02040503050406030204" pitchFamily="18" charset="0"/>
                                  </a:rPr>
                                  <m:t>(</m:t>
                                </m:r>
                                <m:r>
                                  <a:rPr lang="en-US" sz="1800" b="1" i="1">
                                    <a:latin typeface="Cambria Math" panose="02040503050406030204" pitchFamily="18" charset="0"/>
                                  </a:rPr>
                                  <m:t>𝒕</m:t>
                                </m:r>
                                <m:r>
                                  <a:rPr lang="en-US" sz="1800" b="1" i="1">
                                    <a:latin typeface="Cambria Math" panose="02040503050406030204" pitchFamily="18" charset="0"/>
                                  </a:rPr>
                                  <m:t>)</m:t>
                                </m:r>
                              </m:sup>
                            </m:sSubSup>
                          </m:e>
                        </m:d>
                        <m:r>
                          <a:rPr lang="en-US" sz="1800" i="1">
                            <a:latin typeface="Cambria Math" panose="02040503050406030204" pitchFamily="18" charset="0"/>
                          </a:rPr>
                          <m:t> ≤ </m:t>
                        </m:r>
                        <m:d>
                          <m:dPr>
                            <m:begChr m:val="‖"/>
                            <m:endChr m:val="‖"/>
                            <m:ctrlPr>
                              <a:rPr lang="en-US" sz="1800" i="1">
                                <a:latin typeface="Cambria Math" panose="02040503050406030204" pitchFamily="18" charset="0"/>
                              </a:rPr>
                            </m:ctrlPr>
                          </m:dPr>
                          <m:e>
                            <m:sSub>
                              <m:sSubPr>
                                <m:ctrlPr>
                                  <a:rPr lang="en-US" sz="1800" b="1" i="1">
                                    <a:latin typeface="Cambria Math" panose="02040503050406030204" pitchFamily="18" charset="0"/>
                                  </a:rPr>
                                </m:ctrlPr>
                              </m:sSubPr>
                              <m:e>
                                <m:r>
                                  <a:rPr lang="en-US" sz="1800" b="1" i="1">
                                    <a:latin typeface="Cambria Math" panose="02040503050406030204" pitchFamily="18" charset="0"/>
                                  </a:rPr>
                                  <m:t>𝒙</m:t>
                                </m:r>
                              </m:e>
                              <m:sub>
                                <m:r>
                                  <a:rPr lang="en-US" sz="1800" b="1" i="1">
                                    <a:latin typeface="Cambria Math" panose="02040503050406030204" pitchFamily="18" charset="0"/>
                                  </a:rPr>
                                  <m:t>𝒋</m:t>
                                </m:r>
                              </m:sub>
                            </m:sSub>
                            <m:r>
                              <a:rPr lang="en-US" sz="1800" i="1">
                                <a:latin typeface="Cambria Math" panose="02040503050406030204" pitchFamily="18" charset="0"/>
                              </a:rPr>
                              <m:t>− </m:t>
                            </m:r>
                            <m:sSubSup>
                              <m:sSubSupPr>
                                <m:ctrlPr>
                                  <a:rPr lang="en-US" sz="1800" b="1" i="1">
                                    <a:latin typeface="Cambria Math" panose="02040503050406030204" pitchFamily="18" charset="0"/>
                                  </a:rPr>
                                </m:ctrlPr>
                              </m:sSubSupPr>
                              <m:e>
                                <m:r>
                                  <a:rPr lang="en-US" sz="1800" b="1" i="1">
                                    <a:latin typeface="Cambria Math" panose="02040503050406030204" pitchFamily="18" charset="0"/>
                                  </a:rPr>
                                  <m:t>𝒎</m:t>
                                </m:r>
                              </m:e>
                              <m:sub>
                                <m:sSup>
                                  <m:sSupPr>
                                    <m:ctrlPr>
                                      <a:rPr lang="en-US" sz="1800" b="1" i="1">
                                        <a:latin typeface="Cambria Math" panose="02040503050406030204" pitchFamily="18" charset="0"/>
                                      </a:rPr>
                                    </m:ctrlPr>
                                  </m:sSupPr>
                                  <m:e>
                                    <m:r>
                                      <a:rPr lang="en-US" sz="1800" b="1" i="1">
                                        <a:latin typeface="Cambria Math" panose="02040503050406030204" pitchFamily="18" charset="0"/>
                                      </a:rPr>
                                      <m:t>𝒊</m:t>
                                    </m:r>
                                  </m:e>
                                  <m:sup>
                                    <m:r>
                                      <a:rPr lang="en-US" sz="1800" b="1" i="1">
                                        <a:latin typeface="Cambria Math" panose="02040503050406030204" pitchFamily="18" charset="0"/>
                                      </a:rPr>
                                      <m:t>∗</m:t>
                                    </m:r>
                                  </m:sup>
                                </m:sSup>
                              </m:sub>
                              <m:sup>
                                <m:r>
                                  <a:rPr lang="en-US" sz="1800" b="1" i="1">
                                    <a:latin typeface="Cambria Math" panose="02040503050406030204" pitchFamily="18" charset="0"/>
                                  </a:rPr>
                                  <m:t>(</m:t>
                                </m:r>
                                <m:r>
                                  <a:rPr lang="en-US" sz="1800" b="1" i="1">
                                    <a:latin typeface="Cambria Math" panose="02040503050406030204" pitchFamily="18" charset="0"/>
                                  </a:rPr>
                                  <m:t>𝒕</m:t>
                                </m:r>
                                <m:r>
                                  <a:rPr lang="en-US" sz="1800" b="1" i="1">
                                    <a:latin typeface="Cambria Math" panose="02040503050406030204" pitchFamily="18" charset="0"/>
                                  </a:rPr>
                                  <m:t>)</m:t>
                                </m:r>
                              </m:sup>
                            </m:sSubSup>
                          </m:e>
                        </m:d>
                        <m:r>
                          <a:rPr lang="en-US" sz="1800" i="1">
                            <a:latin typeface="Cambria Math" panose="02040503050406030204" pitchFamily="18" charset="0"/>
                          </a:rPr>
                          <m:t> </m:t>
                        </m:r>
                      </m:e>
                    </m:d>
                  </m:oMath>
                </a14:m>
                <a:r>
                  <a:rPr lang="en-US" sz="1800" dirty="0"/>
                  <a:t>  for all </a:t>
                </a:r>
                <a14:m>
                  <m:oMath xmlns:m="http://schemas.openxmlformats.org/officeDocument/2006/math">
                    <m:sSup>
                      <m:sSupPr>
                        <m:ctrlPr>
                          <a:rPr lang="en-US" sz="1800" i="1">
                            <a:latin typeface="Cambria Math" panose="02040503050406030204" pitchFamily="18" charset="0"/>
                          </a:rPr>
                        </m:ctrlPr>
                      </m:sSupPr>
                      <m:e>
                        <m:r>
                          <a:rPr lang="en-US" sz="1800" i="1">
                            <a:latin typeface="Cambria Math" panose="02040503050406030204" pitchFamily="18" charset="0"/>
                          </a:rPr>
                          <m:t>𝑖</m:t>
                        </m:r>
                      </m:e>
                      <m:sup>
                        <m:r>
                          <a:rPr lang="en-US" sz="1800" i="1">
                            <a:latin typeface="Cambria Math" panose="02040503050406030204" pitchFamily="18" charset="0"/>
                          </a:rPr>
                          <m:t>∗</m:t>
                        </m:r>
                      </m:sup>
                    </m:sSup>
                    <m:r>
                      <a:rPr lang="en-US" sz="1800" i="1">
                        <a:latin typeface="Cambria Math" panose="02040503050406030204" pitchFamily="18" charset="0"/>
                      </a:rPr>
                      <m:t>=1,2, ⋯, </m:t>
                    </m:r>
                    <m:r>
                      <a:rPr lang="en-US" sz="1800" i="1">
                        <a:latin typeface="Cambria Math" panose="02040503050406030204" pitchFamily="18" charset="0"/>
                      </a:rPr>
                      <m:t>𝐾</m:t>
                    </m:r>
                  </m:oMath>
                </a14:m>
                <a:r>
                  <a:rPr lang="en-US" sz="1800" dirty="0"/>
                  <a:t>.	(2)</a:t>
                </a:r>
              </a:p>
              <a:p>
                <a:r>
                  <a:rPr lang="en-US" sz="1800" u="sng" dirty="0"/>
                  <a:t>Update Step</a:t>
                </a:r>
                <a:r>
                  <a:rPr lang="en-US" sz="1800" dirty="0"/>
                  <a:t>: Calculate the </a:t>
                </a:r>
                <a:r>
                  <a:rPr lang="en-US" sz="1800" b="1" dirty="0"/>
                  <a:t>new means</a:t>
                </a:r>
                <a:r>
                  <a:rPr lang="en-US" sz="1800" dirty="0"/>
                  <a:t> to be the centroids of the observations in </a:t>
                </a:r>
                <a:r>
                  <a:rPr lang="en-US" sz="1800" dirty="0" smtClean="0"/>
                  <a:t>           </a:t>
                </a:r>
                <a:r>
                  <a:rPr lang="en-US" sz="1800" dirty="0"/>
                  <a:t>the clusters, i.e.</a:t>
                </a:r>
              </a:p>
              <a:p>
                <a:pPr marL="0" indent="0">
                  <a:buNone/>
                </a:pPr>
                <a:r>
                  <a:rPr lang="en-US" sz="1800" dirty="0"/>
                  <a:t>		</a:t>
                </a:r>
                <a14:m>
                  <m:oMath xmlns:m="http://schemas.openxmlformats.org/officeDocument/2006/math">
                    <m:sSubSup>
                      <m:sSubSupPr>
                        <m:ctrlPr>
                          <a:rPr lang="en-US" sz="1800" b="1" i="1">
                            <a:latin typeface="Cambria Math" panose="02040503050406030204" pitchFamily="18" charset="0"/>
                          </a:rPr>
                        </m:ctrlPr>
                      </m:sSubSupPr>
                      <m:e>
                        <m:r>
                          <a:rPr lang="en-US" sz="1800" b="1" i="1">
                            <a:latin typeface="Cambria Math" panose="02040503050406030204" pitchFamily="18" charset="0"/>
                          </a:rPr>
                          <m:t>𝒎</m:t>
                        </m:r>
                      </m:e>
                      <m:sub>
                        <m:r>
                          <a:rPr lang="en-US" sz="1800" b="1" i="1">
                            <a:latin typeface="Cambria Math" panose="02040503050406030204" pitchFamily="18" charset="0"/>
                          </a:rPr>
                          <m:t>𝒊</m:t>
                        </m:r>
                      </m:sub>
                      <m:sup>
                        <m:r>
                          <a:rPr lang="en-US" sz="1800" b="1" i="1">
                            <a:latin typeface="Cambria Math" panose="02040503050406030204" pitchFamily="18" charset="0"/>
                          </a:rPr>
                          <m:t>(</m:t>
                        </m:r>
                        <m:r>
                          <a:rPr lang="en-US" sz="1800" b="1" i="1">
                            <a:latin typeface="Cambria Math" panose="02040503050406030204" pitchFamily="18" charset="0"/>
                          </a:rPr>
                          <m:t>𝒕</m:t>
                        </m:r>
                        <m:r>
                          <a:rPr lang="en-US" sz="1800" b="1" i="1">
                            <a:latin typeface="Cambria Math" panose="02040503050406030204" pitchFamily="18" charset="0"/>
                          </a:rPr>
                          <m:t>+</m:t>
                        </m:r>
                        <m:r>
                          <a:rPr lang="en-US" sz="1800" b="1" i="1">
                            <a:latin typeface="Cambria Math" panose="02040503050406030204" pitchFamily="18" charset="0"/>
                          </a:rPr>
                          <m:t>𝟏</m:t>
                        </m:r>
                        <m:r>
                          <a:rPr lang="en-US" sz="1800" b="1" i="1">
                            <a:latin typeface="Cambria Math" panose="02040503050406030204" pitchFamily="18" charset="0"/>
                          </a:rPr>
                          <m:t>)</m:t>
                        </m:r>
                      </m:sup>
                    </m:sSubSup>
                    <m:r>
                      <a:rPr lang="en-US" sz="1800" i="1">
                        <a:latin typeface="Cambria Math" panose="02040503050406030204" pitchFamily="18" charset="0"/>
                      </a:rPr>
                      <m:t>= </m:t>
                    </m:r>
                    <m:f>
                      <m:fPr>
                        <m:ctrlPr>
                          <a:rPr lang="en-US" sz="1800" i="1">
                            <a:latin typeface="Cambria Math" panose="02040503050406030204" pitchFamily="18" charset="0"/>
                          </a:rPr>
                        </m:ctrlPr>
                      </m:fPr>
                      <m:num>
                        <m:r>
                          <a:rPr lang="en-US" sz="1800" i="1">
                            <a:latin typeface="Cambria Math" panose="02040503050406030204" pitchFamily="18" charset="0"/>
                          </a:rPr>
                          <m:t>1</m:t>
                        </m:r>
                      </m:num>
                      <m:den>
                        <m:d>
                          <m:dPr>
                            <m:begChr m:val="|"/>
                            <m:endChr m:val="|"/>
                            <m:ctrlPr>
                              <a:rPr lang="en-US" sz="1800" i="1">
                                <a:latin typeface="Cambria Math" panose="02040503050406030204" pitchFamily="18" charset="0"/>
                              </a:rPr>
                            </m:ctrlPr>
                          </m:dPr>
                          <m:e>
                            <m:sSubSup>
                              <m:sSubSupPr>
                                <m:ctrlPr>
                                  <a:rPr lang="en-US" sz="1800" i="1">
                                    <a:latin typeface="Cambria Math" panose="02040503050406030204" pitchFamily="18" charset="0"/>
                                  </a:rPr>
                                </m:ctrlPr>
                              </m:sSubSupPr>
                              <m:e>
                                <m:r>
                                  <a:rPr lang="en-US" sz="1800" i="1">
                                    <a:latin typeface="Cambria Math" panose="02040503050406030204" pitchFamily="18" charset="0"/>
                                  </a:rPr>
                                  <m:t>𝑆</m:t>
                                </m:r>
                              </m:e>
                              <m:sub>
                                <m:r>
                                  <a:rPr lang="en-US" sz="1800" i="1">
                                    <a:latin typeface="Cambria Math" panose="02040503050406030204" pitchFamily="18" charset="0"/>
                                  </a:rPr>
                                  <m:t>𝑖</m:t>
                                </m:r>
                              </m:sub>
                              <m:sup>
                                <m:r>
                                  <a:rPr lang="en-US" sz="1800" i="1">
                                    <a:latin typeface="Cambria Math" panose="02040503050406030204" pitchFamily="18" charset="0"/>
                                  </a:rPr>
                                  <m:t>(</m:t>
                                </m:r>
                                <m:r>
                                  <a:rPr lang="en-US" sz="1800" i="1">
                                    <a:latin typeface="Cambria Math" panose="02040503050406030204" pitchFamily="18" charset="0"/>
                                  </a:rPr>
                                  <m:t>𝑡</m:t>
                                </m:r>
                                <m:r>
                                  <a:rPr lang="en-US" sz="1800" i="1">
                                    <a:latin typeface="Cambria Math" panose="02040503050406030204" pitchFamily="18" charset="0"/>
                                  </a:rPr>
                                  <m:t>)</m:t>
                                </m:r>
                              </m:sup>
                            </m:sSubSup>
                          </m:e>
                        </m:d>
                      </m:den>
                    </m:f>
                    <m:nary>
                      <m:naryPr>
                        <m:chr m:val="∑"/>
                        <m:limLoc m:val="undOvr"/>
                        <m:supHide m:val="on"/>
                        <m:ctrlPr>
                          <a:rPr lang="en-US" sz="1800" i="1">
                            <a:latin typeface="Cambria Math" panose="02040503050406030204" pitchFamily="18" charset="0"/>
                          </a:rPr>
                        </m:ctrlPr>
                      </m:naryPr>
                      <m:sub>
                        <m:sSub>
                          <m:sSubPr>
                            <m:ctrlPr>
                              <a:rPr lang="en-US" sz="1800" b="1" i="1">
                                <a:latin typeface="Cambria Math" panose="02040503050406030204" pitchFamily="18" charset="0"/>
                              </a:rPr>
                            </m:ctrlPr>
                          </m:sSubPr>
                          <m:e>
                            <m:r>
                              <a:rPr lang="en-US" sz="1800" b="1" i="1">
                                <a:latin typeface="Cambria Math" panose="02040503050406030204" pitchFamily="18" charset="0"/>
                              </a:rPr>
                              <m:t>𝒙</m:t>
                            </m:r>
                          </m:e>
                          <m:sub>
                            <m:r>
                              <a:rPr lang="en-US" sz="1800" b="1" i="1">
                                <a:latin typeface="Cambria Math" panose="02040503050406030204" pitchFamily="18" charset="0"/>
                              </a:rPr>
                              <m:t>𝒋</m:t>
                            </m:r>
                          </m:sub>
                        </m:sSub>
                        <m:r>
                          <a:rPr lang="en-US" sz="1800" i="1">
                            <a:latin typeface="Cambria Math" panose="02040503050406030204" pitchFamily="18" charset="0"/>
                          </a:rPr>
                          <m:t>∈</m:t>
                        </m:r>
                        <m:sSubSup>
                          <m:sSubSupPr>
                            <m:ctrlPr>
                              <a:rPr lang="en-US" sz="1800" i="1">
                                <a:latin typeface="Cambria Math" panose="02040503050406030204" pitchFamily="18" charset="0"/>
                              </a:rPr>
                            </m:ctrlPr>
                          </m:sSubSupPr>
                          <m:e>
                            <m:r>
                              <a:rPr lang="en-US" sz="1800" i="1">
                                <a:latin typeface="Cambria Math" panose="02040503050406030204" pitchFamily="18" charset="0"/>
                              </a:rPr>
                              <m:t>𝑆</m:t>
                            </m:r>
                          </m:e>
                          <m:sub>
                            <m:r>
                              <a:rPr lang="en-US" sz="1800" i="1">
                                <a:latin typeface="Cambria Math" panose="02040503050406030204" pitchFamily="18" charset="0"/>
                              </a:rPr>
                              <m:t>𝑖</m:t>
                            </m:r>
                          </m:sub>
                          <m:sup>
                            <m:r>
                              <a:rPr lang="en-US" sz="1800" i="1">
                                <a:latin typeface="Cambria Math" panose="02040503050406030204" pitchFamily="18" charset="0"/>
                              </a:rPr>
                              <m:t>(</m:t>
                            </m:r>
                            <m:r>
                              <a:rPr lang="en-US" sz="1800" i="1">
                                <a:latin typeface="Cambria Math" panose="02040503050406030204" pitchFamily="18" charset="0"/>
                              </a:rPr>
                              <m:t>𝑡</m:t>
                            </m:r>
                            <m:r>
                              <a:rPr lang="en-US" sz="1800" i="1">
                                <a:latin typeface="Cambria Math" panose="02040503050406030204" pitchFamily="18" charset="0"/>
                              </a:rPr>
                              <m:t>)</m:t>
                            </m:r>
                          </m:sup>
                        </m:sSubSup>
                      </m:sub>
                      <m:sup/>
                      <m:e>
                        <m:sSub>
                          <m:sSubPr>
                            <m:ctrlPr>
                              <a:rPr lang="en-US" sz="1800" b="1" i="1">
                                <a:latin typeface="Cambria Math" panose="02040503050406030204" pitchFamily="18" charset="0"/>
                              </a:rPr>
                            </m:ctrlPr>
                          </m:sSubPr>
                          <m:e>
                            <m:r>
                              <a:rPr lang="en-US" sz="1800" b="1" i="1">
                                <a:latin typeface="Cambria Math" panose="02040503050406030204" pitchFamily="18" charset="0"/>
                              </a:rPr>
                              <m:t>𝒙</m:t>
                            </m:r>
                          </m:e>
                          <m:sub>
                            <m:r>
                              <a:rPr lang="en-US" sz="1800" b="1" i="1">
                                <a:latin typeface="Cambria Math" panose="02040503050406030204" pitchFamily="18" charset="0"/>
                              </a:rPr>
                              <m:t>𝒋</m:t>
                            </m:r>
                          </m:sub>
                        </m:sSub>
                      </m:e>
                    </m:nary>
                  </m:oMath>
                </a14:m>
                <a:r>
                  <a:rPr lang="en-US" sz="1800" dirty="0"/>
                  <a:t>  for </a:t>
                </a:r>
                <a14:m>
                  <m:oMath xmlns:m="http://schemas.openxmlformats.org/officeDocument/2006/math">
                    <m:r>
                      <a:rPr lang="en-US" sz="1800" i="1">
                        <a:latin typeface="Cambria Math" panose="02040503050406030204" pitchFamily="18" charset="0"/>
                      </a:rPr>
                      <m:t>𝑖</m:t>
                    </m:r>
                    <m:r>
                      <a:rPr lang="en-US" sz="1800" i="1">
                        <a:latin typeface="Cambria Math" panose="02040503050406030204" pitchFamily="18" charset="0"/>
                      </a:rPr>
                      <m:t>=1,2, ⋯, </m:t>
                    </m:r>
                    <m:r>
                      <a:rPr lang="en-US" sz="1800" i="1">
                        <a:latin typeface="Cambria Math" panose="02040503050406030204" pitchFamily="18" charset="0"/>
                      </a:rPr>
                      <m:t>𝐾</m:t>
                    </m:r>
                  </m:oMath>
                </a14:m>
                <a:r>
                  <a:rPr lang="en-US" sz="1800" dirty="0"/>
                  <a:t>.    		(3)</a:t>
                </a:r>
              </a:p>
              <a:p>
                <a:r>
                  <a:rPr lang="en-US" sz="1800" u="sng" dirty="0"/>
                  <a:t>Repeat</a:t>
                </a:r>
                <a:r>
                  <a:rPr lang="en-US" sz="1800" dirty="0"/>
                  <a:t> the Assignment and Update steps until WCSS (equation (1)) no longer changes.  Then the centroids and members of the K clusters are determined. </a:t>
                </a:r>
              </a:p>
              <a:p>
                <a:r>
                  <a:rPr lang="en-US" sz="1800" b="1" dirty="0"/>
                  <a:t>Note:</a:t>
                </a:r>
                <a:r>
                  <a:rPr lang="en-US" sz="1800" dirty="0"/>
                  <a:t> When using random assignment of the K-means to start the algorithm, one might try several starting point K-means and then choose the “best” starting point to be the random K-means that produces the smallest WCSS among all of the random starting points </a:t>
                </a:r>
                <a:r>
                  <a:rPr lang="en-US" sz="1800" dirty="0" smtClean="0"/>
                  <a:t>tried in the K-means procedure.  </a:t>
                </a:r>
              </a:p>
              <a:p>
                <a:r>
                  <a:rPr lang="en-US" sz="1800" dirty="0"/>
                  <a:t>Regardless of the clustering technique used, one should strive to choose clusters that are interpretable and make sense given the domain-specific knowledge that we have about the problem at hand.  </a:t>
                </a:r>
              </a:p>
              <a:p>
                <a:endParaRPr lang="en-US" sz="2100"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96" t="-1348" r="-667"/>
                </a:stretch>
              </a:blipFill>
            </p:spPr>
            <p:txBody>
              <a:bodyPr/>
              <a:lstStyle/>
              <a:p>
                <a:r>
                  <a:rPr lang="en-US">
                    <a:noFill/>
                  </a:rPr>
                  <a:t> </a:t>
                </a:r>
              </a:p>
            </p:txBody>
          </p:sp>
        </mc:Fallback>
      </mc:AlternateContent>
    </p:spTree>
    <p:extLst>
      <p:ext uri="{BB962C8B-B14F-4D97-AF65-F5344CB8AC3E}">
        <p14:creationId xmlns:p14="http://schemas.microsoft.com/office/powerpoint/2010/main" val="3862883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126162"/>
          </a:xfrm>
        </p:spPr>
        <p:txBody>
          <a:bodyPr>
            <a:normAutofit/>
          </a:bodyPr>
          <a:lstStyle/>
          <a:p>
            <a:pPr lvl="0"/>
            <a:r>
              <a:rPr lang="en-US" dirty="0"/>
              <a:t>Review Utilities.xls </a:t>
            </a:r>
            <a:r>
              <a:rPr lang="en-US" dirty="0" smtClean="0"/>
              <a:t>data</a:t>
            </a:r>
            <a:br>
              <a:rPr lang="en-US" dirty="0" smtClean="0"/>
            </a:br>
            <a:r>
              <a:rPr lang="en-US" dirty="0" smtClean="0"/>
              <a:t>for Practice with </a:t>
            </a:r>
            <a:r>
              <a:rPr lang="en-US" smtClean="0"/>
              <a:t>Clustering Methods</a:t>
            </a:r>
            <a:r>
              <a:rPr lang="en-US" dirty="0"/>
              <a:t/>
            </a:r>
            <a:br>
              <a:rPr lang="en-US" dirty="0"/>
            </a:br>
            <a:endParaRPr lang="en-US" dirty="0"/>
          </a:p>
        </p:txBody>
      </p:sp>
    </p:spTree>
    <p:extLst>
      <p:ext uri="{BB962C8B-B14F-4D97-AF65-F5344CB8AC3E}">
        <p14:creationId xmlns:p14="http://schemas.microsoft.com/office/powerpoint/2010/main" val="3629777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smtClean="0"/>
              <a:t>Classroom Exercise:</a:t>
            </a:r>
            <a:br>
              <a:rPr lang="en-US" smtClean="0"/>
            </a:br>
            <a:r>
              <a:rPr lang="en-US" smtClean="0"/>
              <a:t>Exercise 13</a:t>
            </a:r>
            <a:endParaRPr lang="en-US" dirty="0"/>
          </a:p>
        </p:txBody>
      </p:sp>
    </p:spTree>
    <p:extLst>
      <p:ext uri="{BB962C8B-B14F-4D97-AF65-F5344CB8AC3E}">
        <p14:creationId xmlns:p14="http://schemas.microsoft.com/office/powerpoint/2010/main" val="133235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r>
              <a:rPr lang="en-US" b="1"/>
              <a:t>Presentation </a:t>
            </a:r>
            <a:r>
              <a:rPr lang="en-US" b="1" smtClean="0"/>
              <a:t>17</a:t>
            </a:r>
            <a:r>
              <a:rPr lang="en-US" b="1" dirty="0" smtClean="0"/>
              <a:t/>
            </a:r>
            <a:br>
              <a:rPr lang="en-US" b="1" dirty="0" smtClean="0"/>
            </a:br>
            <a:r>
              <a:rPr lang="en-US" b="1" dirty="0"/>
              <a:t/>
            </a:r>
            <a:br>
              <a:rPr lang="en-US" b="1" dirty="0"/>
            </a:br>
            <a:r>
              <a:rPr lang="en-US" b="1" dirty="0"/>
              <a:t>Cluster </a:t>
            </a:r>
            <a:r>
              <a:rPr lang="en-US" b="1" dirty="0" smtClean="0"/>
              <a:t>Analysis</a:t>
            </a:r>
            <a:br>
              <a:rPr lang="en-US" b="1" dirty="0" smtClean="0"/>
            </a:br>
            <a:r>
              <a:rPr lang="en-US" b="1" dirty="0"/>
              <a:t/>
            </a:r>
            <a:br>
              <a:rPr lang="en-US" b="1" dirty="0"/>
            </a:br>
            <a:r>
              <a:rPr lang="en-US" b="1" dirty="0" smtClean="0"/>
              <a:t>Chapter 14 in SPB</a:t>
            </a:r>
            <a:r>
              <a:rPr lang="en-US" b="1" dirty="0"/>
              <a:t/>
            </a:r>
            <a:br>
              <a:rPr lang="en-US" b="1" dirty="0"/>
            </a:br>
            <a:endParaRPr lang="en-US" dirty="0"/>
          </a:p>
        </p:txBody>
      </p:sp>
    </p:spTree>
    <p:extLst>
      <p:ext uri="{BB962C8B-B14F-4D97-AF65-F5344CB8AC3E}">
        <p14:creationId xmlns:p14="http://schemas.microsoft.com/office/powerpoint/2010/main" val="3220179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97562"/>
          </a:xfrm>
        </p:spPr>
        <p:txBody>
          <a:bodyPr>
            <a:normAutofit/>
          </a:bodyPr>
          <a:lstStyle/>
          <a:p>
            <a:r>
              <a:rPr lang="en-US" dirty="0" smtClean="0"/>
              <a:t>First go read the </a:t>
            </a:r>
            <a:r>
              <a:rPr lang="en-US" dirty="0" err="1" smtClean="0"/>
              <a:t>pdf</a:t>
            </a:r>
            <a:r>
              <a:rPr lang="en-US" dirty="0" smtClean="0"/>
              <a:t> file</a:t>
            </a:r>
            <a:br>
              <a:rPr lang="en-US" dirty="0" smtClean="0"/>
            </a:br>
            <a:r>
              <a:rPr lang="en-US" dirty="0" smtClean="0"/>
              <a:t>“Cluster Analysis_v3.pdf” on the Class Website for a detailed discussion of Cluster Methods and an illustrative example of the method.  In this PowerPoint we only provide a set of short notes on Cluster Analysis. </a:t>
            </a:r>
            <a:endParaRPr lang="en-US" dirty="0"/>
          </a:p>
        </p:txBody>
      </p:sp>
    </p:spTree>
    <p:extLst>
      <p:ext uri="{BB962C8B-B14F-4D97-AF65-F5344CB8AC3E}">
        <p14:creationId xmlns:p14="http://schemas.microsoft.com/office/powerpoint/2010/main" val="3278432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55000" lnSpcReduction="20000"/>
              </a:bodyPr>
              <a:lstStyle/>
              <a:p>
                <a:pPr lvl="0"/>
                <a:r>
                  <a:rPr lang="en-US" dirty="0" smtClean="0"/>
                  <a:t>Cluster Analysis is an </a:t>
                </a:r>
                <a:r>
                  <a:rPr lang="en-US" b="1" dirty="0" smtClean="0"/>
                  <a:t>unsupervised learning method</a:t>
                </a:r>
                <a:r>
                  <a:rPr lang="en-US" dirty="0" smtClean="0"/>
                  <a:t>.  It doesn’t involve prediction or classification.</a:t>
                </a:r>
              </a:p>
              <a:p>
                <a:pPr lvl="0"/>
                <a:r>
                  <a:rPr lang="en-US" dirty="0" smtClean="0"/>
                  <a:t>Clustering is based on assigning vector observations, say, </a:t>
                </a:r>
                <a14:m>
                  <m:oMath xmlns:m="http://schemas.openxmlformats.org/officeDocument/2006/math">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r>
                          <a:rPr lang="en-US" b="0" i="1" smtClean="0">
                            <a:latin typeface="Cambria Math"/>
                          </a:rPr>
                          <m:t>, </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r>
                          <a:rPr lang="en-US" b="0" i="1" smtClean="0">
                            <a:latin typeface="Cambria Math"/>
                          </a:rPr>
                          <m:t>, </m:t>
                        </m:r>
                        <m:r>
                          <a:rPr lang="en-US" b="0" i="1" smtClean="0">
                            <a:latin typeface="Cambria Math"/>
                            <a:ea typeface="Cambria Math"/>
                          </a:rPr>
                          <m:t>⋯, </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𝑋</m:t>
                            </m:r>
                          </m:e>
                          <m:sub>
                            <m:r>
                              <a:rPr lang="en-US" b="0" i="1" smtClean="0">
                                <a:latin typeface="Cambria Math"/>
                                <a:ea typeface="Cambria Math"/>
                              </a:rPr>
                              <m:t>𝑘</m:t>
                            </m:r>
                          </m:sub>
                        </m:sSub>
                      </m:e>
                    </m:d>
                  </m:oMath>
                </a14:m>
                <a:r>
                  <a:rPr lang="en-US" dirty="0" smtClean="0"/>
                  <a:t> into distinct groups for the purpose of description and later action.  </a:t>
                </a:r>
              </a:p>
              <a:p>
                <a:pPr lvl="0"/>
                <a:r>
                  <a:rPr lang="en-US" dirty="0" smtClean="0"/>
                  <a:t>Clustering of a company’s customer base is often used to conduct “customer segmentation” for purposes of specializing advertising and customer incentive programs and practicing differential pricing of products by customer segments (groups).  In the latter example, differential pricing is nothing more than practicing price discrimination based upon the different </a:t>
                </a:r>
                <a:r>
                  <a:rPr lang="en-US" dirty="0" err="1" smtClean="0"/>
                  <a:t>elasticities</a:t>
                </a:r>
                <a:r>
                  <a:rPr lang="en-US" dirty="0" smtClean="0"/>
                  <a:t> of demand across customer groups.    </a:t>
                </a:r>
                <a:endParaRPr lang="en-US" dirty="0"/>
              </a:p>
              <a:p>
                <a:pPr lvl="0"/>
                <a:r>
                  <a:rPr lang="en-US" dirty="0"/>
                  <a:t>Cluster Analysis is an “Art Form.”  It must be practiced with care.  The more experience you have in doing cluster analysis, the better you are as a practitioner.   </a:t>
                </a:r>
              </a:p>
              <a:p>
                <a:pPr lvl="0"/>
                <a:r>
                  <a:rPr lang="en-US" b="1" dirty="0"/>
                  <a:t>Normalization of data before proceeding to do cluster analysis is recommended.  </a:t>
                </a:r>
                <a:r>
                  <a:rPr lang="en-US" dirty="0"/>
                  <a:t>Cluster Analysis involving variables with very different scales of measurement can lead to clusters that are not robust to adding or deleting variables or observations.</a:t>
                </a:r>
              </a:p>
              <a:p>
                <a:pPr lvl="0"/>
                <a:r>
                  <a:rPr lang="en-US" dirty="0"/>
                  <a:t>Two Basic Approaches to Clustering:</a:t>
                </a:r>
              </a:p>
              <a:p>
                <a:pPr marL="0" indent="0">
                  <a:buNone/>
                </a:pPr>
                <a:r>
                  <a:rPr lang="en-US" dirty="0" smtClean="0"/>
                  <a:t>       a</a:t>
                </a:r>
                <a:r>
                  <a:rPr lang="en-US" dirty="0"/>
                  <a:t>) </a:t>
                </a:r>
                <a:r>
                  <a:rPr lang="en-US" b="1" dirty="0"/>
                  <a:t>Hierarchical Clustering </a:t>
                </a:r>
                <a:r>
                  <a:rPr lang="en-US" dirty="0"/>
                  <a:t>(</a:t>
                </a:r>
                <a:r>
                  <a:rPr lang="en-US" dirty="0" smtClean="0"/>
                  <a:t>Agglomerative and Divisive approaches)</a:t>
                </a:r>
                <a:endParaRPr lang="en-US" dirty="0"/>
              </a:p>
              <a:p>
                <a:pPr marL="0" indent="0">
                  <a:buNone/>
                </a:pPr>
                <a:r>
                  <a:rPr lang="en-US" dirty="0" smtClean="0"/>
                  <a:t>       b</a:t>
                </a:r>
                <a:r>
                  <a:rPr lang="en-US" dirty="0"/>
                  <a:t>) </a:t>
                </a:r>
                <a:r>
                  <a:rPr lang="en-US" b="1" dirty="0"/>
                  <a:t>Non-hierarchical </a:t>
                </a:r>
                <a:r>
                  <a:rPr lang="en-US" b="1" dirty="0" smtClean="0"/>
                  <a:t>Clustering </a:t>
                </a:r>
                <a:r>
                  <a:rPr lang="en-US" dirty="0"/>
                  <a:t>(</a:t>
                </a:r>
                <a:r>
                  <a:rPr lang="en-US" dirty="0" smtClean="0"/>
                  <a:t>K-means)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444" t="-1752" r="-593"/>
                </a:stretch>
              </a:blipFill>
            </p:spPr>
            <p:txBody>
              <a:bodyPr/>
              <a:lstStyle/>
              <a:p>
                <a:r>
                  <a:rPr lang="en-US">
                    <a:noFill/>
                  </a:rPr>
                  <a:t> </a:t>
                </a:r>
              </a:p>
            </p:txBody>
          </p:sp>
        </mc:Fallback>
      </mc:AlternateContent>
    </p:spTree>
    <p:extLst>
      <p:ext uri="{BB962C8B-B14F-4D97-AF65-F5344CB8AC3E}">
        <p14:creationId xmlns:p14="http://schemas.microsoft.com/office/powerpoint/2010/main" val="175220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Distinct Clustering Approaches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Basic Approaches for Doing Clustering:</a:t>
            </a:r>
          </a:p>
          <a:p>
            <a:pPr marL="0" indent="0">
              <a:buNone/>
            </a:pPr>
            <a:r>
              <a:rPr lang="en-US" dirty="0"/>
              <a:t> </a:t>
            </a:r>
            <a:r>
              <a:rPr lang="en-US" dirty="0" smtClean="0"/>
              <a:t>          Hierarchical Clustering</a:t>
            </a:r>
          </a:p>
          <a:p>
            <a:pPr marL="0" indent="0">
              <a:buNone/>
            </a:pPr>
            <a:r>
              <a:rPr lang="en-US" dirty="0"/>
              <a:t> </a:t>
            </a:r>
            <a:r>
              <a:rPr lang="en-US" dirty="0" smtClean="0"/>
              <a:t>          Non-Hierarchical Clustering</a:t>
            </a:r>
          </a:p>
          <a:p>
            <a:r>
              <a:rPr lang="en-US" b="1" dirty="0" smtClean="0"/>
              <a:t>Hierarchical Clustering </a:t>
            </a:r>
            <a:r>
              <a:rPr lang="en-US" dirty="0" smtClean="0"/>
              <a:t>– final clusters are built following a distinct set of sequential steps</a:t>
            </a:r>
          </a:p>
          <a:p>
            <a:r>
              <a:rPr lang="en-US" b="1" dirty="0" smtClean="0"/>
              <a:t>Non-Hierarchical Clustering </a:t>
            </a:r>
            <a:r>
              <a:rPr lang="en-US" dirty="0" smtClean="0"/>
              <a:t>– Clusters are built in such a way that if M clusters are built there is no guarantee that putting together two of the clusters would give rise to the same (M-1) clusters built separately by the method.       </a:t>
            </a:r>
            <a:endParaRPr lang="en-US" dirty="0"/>
          </a:p>
        </p:txBody>
      </p:sp>
    </p:spTree>
    <p:extLst>
      <p:ext uri="{BB962C8B-B14F-4D97-AF65-F5344CB8AC3E}">
        <p14:creationId xmlns:p14="http://schemas.microsoft.com/office/powerpoint/2010/main" val="3396634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981200"/>
          </a:xfrm>
        </p:spPr>
        <p:txBody>
          <a:bodyPr>
            <a:normAutofit fontScale="90000"/>
          </a:bodyPr>
          <a:lstStyle/>
          <a:p>
            <a:r>
              <a:rPr lang="en-US" sz="2000" b="1" dirty="0" smtClean="0"/>
              <a:t>Hierarchical Clustering:</a:t>
            </a:r>
            <a:br>
              <a:rPr lang="en-US" sz="2000" b="1" dirty="0" smtClean="0"/>
            </a:br>
            <a:r>
              <a:rPr lang="en-US" sz="2000" dirty="0"/>
              <a:t>Two ways of building hierarchical </a:t>
            </a:r>
            <a:r>
              <a:rPr lang="en-US" sz="2000" dirty="0" smtClean="0"/>
              <a:t>clusters –</a:t>
            </a:r>
            <a:br>
              <a:rPr lang="en-US" sz="2000" dirty="0" smtClean="0"/>
            </a:br>
            <a:r>
              <a:rPr lang="en-US" sz="1800" b="1" dirty="0" smtClean="0"/>
              <a:t>Agglomerative</a:t>
            </a:r>
            <a:r>
              <a:rPr lang="en-US" sz="1800" dirty="0" smtClean="0"/>
              <a:t> versus </a:t>
            </a:r>
            <a:r>
              <a:rPr lang="en-US" sz="1800" b="1" dirty="0" smtClean="0"/>
              <a:t>Divisive</a:t>
            </a:r>
            <a:r>
              <a:rPr lang="en-US" sz="1800" dirty="0" smtClean="0"/>
              <a:t> Approaches. </a:t>
            </a:r>
            <a:br>
              <a:rPr lang="en-US" sz="1800" dirty="0" smtClean="0"/>
            </a:br>
            <a:r>
              <a:rPr lang="en-US" sz="1800" dirty="0" smtClean="0"/>
              <a:t/>
            </a:r>
            <a:br>
              <a:rPr lang="en-US" sz="1800" dirty="0" smtClean="0"/>
            </a:br>
            <a:r>
              <a:rPr lang="en-US" sz="1800" dirty="0" smtClean="0"/>
              <a:t> The Agglomerative Approach starts with each case making up its own cluster and then forming more and more aggregative clusters one step at a time.  The Divisive approach starts with all cases in one cluster and then breaks this comprehensive cluster into a succession of smaller and smaller clusters.</a:t>
            </a:r>
            <a:r>
              <a:rPr lang="en-US" sz="1800" dirty="0"/>
              <a:t/>
            </a:r>
            <a:br>
              <a:rPr lang="en-US" sz="1800" dirty="0"/>
            </a:br>
            <a:endParaRPr lang="en-US" sz="1800" dirty="0"/>
          </a:p>
        </p:txBody>
      </p:sp>
      <p:sp>
        <p:nvSpPr>
          <p:cNvPr id="3" name="Content Placeholder 2"/>
          <p:cNvSpPr>
            <a:spLocks noGrp="1"/>
          </p:cNvSpPr>
          <p:nvPr>
            <p:ph idx="1"/>
          </p:nvPr>
        </p:nvSpPr>
        <p:spPr>
          <a:xfrm>
            <a:off x="457200" y="2438400"/>
            <a:ext cx="8229600" cy="3687763"/>
          </a:xfrm>
        </p:spPr>
        <p:txBody>
          <a:bodyPr/>
          <a:lstStyle/>
          <a:p>
            <a:pPr marL="0" indent="0">
              <a:buNone/>
            </a:pPr>
            <a:endParaRPr lang="en-US" dirty="0" smtClean="0"/>
          </a:p>
          <a:p>
            <a:pPr marL="0" indent="0">
              <a:buNone/>
            </a:pPr>
            <a:endParaRPr lang="en-US" dirty="0"/>
          </a:p>
        </p:txBody>
      </p:sp>
      <p:pic>
        <p:nvPicPr>
          <p:cNvPr id="4" name="Picture 3"/>
          <p:cNvPicPr/>
          <p:nvPr/>
        </p:nvPicPr>
        <p:blipFill>
          <a:blip r:embed="rId2"/>
          <a:srcRect/>
          <a:stretch>
            <a:fillRect/>
          </a:stretch>
        </p:blipFill>
        <p:spPr bwMode="auto">
          <a:xfrm>
            <a:off x="1828800" y="2438400"/>
            <a:ext cx="5486400" cy="4191000"/>
          </a:xfrm>
          <a:prstGeom prst="rect">
            <a:avLst/>
          </a:prstGeom>
          <a:noFill/>
          <a:ln w="9525">
            <a:noFill/>
            <a:miter lim="800000"/>
            <a:headEnd/>
            <a:tailEnd/>
          </a:ln>
        </p:spPr>
      </p:pic>
    </p:spTree>
    <p:extLst>
      <p:ext uri="{BB962C8B-B14F-4D97-AF65-F5344CB8AC3E}">
        <p14:creationId xmlns:p14="http://schemas.microsoft.com/office/powerpoint/2010/main" val="1247220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Agglomerative Clustering</a:t>
            </a:r>
            <a:endParaRPr lang="en-US" dirty="0"/>
          </a:p>
        </p:txBody>
      </p:sp>
      <p:sp>
        <p:nvSpPr>
          <p:cNvPr id="3" name="Content Placeholder 2"/>
          <p:cNvSpPr>
            <a:spLocks noGrp="1"/>
          </p:cNvSpPr>
          <p:nvPr>
            <p:ph idx="1"/>
          </p:nvPr>
        </p:nvSpPr>
        <p:spPr>
          <a:xfrm>
            <a:off x="457200" y="1600200"/>
            <a:ext cx="8229600" cy="4876800"/>
          </a:xfrm>
        </p:spPr>
        <p:txBody>
          <a:bodyPr>
            <a:normAutofit fontScale="25000" lnSpcReduction="20000"/>
          </a:bodyPr>
          <a:lstStyle/>
          <a:p>
            <a:pPr lvl="0"/>
            <a:r>
              <a:rPr lang="en-US" sz="9600" dirty="0"/>
              <a:t>Start with n clusters (each observation = cluster)</a:t>
            </a:r>
          </a:p>
          <a:p>
            <a:pPr lvl="0"/>
            <a:r>
              <a:rPr lang="en-US" sz="9600" dirty="0"/>
              <a:t>The two </a:t>
            </a:r>
            <a:r>
              <a:rPr lang="en-US" sz="9600" dirty="0" smtClean="0"/>
              <a:t>“closest” </a:t>
            </a:r>
            <a:r>
              <a:rPr lang="en-US" sz="9600" dirty="0"/>
              <a:t>observations are merged into one </a:t>
            </a:r>
            <a:r>
              <a:rPr lang="en-US" sz="9600" dirty="0" smtClean="0"/>
              <a:t>cluster.</a:t>
            </a:r>
            <a:endParaRPr lang="en-US" sz="9600" dirty="0"/>
          </a:p>
          <a:p>
            <a:pPr lvl="0"/>
            <a:r>
              <a:rPr lang="en-US" sz="9600" dirty="0"/>
              <a:t>At every step, the two clusters that are “closest” to each other are merged.  That is, either single observations are added to existing clusters or two existing clusters are merged.</a:t>
            </a:r>
          </a:p>
          <a:p>
            <a:pPr lvl="0"/>
            <a:r>
              <a:rPr lang="en-US" sz="9600" dirty="0"/>
              <a:t>This process continues until all observations are </a:t>
            </a:r>
            <a:r>
              <a:rPr lang="en-US" sz="9600" dirty="0" smtClean="0"/>
              <a:t>merged into one cluster.  A graph called the </a:t>
            </a:r>
            <a:r>
              <a:rPr lang="en-US" sz="9600" b="1" dirty="0" err="1" smtClean="0"/>
              <a:t>Dendrogram</a:t>
            </a:r>
            <a:r>
              <a:rPr lang="en-US" sz="9600" dirty="0" smtClean="0"/>
              <a:t> summarizes this process.</a:t>
            </a:r>
          </a:p>
          <a:p>
            <a:pPr lvl="0"/>
            <a:r>
              <a:rPr lang="en-US" sz="9600" dirty="0" smtClean="0"/>
              <a:t>The next slide presents a </a:t>
            </a:r>
            <a:r>
              <a:rPr lang="en-US" sz="9600" dirty="0" err="1" smtClean="0"/>
              <a:t>Dendrogram</a:t>
            </a:r>
            <a:r>
              <a:rPr lang="en-US" sz="9600" dirty="0" smtClean="0"/>
              <a:t> based on Average Linkage Distance applied to the Utilities.xls data set. </a:t>
            </a:r>
            <a:r>
              <a:rPr lang="en-US" sz="9600" dirty="0"/>
              <a:t>This is a tree-like diagram that summarizes the process of clustering.  For any given number of clusters we can determine the records in the clusters by sliding a horizontal line (ruler) up and down the </a:t>
            </a:r>
            <a:r>
              <a:rPr lang="en-US" sz="9600" dirty="0" err="1" smtClean="0"/>
              <a:t>Dendrogram</a:t>
            </a:r>
            <a:r>
              <a:rPr lang="en-US" sz="9600" dirty="0" smtClean="0"/>
              <a:t> </a:t>
            </a:r>
            <a:r>
              <a:rPr lang="en-US" sz="9600" dirty="0"/>
              <a:t>until the number of vertical intersections of the horizontal line equals the number of clusters desired.</a:t>
            </a:r>
            <a:r>
              <a:rPr lang="en-US" sz="9600" dirty="0" smtClean="0"/>
              <a:t>  </a:t>
            </a:r>
            <a:endParaRPr lang="en-US" sz="9600" dirty="0"/>
          </a:p>
          <a:p>
            <a:pPr marL="0" indent="0">
              <a:buNone/>
            </a:pPr>
            <a:endParaRPr lang="en-US" sz="5100" dirty="0"/>
          </a:p>
        </p:txBody>
      </p:sp>
    </p:spTree>
    <p:extLst>
      <p:ext uri="{BB962C8B-B14F-4D97-AF65-F5344CB8AC3E}">
        <p14:creationId xmlns:p14="http://schemas.microsoft.com/office/powerpoint/2010/main" val="1289618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Dendrogram</a:t>
            </a:r>
            <a:r>
              <a:rPr lang="en-US" dirty="0" smtClean="0"/>
              <a:t> of</a:t>
            </a:r>
            <a:br>
              <a:rPr lang="en-US" dirty="0" smtClean="0"/>
            </a:br>
            <a:r>
              <a:rPr lang="en-US" dirty="0" smtClean="0"/>
              <a:t>Hierarchical Clustering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6197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Different Distance Measures Used in Hierarchical Clustering</a:t>
            </a:r>
            <a:endParaRPr lang="en-US" dirty="0"/>
          </a:p>
        </p:txBody>
      </p:sp>
      <p:sp>
        <p:nvSpPr>
          <p:cNvPr id="3" name="Content Placeholder 2"/>
          <p:cNvSpPr>
            <a:spLocks noGrp="1"/>
          </p:cNvSpPr>
          <p:nvPr>
            <p:ph idx="1"/>
          </p:nvPr>
        </p:nvSpPr>
        <p:spPr>
          <a:xfrm>
            <a:off x="457200" y="2438400"/>
            <a:ext cx="8229600" cy="3687763"/>
          </a:xfrm>
        </p:spPr>
        <p:txBody>
          <a:bodyPr/>
          <a:lstStyle/>
          <a:p>
            <a:r>
              <a:rPr lang="en-US" dirty="0" smtClean="0"/>
              <a:t>Minimum </a:t>
            </a:r>
            <a:r>
              <a:rPr lang="en-US" dirty="0"/>
              <a:t>distance (single linkage)</a:t>
            </a:r>
          </a:p>
          <a:p>
            <a:r>
              <a:rPr lang="en-US" dirty="0" smtClean="0"/>
              <a:t>Maximum </a:t>
            </a:r>
            <a:r>
              <a:rPr lang="en-US" dirty="0"/>
              <a:t>distance (Complete linkage)</a:t>
            </a:r>
          </a:p>
          <a:p>
            <a:r>
              <a:rPr lang="en-US" dirty="0" smtClean="0"/>
              <a:t>Group </a:t>
            </a:r>
            <a:r>
              <a:rPr lang="en-US" dirty="0"/>
              <a:t>Average (</a:t>
            </a:r>
            <a:r>
              <a:rPr lang="en-US"/>
              <a:t>Average </a:t>
            </a:r>
            <a:r>
              <a:rPr lang="en-US" smtClean="0"/>
              <a:t>Linkage)</a:t>
            </a:r>
            <a:endParaRPr lang="en-US" dirty="0" smtClean="0"/>
          </a:p>
          <a:p>
            <a:r>
              <a:rPr lang="en-US" dirty="0" smtClean="0"/>
              <a:t>See a geometric representation of these distance measures in the following 3 slides</a:t>
            </a:r>
            <a:endParaRPr lang="en-US" dirty="0"/>
          </a:p>
        </p:txBody>
      </p:sp>
    </p:spTree>
    <p:extLst>
      <p:ext uri="{BB962C8B-B14F-4D97-AF65-F5344CB8AC3E}">
        <p14:creationId xmlns:p14="http://schemas.microsoft.com/office/powerpoint/2010/main" val="3008363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1488</TotalTime>
  <Words>563</Words>
  <Application>Microsoft Office PowerPoint</Application>
  <PresentationFormat>On-screen Show (4:3)</PresentationFormat>
  <Paragraphs>65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Cambria Math</vt:lpstr>
      <vt:lpstr>Office Theme</vt:lpstr>
      <vt:lpstr>Eco 6380  Predictive Analytics For Economists Spring 2016</vt:lpstr>
      <vt:lpstr>Presentation 17  Cluster Analysis  Chapter 14 in SPB </vt:lpstr>
      <vt:lpstr>First go read the pdf file “Cluster Analysis_v3.pdf” on the Class Website for a detailed discussion of Cluster Methods and an illustrative example of the method.  In this PowerPoint we only provide a set of short notes on Cluster Analysis. </vt:lpstr>
      <vt:lpstr>Main Points</vt:lpstr>
      <vt:lpstr>TWO Distinct Clustering Approaches</vt:lpstr>
      <vt:lpstr>Hierarchical Clustering: Two ways of building hierarchical clusters – Agglomerative versus Divisive Approaches.    The Agglomerative Approach starts with each case making up its own cluster and then forming more and more aggregative clusters one step at a time.  The Divisive approach starts with all cases in one cluster and then breaks this comprehensive cluster into a succession of smaller and smaller clusters. </vt:lpstr>
      <vt:lpstr>Steps in Agglomerative Clustering</vt:lpstr>
      <vt:lpstr>The Dendrogram of Hierarchical Clustering </vt:lpstr>
      <vt:lpstr>Three Different Distance Measures Used in Hierarchical Clustering</vt:lpstr>
      <vt:lpstr>Minimum Distance (Single Linkage)</vt:lpstr>
      <vt:lpstr>Maximum Distance (Complete Linkage)</vt:lpstr>
      <vt:lpstr>Group Average (Average Linkage)</vt:lpstr>
      <vt:lpstr>Limitations of Hierarchical Clustering</vt:lpstr>
      <vt:lpstr>K-Means Clustering (Non-Hierarchical Clustering)</vt:lpstr>
      <vt:lpstr>Steps in the K-Means Clustering Approach</vt:lpstr>
      <vt:lpstr>Lloyd Algorithm</vt:lpstr>
      <vt:lpstr>Review Utilities.xls data for Practice with Clustering Methods </vt:lpstr>
      <vt:lpstr>Classroom Exercise: Exercise 13</vt:lpstr>
    </vt:vector>
  </TitlesOfParts>
  <Company>SMU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Fomby, Tom</cp:lastModifiedBy>
  <cp:revision>123</cp:revision>
  <cp:lastPrinted>2013-06-25T21:02:56Z</cp:lastPrinted>
  <dcterms:created xsi:type="dcterms:W3CDTF">2013-06-20T02:43:46Z</dcterms:created>
  <dcterms:modified xsi:type="dcterms:W3CDTF">2016-02-03T20:00:09Z</dcterms:modified>
</cp:coreProperties>
</file>