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73" r:id="rId5"/>
    <p:sldId id="274" r:id="rId6"/>
    <p:sldId id="275" r:id="rId7"/>
    <p:sldId id="264" r:id="rId8"/>
    <p:sldId id="265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3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9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3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0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0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32DD-D7D8-4BA6-B6E5-182AD5BAF852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67AC-96FD-4DFB-BACA-00B37D020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ussell.albright@sas.oc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90799"/>
          </a:xfrm>
        </p:spPr>
        <p:txBody>
          <a:bodyPr>
            <a:normAutofit/>
          </a:bodyPr>
          <a:lstStyle/>
          <a:p>
            <a:r>
              <a:rPr lang="en-US" sz="4000" b="1" smtClean="0"/>
              <a:t>Eco 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smtClean="0"/>
              <a:t>Spring 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362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594BE-093C-4D76-8C91-3238B6C86FD0}" type="slidenum">
              <a:rPr lang="en-US"/>
              <a:pPr/>
              <a:t>10</a:t>
            </a:fld>
            <a:endParaRPr lang="en-US" b="0" dirty="0">
              <a:latin typeface="Times New Roman" pitchFamily="18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An Example Application of the SVD to Scoring the Federalist Papers of Unknown Authorship</a:t>
            </a:r>
            <a:br>
              <a:rPr lang="en-US" i="1" dirty="0" smtClean="0"/>
            </a:br>
            <a:endParaRPr lang="en-US" dirty="0"/>
          </a:p>
        </p:txBody>
      </p:sp>
      <p:pic>
        <p:nvPicPr>
          <p:cNvPr id="43013" name="Picture 5" descr="tmc1p6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3352800"/>
            <a:ext cx="7696200" cy="1409700"/>
          </a:xfrm>
          <a:noFill/>
          <a:ln w="28575">
            <a:solidFill>
              <a:schemeClr val="tx1"/>
            </a:solidFill>
          </a:ln>
        </p:spPr>
      </p:pic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362200" y="5257800"/>
            <a:ext cx="272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SVD  Transformation</a:t>
            </a:r>
            <a:endParaRPr lang="en-US" sz="2400" dirty="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343400" y="2362200"/>
            <a:ext cx="2531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Logistic Regression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3657600" y="4572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2971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3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167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02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“Taming Text with the SVD” by Russ Albright, Ph.D., SAS Institute Inc., Cary, NC, </a:t>
            </a:r>
            <a:r>
              <a:rPr lang="en-US" dirty="0" err="1" smtClean="0">
                <a:hlinkClick r:id="rId2"/>
              </a:rPr>
              <a:t>russell.albright@sas.ocm</a:t>
            </a:r>
            <a:r>
              <a:rPr lang="en-US" dirty="0" smtClean="0"/>
              <a:t>, January, 2004</a:t>
            </a:r>
          </a:p>
          <a:p>
            <a:r>
              <a:rPr lang="en-US" dirty="0" smtClean="0"/>
              <a:t>“Mining Textual Data Using SAS Text Miner for SAS 9 Course Notes”, SAS Inc., Cary</a:t>
            </a:r>
            <a:r>
              <a:rPr lang="en-US" smtClean="0"/>
              <a:t>, 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b="1" dirty="0" smtClean="0"/>
              <a:t>Presentation 18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048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Brief Introduction to Text Mining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And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Singular Value Decomposition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Research Assistant: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Chad Baldwin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3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Full SVD for a Term-Document Frequency Matrix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5266"/>
            <a:ext cx="7677150" cy="320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97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72" y="685800"/>
            <a:ext cx="8364828" cy="5715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-th column of the matrix A, say     , contains the counts that occur for each of the m terms in the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-th document,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= 1,2,…,n. The r left-singular vectors of the A matrix are in the columns of the U matrix. Equivalently the left-singular vectors in U are the unit-length eigenvectors of the AA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matrix. The r right-singular vectors of the A matrix are represented by the rows of the V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matrix. Equivalently, these right-singular vectors are the unit-length eigenvectors of the A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A matrix. Finally, the r singular values arrayed along the diagonal of the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matrix are the square roots of the eigenvalues from AA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or A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A. The eigenvalues of these two matrices are the same. These eigenvalues are arranged in the S matrix from highest value to lowest value running down the diagonal.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latin typeface="+mn-lt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1252" y="148106"/>
            <a:ext cx="342900" cy="476250"/>
          </a:xfrm>
          <a:prstGeom prst="rect">
            <a:avLst/>
          </a:prstGeom>
          <a:noFill/>
        </p:spPr>
      </p:pic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152400"/>
                <a:ext cx="8610600" cy="6324600"/>
              </a:xfrm>
            </p:spPr>
            <p:txBody>
              <a:bodyPr anchor="t">
                <a:normAutofit/>
              </a:bodyPr>
              <a:lstStyle/>
              <a:p>
                <a:pPr algn="l"/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What we want to do is approximate the A matrix by using the first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(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 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&lt;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 r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) columns of U resulting in a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m x 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matrix      , the first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singular values of S resulting in a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 x k 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matrix      and the first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rows of      resulting in a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x k 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matrix      . Therefore, the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k</a:t>
                </a:r>
                <a:r>
                  <a:rPr lang="en-US" sz="2800" dirty="0" smtClean="0">
                    <a:latin typeface="Cambria Math" pitchFamily="18" charset="0"/>
                    <a:ea typeface="Cambria Math" pitchFamily="18" charset="0"/>
                  </a:rPr>
                  <a:t>-dimensional SVD approximation of A is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≈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endParaRPr lang="en-US" sz="2800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152400"/>
                <a:ext cx="8610600" cy="6324600"/>
              </a:xfrm>
              <a:blipFill rotWithShape="0">
                <a:blip r:embed="rId2"/>
                <a:stretch>
                  <a:fillRect l="-1487" t="-963" r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1375" y="1075386"/>
            <a:ext cx="400050" cy="4762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1831" y="1899634"/>
            <a:ext cx="419100" cy="495300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5797" y="1493949"/>
            <a:ext cx="419100" cy="485775"/>
          </a:xfrm>
          <a:prstGeom prst="rect">
            <a:avLst/>
          </a:prstGeom>
          <a:noFill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6529" y="1481071"/>
            <a:ext cx="381000" cy="47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436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Approximating the Term-Document Frequency Matrix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395" y="2104104"/>
            <a:ext cx="7157882" cy="299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2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Let       denote the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-th column of the Term-Document Frequency matrix. In our SVD analysis, we want to compress the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x 1 Term-Count vector for the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-th document,      ,to a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k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x 1 dimensional vector, say      , whose first  element is                          , second element is 		      , …, and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-th element is  </a:t>
            </a:r>
            <a:br>
              <a:rPr lang="en-US" sz="32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	       resulting in the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k-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dimensional representation of the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-th document as                          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                            					      .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963" y="5426437"/>
            <a:ext cx="4919565" cy="5429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981075"/>
            <a:ext cx="438150" cy="619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438400"/>
            <a:ext cx="438150" cy="6191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2895600"/>
            <a:ext cx="409575" cy="619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06392" y="3483734"/>
            <a:ext cx="2230001" cy="530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48" y="3966692"/>
            <a:ext cx="2250000" cy="530000"/>
          </a:xfrm>
          <a:prstGeom prst="rect">
            <a:avLst/>
          </a:prstGeom>
          <a:noFill/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48" y="4456094"/>
            <a:ext cx="2270000" cy="53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483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00800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By this SVD decomposition we have reduced the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m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x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n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Term-Document Frequency matrix to the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x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n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matrix</a:t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Then these columns of SVD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can be used as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explanatory variables in classification models (like the logistic model) to help us to discriminate between documents, whether they be binary, nominal, or ordinal classified documents, e.g., (0 = no fraud, 1 = fraud document), (1 = sports article, 0 = non-sports article), or (0 = document containing no praise, all criticism, 1 = document containing mixed praise and criticism, and 2 = document containing all praise).</a:t>
            </a:r>
            <a:br>
              <a:rPr lang="en-US" sz="2400" dirty="0" smtClean="0">
                <a:latin typeface="Cambria Math" pitchFamily="18" charset="0"/>
                <a:ea typeface="Cambria Math" pitchFamily="18" charset="0"/>
              </a:rPr>
            </a:b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7674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371600"/>
            <a:ext cx="3581400" cy="10668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838200"/>
            <a:ext cx="228600" cy="2362200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838200"/>
            <a:ext cx="228600" cy="2362200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669" y="2398825"/>
            <a:ext cx="1924050" cy="409575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5834" y="2414520"/>
            <a:ext cx="1362075" cy="409575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4381" y="1871327"/>
            <a:ext cx="1000125" cy="40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01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Comments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SVD scores are often supplemented with a few specific (“pet”) words and their document frequency counts.  For example, the </a:t>
            </a:r>
            <a:r>
              <a:rPr lang="en-US" sz="2600" u="sng" dirty="0" smtClean="0"/>
              <a:t>Wall Street Journal</a:t>
            </a:r>
            <a:r>
              <a:rPr lang="en-US" sz="2600" dirty="0" smtClean="0"/>
              <a:t> has a text mining index made up of a frequency count of the usage of the word “recession” in a set of financial publications.  If the frequency count of the recession word goes up in these certain financial documents, then possibly there is a greater chance of an actual recession developing in the future.  </a:t>
            </a:r>
          </a:p>
          <a:p>
            <a:r>
              <a:rPr lang="en-US" sz="2600" dirty="0" smtClean="0"/>
              <a:t>Like any input variable, one can initially apply a variable-selection routine to determine which of the “pet” words to include along with the SVD scores.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72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511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Eco 6380  Predictive Analytics For Economists Spring 2016</vt:lpstr>
      <vt:lpstr>Presentation 18 </vt:lpstr>
      <vt:lpstr>Full SVD for a Term-Document Frequency Matrix</vt:lpstr>
      <vt:lpstr>The i-th column of the matrix A, say     , contains the counts that occur for each of the m terms in the i-th document, i = 1,2,…,n. The r left-singular vectors of the A matrix are in the columns of the U matrix. Equivalently the left-singular vectors in U are the unit-length eigenvectors of the AAT matrix. The r right-singular vectors of the A matrix are represented by the rows of the VT matrix. Equivalently, these right-singular vectors are the unit-length eigenvectors of the ATA matrix. Finally, the r singular values arrayed along the diagonal of the S matrix are the square roots of the eigenvalues from AAT or ATA. The eigenvalues of these two matrices are the same. These eigenvalues are arranged in the S matrix from highest value to lowest value running down the diagonal. </vt:lpstr>
      <vt:lpstr>What we want to do is approximate the A matrix by using the first k (k &lt; r) columns of U resulting in a m x k matrix      , the first k singular values of S resulting in a k x k matrix      and the first k rows of      resulting in a k x k matrix      . Therefore, the k-dimensional SVD approximation of A is    〖A≈A_k=∑1_(i=1)^k▒〖σ_i u_i v_i^t=〗 U〗_k S_k V_k^t  </vt:lpstr>
      <vt:lpstr>Approximating the Term-Document Frequency Matrix</vt:lpstr>
      <vt:lpstr>Let       denote the i-th column of the Term-Document Frequency matrix. In our SVD analysis, we want to compress the m x 1 Term-Count vector for the i-th document,      ,to a k x 1 dimensional vector, say      , whose first  element is                          , second element is         , …, and k-th element is            resulting in the k-dimensional representation of the i-th document as                                                                        .</vt:lpstr>
      <vt:lpstr>By this SVD decomposition we have reduced the m x n Term-Document Frequency matrix to the k x n matrix       Then these columns of SVDk can be used as k explanatory variables in classification models (like the logistic model) to help us to discriminate between documents, whether they be binary, nominal, or ordinal classified documents, e.g., (0 = no fraud, 1 = fraud document), (1 = sports article, 0 = non-sports article), or (0 = document containing no praise, all criticism, 1 = document containing mixed praise and criticism, and 2 = document containing all praise). </vt:lpstr>
      <vt:lpstr>Some Comments</vt:lpstr>
      <vt:lpstr>An Example Application of the SVD to Scoring the Federalist Papers of Unknown Authorship </vt:lpstr>
      <vt:lpstr>PowerPoint Presentation</vt:lpstr>
      <vt:lpstr>PowerPoint Presentation</vt:lpstr>
      <vt:lpstr>Primary References</vt:lpstr>
    </vt:vector>
  </TitlesOfParts>
  <Company>Southern Methodist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5385  Predictive Analytics For Economists Spring 2014</dc:title>
  <dc:creator>Fomby, Tom</dc:creator>
  <cp:lastModifiedBy>Fomby, Tom</cp:lastModifiedBy>
  <cp:revision>10</cp:revision>
  <dcterms:created xsi:type="dcterms:W3CDTF">2014-04-26T20:52:16Z</dcterms:created>
  <dcterms:modified xsi:type="dcterms:W3CDTF">2016-04-22T02:18:33Z</dcterms:modified>
</cp:coreProperties>
</file>