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4" r:id="rId2"/>
    <p:sldId id="268" r:id="rId3"/>
    <p:sldId id="264" r:id="rId4"/>
    <p:sldId id="259" r:id="rId5"/>
    <p:sldId id="263" r:id="rId6"/>
    <p:sldId id="260" r:id="rId7"/>
    <p:sldId id="261" r:id="rId8"/>
    <p:sldId id="262" r:id="rId9"/>
    <p:sldId id="267" r:id="rId10"/>
    <p:sldId id="265" r:id="rId11"/>
    <p:sldId id="270" r:id="rId12"/>
    <p:sldId id="271" r:id="rId13"/>
    <p:sldId id="272" r:id="rId14"/>
    <p:sldId id="266"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70"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CD5CA1-1356-4F04-93DF-3311A5DBBDBC}" type="datetimeFigureOut">
              <a:rPr lang="en-US" smtClean="0"/>
              <a:t>1/21/2016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A1ECF3-DFFF-4260-8A20-77DF0F0F416A}" type="slidenum">
              <a:rPr lang="en-US" smtClean="0"/>
              <a:t>‹#›</a:t>
            </a:fld>
            <a:endParaRPr lang="en-US"/>
          </a:p>
        </p:txBody>
      </p:sp>
    </p:spTree>
    <p:extLst>
      <p:ext uri="{BB962C8B-B14F-4D97-AF65-F5344CB8AC3E}">
        <p14:creationId xmlns:p14="http://schemas.microsoft.com/office/powerpoint/2010/main" val="4019606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27ABE8-149B-4C03-AE67-0CAD740FE09A}" type="slidenum">
              <a:rPr lang="en-US"/>
              <a:pPr/>
              <a:t>6</a:t>
            </a:fld>
            <a:endParaRPr lang="en-US"/>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10217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17BAE5-E8CA-4D9F-A0BE-99B2F75AF5EA}"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2289043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17BAE5-E8CA-4D9F-A0BE-99B2F75AF5EA}"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383109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17BAE5-E8CA-4D9F-A0BE-99B2F75AF5EA}"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603844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17BAE5-E8CA-4D9F-A0BE-99B2F75AF5EA}"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1528864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17BAE5-E8CA-4D9F-A0BE-99B2F75AF5EA}"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2353693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17BAE5-E8CA-4D9F-A0BE-99B2F75AF5EA}"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2495074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17BAE5-E8CA-4D9F-A0BE-99B2F75AF5EA}" type="datetimeFigureOut">
              <a:rPr lang="en-US" smtClean="0"/>
              <a:t>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784401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17BAE5-E8CA-4D9F-A0BE-99B2F75AF5EA}" type="datetimeFigureOut">
              <a:rPr lang="en-US" smtClean="0"/>
              <a:t>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2691538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7BAE5-E8CA-4D9F-A0BE-99B2F75AF5EA}" type="datetimeFigureOut">
              <a:rPr lang="en-US" smtClean="0"/>
              <a:t>1/21/2016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1898008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17BAE5-E8CA-4D9F-A0BE-99B2F75AF5EA}"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264172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17BAE5-E8CA-4D9F-A0BE-99B2F75AF5EA}"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219331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17BAE5-E8CA-4D9F-A0BE-99B2F75AF5EA}" type="datetimeFigureOut">
              <a:rPr lang="en-US" smtClean="0"/>
              <a:t>1/21/2016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8B292-9B67-4237-9F41-02E2F073AF72}" type="slidenum">
              <a:rPr lang="en-US" smtClean="0"/>
              <a:t>‹#›</a:t>
            </a:fld>
            <a:endParaRPr lang="en-US"/>
          </a:p>
        </p:txBody>
      </p:sp>
    </p:spTree>
    <p:extLst>
      <p:ext uri="{BB962C8B-B14F-4D97-AF65-F5344CB8AC3E}">
        <p14:creationId xmlns:p14="http://schemas.microsoft.com/office/powerpoint/2010/main" val="3536978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3143250"/>
          </a:xfrm>
        </p:spPr>
        <p:txBody>
          <a:bodyPr>
            <a:normAutofit/>
          </a:bodyPr>
          <a:lstStyle/>
          <a:p>
            <a:r>
              <a:rPr lang="en-US" sz="4000" b="1" dirty="0" smtClean="0"/>
              <a:t>Eco </a:t>
            </a:r>
            <a:r>
              <a:rPr lang="en-US" sz="4000" b="1" dirty="0" smtClean="0"/>
              <a:t>6380 </a:t>
            </a:r>
            <a:r>
              <a:rPr lang="en-US" sz="4000" b="1" dirty="0" smtClean="0"/>
              <a:t/>
            </a:r>
            <a:br>
              <a:rPr lang="en-US" sz="4000" b="1" dirty="0" smtClean="0"/>
            </a:br>
            <a:r>
              <a:rPr lang="en-US" sz="4000" b="1" dirty="0" smtClean="0"/>
              <a:t>Predictive Analytics For Economists</a:t>
            </a:r>
            <a:br>
              <a:rPr lang="en-US" sz="4000" b="1" dirty="0" smtClean="0"/>
            </a:br>
            <a:r>
              <a:rPr lang="en-US" sz="4000" b="1" dirty="0" smtClean="0"/>
              <a:t>Spring </a:t>
            </a:r>
            <a:r>
              <a:rPr lang="en-US" sz="4000" b="1" dirty="0" smtClean="0"/>
              <a:t>2016</a:t>
            </a:r>
            <a:endParaRPr lang="en-US" b="1" dirty="0"/>
          </a:p>
        </p:txBody>
      </p:sp>
      <p:sp>
        <p:nvSpPr>
          <p:cNvPr id="3" name="Subtitle 2"/>
          <p:cNvSpPr>
            <a:spLocks noGrp="1"/>
          </p:cNvSpPr>
          <p:nvPr>
            <p:ph type="subTitle" idx="1"/>
          </p:nvPr>
        </p:nvSpPr>
        <p:spPr>
          <a:xfrm>
            <a:off x="1371600" y="3733800"/>
            <a:ext cx="6400800" cy="2438400"/>
          </a:xfrm>
        </p:spPr>
        <p:txBody>
          <a:bodyPr>
            <a:normAutofit/>
          </a:bodyPr>
          <a:lstStyle/>
          <a:p>
            <a:r>
              <a:rPr lang="en-US" b="1" dirty="0" smtClean="0">
                <a:solidFill>
                  <a:schemeClr val="tx1"/>
                </a:solidFill>
              </a:rPr>
              <a:t>Professor Tom Fomby</a:t>
            </a:r>
          </a:p>
          <a:p>
            <a:r>
              <a:rPr lang="en-US" b="1" dirty="0" smtClean="0">
                <a:solidFill>
                  <a:schemeClr val="tx1"/>
                </a:solidFill>
              </a:rPr>
              <a:t>Department </a:t>
            </a:r>
            <a:r>
              <a:rPr lang="en-US" b="1" dirty="0" smtClean="0">
                <a:solidFill>
                  <a:schemeClr val="tx1"/>
                </a:solidFill>
              </a:rPr>
              <a:t>of Economics</a:t>
            </a:r>
          </a:p>
          <a:p>
            <a:r>
              <a:rPr lang="en-US" b="1" dirty="0" smtClean="0">
                <a:solidFill>
                  <a:schemeClr val="tx1"/>
                </a:solidFill>
              </a:rPr>
              <a:t>SMU</a:t>
            </a:r>
            <a:endParaRPr lang="en-US" b="1" dirty="0">
              <a:solidFill>
                <a:schemeClr val="tx1"/>
              </a:solidFill>
            </a:endParaRPr>
          </a:p>
        </p:txBody>
      </p:sp>
    </p:spTree>
    <p:extLst>
      <p:ext uri="{BB962C8B-B14F-4D97-AF65-F5344CB8AC3E}">
        <p14:creationId xmlns:p14="http://schemas.microsoft.com/office/powerpoint/2010/main" val="5416756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 Importance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Variable Importance is measured by the bivariate association between specified target variable and input variables of interest</a:t>
            </a:r>
          </a:p>
          <a:p>
            <a:r>
              <a:rPr lang="en-US" dirty="0" smtClean="0"/>
              <a:t>This measure of association will depend on the nature of the target variable (interval or categorical) as well as the nature of the input variable being considered.  You have the 4 cases: (target variable, input variable) = (interval, interval); (interval, categorical); (categorical, interval), and (categorical, categorical).  For the measures of association of these various cases see the IBM/SPSS Modeler manual </a:t>
            </a:r>
            <a:r>
              <a:rPr lang="en-US" b="1" u="sng" dirty="0" smtClean="0"/>
              <a:t>Modeler 15 AlgorithmsGuide.pdf</a:t>
            </a:r>
            <a:r>
              <a:rPr lang="en-US" dirty="0" smtClean="0"/>
              <a:t>, Chapter 17 “Feature Selection Algorithm.”</a:t>
            </a:r>
            <a:endParaRPr lang="en-US" dirty="0"/>
          </a:p>
        </p:txBody>
      </p:sp>
    </p:spTree>
    <p:extLst>
      <p:ext uri="{BB962C8B-B14F-4D97-AF65-F5344CB8AC3E}">
        <p14:creationId xmlns:p14="http://schemas.microsoft.com/office/powerpoint/2010/main" val="37660941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XLMINER Correlation Matrix Plot</a:t>
            </a:r>
            <a:br>
              <a:rPr lang="en-US" dirty="0" smtClean="0"/>
            </a:br>
            <a:r>
              <a:rPr lang="en-US" dirty="0" smtClean="0"/>
              <a:t>to Uncover Variable Importance</a:t>
            </a:r>
            <a:endParaRPr lang="en-US" dirty="0"/>
          </a:p>
        </p:txBody>
      </p:sp>
      <p:pic>
        <p:nvPicPr>
          <p:cNvPr id="4" name="Content Placeholder 3"/>
          <p:cNvPicPr>
            <a:picLocks noGrp="1" noChangeAspect="1"/>
          </p:cNvPicPr>
          <p:nvPr>
            <p:ph idx="1"/>
          </p:nvPr>
        </p:nvPicPr>
        <p:blipFill>
          <a:blip r:embed="rId2"/>
          <a:stretch>
            <a:fillRect/>
          </a:stretch>
        </p:blipFill>
        <p:spPr>
          <a:xfrm>
            <a:off x="1948189" y="1600200"/>
            <a:ext cx="5247622" cy="4525963"/>
          </a:xfrm>
          <a:prstGeom prst="rect">
            <a:avLst/>
          </a:prstGeom>
        </p:spPr>
      </p:pic>
    </p:spTree>
    <p:extLst>
      <p:ext uri="{BB962C8B-B14F-4D97-AF65-F5344CB8AC3E}">
        <p14:creationId xmlns:p14="http://schemas.microsoft.com/office/powerpoint/2010/main" val="14601232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Variable Importance</a:t>
            </a:r>
            <a:br>
              <a:rPr lang="en-US" dirty="0" smtClean="0"/>
            </a:br>
            <a:r>
              <a:rPr lang="en-US" dirty="0" smtClean="0"/>
              <a:t>Methods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MLR Subset Selection Methods</a:t>
            </a:r>
            <a:r>
              <a:rPr lang="en-US" dirty="0" smtClean="0"/>
              <a:t>:  Forward, Backward, and Stepwise Selection.</a:t>
            </a:r>
            <a:endParaRPr lang="en-US" b="1" dirty="0" smtClean="0"/>
          </a:p>
          <a:p>
            <a:r>
              <a:rPr lang="en-US" b="1" dirty="0" smtClean="0"/>
              <a:t>MLR with Lasso Constraint</a:t>
            </a:r>
            <a:r>
              <a:rPr lang="en-US" dirty="0" smtClean="0"/>
              <a:t>:  Minimize sum of squared errors subject to the constraint that the sum of the absolute values of the coefficients not exceed a given constant, c.</a:t>
            </a:r>
          </a:p>
          <a:p>
            <a:r>
              <a:rPr lang="en-US" b="1" dirty="0" smtClean="0"/>
              <a:t>Regression and Classification Trees </a:t>
            </a:r>
            <a:r>
              <a:rPr lang="en-US" dirty="0" smtClean="0"/>
              <a:t>and the variables that make up a cross-validated tree</a:t>
            </a:r>
          </a:p>
          <a:p>
            <a:r>
              <a:rPr lang="en-US" dirty="0" smtClean="0"/>
              <a:t>Could take an </a:t>
            </a:r>
            <a:r>
              <a:rPr lang="en-US" b="1" dirty="0" smtClean="0"/>
              <a:t>Intersection of the Importance Variable Sets</a:t>
            </a:r>
            <a:r>
              <a:rPr lang="en-US" dirty="0" smtClean="0"/>
              <a:t> determined by the various methods</a:t>
            </a:r>
          </a:p>
          <a:p>
            <a:endParaRPr lang="en-US" dirty="0"/>
          </a:p>
        </p:txBody>
      </p:sp>
    </p:spTree>
    <p:extLst>
      <p:ext uri="{BB962C8B-B14F-4D97-AF65-F5344CB8AC3E}">
        <p14:creationId xmlns:p14="http://schemas.microsoft.com/office/powerpoint/2010/main" val="29399288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Helpful Dimension Reduction Methods</a:t>
            </a:r>
            <a:endParaRPr lang="en-US" dirty="0"/>
          </a:p>
        </p:txBody>
      </p:sp>
      <p:sp>
        <p:nvSpPr>
          <p:cNvPr id="3" name="Content Placeholder 2"/>
          <p:cNvSpPr>
            <a:spLocks noGrp="1"/>
          </p:cNvSpPr>
          <p:nvPr>
            <p:ph idx="1"/>
          </p:nvPr>
        </p:nvSpPr>
        <p:spPr>
          <a:xfrm>
            <a:off x="457200" y="1600200"/>
            <a:ext cx="8229600" cy="4953000"/>
          </a:xfrm>
        </p:spPr>
        <p:txBody>
          <a:bodyPr>
            <a:normAutofit fontScale="40000" lnSpcReduction="20000"/>
          </a:bodyPr>
          <a:lstStyle/>
          <a:p>
            <a:r>
              <a:rPr lang="en-US" sz="6000" dirty="0" smtClean="0"/>
              <a:t>Reducing the Number of Categories in Categorical Variables</a:t>
            </a:r>
          </a:p>
          <a:p>
            <a:r>
              <a:rPr lang="en-US" sz="6000" dirty="0" smtClean="0"/>
              <a:t>Converting a Categorical Variable of Many Groups into a “Rank” Variable that represents the ordering of the groups.  You go from k indicators variables, say, to one variable representing the k groups.  However, it should be noted that a Rank Variable implies, in some cases (as in MLR), that going from group one to group two has the same effect on the target variable as going from group two to group three, etc.</a:t>
            </a:r>
          </a:p>
          <a:p>
            <a:r>
              <a:rPr lang="en-US" sz="6000" dirty="0" smtClean="0"/>
              <a:t>Applying Principal Components Analysis to continuous variables. We will discuss this technique separately later.  </a:t>
            </a:r>
          </a:p>
          <a:p>
            <a:r>
              <a:rPr lang="en-US" sz="6000" dirty="0" smtClean="0"/>
              <a:t>Note: Binning a Continuous Variable into a Categorical variable does not reduce the dimension of the input space but it sometimes is a convenient way to “break down” the multi-</a:t>
            </a:r>
            <a:r>
              <a:rPr lang="en-US" sz="6000" dirty="0" err="1" smtClean="0"/>
              <a:t>collinearity</a:t>
            </a:r>
            <a:r>
              <a:rPr lang="en-US" sz="6000" dirty="0" smtClean="0"/>
              <a:t> that may exist between continuous variables that are not binned.    </a:t>
            </a:r>
          </a:p>
          <a:p>
            <a:endParaRPr lang="en-US" dirty="0"/>
          </a:p>
        </p:txBody>
      </p:sp>
    </p:spTree>
    <p:extLst>
      <p:ext uri="{BB962C8B-B14F-4D97-AF65-F5344CB8AC3E}">
        <p14:creationId xmlns:p14="http://schemas.microsoft.com/office/powerpoint/2010/main" val="38968919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 Application Showing</a:t>
            </a:r>
            <a:br>
              <a:rPr lang="en-US" dirty="0" smtClean="0"/>
            </a:br>
            <a:r>
              <a:rPr lang="en-US" dirty="0" smtClean="0"/>
              <a:t>How Useful Pre-screening Input Variables Can Be </a:t>
            </a:r>
            <a:endParaRPr lang="en-US" dirty="0"/>
          </a:p>
        </p:txBody>
      </p:sp>
      <p:sp>
        <p:nvSpPr>
          <p:cNvPr id="3" name="Content Placeholder 2"/>
          <p:cNvSpPr>
            <a:spLocks noGrp="1"/>
          </p:cNvSpPr>
          <p:nvPr>
            <p:ph idx="1"/>
          </p:nvPr>
        </p:nvSpPr>
        <p:spPr>
          <a:xfrm>
            <a:off x="457200" y="2362200"/>
            <a:ext cx="8229600" cy="3763963"/>
          </a:xfrm>
        </p:spPr>
        <p:txBody>
          <a:bodyPr/>
          <a:lstStyle/>
          <a:p>
            <a:r>
              <a:rPr lang="en-US" dirty="0" smtClean="0"/>
              <a:t>In SPSS Modeler, the crucial node is the “Feature Selection” node in the Modeling Group.</a:t>
            </a:r>
          </a:p>
          <a:p>
            <a:r>
              <a:rPr lang="en-US" dirty="0" smtClean="0"/>
              <a:t>For a good example of the importance of Pre-screening inputs, see the SPSS Modeler stream “</a:t>
            </a:r>
            <a:r>
              <a:rPr lang="en-US" dirty="0" err="1" smtClean="0"/>
              <a:t>featureselection.str</a:t>
            </a:r>
            <a:r>
              <a:rPr lang="en-US" dirty="0" smtClean="0"/>
              <a:t>” in the Demos subdirectory of Modeler.</a:t>
            </a:r>
            <a:endParaRPr lang="en-US" dirty="0"/>
          </a:p>
        </p:txBody>
      </p:sp>
    </p:spTree>
    <p:extLst>
      <p:ext uri="{BB962C8B-B14F-4D97-AF65-F5344CB8AC3E}">
        <p14:creationId xmlns:p14="http://schemas.microsoft.com/office/powerpoint/2010/main" val="40198212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r>
              <a:rPr lang="en-US" dirty="0" smtClean="0"/>
              <a:t>Classroom Exercise:</a:t>
            </a:r>
            <a:br>
              <a:rPr lang="en-US" dirty="0" smtClean="0"/>
            </a:br>
            <a:r>
              <a:rPr lang="en-US" dirty="0" smtClean="0"/>
              <a:t>Exercise 1</a:t>
            </a:r>
            <a:endParaRPr lang="en-US" dirty="0"/>
          </a:p>
        </p:txBody>
      </p:sp>
    </p:spTree>
    <p:extLst>
      <p:ext uri="{BB962C8B-B14F-4D97-AF65-F5344CB8AC3E}">
        <p14:creationId xmlns:p14="http://schemas.microsoft.com/office/powerpoint/2010/main" val="13854076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rmAutofit/>
          </a:bodyPr>
          <a:lstStyle/>
          <a:p>
            <a:r>
              <a:rPr lang="en-US" b="1" dirty="0"/>
              <a:t>Presentation </a:t>
            </a:r>
            <a:r>
              <a:rPr lang="en-US" b="1" dirty="0" smtClean="0"/>
              <a:t>3</a:t>
            </a:r>
            <a:br>
              <a:rPr lang="en-US" b="1" dirty="0" smtClean="0"/>
            </a:br>
            <a:r>
              <a:rPr lang="en-US" b="1" dirty="0"/>
              <a:t/>
            </a:r>
            <a:br>
              <a:rPr lang="en-US" b="1" dirty="0"/>
            </a:br>
            <a:r>
              <a:rPr lang="en-US" b="1" dirty="0"/>
              <a:t>Treatment of Missing Observations and Exploratory Data </a:t>
            </a:r>
            <a:r>
              <a:rPr lang="en-US" b="1" dirty="0" smtClean="0"/>
              <a:t>Analysis</a:t>
            </a:r>
            <a:br>
              <a:rPr lang="en-US" b="1" dirty="0" smtClean="0"/>
            </a:br>
            <a:r>
              <a:rPr lang="en-US" b="1"/>
              <a:t/>
            </a:r>
            <a:br>
              <a:rPr lang="en-US" b="1"/>
            </a:br>
            <a:r>
              <a:rPr lang="en-US" b="1" smtClean="0"/>
              <a:t>Chapter 2 in SPB</a:t>
            </a:r>
            <a:r>
              <a:rPr lang="en-US" b="1" dirty="0"/>
              <a:t/>
            </a:r>
            <a:br>
              <a:rPr lang="en-US" b="1" dirty="0"/>
            </a:br>
            <a:endParaRPr lang="en-US" dirty="0"/>
          </a:p>
        </p:txBody>
      </p:sp>
    </p:spTree>
    <p:extLst>
      <p:ext uri="{BB962C8B-B14F-4D97-AF65-F5344CB8AC3E}">
        <p14:creationId xmlns:p14="http://schemas.microsoft.com/office/powerpoint/2010/main" val="1294311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of Missing Observations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Delete any record (case) that has a missing observation for any variable with respect to the case.  (Can sometimes be a very “severe” rule.  You might not have any observations left!)</a:t>
            </a:r>
          </a:p>
          <a:p>
            <a:r>
              <a:rPr lang="en-US" dirty="0" smtClean="0"/>
              <a:t>Impute values for the missing observations.  Alternative methods include (i) using a chosen fixed value selected by the user, (ii) using the mean or median of the observations that are available for the variable with the missing observation, (iii) model the variable that has the missing observation as a target variable and, using all of the other variables as inputs, utilize a multiple linear regression or CART model to fill in the missing observations.</a:t>
            </a:r>
          </a:p>
          <a:p>
            <a:r>
              <a:rPr lang="en-US" dirty="0" smtClean="0"/>
              <a:t>See the SPSS modeler “Data Audit” Node for handling Missing Observations.      </a:t>
            </a:r>
            <a:endParaRPr lang="en-US" dirty="0"/>
          </a:p>
        </p:txBody>
      </p:sp>
    </p:spTree>
    <p:extLst>
      <p:ext uri="{BB962C8B-B14F-4D97-AF65-F5344CB8AC3E}">
        <p14:creationId xmlns:p14="http://schemas.microsoft.com/office/powerpoint/2010/main" val="1341954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752599"/>
          </a:xfrm>
        </p:spPr>
        <p:txBody>
          <a:bodyPr/>
          <a:lstStyle/>
          <a:p>
            <a:r>
              <a:rPr lang="en-US" dirty="0" smtClean="0"/>
              <a:t>Exploratory Data Analysis</a:t>
            </a:r>
            <a:br>
              <a:rPr lang="en-US" dirty="0" smtClean="0"/>
            </a:br>
            <a:r>
              <a:rPr lang="en-US" dirty="0" smtClean="0"/>
              <a:t>(EDA)	</a:t>
            </a:r>
            <a:endParaRPr lang="en-US" dirty="0"/>
          </a:p>
        </p:txBody>
      </p:sp>
      <p:sp>
        <p:nvSpPr>
          <p:cNvPr id="3" name="Subtitle 2"/>
          <p:cNvSpPr>
            <a:spLocks noGrp="1"/>
          </p:cNvSpPr>
          <p:nvPr>
            <p:ph type="subTitle" idx="1"/>
          </p:nvPr>
        </p:nvSpPr>
        <p:spPr>
          <a:xfrm>
            <a:off x="1371600" y="2057400"/>
            <a:ext cx="6400800" cy="1828800"/>
          </a:xfrm>
        </p:spPr>
        <p:txBody>
          <a:bodyPr>
            <a:normAutofit fontScale="70000" lnSpcReduction="20000"/>
          </a:bodyPr>
          <a:lstStyle/>
          <a:p>
            <a:r>
              <a:rPr lang="en-US" dirty="0" smtClean="0"/>
              <a:t>Coined by Prof. John </a:t>
            </a:r>
            <a:r>
              <a:rPr lang="en-US" dirty="0" err="1" smtClean="0"/>
              <a:t>Tukey</a:t>
            </a:r>
            <a:r>
              <a:rPr lang="en-US" dirty="0" smtClean="0"/>
              <a:t> (1915-2000)</a:t>
            </a:r>
          </a:p>
          <a:p>
            <a:r>
              <a:rPr lang="en-US" dirty="0"/>
              <a:t>a chemist-turned-topologist-turned </a:t>
            </a:r>
            <a:r>
              <a:rPr lang="en-US" dirty="0" smtClean="0"/>
              <a:t>statistician</a:t>
            </a:r>
          </a:p>
          <a:p>
            <a:r>
              <a:rPr lang="en-US" dirty="0" smtClean="0"/>
              <a:t>Seminal Work: </a:t>
            </a:r>
          </a:p>
          <a:p>
            <a:r>
              <a:rPr lang="en-US" b="1" u="sng" dirty="0" smtClean="0"/>
              <a:t>Exploratory Data Analysis</a:t>
            </a:r>
          </a:p>
          <a:p>
            <a:r>
              <a:rPr lang="en-US" dirty="0" smtClean="0"/>
              <a:t>(1977, Addison-Wesley)</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8100" y="3962400"/>
            <a:ext cx="1447800" cy="177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9759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r>
              <a:rPr lang="en-US" sz="4000" dirty="0" smtClean="0"/>
              <a:t>Some Exploratory Data Analysis Tools</a:t>
            </a:r>
            <a:endParaRPr lang="en-US" sz="4000" dirty="0"/>
          </a:p>
        </p:txBody>
      </p:sp>
      <p:sp>
        <p:nvSpPr>
          <p:cNvPr id="5123" name="Rectangle 3"/>
          <p:cNvSpPr>
            <a:spLocks noGrp="1" noChangeArrowheads="1"/>
          </p:cNvSpPr>
          <p:nvPr>
            <p:ph type="body" idx="1"/>
          </p:nvPr>
        </p:nvSpPr>
        <p:spPr>
          <a:xfrm>
            <a:off x="457200" y="1417638"/>
            <a:ext cx="8229600" cy="5135562"/>
          </a:xfrm>
        </p:spPr>
        <p:txBody>
          <a:bodyPr>
            <a:normAutofit/>
          </a:bodyPr>
          <a:lstStyle/>
          <a:p>
            <a:pPr marL="812800" indent="-812800">
              <a:lnSpc>
                <a:spcPct val="80000"/>
              </a:lnSpc>
              <a:buFontTx/>
              <a:buNone/>
            </a:pPr>
            <a:r>
              <a:rPr lang="en-US" sz="1800" b="1" dirty="0"/>
              <a:t>I. Charts</a:t>
            </a:r>
          </a:p>
          <a:p>
            <a:pPr marL="812800" indent="-812800">
              <a:lnSpc>
                <a:spcPct val="80000"/>
              </a:lnSpc>
              <a:buFontTx/>
              <a:buNone/>
            </a:pPr>
            <a:r>
              <a:rPr lang="en-US" sz="1800" b="1" dirty="0"/>
              <a:t>   </a:t>
            </a:r>
            <a:r>
              <a:rPr lang="en-US" sz="1800" dirty="0"/>
              <a:t>(a) </a:t>
            </a:r>
            <a:r>
              <a:rPr lang="en-US" sz="1800" b="1" dirty="0"/>
              <a:t>Box-Plot</a:t>
            </a:r>
            <a:r>
              <a:rPr lang="en-US" sz="1800" dirty="0"/>
              <a:t>: a vertical plot that summarizes the variation in a given variable.  The “box” in the plot represents the data ranging from the first quartile to the third quartile.  The notch in the box represents the mean while the horizontal line across the box represents the median.  Other “non-extreme” observations are between the “whiskers” of the plot and the box.  Any observation outside of the whiskers is considered an “outlier.”  Such observations should be examine further for possible coding errors or consideration for deletion from any analysis as the observation might be from another “population” and not of the population representing the rest of the observations on the variable.   </a:t>
            </a:r>
          </a:p>
          <a:p>
            <a:pPr marL="812800" indent="-812800">
              <a:lnSpc>
                <a:spcPct val="80000"/>
              </a:lnSpc>
              <a:buFontTx/>
              <a:buNone/>
            </a:pPr>
            <a:r>
              <a:rPr lang="en-US" sz="1800" dirty="0"/>
              <a:t>   (b) </a:t>
            </a:r>
            <a:r>
              <a:rPr lang="en-US" sz="1800" b="1" dirty="0"/>
              <a:t>Histogram</a:t>
            </a:r>
            <a:r>
              <a:rPr lang="en-US" sz="1800" dirty="0"/>
              <a:t>:  A plot of the data of a variable by intervals such that the height of the histogram represents the number of observations in a given </a:t>
            </a:r>
            <a:r>
              <a:rPr lang="en-US" sz="1800" dirty="0" smtClean="0"/>
              <a:t>interval.</a:t>
            </a:r>
            <a:endParaRPr lang="en-US" sz="1800" dirty="0"/>
          </a:p>
          <a:p>
            <a:pPr marL="812800" indent="-812800">
              <a:lnSpc>
                <a:spcPct val="80000"/>
              </a:lnSpc>
              <a:buFontTx/>
              <a:buNone/>
            </a:pPr>
            <a:r>
              <a:rPr lang="en-US" sz="1800" dirty="0"/>
              <a:t>   (c) </a:t>
            </a:r>
            <a:r>
              <a:rPr lang="en-US" sz="1800" b="1" dirty="0"/>
              <a:t>Matrix Plots</a:t>
            </a:r>
            <a:r>
              <a:rPr lang="en-US" sz="1800" dirty="0"/>
              <a:t>: Pairs of Bivariate Scatter plots that summarize the associations between </a:t>
            </a:r>
            <a:r>
              <a:rPr lang="en-US" sz="1800" dirty="0" smtClean="0"/>
              <a:t>variables.</a:t>
            </a:r>
            <a:endParaRPr lang="en-US" sz="1800" dirty="0"/>
          </a:p>
          <a:p>
            <a:pPr marL="812800" indent="-812800">
              <a:lnSpc>
                <a:spcPct val="80000"/>
              </a:lnSpc>
              <a:buFontTx/>
              <a:buNone/>
            </a:pPr>
            <a:r>
              <a:rPr lang="en-US" sz="1800" dirty="0"/>
              <a:t>   (d) </a:t>
            </a:r>
            <a:r>
              <a:rPr lang="en-US" sz="1800" b="1" dirty="0" smtClean="0"/>
              <a:t>Summary Statistics: </a:t>
            </a:r>
            <a:r>
              <a:rPr lang="en-US" sz="1800" dirty="0" smtClean="0"/>
              <a:t>Mean</a:t>
            </a:r>
            <a:r>
              <a:rPr lang="en-US" sz="1800" dirty="0"/>
              <a:t>, median, standard deviation, kurtosis, and </a:t>
            </a:r>
            <a:r>
              <a:rPr lang="en-US" sz="1800" dirty="0" err="1"/>
              <a:t>skewness</a:t>
            </a:r>
            <a:r>
              <a:rPr lang="en-US" sz="1800" dirty="0"/>
              <a:t> of individual variables</a:t>
            </a:r>
            <a:r>
              <a:rPr lang="en-US" sz="1800" dirty="0" smtClean="0"/>
              <a:t>.</a:t>
            </a:r>
          </a:p>
          <a:p>
            <a:pPr marL="812800" indent="-812800">
              <a:lnSpc>
                <a:spcPct val="80000"/>
              </a:lnSpc>
              <a:buFontTx/>
              <a:buNone/>
            </a:pPr>
            <a:r>
              <a:rPr lang="en-US" sz="1800" b="1" dirty="0"/>
              <a:t> </a:t>
            </a:r>
            <a:r>
              <a:rPr lang="en-US" sz="1800" b="1" dirty="0" smtClean="0"/>
              <a:t>  </a:t>
            </a:r>
            <a:r>
              <a:rPr lang="en-US" sz="1800" dirty="0" smtClean="0"/>
              <a:t>(e) </a:t>
            </a:r>
            <a:r>
              <a:rPr lang="en-US" sz="1800" b="1" dirty="0" smtClean="0"/>
              <a:t>QQ and PP plots:  </a:t>
            </a:r>
            <a:r>
              <a:rPr lang="en-US" sz="1800" dirty="0" smtClean="0"/>
              <a:t>Allows you to determine to what degree the variation in a variable does or does not conform to a specified distribution, e.g., the normal distribution.</a:t>
            </a:r>
            <a:endParaRPr lang="en-US" sz="1800" b="1" dirty="0" smtClean="0"/>
          </a:p>
          <a:p>
            <a:pPr marL="812800" indent="-812800">
              <a:lnSpc>
                <a:spcPct val="80000"/>
              </a:lnSpc>
              <a:buFontTx/>
              <a:buNone/>
            </a:pPr>
            <a:endParaRPr lang="en-US" sz="1800" b="1" dirty="0"/>
          </a:p>
          <a:p>
            <a:pPr marL="0" indent="0">
              <a:lnSpc>
                <a:spcPct val="80000"/>
              </a:lnSpc>
              <a:buNone/>
            </a:pPr>
            <a:endParaRPr lang="en-US" sz="1800" dirty="0"/>
          </a:p>
        </p:txBody>
      </p:sp>
    </p:spTree>
    <p:extLst>
      <p:ext uri="{BB962C8B-B14F-4D97-AF65-F5344CB8AC3E}">
        <p14:creationId xmlns:p14="http://schemas.microsoft.com/office/powerpoint/2010/main" val="1807688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609600" y="381000"/>
            <a:ext cx="7696200" cy="1268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600" b="1" dirty="0"/>
              <a:t>The Box Plot:</a:t>
            </a:r>
          </a:p>
          <a:p>
            <a:pPr algn="ctr">
              <a:spcBef>
                <a:spcPct val="10000"/>
              </a:spcBef>
            </a:pPr>
            <a:r>
              <a:rPr lang="en-US" sz="2400" dirty="0" smtClean="0"/>
              <a:t>Let </a:t>
            </a:r>
            <a:r>
              <a:rPr lang="en-US" sz="2400" dirty="0"/>
              <a:t>us take a look at the typical </a:t>
            </a:r>
            <a:r>
              <a:rPr lang="en-US" sz="2400" dirty="0" smtClean="0"/>
              <a:t>Box-Plot that </a:t>
            </a:r>
            <a:r>
              <a:rPr lang="en-US" sz="2400" dirty="0" err="1" smtClean="0"/>
              <a:t>XLMiner</a:t>
            </a:r>
            <a:r>
              <a:rPr lang="en-US" sz="2400" baseline="30000" dirty="0" err="1" smtClean="0"/>
              <a:t>TM</a:t>
            </a:r>
            <a:r>
              <a:rPr lang="en-US" sz="2400" dirty="0" smtClean="0"/>
              <a:t>  generates:</a:t>
            </a:r>
            <a:endParaRPr lang="en-US" sz="2400" dirty="0"/>
          </a:p>
        </p:txBody>
      </p:sp>
      <p:sp>
        <p:nvSpPr>
          <p:cNvPr id="3096" name="Line 24"/>
          <p:cNvSpPr>
            <a:spLocks noChangeShapeType="1"/>
          </p:cNvSpPr>
          <p:nvPr/>
        </p:nvSpPr>
        <p:spPr bwMode="auto">
          <a:xfrm>
            <a:off x="4419600" y="4495800"/>
            <a:ext cx="0" cy="83820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097" name="Text Box 25"/>
          <p:cNvSpPr txBox="1">
            <a:spLocks noChangeArrowheads="1"/>
          </p:cNvSpPr>
          <p:nvPr/>
        </p:nvSpPr>
        <p:spPr bwMode="auto">
          <a:xfrm>
            <a:off x="3810000" y="4267200"/>
            <a:ext cx="30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a:t>
            </a:r>
          </a:p>
        </p:txBody>
      </p:sp>
      <p:sp>
        <p:nvSpPr>
          <p:cNvPr id="3087" name="Line 15"/>
          <p:cNvSpPr>
            <a:spLocks noChangeShapeType="1"/>
          </p:cNvSpPr>
          <p:nvPr/>
        </p:nvSpPr>
        <p:spPr bwMode="auto">
          <a:xfrm>
            <a:off x="3505200" y="4343400"/>
            <a:ext cx="304800" cy="7620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088" name="Line 16"/>
          <p:cNvSpPr>
            <a:spLocks noChangeShapeType="1"/>
          </p:cNvSpPr>
          <p:nvPr/>
        </p:nvSpPr>
        <p:spPr bwMode="auto">
          <a:xfrm flipH="1">
            <a:off x="4114800" y="4343400"/>
            <a:ext cx="304800" cy="7620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077" name="Text Box 5"/>
          <p:cNvSpPr txBox="1">
            <a:spLocks noChangeArrowheads="1"/>
          </p:cNvSpPr>
          <p:nvPr/>
        </p:nvSpPr>
        <p:spPr bwMode="auto">
          <a:xfrm>
            <a:off x="2133600" y="1981200"/>
            <a:ext cx="990600" cy="382588"/>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Outlier</a:t>
            </a:r>
          </a:p>
        </p:txBody>
      </p:sp>
      <p:sp>
        <p:nvSpPr>
          <p:cNvPr id="3078" name="Line 6"/>
          <p:cNvSpPr>
            <a:spLocks noChangeShapeType="1"/>
          </p:cNvSpPr>
          <p:nvPr/>
        </p:nvSpPr>
        <p:spPr bwMode="auto">
          <a:xfrm flipH="1">
            <a:off x="3124200" y="1828800"/>
            <a:ext cx="762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9" name="Line 7"/>
          <p:cNvSpPr>
            <a:spLocks noChangeShapeType="1"/>
          </p:cNvSpPr>
          <p:nvPr/>
        </p:nvSpPr>
        <p:spPr bwMode="auto">
          <a:xfrm>
            <a:off x="3505200" y="2514600"/>
            <a:ext cx="914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0" name="Line 8"/>
          <p:cNvSpPr>
            <a:spLocks noChangeShapeType="1"/>
          </p:cNvSpPr>
          <p:nvPr/>
        </p:nvSpPr>
        <p:spPr bwMode="auto">
          <a:xfrm flipV="1">
            <a:off x="4495800" y="2362200"/>
            <a:ext cx="4572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1" name="Text Box 9"/>
          <p:cNvSpPr txBox="1">
            <a:spLocks noChangeArrowheads="1"/>
          </p:cNvSpPr>
          <p:nvPr/>
        </p:nvSpPr>
        <p:spPr bwMode="auto">
          <a:xfrm>
            <a:off x="4953000" y="2057400"/>
            <a:ext cx="685800" cy="382588"/>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Max</a:t>
            </a:r>
          </a:p>
        </p:txBody>
      </p:sp>
      <p:sp>
        <p:nvSpPr>
          <p:cNvPr id="3082" name="Text Box 10"/>
          <p:cNvSpPr txBox="1">
            <a:spLocks noChangeArrowheads="1"/>
          </p:cNvSpPr>
          <p:nvPr/>
        </p:nvSpPr>
        <p:spPr bwMode="auto">
          <a:xfrm>
            <a:off x="3810000" y="1600200"/>
            <a:ext cx="3048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a:t>
            </a:r>
          </a:p>
          <a:p>
            <a:r>
              <a:rPr lang="en-US"/>
              <a:t>○</a:t>
            </a:r>
          </a:p>
        </p:txBody>
      </p:sp>
      <p:sp>
        <p:nvSpPr>
          <p:cNvPr id="3083" name="Line 11"/>
          <p:cNvSpPr>
            <a:spLocks noChangeShapeType="1"/>
          </p:cNvSpPr>
          <p:nvPr/>
        </p:nvSpPr>
        <p:spPr bwMode="auto">
          <a:xfrm>
            <a:off x="3962400" y="2514600"/>
            <a:ext cx="0" cy="99060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084" name="Line 12"/>
          <p:cNvSpPr>
            <a:spLocks noChangeShapeType="1"/>
          </p:cNvSpPr>
          <p:nvPr/>
        </p:nvSpPr>
        <p:spPr bwMode="auto">
          <a:xfrm>
            <a:off x="3505200" y="3505200"/>
            <a:ext cx="914400"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085" name="Line 13"/>
          <p:cNvSpPr>
            <a:spLocks noChangeShapeType="1"/>
          </p:cNvSpPr>
          <p:nvPr/>
        </p:nvSpPr>
        <p:spPr bwMode="auto">
          <a:xfrm>
            <a:off x="3505200" y="3505200"/>
            <a:ext cx="0" cy="83820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086" name="Line 14"/>
          <p:cNvSpPr>
            <a:spLocks noChangeShapeType="1"/>
          </p:cNvSpPr>
          <p:nvPr/>
        </p:nvSpPr>
        <p:spPr bwMode="auto">
          <a:xfrm>
            <a:off x="4419600" y="3505200"/>
            <a:ext cx="0" cy="83820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091" name="Line 19"/>
          <p:cNvSpPr>
            <a:spLocks noChangeShapeType="1"/>
          </p:cNvSpPr>
          <p:nvPr/>
        </p:nvSpPr>
        <p:spPr bwMode="auto">
          <a:xfrm flipH="1">
            <a:off x="3505200" y="4419600"/>
            <a:ext cx="304800" cy="7620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092" name="Line 20"/>
          <p:cNvSpPr>
            <a:spLocks noChangeShapeType="1"/>
          </p:cNvSpPr>
          <p:nvPr/>
        </p:nvSpPr>
        <p:spPr bwMode="auto">
          <a:xfrm>
            <a:off x="4114800" y="4419600"/>
            <a:ext cx="304800" cy="7620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093" name="Line 21"/>
          <p:cNvSpPr>
            <a:spLocks noChangeShapeType="1"/>
          </p:cNvSpPr>
          <p:nvPr/>
        </p:nvSpPr>
        <p:spPr bwMode="auto">
          <a:xfrm>
            <a:off x="3505200" y="4495800"/>
            <a:ext cx="0" cy="83820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094" name="Line 22"/>
          <p:cNvSpPr>
            <a:spLocks noChangeShapeType="1"/>
          </p:cNvSpPr>
          <p:nvPr/>
        </p:nvSpPr>
        <p:spPr bwMode="auto">
          <a:xfrm>
            <a:off x="3505200" y="4724400"/>
            <a:ext cx="914400"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095" name="Line 23"/>
          <p:cNvSpPr>
            <a:spLocks noChangeShapeType="1"/>
          </p:cNvSpPr>
          <p:nvPr/>
        </p:nvSpPr>
        <p:spPr bwMode="auto">
          <a:xfrm>
            <a:off x="3505200" y="5334000"/>
            <a:ext cx="914400"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00" name="Line 28"/>
          <p:cNvSpPr>
            <a:spLocks noChangeShapeType="1"/>
          </p:cNvSpPr>
          <p:nvPr/>
        </p:nvSpPr>
        <p:spPr bwMode="auto">
          <a:xfrm flipV="1">
            <a:off x="4495800" y="3276600"/>
            <a:ext cx="4572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1" name="Text Box 29"/>
          <p:cNvSpPr txBox="1">
            <a:spLocks noChangeArrowheads="1"/>
          </p:cNvSpPr>
          <p:nvPr/>
        </p:nvSpPr>
        <p:spPr bwMode="auto">
          <a:xfrm>
            <a:off x="4953000" y="3048000"/>
            <a:ext cx="685800" cy="382588"/>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Q3</a:t>
            </a:r>
          </a:p>
        </p:txBody>
      </p:sp>
      <p:sp>
        <p:nvSpPr>
          <p:cNvPr id="3102" name="Line 30"/>
          <p:cNvSpPr>
            <a:spLocks noChangeShapeType="1"/>
          </p:cNvSpPr>
          <p:nvPr/>
        </p:nvSpPr>
        <p:spPr bwMode="auto">
          <a:xfrm flipV="1">
            <a:off x="4495800" y="4495800"/>
            <a:ext cx="4572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 name="Text Box 31"/>
          <p:cNvSpPr txBox="1">
            <a:spLocks noChangeArrowheads="1"/>
          </p:cNvSpPr>
          <p:nvPr/>
        </p:nvSpPr>
        <p:spPr bwMode="auto">
          <a:xfrm>
            <a:off x="4953000" y="4191000"/>
            <a:ext cx="1524000" cy="382588"/>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Q2(Median)</a:t>
            </a:r>
          </a:p>
        </p:txBody>
      </p:sp>
      <p:sp>
        <p:nvSpPr>
          <p:cNvPr id="3104" name="Line 32"/>
          <p:cNvSpPr>
            <a:spLocks noChangeShapeType="1"/>
          </p:cNvSpPr>
          <p:nvPr/>
        </p:nvSpPr>
        <p:spPr bwMode="auto">
          <a:xfrm flipV="1">
            <a:off x="4495800" y="5105400"/>
            <a:ext cx="5334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5" name="Text Box 33"/>
          <p:cNvSpPr txBox="1">
            <a:spLocks noChangeArrowheads="1"/>
          </p:cNvSpPr>
          <p:nvPr/>
        </p:nvSpPr>
        <p:spPr bwMode="auto">
          <a:xfrm>
            <a:off x="5029200" y="4876800"/>
            <a:ext cx="685800" cy="382588"/>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Q1</a:t>
            </a:r>
          </a:p>
        </p:txBody>
      </p:sp>
      <p:sp>
        <p:nvSpPr>
          <p:cNvPr id="3106" name="Line 34"/>
          <p:cNvSpPr>
            <a:spLocks noChangeShapeType="1"/>
          </p:cNvSpPr>
          <p:nvPr/>
        </p:nvSpPr>
        <p:spPr bwMode="auto">
          <a:xfrm>
            <a:off x="3962400" y="5334000"/>
            <a:ext cx="0" cy="68580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07" name="Line 35"/>
          <p:cNvSpPr>
            <a:spLocks noChangeShapeType="1"/>
          </p:cNvSpPr>
          <p:nvPr/>
        </p:nvSpPr>
        <p:spPr bwMode="auto">
          <a:xfrm>
            <a:off x="3505200" y="6019800"/>
            <a:ext cx="990600"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08" name="Text Box 36"/>
          <p:cNvSpPr txBox="1">
            <a:spLocks noChangeArrowheads="1"/>
          </p:cNvSpPr>
          <p:nvPr/>
        </p:nvSpPr>
        <p:spPr bwMode="auto">
          <a:xfrm>
            <a:off x="3810000" y="6078538"/>
            <a:ext cx="304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a:t>
            </a:r>
          </a:p>
        </p:txBody>
      </p:sp>
      <p:sp>
        <p:nvSpPr>
          <p:cNvPr id="3109" name="Line 37"/>
          <p:cNvSpPr>
            <a:spLocks noChangeShapeType="1"/>
          </p:cNvSpPr>
          <p:nvPr/>
        </p:nvSpPr>
        <p:spPr bwMode="auto">
          <a:xfrm flipV="1">
            <a:off x="4572000" y="5867400"/>
            <a:ext cx="4572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0" name="Text Box 38"/>
          <p:cNvSpPr txBox="1">
            <a:spLocks noChangeArrowheads="1"/>
          </p:cNvSpPr>
          <p:nvPr/>
        </p:nvSpPr>
        <p:spPr bwMode="auto">
          <a:xfrm>
            <a:off x="5029200" y="5562600"/>
            <a:ext cx="685800" cy="382588"/>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Min</a:t>
            </a:r>
          </a:p>
        </p:txBody>
      </p:sp>
      <p:sp>
        <p:nvSpPr>
          <p:cNvPr id="3111" name="Line 39"/>
          <p:cNvSpPr>
            <a:spLocks noChangeShapeType="1"/>
          </p:cNvSpPr>
          <p:nvPr/>
        </p:nvSpPr>
        <p:spPr bwMode="auto">
          <a:xfrm flipH="1" flipV="1">
            <a:off x="3276600" y="4038600"/>
            <a:ext cx="609600" cy="381000"/>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12" name="Line 40"/>
          <p:cNvSpPr>
            <a:spLocks noChangeShapeType="1"/>
          </p:cNvSpPr>
          <p:nvPr/>
        </p:nvSpPr>
        <p:spPr bwMode="auto">
          <a:xfrm flipH="1">
            <a:off x="3124200" y="4419600"/>
            <a:ext cx="381000" cy="228600"/>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13" name="Text Box 41"/>
          <p:cNvSpPr txBox="1">
            <a:spLocks noChangeArrowheads="1"/>
          </p:cNvSpPr>
          <p:nvPr/>
        </p:nvSpPr>
        <p:spPr bwMode="auto">
          <a:xfrm>
            <a:off x="2362200" y="3810000"/>
            <a:ext cx="838200" cy="382588"/>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Mean</a:t>
            </a:r>
          </a:p>
        </p:txBody>
      </p:sp>
      <p:sp>
        <p:nvSpPr>
          <p:cNvPr id="3114" name="Text Box 42"/>
          <p:cNvSpPr txBox="1">
            <a:spLocks noChangeArrowheads="1"/>
          </p:cNvSpPr>
          <p:nvPr/>
        </p:nvSpPr>
        <p:spPr bwMode="auto">
          <a:xfrm>
            <a:off x="2286000" y="4572000"/>
            <a:ext cx="838200" cy="382588"/>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Notch</a:t>
            </a:r>
          </a:p>
        </p:txBody>
      </p:sp>
      <p:grpSp>
        <p:nvGrpSpPr>
          <p:cNvPr id="3155" name="Group 83"/>
          <p:cNvGrpSpPr>
            <a:grpSpLocks/>
          </p:cNvGrpSpPr>
          <p:nvPr/>
        </p:nvGrpSpPr>
        <p:grpSpPr bwMode="auto">
          <a:xfrm>
            <a:off x="2133600" y="1600200"/>
            <a:ext cx="4343400" cy="4845050"/>
            <a:chOff x="1344" y="1008"/>
            <a:chExt cx="2736" cy="3052"/>
          </a:xfrm>
        </p:grpSpPr>
        <p:sp>
          <p:nvSpPr>
            <p:cNvPr id="3120" name="Text Box 48"/>
            <p:cNvSpPr txBox="1">
              <a:spLocks noChangeArrowheads="1"/>
            </p:cNvSpPr>
            <p:nvPr/>
          </p:nvSpPr>
          <p:spPr bwMode="auto">
            <a:xfrm>
              <a:off x="2400" y="2688"/>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a:t>
              </a:r>
            </a:p>
          </p:txBody>
        </p:sp>
        <p:sp>
          <p:nvSpPr>
            <p:cNvPr id="3150" name="Line 78"/>
            <p:cNvSpPr>
              <a:spLocks noChangeShapeType="1"/>
            </p:cNvSpPr>
            <p:nvPr/>
          </p:nvSpPr>
          <p:spPr bwMode="auto">
            <a:xfrm flipH="1">
              <a:off x="1968" y="2784"/>
              <a:ext cx="240" cy="144"/>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19" name="Line 47"/>
            <p:cNvSpPr>
              <a:spLocks noChangeShapeType="1"/>
            </p:cNvSpPr>
            <p:nvPr/>
          </p:nvSpPr>
          <p:spPr bwMode="auto">
            <a:xfrm>
              <a:off x="2784" y="2832"/>
              <a:ext cx="0" cy="52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21" name="Line 49"/>
            <p:cNvSpPr>
              <a:spLocks noChangeShapeType="1"/>
            </p:cNvSpPr>
            <p:nvPr/>
          </p:nvSpPr>
          <p:spPr bwMode="auto">
            <a:xfrm>
              <a:off x="2208" y="2736"/>
              <a:ext cx="192" cy="4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22" name="Line 50"/>
            <p:cNvSpPr>
              <a:spLocks noChangeShapeType="1"/>
            </p:cNvSpPr>
            <p:nvPr/>
          </p:nvSpPr>
          <p:spPr bwMode="auto">
            <a:xfrm flipH="1">
              <a:off x="2592" y="2736"/>
              <a:ext cx="192" cy="4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23" name="Text Box 51"/>
            <p:cNvSpPr txBox="1">
              <a:spLocks noChangeArrowheads="1"/>
            </p:cNvSpPr>
            <p:nvPr/>
          </p:nvSpPr>
          <p:spPr bwMode="auto">
            <a:xfrm>
              <a:off x="1344" y="1248"/>
              <a:ext cx="624" cy="241"/>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Outlier</a:t>
              </a:r>
            </a:p>
          </p:txBody>
        </p:sp>
        <p:sp>
          <p:nvSpPr>
            <p:cNvPr id="3124" name="Line 52"/>
            <p:cNvSpPr>
              <a:spLocks noChangeShapeType="1"/>
            </p:cNvSpPr>
            <p:nvPr/>
          </p:nvSpPr>
          <p:spPr bwMode="auto">
            <a:xfrm flipH="1">
              <a:off x="1968" y="1152"/>
              <a:ext cx="480" cy="1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25" name="Line 53"/>
            <p:cNvSpPr>
              <a:spLocks noChangeShapeType="1"/>
            </p:cNvSpPr>
            <p:nvPr/>
          </p:nvSpPr>
          <p:spPr bwMode="auto">
            <a:xfrm>
              <a:off x="2208" y="1584"/>
              <a:ext cx="5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26" name="Line 54"/>
            <p:cNvSpPr>
              <a:spLocks noChangeShapeType="1"/>
            </p:cNvSpPr>
            <p:nvPr/>
          </p:nvSpPr>
          <p:spPr bwMode="auto">
            <a:xfrm flipV="1">
              <a:off x="2832" y="1488"/>
              <a:ext cx="288" cy="9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27" name="Text Box 55"/>
            <p:cNvSpPr txBox="1">
              <a:spLocks noChangeArrowheads="1"/>
            </p:cNvSpPr>
            <p:nvPr/>
          </p:nvSpPr>
          <p:spPr bwMode="auto">
            <a:xfrm>
              <a:off x="3120" y="1296"/>
              <a:ext cx="432" cy="241"/>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Max</a:t>
              </a:r>
            </a:p>
          </p:txBody>
        </p:sp>
        <p:sp>
          <p:nvSpPr>
            <p:cNvPr id="3128" name="Text Box 56"/>
            <p:cNvSpPr txBox="1">
              <a:spLocks noChangeArrowheads="1"/>
            </p:cNvSpPr>
            <p:nvPr/>
          </p:nvSpPr>
          <p:spPr bwMode="auto">
            <a:xfrm>
              <a:off x="2400" y="1008"/>
              <a:ext cx="192" cy="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a:t>
              </a:r>
            </a:p>
            <a:p>
              <a:r>
                <a:rPr lang="en-US"/>
                <a:t>○</a:t>
              </a:r>
            </a:p>
          </p:txBody>
        </p:sp>
        <p:sp>
          <p:nvSpPr>
            <p:cNvPr id="3129" name="Line 57"/>
            <p:cNvSpPr>
              <a:spLocks noChangeShapeType="1"/>
            </p:cNvSpPr>
            <p:nvPr/>
          </p:nvSpPr>
          <p:spPr bwMode="auto">
            <a:xfrm>
              <a:off x="2496" y="1584"/>
              <a:ext cx="0" cy="624"/>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30" name="Line 58"/>
            <p:cNvSpPr>
              <a:spLocks noChangeShapeType="1"/>
            </p:cNvSpPr>
            <p:nvPr/>
          </p:nvSpPr>
          <p:spPr bwMode="auto">
            <a:xfrm>
              <a:off x="2208" y="2208"/>
              <a:ext cx="576"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31" name="Line 59"/>
            <p:cNvSpPr>
              <a:spLocks noChangeShapeType="1"/>
            </p:cNvSpPr>
            <p:nvPr/>
          </p:nvSpPr>
          <p:spPr bwMode="auto">
            <a:xfrm>
              <a:off x="2208" y="2208"/>
              <a:ext cx="0" cy="52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32" name="Line 60"/>
            <p:cNvSpPr>
              <a:spLocks noChangeShapeType="1"/>
            </p:cNvSpPr>
            <p:nvPr/>
          </p:nvSpPr>
          <p:spPr bwMode="auto">
            <a:xfrm>
              <a:off x="2784" y="2208"/>
              <a:ext cx="0" cy="52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33" name="Line 61"/>
            <p:cNvSpPr>
              <a:spLocks noChangeShapeType="1"/>
            </p:cNvSpPr>
            <p:nvPr/>
          </p:nvSpPr>
          <p:spPr bwMode="auto">
            <a:xfrm flipH="1">
              <a:off x="2208" y="2784"/>
              <a:ext cx="192" cy="4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34" name="Line 62"/>
            <p:cNvSpPr>
              <a:spLocks noChangeShapeType="1"/>
            </p:cNvSpPr>
            <p:nvPr/>
          </p:nvSpPr>
          <p:spPr bwMode="auto">
            <a:xfrm>
              <a:off x="2592" y="2784"/>
              <a:ext cx="192" cy="4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35" name="Line 63"/>
            <p:cNvSpPr>
              <a:spLocks noChangeShapeType="1"/>
            </p:cNvSpPr>
            <p:nvPr/>
          </p:nvSpPr>
          <p:spPr bwMode="auto">
            <a:xfrm>
              <a:off x="2208" y="2832"/>
              <a:ext cx="0" cy="52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36" name="Line 64"/>
            <p:cNvSpPr>
              <a:spLocks noChangeShapeType="1"/>
            </p:cNvSpPr>
            <p:nvPr/>
          </p:nvSpPr>
          <p:spPr bwMode="auto">
            <a:xfrm>
              <a:off x="2208" y="2976"/>
              <a:ext cx="576"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37" name="Line 65"/>
            <p:cNvSpPr>
              <a:spLocks noChangeShapeType="1"/>
            </p:cNvSpPr>
            <p:nvPr/>
          </p:nvSpPr>
          <p:spPr bwMode="auto">
            <a:xfrm>
              <a:off x="2208" y="3360"/>
              <a:ext cx="576"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38" name="Line 66"/>
            <p:cNvSpPr>
              <a:spLocks noChangeShapeType="1"/>
            </p:cNvSpPr>
            <p:nvPr/>
          </p:nvSpPr>
          <p:spPr bwMode="auto">
            <a:xfrm flipV="1">
              <a:off x="2832" y="2064"/>
              <a:ext cx="288"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39" name="Text Box 67"/>
            <p:cNvSpPr txBox="1">
              <a:spLocks noChangeArrowheads="1"/>
            </p:cNvSpPr>
            <p:nvPr/>
          </p:nvSpPr>
          <p:spPr bwMode="auto">
            <a:xfrm>
              <a:off x="3120" y="1920"/>
              <a:ext cx="432" cy="241"/>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Q3</a:t>
              </a:r>
            </a:p>
          </p:txBody>
        </p:sp>
        <p:sp>
          <p:nvSpPr>
            <p:cNvPr id="3140" name="Line 68"/>
            <p:cNvSpPr>
              <a:spLocks noChangeShapeType="1"/>
            </p:cNvSpPr>
            <p:nvPr/>
          </p:nvSpPr>
          <p:spPr bwMode="auto">
            <a:xfrm flipV="1">
              <a:off x="2832" y="2832"/>
              <a:ext cx="288"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41" name="Text Box 69"/>
            <p:cNvSpPr txBox="1">
              <a:spLocks noChangeArrowheads="1"/>
            </p:cNvSpPr>
            <p:nvPr/>
          </p:nvSpPr>
          <p:spPr bwMode="auto">
            <a:xfrm>
              <a:off x="3120" y="2640"/>
              <a:ext cx="960" cy="241"/>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Q2(Median)</a:t>
              </a:r>
            </a:p>
          </p:txBody>
        </p:sp>
        <p:sp>
          <p:nvSpPr>
            <p:cNvPr id="3142" name="Line 70"/>
            <p:cNvSpPr>
              <a:spLocks noChangeShapeType="1"/>
            </p:cNvSpPr>
            <p:nvPr/>
          </p:nvSpPr>
          <p:spPr bwMode="auto">
            <a:xfrm flipV="1">
              <a:off x="2832" y="3216"/>
              <a:ext cx="336"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43" name="Text Box 71"/>
            <p:cNvSpPr txBox="1">
              <a:spLocks noChangeArrowheads="1"/>
            </p:cNvSpPr>
            <p:nvPr/>
          </p:nvSpPr>
          <p:spPr bwMode="auto">
            <a:xfrm>
              <a:off x="3168" y="3072"/>
              <a:ext cx="432" cy="241"/>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Q1</a:t>
              </a:r>
            </a:p>
          </p:txBody>
        </p:sp>
        <p:sp>
          <p:nvSpPr>
            <p:cNvPr id="3144" name="Line 72"/>
            <p:cNvSpPr>
              <a:spLocks noChangeShapeType="1"/>
            </p:cNvSpPr>
            <p:nvPr/>
          </p:nvSpPr>
          <p:spPr bwMode="auto">
            <a:xfrm>
              <a:off x="2496" y="3360"/>
              <a:ext cx="0" cy="432"/>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45" name="Line 73"/>
            <p:cNvSpPr>
              <a:spLocks noChangeShapeType="1"/>
            </p:cNvSpPr>
            <p:nvPr/>
          </p:nvSpPr>
          <p:spPr bwMode="auto">
            <a:xfrm>
              <a:off x="2208" y="3792"/>
              <a:ext cx="624"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46" name="Text Box 74"/>
            <p:cNvSpPr txBox="1">
              <a:spLocks noChangeArrowheads="1"/>
            </p:cNvSpPr>
            <p:nvPr/>
          </p:nvSpPr>
          <p:spPr bwMode="auto">
            <a:xfrm>
              <a:off x="2400" y="3829"/>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a:t>
              </a:r>
            </a:p>
          </p:txBody>
        </p:sp>
        <p:sp>
          <p:nvSpPr>
            <p:cNvPr id="3147" name="Line 75"/>
            <p:cNvSpPr>
              <a:spLocks noChangeShapeType="1"/>
            </p:cNvSpPr>
            <p:nvPr/>
          </p:nvSpPr>
          <p:spPr bwMode="auto">
            <a:xfrm flipV="1">
              <a:off x="2880" y="3696"/>
              <a:ext cx="288" cy="9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48" name="Text Box 76"/>
            <p:cNvSpPr txBox="1">
              <a:spLocks noChangeArrowheads="1"/>
            </p:cNvSpPr>
            <p:nvPr/>
          </p:nvSpPr>
          <p:spPr bwMode="auto">
            <a:xfrm>
              <a:off x="3168" y="3504"/>
              <a:ext cx="432" cy="241"/>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Min</a:t>
              </a:r>
            </a:p>
          </p:txBody>
        </p:sp>
        <p:sp>
          <p:nvSpPr>
            <p:cNvPr id="3149" name="Line 77"/>
            <p:cNvSpPr>
              <a:spLocks noChangeShapeType="1"/>
            </p:cNvSpPr>
            <p:nvPr/>
          </p:nvSpPr>
          <p:spPr bwMode="auto">
            <a:xfrm flipH="1" flipV="1">
              <a:off x="2064" y="2544"/>
              <a:ext cx="384" cy="240"/>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51" name="Text Box 79"/>
            <p:cNvSpPr txBox="1">
              <a:spLocks noChangeArrowheads="1"/>
            </p:cNvSpPr>
            <p:nvPr/>
          </p:nvSpPr>
          <p:spPr bwMode="auto">
            <a:xfrm>
              <a:off x="1488" y="2400"/>
              <a:ext cx="528" cy="241"/>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Mean</a:t>
              </a:r>
            </a:p>
          </p:txBody>
        </p:sp>
        <p:sp>
          <p:nvSpPr>
            <p:cNvPr id="3152" name="Text Box 80"/>
            <p:cNvSpPr txBox="1">
              <a:spLocks noChangeArrowheads="1"/>
            </p:cNvSpPr>
            <p:nvPr/>
          </p:nvSpPr>
          <p:spPr bwMode="auto">
            <a:xfrm>
              <a:off x="1440" y="2880"/>
              <a:ext cx="528" cy="241"/>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Notch</a:t>
              </a:r>
            </a:p>
          </p:txBody>
        </p:sp>
      </p:grpSp>
      <p:sp>
        <p:nvSpPr>
          <p:cNvPr id="3156" name="Text Box 84"/>
          <p:cNvSpPr txBox="1">
            <a:spLocks noChangeArrowheads="1"/>
          </p:cNvSpPr>
          <p:nvPr/>
        </p:nvSpPr>
        <p:spPr bwMode="auto">
          <a:xfrm>
            <a:off x="6705600" y="6400800"/>
            <a:ext cx="2057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t>Copyright  ® XLMINER</a:t>
            </a:r>
          </a:p>
        </p:txBody>
      </p:sp>
    </p:spTree>
    <p:extLst>
      <p:ext uri="{BB962C8B-B14F-4D97-AF65-F5344CB8AC3E}">
        <p14:creationId xmlns:p14="http://schemas.microsoft.com/office/powerpoint/2010/main" val="2832271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457200" y="838200"/>
            <a:ext cx="8229600" cy="5287963"/>
          </a:xfrm>
        </p:spPr>
        <p:txBody>
          <a:bodyPr/>
          <a:lstStyle/>
          <a:p>
            <a:pPr>
              <a:buFontTx/>
              <a:buNone/>
            </a:pPr>
            <a:r>
              <a:rPr lang="en-US" dirty="0"/>
              <a:t>   </a:t>
            </a:r>
            <a:r>
              <a:rPr lang="en-US" sz="2400" dirty="0"/>
              <a:t>The </a:t>
            </a:r>
            <a:r>
              <a:rPr lang="en-US" sz="2400" dirty="0" smtClean="0"/>
              <a:t>Box </a:t>
            </a:r>
            <a:r>
              <a:rPr lang="en-US" sz="2400" dirty="0"/>
              <a:t>extends from Q1 to Q3, includes Q2. The other non-extreme points are included in its “whiskers”. This means the box includes the middle one-half of the data. The mean value is shown with a plus sign. The distance “d” between the values that the notch specifies is --&gt; </a:t>
            </a:r>
            <a:r>
              <a:rPr lang="en-US" sz="2400" b="1" dirty="0"/>
              <a:t>d = Confidence interval around the mean.</a:t>
            </a:r>
          </a:p>
          <a:p>
            <a:pPr>
              <a:buFontTx/>
              <a:buNone/>
            </a:pPr>
            <a:endParaRPr lang="en-US" sz="2400" b="1" dirty="0"/>
          </a:p>
          <a:p>
            <a:pPr>
              <a:buFontTx/>
              <a:buNone/>
            </a:pPr>
            <a:r>
              <a:rPr lang="en-US" sz="2400" dirty="0"/>
              <a:t>    The significance of the </a:t>
            </a:r>
            <a:r>
              <a:rPr lang="en-US" sz="2400" dirty="0" smtClean="0"/>
              <a:t>Box-plot </a:t>
            </a:r>
            <a:r>
              <a:rPr lang="en-US" sz="2400" dirty="0"/>
              <a:t>is that it is not strongly influenced by the outliers. </a:t>
            </a:r>
            <a:r>
              <a:rPr lang="en-US" sz="2400" dirty="0" err="1"/>
              <a:t>XLMiner</a:t>
            </a:r>
            <a:r>
              <a:rPr lang="en-US" sz="2400" baseline="30000" dirty="0" err="1"/>
              <a:t>TM</a:t>
            </a:r>
            <a:r>
              <a:rPr lang="en-US" sz="2400" dirty="0"/>
              <a:t> constructs the </a:t>
            </a:r>
            <a:r>
              <a:rPr lang="en-US" sz="2400" dirty="0" smtClean="0"/>
              <a:t>Box-plot </a:t>
            </a:r>
            <a:r>
              <a:rPr lang="en-US" sz="2400" dirty="0"/>
              <a:t>by extending its “whiskers” only to the most extreme “non-outliers”. It uses two explicit rules to define the outliers and marks them with dots.</a:t>
            </a:r>
          </a:p>
        </p:txBody>
      </p:sp>
      <p:sp>
        <p:nvSpPr>
          <p:cNvPr id="6148" name="Text Box 4"/>
          <p:cNvSpPr txBox="1">
            <a:spLocks noChangeArrowheads="1"/>
          </p:cNvSpPr>
          <p:nvPr/>
        </p:nvSpPr>
        <p:spPr bwMode="auto">
          <a:xfrm>
            <a:off x="6705600" y="6400800"/>
            <a:ext cx="2057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t>Copyright  ® XLMINER</a:t>
            </a:r>
          </a:p>
        </p:txBody>
      </p:sp>
    </p:spTree>
    <p:extLst>
      <p:ext uri="{BB962C8B-B14F-4D97-AF65-F5344CB8AC3E}">
        <p14:creationId xmlns:p14="http://schemas.microsoft.com/office/powerpoint/2010/main" val="42010061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609600"/>
            <a:ext cx="8229600" cy="5516563"/>
          </a:xfrm>
        </p:spPr>
        <p:txBody>
          <a:bodyPr/>
          <a:lstStyle/>
          <a:p>
            <a:pPr>
              <a:lnSpc>
                <a:spcPct val="120000"/>
              </a:lnSpc>
              <a:buFontTx/>
              <a:buNone/>
            </a:pPr>
            <a:r>
              <a:rPr lang="en-US" sz="2000" dirty="0"/>
              <a:t>    </a:t>
            </a:r>
            <a:r>
              <a:rPr lang="en-US" sz="2400" dirty="0"/>
              <a:t>The rules used are</a:t>
            </a:r>
          </a:p>
          <a:p>
            <a:pPr>
              <a:lnSpc>
                <a:spcPct val="120000"/>
              </a:lnSpc>
              <a:buFontTx/>
              <a:buNone/>
            </a:pPr>
            <a:r>
              <a:rPr lang="en-US" sz="2400" dirty="0"/>
              <a:t>    </a:t>
            </a:r>
            <a:r>
              <a:rPr lang="en-US" sz="2400" b="1" dirty="0"/>
              <a:t>Cutoff1 = Q1-1.5*(Q3-Q1)</a:t>
            </a:r>
          </a:p>
          <a:p>
            <a:pPr>
              <a:lnSpc>
                <a:spcPct val="120000"/>
              </a:lnSpc>
              <a:buFontTx/>
              <a:buNone/>
            </a:pPr>
            <a:r>
              <a:rPr lang="en-US" sz="2400" b="1" dirty="0"/>
              <a:t>    Cutoff2 = Q3+1.5*(Q3-Q1)</a:t>
            </a:r>
          </a:p>
          <a:p>
            <a:pPr>
              <a:lnSpc>
                <a:spcPct val="120000"/>
              </a:lnSpc>
              <a:buFontTx/>
              <a:buNone/>
            </a:pPr>
            <a:r>
              <a:rPr lang="en-US" sz="2400" dirty="0"/>
              <a:t>    On the </a:t>
            </a:r>
            <a:r>
              <a:rPr lang="en-US" sz="2400" dirty="0" smtClean="0"/>
              <a:t>Box-plot</a:t>
            </a:r>
            <a:r>
              <a:rPr lang="en-US" sz="2400" dirty="0"/>
              <a:t>, </a:t>
            </a:r>
          </a:p>
          <a:p>
            <a:pPr>
              <a:lnSpc>
                <a:spcPct val="120000"/>
              </a:lnSpc>
              <a:buFontTx/>
              <a:buNone/>
            </a:pPr>
            <a:r>
              <a:rPr lang="en-US" sz="2400" dirty="0"/>
              <a:t>    </a:t>
            </a:r>
            <a:r>
              <a:rPr lang="en-US" sz="2400" b="1" dirty="0"/>
              <a:t>Min =</a:t>
            </a:r>
            <a:r>
              <a:rPr lang="en-US" sz="2400" dirty="0"/>
              <a:t> The actual minimum value in the dataset which is just above the Cutoff1.</a:t>
            </a:r>
          </a:p>
          <a:p>
            <a:pPr>
              <a:lnSpc>
                <a:spcPct val="120000"/>
              </a:lnSpc>
              <a:buFontTx/>
              <a:buNone/>
            </a:pPr>
            <a:r>
              <a:rPr lang="en-US" sz="2400" dirty="0"/>
              <a:t>    </a:t>
            </a:r>
            <a:r>
              <a:rPr lang="en-US" sz="2400" b="1" dirty="0"/>
              <a:t>Max =</a:t>
            </a:r>
            <a:r>
              <a:rPr lang="en-US" sz="2400" dirty="0"/>
              <a:t> The actual maximum value in the dataset that is just less than Cutoff2.</a:t>
            </a:r>
          </a:p>
          <a:p>
            <a:pPr>
              <a:lnSpc>
                <a:spcPct val="120000"/>
              </a:lnSpc>
              <a:buFontTx/>
              <a:buNone/>
            </a:pPr>
            <a:r>
              <a:rPr lang="en-US" sz="2400" dirty="0"/>
              <a:t>    All the values that are less than the Min value, and the </a:t>
            </a:r>
            <a:r>
              <a:rPr lang="en-US" sz="2400" dirty="0" smtClean="0"/>
              <a:t>ones</a:t>
            </a:r>
          </a:p>
          <a:p>
            <a:pPr>
              <a:lnSpc>
                <a:spcPct val="120000"/>
              </a:lnSpc>
              <a:buFontTx/>
              <a:buNone/>
            </a:pPr>
            <a:r>
              <a:rPr lang="en-US" sz="2400" dirty="0"/>
              <a:t> </a:t>
            </a:r>
            <a:r>
              <a:rPr lang="en-US" sz="2400" dirty="0" smtClean="0"/>
              <a:t>   that </a:t>
            </a:r>
            <a:r>
              <a:rPr lang="en-US" sz="2400" dirty="0"/>
              <a:t>are great than the Max value are treated as the </a:t>
            </a:r>
            <a:r>
              <a:rPr lang="en-US" sz="2400" b="1" dirty="0"/>
              <a:t>Outliers.</a:t>
            </a:r>
          </a:p>
        </p:txBody>
      </p:sp>
      <p:sp>
        <p:nvSpPr>
          <p:cNvPr id="7172" name="Text Box 4"/>
          <p:cNvSpPr txBox="1">
            <a:spLocks noChangeArrowheads="1"/>
          </p:cNvSpPr>
          <p:nvPr/>
        </p:nvSpPr>
        <p:spPr bwMode="auto">
          <a:xfrm>
            <a:off x="6705600" y="6400800"/>
            <a:ext cx="2057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t>Copyright  ® XLMINER</a:t>
            </a:r>
          </a:p>
        </p:txBody>
      </p:sp>
    </p:spTree>
    <p:extLst>
      <p:ext uri="{BB962C8B-B14F-4D97-AF65-F5344CB8AC3E}">
        <p14:creationId xmlns:p14="http://schemas.microsoft.com/office/powerpoint/2010/main" val="2226382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 Good EDA Tools in SPSS Modeler </a:t>
            </a:r>
            <a:endParaRPr lang="en-US" dirty="0"/>
          </a:p>
        </p:txBody>
      </p:sp>
      <p:sp>
        <p:nvSpPr>
          <p:cNvPr id="3" name="Content Placeholder 2"/>
          <p:cNvSpPr>
            <a:spLocks noGrp="1"/>
          </p:cNvSpPr>
          <p:nvPr>
            <p:ph idx="1"/>
          </p:nvPr>
        </p:nvSpPr>
        <p:spPr/>
        <p:txBody>
          <a:bodyPr/>
          <a:lstStyle/>
          <a:p>
            <a:r>
              <a:rPr lang="en-US" dirty="0" smtClean="0"/>
              <a:t>“</a:t>
            </a:r>
            <a:r>
              <a:rPr lang="en-US" dirty="0" err="1" smtClean="0"/>
              <a:t>Graphboard</a:t>
            </a:r>
            <a:r>
              <a:rPr lang="en-US" dirty="0" smtClean="0"/>
              <a:t>” node in the Graphs Group</a:t>
            </a:r>
          </a:p>
          <a:p>
            <a:r>
              <a:rPr lang="en-US" dirty="0" smtClean="0"/>
              <a:t>“Data Audit” node in the Output Group</a:t>
            </a:r>
          </a:p>
          <a:p>
            <a:r>
              <a:rPr lang="en-US" dirty="0" smtClean="0"/>
              <a:t>See the stream “</a:t>
            </a:r>
            <a:r>
              <a:rPr lang="en-US" dirty="0" err="1" smtClean="0"/>
              <a:t>Car_sales_EDA.str</a:t>
            </a:r>
            <a:r>
              <a:rPr lang="en-US" dirty="0" smtClean="0"/>
              <a:t>” for a demo on the use of the </a:t>
            </a:r>
            <a:r>
              <a:rPr lang="en-US" dirty="0" err="1" smtClean="0"/>
              <a:t>Graphboard</a:t>
            </a:r>
            <a:r>
              <a:rPr lang="en-US" dirty="0" smtClean="0"/>
              <a:t> node.</a:t>
            </a:r>
          </a:p>
          <a:p>
            <a:r>
              <a:rPr lang="en-US" dirty="0" smtClean="0"/>
              <a:t>See the stream “</a:t>
            </a:r>
            <a:r>
              <a:rPr lang="en-US" dirty="0" err="1" smtClean="0"/>
              <a:t>telco_dataaudit.str</a:t>
            </a:r>
            <a:r>
              <a:rPr lang="en-US" dirty="0" smtClean="0"/>
              <a:t>” for a demo on the use of the Data Audit node and the treatment of missing observations and outliers.  </a:t>
            </a:r>
          </a:p>
          <a:p>
            <a:pPr marL="0" indent="0">
              <a:buNone/>
            </a:pPr>
            <a:endParaRPr lang="en-US" dirty="0"/>
          </a:p>
        </p:txBody>
      </p:sp>
    </p:spTree>
    <p:extLst>
      <p:ext uri="{BB962C8B-B14F-4D97-AF65-F5344CB8AC3E}">
        <p14:creationId xmlns:p14="http://schemas.microsoft.com/office/powerpoint/2010/main" val="2968051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680</TotalTime>
  <Words>1149</Words>
  <Application>Microsoft Office PowerPoint</Application>
  <PresentationFormat>On-screen Show (4:3)</PresentationFormat>
  <Paragraphs>86</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Eco 6380  Predictive Analytics For Economists Spring 2016</vt:lpstr>
      <vt:lpstr>Presentation 3  Treatment of Missing Observations and Exploratory Data Analysis  Chapter 2 in SPB </vt:lpstr>
      <vt:lpstr>Treatment of Missing Observations</vt:lpstr>
      <vt:lpstr>Exploratory Data Analysis (EDA) </vt:lpstr>
      <vt:lpstr>Some Exploratory Data Analysis Tools</vt:lpstr>
      <vt:lpstr>PowerPoint Presentation</vt:lpstr>
      <vt:lpstr>PowerPoint Presentation</vt:lpstr>
      <vt:lpstr>PowerPoint Presentation</vt:lpstr>
      <vt:lpstr>Two Good EDA Tools in SPSS Modeler </vt:lpstr>
      <vt:lpstr>Variable Importance</vt:lpstr>
      <vt:lpstr>XLMINER Correlation Matrix Plot to Uncover Variable Importance</vt:lpstr>
      <vt:lpstr>Other Variable Importance Methods</vt:lpstr>
      <vt:lpstr>Other Helpful Dimension Reduction Methods</vt:lpstr>
      <vt:lpstr>An Application Showing How Useful Pre-screening Input Variables Can Be </vt:lpstr>
      <vt:lpstr>Classroom Exercise: Exercise 1</vt:lpstr>
    </vt:vector>
  </TitlesOfParts>
  <Company>Southern Methodist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5385 Data Mining Techniques for Economists Summer I, 2013</dc:title>
  <dc:creator>Fomby, Tom</dc:creator>
  <cp:lastModifiedBy>Fomby, Tom</cp:lastModifiedBy>
  <cp:revision>61</cp:revision>
  <dcterms:created xsi:type="dcterms:W3CDTF">2013-06-04T17:32:15Z</dcterms:created>
  <dcterms:modified xsi:type="dcterms:W3CDTF">2016-01-21T21:49:12Z</dcterms:modified>
</cp:coreProperties>
</file>