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6" r:id="rId2"/>
    <p:sldId id="270" r:id="rId3"/>
    <p:sldId id="257" r:id="rId4"/>
    <p:sldId id="259" r:id="rId5"/>
    <p:sldId id="261" r:id="rId6"/>
    <p:sldId id="262" r:id="rId7"/>
    <p:sldId id="263" r:id="rId8"/>
    <p:sldId id="264" r:id="rId9"/>
    <p:sldId id="265" r:id="rId10"/>
    <p:sldId id="266" r:id="rId11"/>
    <p:sldId id="267" r:id="rId12"/>
    <p:sldId id="268" r:id="rId13"/>
    <p:sldId id="269" r:id="rId14"/>
    <p:sldId id="272"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D5CA1-1356-4F04-93DF-3311A5DBBDBC}" type="datetimeFigureOut">
              <a:rPr lang="en-US" smtClean="0"/>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A1ECF3-DFFF-4260-8A20-77DF0F0F416A}" type="slidenum">
              <a:rPr lang="en-US" smtClean="0"/>
              <a:t>‹#›</a:t>
            </a:fld>
            <a:endParaRPr lang="en-US"/>
          </a:p>
        </p:txBody>
      </p:sp>
    </p:spTree>
    <p:extLst>
      <p:ext uri="{BB962C8B-B14F-4D97-AF65-F5344CB8AC3E}">
        <p14:creationId xmlns:p14="http://schemas.microsoft.com/office/powerpoint/2010/main" val="4019606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28904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38310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60384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7BAE5-E8CA-4D9F-A0BE-99B2F75AF5E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152886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7BAE5-E8CA-4D9F-A0BE-99B2F75AF5E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35369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17BAE5-E8CA-4D9F-A0BE-99B2F75AF5EA}"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49507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17BAE5-E8CA-4D9F-A0BE-99B2F75AF5EA}"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784401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17BAE5-E8CA-4D9F-A0BE-99B2F75AF5EA}"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69153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7BAE5-E8CA-4D9F-A0BE-99B2F75AF5EA}"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189800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7BAE5-E8CA-4D9F-A0BE-99B2F75AF5EA}"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6417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7BAE5-E8CA-4D9F-A0BE-99B2F75AF5EA}"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8B292-9B67-4237-9F41-02E2F073AF72}" type="slidenum">
              <a:rPr lang="en-US" smtClean="0"/>
              <a:t>‹#›</a:t>
            </a:fld>
            <a:endParaRPr lang="en-US"/>
          </a:p>
        </p:txBody>
      </p:sp>
    </p:spTree>
    <p:extLst>
      <p:ext uri="{BB962C8B-B14F-4D97-AF65-F5344CB8AC3E}">
        <p14:creationId xmlns:p14="http://schemas.microsoft.com/office/powerpoint/2010/main" val="219331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7BAE5-E8CA-4D9F-A0BE-99B2F75AF5EA}" type="datetimeFigureOut">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8B292-9B67-4237-9F41-02E2F073AF72}" type="slidenum">
              <a:rPr lang="en-US" smtClean="0"/>
              <a:t>‹#›</a:t>
            </a:fld>
            <a:endParaRPr lang="en-US"/>
          </a:p>
        </p:txBody>
      </p:sp>
    </p:spTree>
    <p:extLst>
      <p:ext uri="{BB962C8B-B14F-4D97-AF65-F5344CB8AC3E}">
        <p14:creationId xmlns:p14="http://schemas.microsoft.com/office/powerpoint/2010/main" val="353697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en-US" sz="4000" b="1" smtClean="0"/>
              <a:t>Eco </a:t>
            </a:r>
            <a:r>
              <a:rPr lang="en-US" sz="4000" b="1"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smtClean="0"/>
              <a:t>Spring 2016</a:t>
            </a:r>
            <a:endParaRPr lang="en-US" b="1" dirty="0"/>
          </a:p>
        </p:txBody>
      </p:sp>
      <p:sp>
        <p:nvSpPr>
          <p:cNvPr id="3" name="Subtitle 2"/>
          <p:cNvSpPr>
            <a:spLocks noGrp="1"/>
          </p:cNvSpPr>
          <p:nvPr>
            <p:ph type="subTitle" idx="1"/>
          </p:nvPr>
        </p:nvSpPr>
        <p:spPr>
          <a:xfrm>
            <a:off x="1371600" y="3886200"/>
            <a:ext cx="6400800" cy="2286000"/>
          </a:xfrm>
        </p:spPr>
        <p:txBody>
          <a:bodyPr>
            <a:normAutofit/>
          </a:bodyPr>
          <a:lstStyle/>
          <a:p>
            <a:r>
              <a:rPr lang="en-US" b="1" dirty="0" smtClean="0">
                <a:solidFill>
                  <a:schemeClr val="tx1"/>
                </a:solidFill>
              </a:rPr>
              <a:t>Professor Tom Fomby</a:t>
            </a:r>
          </a:p>
          <a:p>
            <a:r>
              <a:rPr lang="en-US" b="1" dirty="0" smtClean="0">
                <a:solidFill>
                  <a:schemeClr val="tx1"/>
                </a:solidFill>
              </a:rPr>
              <a:t>Department 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324260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Good Approach to Building a Good Ensemble Model:</a:t>
            </a:r>
            <a:br>
              <a:rPr lang="en-US" dirty="0" smtClean="0"/>
            </a:br>
            <a:r>
              <a:rPr lang="en-US" dirty="0" smtClean="0"/>
              <a:t>Build a “Trimmed” Ensemble</a:t>
            </a:r>
            <a:endParaRPr lang="en-US" dirty="0"/>
          </a:p>
        </p:txBody>
      </p:sp>
      <p:sp>
        <p:nvSpPr>
          <p:cNvPr id="3" name="Content Placeholder 2"/>
          <p:cNvSpPr>
            <a:spLocks noGrp="1"/>
          </p:cNvSpPr>
          <p:nvPr>
            <p:ph idx="1"/>
          </p:nvPr>
        </p:nvSpPr>
        <p:spPr>
          <a:xfrm>
            <a:off x="457200" y="2286000"/>
            <a:ext cx="8229600" cy="4343400"/>
          </a:xfrm>
        </p:spPr>
        <p:txBody>
          <a:bodyPr>
            <a:normAutofit fontScale="70000" lnSpcReduction="20000"/>
          </a:bodyPr>
          <a:lstStyle/>
          <a:p>
            <a:r>
              <a:rPr lang="en-US" dirty="0" smtClean="0"/>
              <a:t>Examine several model “groups” having distinct architectures (designs) like MLR, KNN, ANN, CART, SVM, etc.</a:t>
            </a:r>
          </a:p>
          <a:p>
            <a:r>
              <a:rPr lang="en-US" dirty="0" smtClean="0"/>
              <a:t>Determine a Best (“super”) Model for each Model Group and then, among these “super” models, choose the best 3 or best 4 of them, form an ensemble model (usually an equally weighted one), and then apply it to an independent data set.  It will, with high probability, outperform the individual “super” models that make up the ensemble.</a:t>
            </a:r>
          </a:p>
          <a:p>
            <a:r>
              <a:rPr lang="en-US" dirty="0" smtClean="0"/>
              <a:t>In other words don’t just throw together a bunch of individual models without careful pre-selection (“trimming”) </a:t>
            </a:r>
          </a:p>
          <a:p>
            <a:r>
              <a:rPr lang="en-US" dirty="0" smtClean="0"/>
              <a:t>In essence, this is the approach of the Auto Numeric and Auto Classifier Nodes in SPSS Modeler.  See “</a:t>
            </a:r>
            <a:r>
              <a:rPr lang="en-US" dirty="0" err="1" smtClean="0"/>
              <a:t>property_values_numericpredictor.str</a:t>
            </a:r>
            <a:r>
              <a:rPr lang="en-US" dirty="0" smtClean="0"/>
              <a:t>” and “</a:t>
            </a:r>
            <a:r>
              <a:rPr lang="en-US" dirty="0" err="1" smtClean="0"/>
              <a:t>pm_binaryclassifier.str</a:t>
            </a:r>
            <a:r>
              <a:rPr lang="en-US" dirty="0" smtClean="0"/>
              <a:t>” in the Demo Streams directory of SPSS Modeler.</a:t>
            </a:r>
            <a:endParaRPr lang="en-US" dirty="0"/>
          </a:p>
        </p:txBody>
      </p:sp>
    </p:spTree>
    <p:extLst>
      <p:ext uri="{BB962C8B-B14F-4D97-AF65-F5344CB8AC3E}">
        <p14:creationId xmlns:p14="http://schemas.microsoft.com/office/powerpoint/2010/main" val="2336478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274638"/>
            <a:ext cx="8153400" cy="1706562"/>
          </a:xfrm>
        </p:spPr>
        <p:txBody>
          <a:bodyPr>
            <a:normAutofit fontScale="90000"/>
          </a:bodyPr>
          <a:lstStyle/>
          <a:p>
            <a:pPr eaLnBrk="1" hangingPunct="1"/>
            <a:r>
              <a:rPr lang="en-US" sz="4000" dirty="0" smtClean="0"/>
              <a:t>Using Cross-Validation and Data Partitioning to Avoid the Over-training (Over-fitting) of Models</a:t>
            </a:r>
          </a:p>
        </p:txBody>
      </p:sp>
      <p:sp>
        <p:nvSpPr>
          <p:cNvPr id="20483" name="Rectangle 3"/>
          <p:cNvSpPr>
            <a:spLocks noGrp="1" noChangeArrowheads="1"/>
          </p:cNvSpPr>
          <p:nvPr>
            <p:ph type="body" idx="1"/>
          </p:nvPr>
        </p:nvSpPr>
        <p:spPr>
          <a:xfrm>
            <a:off x="457200" y="2438400"/>
            <a:ext cx="8229600" cy="4114800"/>
          </a:xfrm>
        </p:spPr>
        <p:txBody>
          <a:bodyPr>
            <a:noAutofit/>
          </a:bodyPr>
          <a:lstStyle/>
          <a:p>
            <a:pPr eaLnBrk="1" hangingPunct="1">
              <a:lnSpc>
                <a:spcPct val="90000"/>
              </a:lnSpc>
            </a:pPr>
            <a:r>
              <a:rPr lang="en-US" sz="2700" dirty="0" smtClean="0"/>
              <a:t>As we shall see, data mining is vulnerable to the danger of “</a:t>
            </a:r>
            <a:r>
              <a:rPr lang="en-US" sz="2700" b="1" dirty="0" smtClean="0"/>
              <a:t>over-fitting</a:t>
            </a:r>
            <a:r>
              <a:rPr lang="en-US" sz="2700" dirty="0" smtClean="0"/>
              <a:t>” where a model is fit so closely to the available sample of data (by making it overly complex) that it describes not merely structural characteristics of the data, but random peculiarities as well.  In engineering terms, the model is fitting the noise, not just the signal.</a:t>
            </a:r>
          </a:p>
          <a:p>
            <a:pPr eaLnBrk="1" hangingPunct="1">
              <a:lnSpc>
                <a:spcPct val="90000"/>
              </a:lnSpc>
            </a:pPr>
            <a:r>
              <a:rPr lang="en-US" sz="2700" b="1" dirty="0" smtClean="0"/>
              <a:t>Over-fitting can also occur</a:t>
            </a:r>
            <a:r>
              <a:rPr lang="en-US" sz="2700" dirty="0" smtClean="0"/>
              <a:t> in the sense that with so many models and their architectures to choose from, “one is bound to find a model that works sooner or later.”   </a:t>
            </a:r>
          </a:p>
        </p:txBody>
      </p:sp>
    </p:spTree>
    <p:extLst>
      <p:ext uri="{BB962C8B-B14F-4D97-AF65-F5344CB8AC3E}">
        <p14:creationId xmlns:p14="http://schemas.microsoft.com/office/powerpoint/2010/main" val="3877463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2239962"/>
          </a:xfrm>
        </p:spPr>
        <p:txBody>
          <a:bodyPr/>
          <a:lstStyle/>
          <a:p>
            <a:pPr eaLnBrk="1" hangingPunct="1"/>
            <a:r>
              <a:rPr lang="en-US" sz="3200" dirty="0" smtClean="0"/>
              <a:t>Using Cross-Validation and Data Partitioning to Avoid the Over-training (Over-fitting) of Models continued</a:t>
            </a:r>
          </a:p>
        </p:txBody>
      </p:sp>
      <p:sp>
        <p:nvSpPr>
          <p:cNvPr id="21507" name="Rectangle 3"/>
          <p:cNvSpPr>
            <a:spLocks noGrp="1" noChangeArrowheads="1"/>
          </p:cNvSpPr>
          <p:nvPr>
            <p:ph type="body" idx="1"/>
          </p:nvPr>
        </p:nvSpPr>
        <p:spPr>
          <a:xfrm>
            <a:off x="457200" y="2514600"/>
            <a:ext cx="8229600" cy="4114800"/>
          </a:xfrm>
        </p:spPr>
        <p:txBody>
          <a:bodyPr/>
          <a:lstStyle/>
          <a:p>
            <a:pPr eaLnBrk="1" hangingPunct="1">
              <a:lnSpc>
                <a:spcPct val="80000"/>
              </a:lnSpc>
            </a:pPr>
            <a:r>
              <a:rPr lang="en-US" sz="2400" dirty="0" smtClean="0"/>
              <a:t>To overcome the tendency to over-fit, data mining techniques require that a model be “tuned” on one sample and “validated” on a separate sample.  Models that are badly over-fit to one sample due to over-complexity will generally perform poorly in a separate, independent data set.  Therefore, </a:t>
            </a:r>
            <a:r>
              <a:rPr lang="en-US" sz="2400" b="1" dirty="0" smtClean="0"/>
              <a:t>validation of a data mining model on a separate data set from the data set used to formulate the model</a:t>
            </a:r>
            <a:r>
              <a:rPr lang="en-US" sz="2400" dirty="0" smtClean="0"/>
              <a:t> </a:t>
            </a:r>
            <a:r>
              <a:rPr lang="en-US" sz="2400" b="1" dirty="0" smtClean="0"/>
              <a:t>(cross validation) tends to reduce the incidence of over-fitting and results in an overall better performing model.   </a:t>
            </a:r>
            <a:r>
              <a:rPr lang="en-US" sz="2400" dirty="0" smtClean="0"/>
              <a:t>Also if one of many models just “happens” to fit a data set well, its innate inadequacy is likely to be revealed when applied to an independent data set.  </a:t>
            </a:r>
          </a:p>
        </p:txBody>
      </p:sp>
    </p:spTree>
    <p:extLst>
      <p:ext uri="{BB962C8B-B14F-4D97-AF65-F5344CB8AC3E}">
        <p14:creationId xmlns:p14="http://schemas.microsoft.com/office/powerpoint/2010/main" val="2223917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1935162"/>
          </a:xfrm>
        </p:spPr>
        <p:txBody>
          <a:bodyPr/>
          <a:lstStyle/>
          <a:p>
            <a:pPr eaLnBrk="1" hangingPunct="1"/>
            <a:r>
              <a:rPr lang="en-US" sz="2800" dirty="0" smtClean="0"/>
              <a:t>Using Cross-Validation and Data Partitioning to Avoid the Over-training (Over-fitting) of Models continued</a:t>
            </a:r>
          </a:p>
        </p:txBody>
      </p:sp>
      <p:sp>
        <p:nvSpPr>
          <p:cNvPr id="22531" name="Rectangle 3"/>
          <p:cNvSpPr>
            <a:spLocks noGrp="1" noChangeArrowheads="1"/>
          </p:cNvSpPr>
          <p:nvPr>
            <p:ph type="body" idx="1"/>
          </p:nvPr>
        </p:nvSpPr>
        <p:spPr>
          <a:xfrm>
            <a:off x="457200" y="2057400"/>
            <a:ext cx="8229600" cy="4800600"/>
          </a:xfrm>
        </p:spPr>
        <p:txBody>
          <a:bodyPr/>
          <a:lstStyle/>
          <a:p>
            <a:pPr eaLnBrk="1" hangingPunct="1">
              <a:lnSpc>
                <a:spcPct val="80000"/>
              </a:lnSpc>
            </a:pPr>
            <a:r>
              <a:rPr lang="en-US" sz="1800" b="1" dirty="0" smtClean="0"/>
              <a:t>The definitions and purposes of the data partitions</a:t>
            </a:r>
            <a:r>
              <a:rPr lang="en-US" sz="1800" dirty="0" smtClean="0"/>
              <a:t> are as follows:</a:t>
            </a:r>
          </a:p>
          <a:p>
            <a:pPr eaLnBrk="1" hangingPunct="1">
              <a:lnSpc>
                <a:spcPct val="80000"/>
              </a:lnSpc>
            </a:pPr>
            <a:r>
              <a:rPr lang="en-US" sz="1800" b="1" dirty="0" smtClean="0"/>
              <a:t>Training Partition</a:t>
            </a:r>
            <a:r>
              <a:rPr lang="en-US" sz="1800" dirty="0" smtClean="0"/>
              <a:t>: That portion of the data used to fit the “parameters” of a statistical model or determine the “architecture” of a data-algorithmic (machine learning) model</a:t>
            </a:r>
          </a:p>
          <a:p>
            <a:pPr eaLnBrk="1" hangingPunct="1">
              <a:lnSpc>
                <a:spcPct val="80000"/>
              </a:lnSpc>
            </a:pPr>
            <a:r>
              <a:rPr lang="en-US" sz="1800" b="1" dirty="0" smtClean="0"/>
              <a:t>Validation Partition</a:t>
            </a:r>
            <a:r>
              <a:rPr lang="en-US" sz="1800" dirty="0" smtClean="0"/>
              <a:t>: That portion of the data used to assess whether a proposed model was over-fit to the training data and thus how good a proposed model really is.  For example, is a single hidden-layer artificial neural network to be preferred over a double hidden-layer artificial neural network?  Is a best subset multiple regression determined with a critical p-value of 0.10 to be preferred to one determined with a critical p-value of 0.01?  The Validation data set helps us answer such questions. Also, as we shall subsequently see, the Validation data set helps us build Ensemble models that are constructed as “combinations” of the best individual performing models.  </a:t>
            </a:r>
          </a:p>
          <a:p>
            <a:pPr eaLnBrk="1" hangingPunct="1">
              <a:lnSpc>
                <a:spcPct val="80000"/>
              </a:lnSpc>
            </a:pPr>
            <a:r>
              <a:rPr lang="en-US" sz="1800" b="1" dirty="0" smtClean="0"/>
              <a:t>Test Partition</a:t>
            </a:r>
            <a:r>
              <a:rPr lang="en-US" sz="1800" dirty="0" smtClean="0"/>
              <a:t>: That portion of the data that is used to assess the “unconditional” (generalized) performances of “best” models that may have been determined from the Validation data set.  Also the Test data set can be used to determine the relative efficiencies of competing Ensemble models for the purpose of choosing an optimal Ensemble to use in practice.</a:t>
            </a:r>
          </a:p>
        </p:txBody>
      </p:sp>
    </p:spTree>
    <p:extLst>
      <p:ext uri="{BB962C8B-B14F-4D97-AF65-F5344CB8AC3E}">
        <p14:creationId xmlns:p14="http://schemas.microsoft.com/office/powerpoint/2010/main" val="406871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smtClean="0"/>
              <a:t>Binning Continuous </a:t>
            </a:r>
            <a:r>
              <a:rPr lang="en-US" sz="2800" dirty="0" smtClean="0"/>
              <a:t>Variables </a:t>
            </a:r>
            <a:br>
              <a:rPr lang="en-US" sz="2800" dirty="0" smtClean="0"/>
            </a:br>
            <a:r>
              <a:rPr lang="en-US" sz="2800" dirty="0" smtClean="0"/>
              <a:t>and Stratified Sampling</a:t>
            </a:r>
            <a:endParaRPr lang="en-US" sz="2800" dirty="0"/>
          </a:p>
        </p:txBody>
      </p:sp>
      <p:sp>
        <p:nvSpPr>
          <p:cNvPr id="3" name="Content Placeholder 2"/>
          <p:cNvSpPr>
            <a:spLocks noGrp="1"/>
          </p:cNvSpPr>
          <p:nvPr>
            <p:ph idx="1"/>
          </p:nvPr>
        </p:nvSpPr>
        <p:spPr>
          <a:xfrm>
            <a:off x="457200" y="1417638"/>
            <a:ext cx="8229600" cy="5287962"/>
          </a:xfrm>
        </p:spPr>
        <p:txBody>
          <a:bodyPr>
            <a:noAutofit/>
          </a:bodyPr>
          <a:lstStyle/>
          <a:p>
            <a:r>
              <a:rPr lang="en-US" sz="1900" dirty="0" smtClean="0"/>
              <a:t>Sometimes when continuous input variables are very multi-collinear, it helps to create categorical variables out of the continuous variables by a process called </a:t>
            </a:r>
            <a:r>
              <a:rPr lang="en-US" sz="1900" b="1" dirty="0" smtClean="0"/>
              <a:t>“binning</a:t>
            </a:r>
            <a:r>
              <a:rPr lang="en-US" sz="1900" dirty="0" smtClean="0"/>
              <a:t>”.</a:t>
            </a:r>
            <a:r>
              <a:rPr lang="en-US" sz="1900" b="1" dirty="0" smtClean="0"/>
              <a:t>  </a:t>
            </a:r>
            <a:r>
              <a:rPr lang="en-US" sz="1900" dirty="0" smtClean="0"/>
              <a:t>That is, the continuous variable is partitioned into class intervals and an indicator (0 and 1) variable is assigned for each interval.  For example, an income variable divided into income_30, income_60, income_90, and </a:t>
            </a:r>
            <a:r>
              <a:rPr lang="en-US" sz="1900" dirty="0" err="1" smtClean="0"/>
              <a:t>income_above</a:t>
            </a:r>
            <a:r>
              <a:rPr lang="en-US" sz="1900" dirty="0" smtClean="0"/>
              <a:t>, these variables representing income groups of (0,30K), (30K, 60K), (60K,90K), and (90K,90K+).  Binning crucial highly multi-collinear continuous variables can break down the </a:t>
            </a:r>
            <a:r>
              <a:rPr lang="en-US" sz="1900" dirty="0" err="1" smtClean="0"/>
              <a:t>multicollinearity</a:t>
            </a:r>
            <a:r>
              <a:rPr lang="en-US" sz="1900" dirty="0" smtClean="0"/>
              <a:t> that might otherwise prevent the construction of a strong prediction or classification model.  The XLMINER program supports the binning operation.</a:t>
            </a:r>
          </a:p>
          <a:p>
            <a:r>
              <a:rPr lang="en-US" sz="1900" dirty="0" smtClean="0"/>
              <a:t>It is sometimes the case that models are best built by strata.  That is, models built by separate strata, for example by regions north, south, east, and west, can often give rise to more accurate predictions and classifications when considering all of the data (strata) as a whole.  Thus, predictions or classification built up by strata might yield more accurate predictions or classifications than of a model using all of the data at once.   The XLMINER programs supports </a:t>
            </a:r>
            <a:r>
              <a:rPr lang="en-US" sz="1900" b="1" dirty="0" smtClean="0"/>
              <a:t>stratified sampling</a:t>
            </a:r>
            <a:r>
              <a:rPr lang="en-US" sz="1900" dirty="0" smtClean="0"/>
              <a:t>.</a:t>
            </a:r>
          </a:p>
          <a:p>
            <a:pPr marL="0" indent="0">
              <a:buNone/>
            </a:pPr>
            <a:r>
              <a:rPr lang="en-US" sz="2000" dirty="0" smtClean="0"/>
              <a:t> </a:t>
            </a:r>
          </a:p>
          <a:p>
            <a:pPr marL="0" indent="0">
              <a:buNone/>
            </a:pPr>
            <a:r>
              <a:rPr lang="en-US" sz="2000" dirty="0" smtClean="0"/>
              <a:t> </a:t>
            </a:r>
            <a:endParaRPr lang="en-US" sz="2000" dirty="0"/>
          </a:p>
        </p:txBody>
      </p:sp>
    </p:spTree>
    <p:extLst>
      <p:ext uri="{BB962C8B-B14F-4D97-AF65-F5344CB8AC3E}">
        <p14:creationId xmlns:p14="http://schemas.microsoft.com/office/powerpoint/2010/main" val="1099383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dirty="0" smtClean="0"/>
              <a:t>Classroom Exercise:</a:t>
            </a:r>
            <a:br>
              <a:rPr lang="en-US" dirty="0" smtClean="0"/>
            </a:br>
            <a:r>
              <a:rPr lang="en-US" dirty="0" smtClean="0"/>
              <a:t>Exercise 2</a:t>
            </a:r>
            <a:endParaRPr lang="en-US" dirty="0"/>
          </a:p>
        </p:txBody>
      </p:sp>
    </p:spTree>
    <p:extLst>
      <p:ext uri="{BB962C8B-B14F-4D97-AF65-F5344CB8AC3E}">
        <p14:creationId xmlns:p14="http://schemas.microsoft.com/office/powerpoint/2010/main" val="382456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b="1" dirty="0"/>
              <a:t>Presentation 4</a:t>
            </a:r>
            <a:br>
              <a:rPr lang="en-US" b="1" dirty="0"/>
            </a:br>
            <a:r>
              <a:rPr lang="en-US" b="1" dirty="0"/>
              <a:t/>
            </a:r>
            <a:br>
              <a:rPr lang="en-US" b="1" dirty="0"/>
            </a:br>
            <a:r>
              <a:rPr lang="en-US" b="1" dirty="0"/>
              <a:t>The Dangers of Overtraining a Model and What to do to Avoid </a:t>
            </a:r>
            <a:r>
              <a:rPr lang="en-US" b="1" dirty="0" smtClean="0"/>
              <a:t>It</a:t>
            </a:r>
            <a:br>
              <a:rPr lang="en-US" b="1" dirty="0" smtClean="0"/>
            </a:br>
            <a:r>
              <a:rPr lang="en-US" b="1"/>
              <a:t/>
            </a:r>
            <a:br>
              <a:rPr lang="en-US" b="1"/>
            </a:br>
            <a:r>
              <a:rPr lang="en-US" b="1" smtClean="0"/>
              <a:t>Chapter 2 in SPB</a:t>
            </a:r>
            <a:r>
              <a:rPr lang="en-US" b="1" dirty="0"/>
              <a:t/>
            </a:r>
            <a:br>
              <a:rPr lang="en-US" b="1" dirty="0"/>
            </a:br>
            <a:endParaRPr lang="en-US" dirty="0"/>
          </a:p>
        </p:txBody>
      </p:sp>
    </p:spTree>
    <p:extLst>
      <p:ext uri="{BB962C8B-B14F-4D97-AF65-F5344CB8AC3E}">
        <p14:creationId xmlns:p14="http://schemas.microsoft.com/office/powerpoint/2010/main" val="4064791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sz="4000" dirty="0" smtClean="0"/>
              <a:t> </a:t>
            </a:r>
            <a:r>
              <a:rPr lang="en-US" sz="4000" b="1" dirty="0" smtClean="0"/>
              <a:t>Choosing and Maintaining a Best Supervised Learning Model</a:t>
            </a:r>
          </a:p>
        </p:txBody>
      </p:sp>
      <p:sp>
        <p:nvSpPr>
          <p:cNvPr id="12291" name="Rectangle 3"/>
          <p:cNvSpPr>
            <a:spLocks noGrp="1" noChangeArrowheads="1"/>
          </p:cNvSpPr>
          <p:nvPr>
            <p:ph type="body" idx="1"/>
          </p:nvPr>
        </p:nvSpPr>
        <p:spPr/>
        <p:txBody>
          <a:bodyPr>
            <a:normAutofit fontScale="92500" lnSpcReduction="20000"/>
          </a:bodyPr>
          <a:lstStyle/>
          <a:p>
            <a:pPr eaLnBrk="1" hangingPunct="1"/>
            <a:r>
              <a:rPr lang="en-US" sz="2800" dirty="0" smtClean="0"/>
              <a:t>In the case of a Supervised Learning Problem (either prediction or classification) the standard practice is to </a:t>
            </a:r>
            <a:r>
              <a:rPr lang="en-US" sz="2800" b="1" dirty="0" smtClean="0"/>
              <a:t>partition the data</a:t>
            </a:r>
            <a:r>
              <a:rPr lang="en-US" sz="2800" dirty="0" smtClean="0"/>
              <a:t> into </a:t>
            </a:r>
            <a:r>
              <a:rPr lang="en-US" sz="2800" b="1" dirty="0" smtClean="0"/>
              <a:t>training</a:t>
            </a:r>
            <a:r>
              <a:rPr lang="en-US" sz="2800" dirty="0" smtClean="0"/>
              <a:t>, </a:t>
            </a:r>
            <a:r>
              <a:rPr lang="en-US" sz="2800" b="1" dirty="0" smtClean="0"/>
              <a:t>validation</a:t>
            </a:r>
            <a:r>
              <a:rPr lang="en-US" sz="2800" dirty="0" smtClean="0"/>
              <a:t>, and </a:t>
            </a:r>
            <a:r>
              <a:rPr lang="en-US" sz="2800" b="1" dirty="0" smtClean="0"/>
              <a:t>test</a:t>
            </a:r>
            <a:r>
              <a:rPr lang="en-US" sz="2800" dirty="0" smtClean="0"/>
              <a:t> subsets (more about the rationale of this partitioning below)</a:t>
            </a:r>
          </a:p>
          <a:p>
            <a:pPr eaLnBrk="1" hangingPunct="1"/>
            <a:r>
              <a:rPr lang="en-US" sz="2800" b="1" dirty="0" smtClean="0"/>
              <a:t>Use these data partitions to determine a best individual model or Ensemble Model to use for the task at hand</a:t>
            </a:r>
            <a:r>
              <a:rPr lang="en-US" sz="2800" dirty="0" smtClean="0"/>
              <a:t> (more about how to determine the best model later).  In some sense we are “letting the data speak” as to the best model(s) to use for prediction or classification purposes.  Only with the advent of the large data sets that arise in data mining tasks has the data partitioning approach become viable. </a:t>
            </a:r>
          </a:p>
          <a:p>
            <a:pPr eaLnBrk="1" hangingPunct="1">
              <a:buFontTx/>
              <a:buNone/>
            </a:pPr>
            <a:endParaRPr lang="en-US" sz="2800" dirty="0" smtClean="0"/>
          </a:p>
        </p:txBody>
      </p:sp>
    </p:spTree>
    <p:extLst>
      <p:ext uri="{BB962C8B-B14F-4D97-AF65-F5344CB8AC3E}">
        <p14:creationId xmlns:p14="http://schemas.microsoft.com/office/powerpoint/2010/main" val="2318540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33400"/>
            <a:ext cx="8153400" cy="2392363"/>
          </a:xfrm>
        </p:spPr>
        <p:txBody>
          <a:bodyPr/>
          <a:lstStyle/>
          <a:p>
            <a:r>
              <a:rPr lang="en-US" sz="3200" b="1" dirty="0" smtClean="0"/>
              <a:t> Two Major Problems </a:t>
            </a:r>
            <a:r>
              <a:rPr lang="en-US" sz="3200" dirty="0" smtClean="0"/>
              <a:t>faced by </a:t>
            </a:r>
            <a:r>
              <a:rPr lang="en-US" sz="3200" b="1" dirty="0" smtClean="0"/>
              <a:t>both</a:t>
            </a:r>
            <a:r>
              <a:rPr lang="en-US" sz="3200" dirty="0" smtClean="0"/>
              <a:t> the Statistical and Algorithmic (AI) Modeling Approaches</a:t>
            </a:r>
            <a:endParaRPr lang="en-US" dirty="0" smtClean="0"/>
          </a:p>
        </p:txBody>
      </p:sp>
      <p:sp>
        <p:nvSpPr>
          <p:cNvPr id="14339" name="Rectangle 3"/>
          <p:cNvSpPr>
            <a:spLocks noGrp="1" noChangeArrowheads="1"/>
          </p:cNvSpPr>
          <p:nvPr>
            <p:ph type="body" idx="1"/>
          </p:nvPr>
        </p:nvSpPr>
        <p:spPr>
          <a:xfrm>
            <a:off x="609600" y="2971800"/>
            <a:ext cx="8153400" cy="3581400"/>
          </a:xfrm>
        </p:spPr>
        <p:txBody>
          <a:bodyPr/>
          <a:lstStyle/>
          <a:p>
            <a:r>
              <a:rPr lang="en-US" sz="2400" b="1" dirty="0" smtClean="0"/>
              <a:t>Over-training</a:t>
            </a:r>
            <a:r>
              <a:rPr lang="en-US" sz="2400" dirty="0" smtClean="0"/>
              <a:t> – the process of fitting an overly complex model to a set of data.  The Complex model, when applied to an independent test data set, performs poorly in terms of predictive accuracy.  It is often said that, “the model has not only fit the signal in the data but the noise as well.”</a:t>
            </a:r>
          </a:p>
          <a:p>
            <a:r>
              <a:rPr lang="en-US" sz="2400" b="1" dirty="0" smtClean="0"/>
              <a:t>Multiplicity of Good Models</a:t>
            </a:r>
            <a:r>
              <a:rPr lang="en-US" sz="2400" dirty="0" smtClean="0"/>
              <a:t> – several models provide equally good fits of the data and in independent data sets perform equally well in terms of predictive accuracy.</a:t>
            </a:r>
          </a:p>
          <a:p>
            <a:endParaRPr lang="en-US" sz="2800" dirty="0" smtClean="0"/>
          </a:p>
          <a:p>
            <a:endParaRPr lang="en-US" sz="2800" dirty="0" smtClean="0"/>
          </a:p>
        </p:txBody>
      </p:sp>
    </p:spTree>
    <p:extLst>
      <p:ext uri="{BB962C8B-B14F-4D97-AF65-F5344CB8AC3E}">
        <p14:creationId xmlns:p14="http://schemas.microsoft.com/office/powerpoint/2010/main" val="2075190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200" b="1" smtClean="0"/>
              <a:t>“Over-Training” Problem</a:t>
            </a:r>
          </a:p>
        </p:txBody>
      </p:sp>
      <p:grpSp>
        <p:nvGrpSpPr>
          <p:cNvPr id="15363" name="Group 4"/>
          <p:cNvGrpSpPr>
            <a:grpSpLocks/>
          </p:cNvGrpSpPr>
          <p:nvPr/>
        </p:nvGrpSpPr>
        <p:grpSpPr bwMode="auto">
          <a:xfrm>
            <a:off x="1219200" y="990600"/>
            <a:ext cx="6629400" cy="5091113"/>
            <a:chOff x="768" y="624"/>
            <a:chExt cx="4176" cy="3207"/>
          </a:xfrm>
        </p:grpSpPr>
        <p:sp>
          <p:nvSpPr>
            <p:cNvPr id="15364" name="Line 5"/>
            <p:cNvSpPr>
              <a:spLocks noChangeShapeType="1"/>
            </p:cNvSpPr>
            <p:nvPr/>
          </p:nvSpPr>
          <p:spPr bwMode="auto">
            <a:xfrm>
              <a:off x="1104" y="1104"/>
              <a:ext cx="0" cy="2208"/>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5" name="Line 6"/>
            <p:cNvSpPr>
              <a:spLocks noChangeShapeType="1"/>
            </p:cNvSpPr>
            <p:nvPr/>
          </p:nvSpPr>
          <p:spPr bwMode="auto">
            <a:xfrm>
              <a:off x="1104" y="3312"/>
              <a:ext cx="283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Arc 7"/>
            <p:cNvSpPr>
              <a:spLocks/>
            </p:cNvSpPr>
            <p:nvPr/>
          </p:nvSpPr>
          <p:spPr bwMode="auto">
            <a:xfrm rot="10599215">
              <a:off x="1632" y="1296"/>
              <a:ext cx="2016" cy="1632"/>
            </a:xfrm>
            <a:custGeom>
              <a:avLst/>
              <a:gdLst>
                <a:gd name="T0" fmla="*/ 11 w 21600"/>
                <a:gd name="T1" fmla="*/ 0 h 21563"/>
                <a:gd name="T2" fmla="*/ 188 w 21600"/>
                <a:gd name="T3" fmla="*/ 123 h 21563"/>
                <a:gd name="T4" fmla="*/ 0 w 21600"/>
                <a:gd name="T5" fmla="*/ 124 h 21563"/>
                <a:gd name="T6" fmla="*/ 0 60000 65536"/>
                <a:gd name="T7" fmla="*/ 0 60000 65536"/>
                <a:gd name="T8" fmla="*/ 0 60000 65536"/>
                <a:gd name="T9" fmla="*/ 0 w 21600"/>
                <a:gd name="T10" fmla="*/ 0 h 21563"/>
                <a:gd name="T11" fmla="*/ 21600 w 21600"/>
                <a:gd name="T12" fmla="*/ 21563 h 21563"/>
              </a:gdLst>
              <a:ahLst/>
              <a:cxnLst>
                <a:cxn ang="T6">
                  <a:pos x="T0" y="T1"/>
                </a:cxn>
                <a:cxn ang="T7">
                  <a:pos x="T2" y="T3"/>
                </a:cxn>
                <a:cxn ang="T8">
                  <a:pos x="T4" y="T5"/>
                </a:cxn>
              </a:cxnLst>
              <a:rect l="T9" t="T10" r="T11" b="T12"/>
              <a:pathLst>
                <a:path w="21600" h="21563" fill="none" extrusionOk="0">
                  <a:moveTo>
                    <a:pt x="1255" y="-1"/>
                  </a:moveTo>
                  <a:cubicBezTo>
                    <a:pt x="12653" y="662"/>
                    <a:pt x="21567" y="10083"/>
                    <a:pt x="21599" y="21501"/>
                  </a:cubicBezTo>
                </a:path>
                <a:path w="21600" h="21563" stroke="0" extrusionOk="0">
                  <a:moveTo>
                    <a:pt x="1255" y="-1"/>
                  </a:moveTo>
                  <a:cubicBezTo>
                    <a:pt x="12653" y="662"/>
                    <a:pt x="21567" y="10083"/>
                    <a:pt x="21599" y="21501"/>
                  </a:cubicBezTo>
                  <a:lnTo>
                    <a:pt x="0" y="21563"/>
                  </a:lnTo>
                  <a:close/>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7" name="Arc 8"/>
            <p:cNvSpPr>
              <a:spLocks/>
            </p:cNvSpPr>
            <p:nvPr/>
          </p:nvSpPr>
          <p:spPr bwMode="auto">
            <a:xfrm rot="8738787">
              <a:off x="1553" y="1209"/>
              <a:ext cx="1920" cy="1728"/>
            </a:xfrm>
            <a:custGeom>
              <a:avLst/>
              <a:gdLst>
                <a:gd name="T0" fmla="*/ 7 w 21594"/>
                <a:gd name="T1" fmla="*/ 0 h 21582"/>
                <a:gd name="T2" fmla="*/ 171 w 21594"/>
                <a:gd name="T3" fmla="*/ 135 h 21582"/>
                <a:gd name="T4" fmla="*/ 0 w 21594"/>
                <a:gd name="T5" fmla="*/ 138 h 21582"/>
                <a:gd name="T6" fmla="*/ 0 60000 65536"/>
                <a:gd name="T7" fmla="*/ 0 60000 65536"/>
                <a:gd name="T8" fmla="*/ 0 60000 65536"/>
                <a:gd name="T9" fmla="*/ 0 w 21594"/>
                <a:gd name="T10" fmla="*/ 0 h 21582"/>
                <a:gd name="T11" fmla="*/ 21594 w 21594"/>
                <a:gd name="T12" fmla="*/ 21582 h 21582"/>
              </a:gdLst>
              <a:ahLst/>
              <a:cxnLst>
                <a:cxn ang="T6">
                  <a:pos x="T0" y="T1"/>
                </a:cxn>
                <a:cxn ang="T7">
                  <a:pos x="T2" y="T3"/>
                </a:cxn>
                <a:cxn ang="T8">
                  <a:pos x="T4" y="T5"/>
                </a:cxn>
              </a:cxnLst>
              <a:rect l="T9" t="T10" r="T11" b="T12"/>
              <a:pathLst>
                <a:path w="21594" h="21582" fill="none" extrusionOk="0">
                  <a:moveTo>
                    <a:pt x="876" y="-1"/>
                  </a:moveTo>
                  <a:cubicBezTo>
                    <a:pt x="12262" y="461"/>
                    <a:pt x="21331" y="9690"/>
                    <a:pt x="21594" y="21083"/>
                  </a:cubicBezTo>
                </a:path>
                <a:path w="21594" h="21582" stroke="0" extrusionOk="0">
                  <a:moveTo>
                    <a:pt x="876" y="-1"/>
                  </a:moveTo>
                  <a:cubicBezTo>
                    <a:pt x="12262" y="461"/>
                    <a:pt x="21331" y="9690"/>
                    <a:pt x="21594" y="21083"/>
                  </a:cubicBezTo>
                  <a:lnTo>
                    <a:pt x="0" y="21582"/>
                  </a:lnTo>
                  <a:close/>
                </a:path>
              </a:pathLst>
            </a:custGeom>
            <a:noFill/>
            <a:ln w="25400">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8" name="Text Box 9"/>
            <p:cNvSpPr txBox="1">
              <a:spLocks noChangeArrowheads="1"/>
            </p:cNvSpPr>
            <p:nvPr/>
          </p:nvSpPr>
          <p:spPr bwMode="auto">
            <a:xfrm>
              <a:off x="3792" y="2160"/>
              <a:ext cx="11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t>On test data</a:t>
              </a:r>
            </a:p>
          </p:txBody>
        </p:sp>
        <p:sp>
          <p:nvSpPr>
            <p:cNvPr id="15369" name="Text Box 10"/>
            <p:cNvSpPr txBox="1">
              <a:spLocks noChangeArrowheads="1"/>
            </p:cNvSpPr>
            <p:nvPr/>
          </p:nvSpPr>
          <p:spPr bwMode="auto">
            <a:xfrm>
              <a:off x="3504" y="2832"/>
              <a:ext cx="13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t>On Training data</a:t>
              </a:r>
            </a:p>
          </p:txBody>
        </p:sp>
        <p:sp>
          <p:nvSpPr>
            <p:cNvPr id="15370" name="Text Box 11"/>
            <p:cNvSpPr txBox="1">
              <a:spLocks noChangeArrowheads="1"/>
            </p:cNvSpPr>
            <p:nvPr/>
          </p:nvSpPr>
          <p:spPr bwMode="auto">
            <a:xfrm>
              <a:off x="2352" y="3360"/>
              <a:ext cx="16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solidFill>
                    <a:schemeClr val="accent2"/>
                  </a:solidFill>
                </a:rPr>
                <a:t>Complexity of Models</a:t>
              </a:r>
            </a:p>
          </p:txBody>
        </p:sp>
        <p:sp>
          <p:nvSpPr>
            <p:cNvPr id="15371" name="Text Box 12"/>
            <p:cNvSpPr txBox="1">
              <a:spLocks noChangeArrowheads="1"/>
            </p:cNvSpPr>
            <p:nvPr/>
          </p:nvSpPr>
          <p:spPr bwMode="auto">
            <a:xfrm>
              <a:off x="2400" y="3600"/>
              <a:ext cx="16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solidFill>
                    <a:schemeClr val="accent2"/>
                  </a:solidFill>
                </a:rPr>
                <a:t>(Fomby Diagram)</a:t>
              </a:r>
            </a:p>
          </p:txBody>
        </p:sp>
        <p:sp>
          <p:nvSpPr>
            <p:cNvPr id="15372" name="Text Box 13"/>
            <p:cNvSpPr txBox="1">
              <a:spLocks noChangeArrowheads="1"/>
            </p:cNvSpPr>
            <p:nvPr/>
          </p:nvSpPr>
          <p:spPr bwMode="auto">
            <a:xfrm rot="10800000">
              <a:off x="768" y="624"/>
              <a:ext cx="289" cy="2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solidFill>
                    <a:schemeClr val="accent2"/>
                  </a:solidFill>
                </a:rPr>
                <a:t>Goodness-of-fit (lower the better)</a:t>
              </a:r>
            </a:p>
          </p:txBody>
        </p:sp>
        <p:sp>
          <p:nvSpPr>
            <p:cNvPr id="15373" name="Line 14"/>
            <p:cNvSpPr>
              <a:spLocks noChangeShapeType="1"/>
            </p:cNvSpPr>
            <p:nvPr/>
          </p:nvSpPr>
          <p:spPr bwMode="auto">
            <a:xfrm>
              <a:off x="3888" y="3456"/>
              <a:ext cx="24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742659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b="1" smtClean="0"/>
              <a:t>“Over-Training” Problem</a:t>
            </a:r>
          </a:p>
        </p:txBody>
      </p:sp>
      <p:sp>
        <p:nvSpPr>
          <p:cNvPr id="16387" name="Rectangle 4"/>
          <p:cNvSpPr>
            <a:spLocks noGrp="1" noChangeArrowheads="1"/>
          </p:cNvSpPr>
          <p:nvPr>
            <p:ph type="body" idx="1"/>
          </p:nvPr>
        </p:nvSpPr>
        <p:spPr>
          <a:noFill/>
        </p:spPr>
        <p:txBody>
          <a:bodyPr/>
          <a:lstStyle/>
          <a:p>
            <a:pPr>
              <a:buFontTx/>
              <a:buNone/>
            </a:pPr>
            <a:endParaRPr lang="en-US" sz="800" dirty="0" smtClean="0"/>
          </a:p>
          <a:p>
            <a:pPr>
              <a:buFontTx/>
              <a:buNone/>
            </a:pPr>
            <a:r>
              <a:rPr lang="en-US" dirty="0" smtClean="0"/>
              <a:t>    </a:t>
            </a:r>
            <a:r>
              <a:rPr lang="en-US" sz="2800" dirty="0" smtClean="0"/>
              <a:t>An overly complex model fit to training data will invariably not perform as well ( in terms of predictive accuracy ) on independent test data. The overly complex model tends to, unfortunately, fit not only the </a:t>
            </a:r>
            <a:r>
              <a:rPr lang="en-US" sz="2800" b="1" dirty="0" smtClean="0"/>
              <a:t>signal</a:t>
            </a:r>
            <a:r>
              <a:rPr lang="en-US" sz="2800" dirty="0" smtClean="0"/>
              <a:t> in the training data but also to the </a:t>
            </a:r>
            <a:r>
              <a:rPr lang="en-US" sz="2800" b="1" dirty="0" smtClean="0"/>
              <a:t>noise</a:t>
            </a:r>
            <a:r>
              <a:rPr lang="en-US" sz="2800" dirty="0" smtClean="0"/>
              <a:t> in the training data and thus gives a false impression of predictive accuracy.</a:t>
            </a:r>
          </a:p>
        </p:txBody>
      </p:sp>
    </p:spTree>
    <p:extLst>
      <p:ext uri="{BB962C8B-B14F-4D97-AF65-F5344CB8AC3E}">
        <p14:creationId xmlns:p14="http://schemas.microsoft.com/office/powerpoint/2010/main" val="1306608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b="1" smtClean="0"/>
              <a:t>“Multiplicity of Good Models” Problem</a:t>
            </a:r>
          </a:p>
        </p:txBody>
      </p:sp>
      <p:grpSp>
        <p:nvGrpSpPr>
          <p:cNvPr id="17411" name="Group 4"/>
          <p:cNvGrpSpPr>
            <a:grpSpLocks/>
          </p:cNvGrpSpPr>
          <p:nvPr/>
        </p:nvGrpSpPr>
        <p:grpSpPr bwMode="auto">
          <a:xfrm>
            <a:off x="1219200" y="1371600"/>
            <a:ext cx="6172200" cy="4862513"/>
            <a:chOff x="768" y="768"/>
            <a:chExt cx="3888" cy="3063"/>
          </a:xfrm>
        </p:grpSpPr>
        <p:sp>
          <p:nvSpPr>
            <p:cNvPr id="17412" name="Line 5"/>
            <p:cNvSpPr>
              <a:spLocks noChangeShapeType="1"/>
            </p:cNvSpPr>
            <p:nvPr/>
          </p:nvSpPr>
          <p:spPr bwMode="auto">
            <a:xfrm>
              <a:off x="1104" y="1104"/>
              <a:ext cx="0" cy="2208"/>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3" name="Line 6"/>
            <p:cNvSpPr>
              <a:spLocks noChangeShapeType="1"/>
            </p:cNvSpPr>
            <p:nvPr/>
          </p:nvSpPr>
          <p:spPr bwMode="auto">
            <a:xfrm>
              <a:off x="1104" y="3312"/>
              <a:ext cx="3456"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4" name="Text Box 7"/>
            <p:cNvSpPr txBox="1">
              <a:spLocks noChangeArrowheads="1"/>
            </p:cNvSpPr>
            <p:nvPr/>
          </p:nvSpPr>
          <p:spPr bwMode="auto">
            <a:xfrm>
              <a:off x="3984" y="3360"/>
              <a:ext cx="6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solidFill>
                    <a:schemeClr val="accent2"/>
                  </a:solidFill>
                </a:rPr>
                <a:t>Models</a:t>
              </a:r>
            </a:p>
          </p:txBody>
        </p:sp>
        <p:sp>
          <p:nvSpPr>
            <p:cNvPr id="17415" name="Text Box 8"/>
            <p:cNvSpPr txBox="1">
              <a:spLocks noChangeArrowheads="1"/>
            </p:cNvSpPr>
            <p:nvPr/>
          </p:nvSpPr>
          <p:spPr bwMode="auto">
            <a:xfrm>
              <a:off x="2064" y="3600"/>
              <a:ext cx="16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solidFill>
                    <a:schemeClr val="accent2"/>
                  </a:solidFill>
                </a:rPr>
                <a:t>(Fomby Diagram)</a:t>
              </a:r>
            </a:p>
          </p:txBody>
        </p:sp>
        <p:sp>
          <p:nvSpPr>
            <p:cNvPr id="17416" name="Text Box 9"/>
            <p:cNvSpPr txBox="1">
              <a:spLocks noChangeArrowheads="1"/>
            </p:cNvSpPr>
            <p:nvPr/>
          </p:nvSpPr>
          <p:spPr bwMode="auto">
            <a:xfrm rot="10800000">
              <a:off x="768" y="768"/>
              <a:ext cx="289" cy="2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solidFill>
                    <a:schemeClr val="accent2"/>
                  </a:solidFill>
                </a:rPr>
                <a:t>Predictive Accuracy (lower the better)</a:t>
              </a:r>
            </a:p>
          </p:txBody>
        </p:sp>
        <p:sp>
          <p:nvSpPr>
            <p:cNvPr id="17417" name="Text Box 10"/>
            <p:cNvSpPr txBox="1">
              <a:spLocks noChangeArrowheads="1"/>
            </p:cNvSpPr>
            <p:nvPr/>
          </p:nvSpPr>
          <p:spPr bwMode="auto">
            <a:xfrm>
              <a:off x="1353" y="2160"/>
              <a:ext cx="247" cy="1152"/>
            </a:xfrm>
            <a:prstGeom prst="rect">
              <a:avLst/>
            </a:prstGeom>
            <a:solidFill>
              <a:srgbClr val="FFFFFF"/>
            </a:solidFill>
            <a:ln w="9525">
              <a:solidFill>
                <a:schemeClr val="accent2"/>
              </a:solidFill>
              <a:miter lim="800000"/>
              <a:headEnd/>
              <a:tailEnd/>
            </a:ln>
          </p:spPr>
          <p:txBody>
            <a:bodyPr vert="eaVert">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sz="1300"/>
                <a:t>Model 1</a:t>
              </a:r>
            </a:p>
          </p:txBody>
        </p:sp>
        <p:sp>
          <p:nvSpPr>
            <p:cNvPr id="17418" name="Text Box 11"/>
            <p:cNvSpPr txBox="1">
              <a:spLocks noChangeArrowheads="1"/>
            </p:cNvSpPr>
            <p:nvPr/>
          </p:nvSpPr>
          <p:spPr bwMode="auto">
            <a:xfrm>
              <a:off x="1680" y="2256"/>
              <a:ext cx="247" cy="1056"/>
            </a:xfrm>
            <a:prstGeom prst="rect">
              <a:avLst/>
            </a:prstGeom>
            <a:solidFill>
              <a:srgbClr val="FFFFFF"/>
            </a:solidFill>
            <a:ln w="9525">
              <a:solidFill>
                <a:schemeClr val="accent2"/>
              </a:solidFill>
              <a:miter lim="800000"/>
              <a:headEnd/>
              <a:tailEnd/>
            </a:ln>
          </p:spPr>
          <p:txBody>
            <a:bodyPr vert="eaVert">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sz="1300"/>
                <a:t>Model 2</a:t>
              </a:r>
            </a:p>
          </p:txBody>
        </p:sp>
        <p:sp>
          <p:nvSpPr>
            <p:cNvPr id="17419" name="Text Box 12"/>
            <p:cNvSpPr txBox="1">
              <a:spLocks noChangeArrowheads="1"/>
            </p:cNvSpPr>
            <p:nvPr/>
          </p:nvSpPr>
          <p:spPr bwMode="auto">
            <a:xfrm>
              <a:off x="2025" y="2208"/>
              <a:ext cx="247" cy="1104"/>
            </a:xfrm>
            <a:prstGeom prst="rect">
              <a:avLst/>
            </a:prstGeom>
            <a:solidFill>
              <a:srgbClr val="FFFFFF"/>
            </a:solidFill>
            <a:ln w="9525">
              <a:solidFill>
                <a:schemeClr val="accent2"/>
              </a:solidFill>
              <a:miter lim="800000"/>
              <a:headEnd/>
              <a:tailEnd/>
            </a:ln>
          </p:spPr>
          <p:txBody>
            <a:bodyPr vert="eaVert">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sz="1300"/>
                <a:t>Model 3</a:t>
              </a:r>
            </a:p>
          </p:txBody>
        </p:sp>
        <p:sp>
          <p:nvSpPr>
            <p:cNvPr id="17420" name="Text Box 13"/>
            <p:cNvSpPr txBox="1">
              <a:spLocks noChangeArrowheads="1"/>
            </p:cNvSpPr>
            <p:nvPr/>
          </p:nvSpPr>
          <p:spPr bwMode="auto">
            <a:xfrm>
              <a:off x="2836" y="2592"/>
              <a:ext cx="252" cy="720"/>
            </a:xfrm>
            <a:prstGeom prst="rect">
              <a:avLst/>
            </a:prstGeom>
            <a:solidFill>
              <a:srgbClr val="FFFFFF"/>
            </a:solidFill>
            <a:ln w="9525">
              <a:solidFill>
                <a:schemeClr val="accent2"/>
              </a:solidFill>
              <a:miter lim="800000"/>
              <a:headEnd/>
              <a:tailEnd/>
            </a:ln>
          </p:spPr>
          <p:txBody>
            <a:bodyPr vert="eaVert">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sz="1400" dirty="0" smtClean="0"/>
                <a:t>Model J</a:t>
              </a:r>
              <a:endParaRPr lang="en-US" sz="1800" dirty="0"/>
            </a:p>
          </p:txBody>
        </p:sp>
        <p:sp>
          <p:nvSpPr>
            <p:cNvPr id="17421" name="Text Box 14"/>
            <p:cNvSpPr txBox="1">
              <a:spLocks noChangeArrowheads="1"/>
            </p:cNvSpPr>
            <p:nvPr/>
          </p:nvSpPr>
          <p:spPr bwMode="auto">
            <a:xfrm>
              <a:off x="3220" y="2592"/>
              <a:ext cx="252" cy="720"/>
            </a:xfrm>
            <a:prstGeom prst="rect">
              <a:avLst/>
            </a:prstGeom>
            <a:solidFill>
              <a:srgbClr val="FFFFFF"/>
            </a:solidFill>
            <a:ln w="9525">
              <a:solidFill>
                <a:schemeClr val="accent2"/>
              </a:solidFill>
              <a:miter lim="800000"/>
              <a:headEnd/>
              <a:tailEnd/>
            </a:ln>
          </p:spPr>
          <p:txBody>
            <a:bodyPr vert="eaVert">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sz="1400" dirty="0" smtClean="0"/>
                <a:t>Model K</a:t>
              </a:r>
              <a:endParaRPr lang="en-US" sz="1800" dirty="0"/>
            </a:p>
          </p:txBody>
        </p:sp>
        <p:sp>
          <p:nvSpPr>
            <p:cNvPr id="17422" name="Text Box 15"/>
            <p:cNvSpPr txBox="1">
              <a:spLocks noChangeArrowheads="1"/>
            </p:cNvSpPr>
            <p:nvPr/>
          </p:nvSpPr>
          <p:spPr bwMode="auto">
            <a:xfrm>
              <a:off x="3604" y="2592"/>
              <a:ext cx="252" cy="720"/>
            </a:xfrm>
            <a:prstGeom prst="rect">
              <a:avLst/>
            </a:prstGeom>
            <a:solidFill>
              <a:srgbClr val="FFFFFF"/>
            </a:solidFill>
            <a:ln w="9525">
              <a:solidFill>
                <a:schemeClr val="accent2"/>
              </a:solidFill>
              <a:miter lim="800000"/>
              <a:headEnd/>
              <a:tailEnd/>
            </a:ln>
          </p:spPr>
          <p:txBody>
            <a:bodyPr vert="eaVert">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sz="1400" dirty="0" smtClean="0"/>
                <a:t>Model L</a:t>
              </a:r>
              <a:endParaRPr lang="en-US" sz="1800" dirty="0"/>
            </a:p>
          </p:txBody>
        </p:sp>
        <p:sp>
          <p:nvSpPr>
            <p:cNvPr id="17423" name="Text Box 16"/>
            <p:cNvSpPr txBox="1">
              <a:spLocks noChangeArrowheads="1"/>
            </p:cNvSpPr>
            <p:nvPr/>
          </p:nvSpPr>
          <p:spPr bwMode="auto">
            <a:xfrm>
              <a:off x="3984" y="2592"/>
              <a:ext cx="259" cy="720"/>
            </a:xfrm>
            <a:prstGeom prst="rect">
              <a:avLst/>
            </a:prstGeom>
            <a:solidFill>
              <a:srgbClr val="FFFFFF"/>
            </a:solidFill>
            <a:ln w="9525">
              <a:solidFill>
                <a:schemeClr val="accent2"/>
              </a:solidFill>
              <a:miter lim="800000"/>
              <a:headEnd/>
              <a:tailEnd/>
            </a:ln>
          </p:spPr>
          <p:txBody>
            <a:bodyPr vert="eaVert"/>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sz="1400" dirty="0" smtClean="0"/>
                <a:t>Model M</a:t>
              </a:r>
              <a:endParaRPr lang="en-US" sz="1400" dirty="0"/>
            </a:p>
          </p:txBody>
        </p:sp>
        <p:sp>
          <p:nvSpPr>
            <p:cNvPr id="17424" name="Text Box 17"/>
            <p:cNvSpPr txBox="1">
              <a:spLocks noChangeArrowheads="1"/>
            </p:cNvSpPr>
            <p:nvPr/>
          </p:nvSpPr>
          <p:spPr bwMode="auto">
            <a:xfrm>
              <a:off x="2352" y="2688"/>
              <a:ext cx="43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t>…</a:t>
              </a:r>
            </a:p>
          </p:txBody>
        </p:sp>
      </p:grpSp>
    </p:spTree>
    <p:extLst>
      <p:ext uri="{BB962C8B-B14F-4D97-AF65-F5344CB8AC3E}">
        <p14:creationId xmlns:p14="http://schemas.microsoft.com/office/powerpoint/2010/main" val="659604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600" b="1" smtClean="0"/>
              <a:t>“Multiplicity of Good Models” Problem</a:t>
            </a:r>
          </a:p>
        </p:txBody>
      </p:sp>
      <p:sp>
        <p:nvSpPr>
          <p:cNvPr id="18435" name="Rectangle 4"/>
          <p:cNvSpPr>
            <a:spLocks noGrp="1" noChangeArrowheads="1"/>
          </p:cNvSpPr>
          <p:nvPr>
            <p:ph type="body" idx="1"/>
          </p:nvPr>
        </p:nvSpPr>
        <p:spPr>
          <a:noFill/>
        </p:spPr>
        <p:txBody>
          <a:bodyPr/>
          <a:lstStyle/>
          <a:p>
            <a:pPr>
              <a:buFontTx/>
              <a:buNone/>
            </a:pPr>
            <a:endParaRPr lang="en-US" dirty="0" smtClean="0"/>
          </a:p>
          <a:p>
            <a:pPr>
              <a:buFontTx/>
              <a:buNone/>
            </a:pPr>
            <a:r>
              <a:rPr lang="en-US" dirty="0" smtClean="0"/>
              <a:t>   </a:t>
            </a:r>
            <a:r>
              <a:rPr lang="en-US" sz="2800" dirty="0" smtClean="0"/>
              <a:t>When there is a multiplicity of good models one can often improve on predictive performance of any of the individual “good” models by building an ensemble of the </a:t>
            </a:r>
            <a:r>
              <a:rPr lang="en-US" sz="2800" b="1" dirty="0" smtClean="0"/>
              <a:t>best</a:t>
            </a:r>
            <a:r>
              <a:rPr lang="en-US" sz="2800" dirty="0" smtClean="0"/>
              <a:t> of the good models.</a:t>
            </a:r>
          </a:p>
        </p:txBody>
      </p:sp>
    </p:spTree>
    <p:extLst>
      <p:ext uri="{BB962C8B-B14F-4D97-AF65-F5344CB8AC3E}">
        <p14:creationId xmlns:p14="http://schemas.microsoft.com/office/powerpoint/2010/main" val="3679916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3600" b="1" smtClean="0"/>
              <a:t>A Corollary : </a:t>
            </a:r>
            <a:br>
              <a:rPr lang="en-US" sz="3600" b="1" smtClean="0"/>
            </a:br>
            <a:r>
              <a:rPr lang="en-US" sz="3500" b="1" smtClean="0"/>
              <a:t>“Complexity of Ensemble Model” Problem</a:t>
            </a:r>
          </a:p>
        </p:txBody>
      </p:sp>
      <p:grpSp>
        <p:nvGrpSpPr>
          <p:cNvPr id="19459" name="Group 4"/>
          <p:cNvGrpSpPr>
            <a:grpSpLocks/>
          </p:cNvGrpSpPr>
          <p:nvPr/>
        </p:nvGrpSpPr>
        <p:grpSpPr bwMode="auto">
          <a:xfrm>
            <a:off x="1066800" y="1600200"/>
            <a:ext cx="6629400" cy="4862513"/>
            <a:chOff x="768" y="912"/>
            <a:chExt cx="4176" cy="3063"/>
          </a:xfrm>
        </p:grpSpPr>
        <p:sp>
          <p:nvSpPr>
            <p:cNvPr id="19460" name="Line 5"/>
            <p:cNvSpPr>
              <a:spLocks noChangeShapeType="1"/>
            </p:cNvSpPr>
            <p:nvPr/>
          </p:nvSpPr>
          <p:spPr bwMode="auto">
            <a:xfrm>
              <a:off x="1104" y="1248"/>
              <a:ext cx="0" cy="2208"/>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1" name="Line 6"/>
            <p:cNvSpPr>
              <a:spLocks noChangeShapeType="1"/>
            </p:cNvSpPr>
            <p:nvPr/>
          </p:nvSpPr>
          <p:spPr bwMode="auto">
            <a:xfrm>
              <a:off x="1104" y="3456"/>
              <a:ext cx="283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2" name="Arc 7"/>
            <p:cNvSpPr>
              <a:spLocks/>
            </p:cNvSpPr>
            <p:nvPr/>
          </p:nvSpPr>
          <p:spPr bwMode="auto">
            <a:xfrm rot="10800000">
              <a:off x="1633" y="1392"/>
              <a:ext cx="1920" cy="1680"/>
            </a:xfrm>
            <a:custGeom>
              <a:avLst/>
              <a:gdLst>
                <a:gd name="T0" fmla="*/ 10 w 21594"/>
                <a:gd name="T1" fmla="*/ 0 h 21563"/>
                <a:gd name="T2" fmla="*/ 171 w 21594"/>
                <a:gd name="T3" fmla="*/ 128 h 21563"/>
                <a:gd name="T4" fmla="*/ 0 w 21594"/>
                <a:gd name="T5" fmla="*/ 131 h 21563"/>
                <a:gd name="T6" fmla="*/ 0 60000 65536"/>
                <a:gd name="T7" fmla="*/ 0 60000 65536"/>
                <a:gd name="T8" fmla="*/ 0 60000 65536"/>
                <a:gd name="T9" fmla="*/ 0 w 21594"/>
                <a:gd name="T10" fmla="*/ 0 h 21563"/>
                <a:gd name="T11" fmla="*/ 21594 w 21594"/>
                <a:gd name="T12" fmla="*/ 21563 h 21563"/>
              </a:gdLst>
              <a:ahLst/>
              <a:cxnLst>
                <a:cxn ang="T6">
                  <a:pos x="T0" y="T1"/>
                </a:cxn>
                <a:cxn ang="T7">
                  <a:pos x="T2" y="T3"/>
                </a:cxn>
                <a:cxn ang="T8">
                  <a:pos x="T4" y="T5"/>
                </a:cxn>
              </a:cxnLst>
              <a:rect l="T9" t="T10" r="T11" b="T12"/>
              <a:pathLst>
                <a:path w="21594" h="21563" fill="none" extrusionOk="0">
                  <a:moveTo>
                    <a:pt x="1255" y="-1"/>
                  </a:moveTo>
                  <a:cubicBezTo>
                    <a:pt x="12486" y="653"/>
                    <a:pt x="21334" y="9817"/>
                    <a:pt x="21594" y="21064"/>
                  </a:cubicBezTo>
                </a:path>
                <a:path w="21594" h="21563" stroke="0" extrusionOk="0">
                  <a:moveTo>
                    <a:pt x="1255" y="-1"/>
                  </a:moveTo>
                  <a:cubicBezTo>
                    <a:pt x="12486" y="653"/>
                    <a:pt x="21334" y="9817"/>
                    <a:pt x="21594" y="21064"/>
                  </a:cubicBezTo>
                  <a:lnTo>
                    <a:pt x="0" y="21563"/>
                  </a:lnTo>
                  <a:close/>
                </a:path>
              </a:pathLst>
            </a:custGeom>
            <a:noFill/>
            <a:ln w="254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63" name="Arc 8"/>
            <p:cNvSpPr>
              <a:spLocks/>
            </p:cNvSpPr>
            <p:nvPr/>
          </p:nvSpPr>
          <p:spPr bwMode="auto">
            <a:xfrm rot="8738787">
              <a:off x="1584" y="1439"/>
              <a:ext cx="1968" cy="1681"/>
            </a:xfrm>
            <a:custGeom>
              <a:avLst/>
              <a:gdLst>
                <a:gd name="T0" fmla="*/ 7 w 21594"/>
                <a:gd name="T1" fmla="*/ 0 h 21582"/>
                <a:gd name="T2" fmla="*/ 179 w 21594"/>
                <a:gd name="T3" fmla="*/ 128 h 21582"/>
                <a:gd name="T4" fmla="*/ 0 w 21594"/>
                <a:gd name="T5" fmla="*/ 131 h 21582"/>
                <a:gd name="T6" fmla="*/ 0 60000 65536"/>
                <a:gd name="T7" fmla="*/ 0 60000 65536"/>
                <a:gd name="T8" fmla="*/ 0 60000 65536"/>
                <a:gd name="T9" fmla="*/ 0 w 21594"/>
                <a:gd name="T10" fmla="*/ 0 h 21582"/>
                <a:gd name="T11" fmla="*/ 21594 w 21594"/>
                <a:gd name="T12" fmla="*/ 21582 h 21582"/>
              </a:gdLst>
              <a:ahLst/>
              <a:cxnLst>
                <a:cxn ang="T6">
                  <a:pos x="T0" y="T1"/>
                </a:cxn>
                <a:cxn ang="T7">
                  <a:pos x="T2" y="T3"/>
                </a:cxn>
                <a:cxn ang="T8">
                  <a:pos x="T4" y="T5"/>
                </a:cxn>
              </a:cxnLst>
              <a:rect l="T9" t="T10" r="T11" b="T12"/>
              <a:pathLst>
                <a:path w="21594" h="21582" fill="none" extrusionOk="0">
                  <a:moveTo>
                    <a:pt x="876" y="-1"/>
                  </a:moveTo>
                  <a:cubicBezTo>
                    <a:pt x="12262" y="461"/>
                    <a:pt x="21331" y="9690"/>
                    <a:pt x="21594" y="21083"/>
                  </a:cubicBezTo>
                </a:path>
                <a:path w="21594" h="21582" stroke="0" extrusionOk="0">
                  <a:moveTo>
                    <a:pt x="876" y="-1"/>
                  </a:moveTo>
                  <a:cubicBezTo>
                    <a:pt x="12262" y="461"/>
                    <a:pt x="21331" y="9690"/>
                    <a:pt x="21594" y="21083"/>
                  </a:cubicBezTo>
                  <a:lnTo>
                    <a:pt x="0" y="21582"/>
                  </a:lnTo>
                  <a:close/>
                </a:path>
              </a:pathLst>
            </a:custGeom>
            <a:noFill/>
            <a:ln w="25400">
              <a:solidFill>
                <a:schemeClr val="accent2"/>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464" name="Text Box 9"/>
            <p:cNvSpPr txBox="1">
              <a:spLocks noChangeArrowheads="1"/>
            </p:cNvSpPr>
            <p:nvPr/>
          </p:nvSpPr>
          <p:spPr bwMode="auto">
            <a:xfrm>
              <a:off x="3792" y="2352"/>
              <a:ext cx="11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t>On test data</a:t>
              </a:r>
            </a:p>
          </p:txBody>
        </p:sp>
        <p:sp>
          <p:nvSpPr>
            <p:cNvPr id="19465" name="Text Box 10"/>
            <p:cNvSpPr txBox="1">
              <a:spLocks noChangeArrowheads="1"/>
            </p:cNvSpPr>
            <p:nvPr/>
          </p:nvSpPr>
          <p:spPr bwMode="auto">
            <a:xfrm>
              <a:off x="3504" y="2976"/>
              <a:ext cx="13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t>On Training data</a:t>
              </a:r>
            </a:p>
          </p:txBody>
        </p:sp>
        <p:sp>
          <p:nvSpPr>
            <p:cNvPr id="19466" name="Text Box 11"/>
            <p:cNvSpPr txBox="1">
              <a:spLocks noChangeArrowheads="1"/>
            </p:cNvSpPr>
            <p:nvPr/>
          </p:nvSpPr>
          <p:spPr bwMode="auto">
            <a:xfrm>
              <a:off x="1536" y="3504"/>
              <a:ext cx="27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solidFill>
                    <a:schemeClr val="accent2"/>
                  </a:solidFill>
                </a:rPr>
                <a:t>Number of Models Making Up Ensemble</a:t>
              </a:r>
            </a:p>
          </p:txBody>
        </p:sp>
        <p:sp>
          <p:nvSpPr>
            <p:cNvPr id="19467" name="Line 12"/>
            <p:cNvSpPr>
              <a:spLocks noChangeShapeType="1"/>
            </p:cNvSpPr>
            <p:nvPr/>
          </p:nvSpPr>
          <p:spPr bwMode="auto">
            <a:xfrm>
              <a:off x="4320" y="3648"/>
              <a:ext cx="24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8" name="Text Box 13"/>
            <p:cNvSpPr txBox="1">
              <a:spLocks noChangeArrowheads="1"/>
            </p:cNvSpPr>
            <p:nvPr/>
          </p:nvSpPr>
          <p:spPr bwMode="auto">
            <a:xfrm>
              <a:off x="2064" y="3744"/>
              <a:ext cx="16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solidFill>
                    <a:schemeClr val="accent2"/>
                  </a:solidFill>
                </a:rPr>
                <a:t>(Fomby Diagram)</a:t>
              </a:r>
            </a:p>
          </p:txBody>
        </p:sp>
        <p:sp>
          <p:nvSpPr>
            <p:cNvPr id="19469" name="Text Box 14"/>
            <p:cNvSpPr txBox="1">
              <a:spLocks noChangeArrowheads="1"/>
            </p:cNvSpPr>
            <p:nvPr/>
          </p:nvSpPr>
          <p:spPr bwMode="auto">
            <a:xfrm rot="10800000">
              <a:off x="768" y="912"/>
              <a:ext cx="289" cy="2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sz="1800">
                  <a:solidFill>
                    <a:schemeClr val="accent2"/>
                  </a:solidFill>
                </a:rPr>
                <a:t>Predictive Accuracy (lower the better)</a:t>
              </a:r>
            </a:p>
          </p:txBody>
        </p:sp>
      </p:grpSp>
    </p:spTree>
    <p:extLst>
      <p:ext uri="{BB962C8B-B14F-4D97-AF65-F5344CB8AC3E}">
        <p14:creationId xmlns:p14="http://schemas.microsoft.com/office/powerpoint/2010/main" val="1849536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1330</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Eco 6380  Predictive Analytics For Economists Spring 2016</vt:lpstr>
      <vt:lpstr>Presentation 4  The Dangers of Overtraining a Model and What to do to Avoid It  Chapter 2 in SPB </vt:lpstr>
      <vt:lpstr> Choosing and Maintaining a Best Supervised Learning Model</vt:lpstr>
      <vt:lpstr> Two Major Problems faced by both the Statistical and Algorithmic (AI) Modeling Approaches</vt:lpstr>
      <vt:lpstr>“Over-Training” Problem</vt:lpstr>
      <vt:lpstr>“Over-Training” Problem</vt:lpstr>
      <vt:lpstr>“Multiplicity of Good Models” Problem</vt:lpstr>
      <vt:lpstr>“Multiplicity of Good Models” Problem</vt:lpstr>
      <vt:lpstr>A Corollary :  “Complexity of Ensemble Model” Problem</vt:lpstr>
      <vt:lpstr>A Good Approach to Building a Good Ensemble Model: Build a “Trimmed” Ensemble</vt:lpstr>
      <vt:lpstr>Using Cross-Validation and Data Partitioning to Avoid the Over-training (Over-fitting) of Models</vt:lpstr>
      <vt:lpstr>Using Cross-Validation and Data Partitioning to Avoid the Over-training (Over-fitting) of Models continued</vt:lpstr>
      <vt:lpstr>Using Cross-Validation and Data Partitioning to Avoid the Over-training (Over-fitting) of Models continued</vt:lpstr>
      <vt:lpstr>Binning Continuous Variables  and Stratified Sampling</vt:lpstr>
      <vt:lpstr>Classroom Exercise: Exercise 2</vt:lpstr>
    </vt:vector>
  </TitlesOfParts>
  <Company>Southern Methodist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5385 Data Mining Techniques for Economists Summer I, 2013</dc:title>
  <dc:creator>Fomby, Tom</dc:creator>
  <cp:lastModifiedBy>Fomby, Tom</cp:lastModifiedBy>
  <cp:revision>76</cp:revision>
  <dcterms:created xsi:type="dcterms:W3CDTF">2013-06-04T17:32:15Z</dcterms:created>
  <dcterms:modified xsi:type="dcterms:W3CDTF">2016-01-27T22:11:44Z</dcterms:modified>
</cp:coreProperties>
</file>