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1" r:id="rId3"/>
    <p:sldId id="267" r:id="rId4"/>
    <p:sldId id="262" r:id="rId5"/>
    <p:sldId id="263" r:id="rId6"/>
    <p:sldId id="258" r:id="rId7"/>
    <p:sldId id="27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65175-71D2-4D99-B3EC-3668792913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6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D454C-C902-4A8E-9F29-72BA5DEDDF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1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433A2-0E29-49B9-A1DB-702A1092F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1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EEF48-237F-467A-93F9-79D0F5D3D6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9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6E7F5-DC82-49F2-BB9B-46C2263DD2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1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3A4FB-87F4-471A-A8E0-CEE9C9353F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7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A9AA1-BF36-4230-94B4-ED80941952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2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2385-E427-4AD0-9E08-FFDEC59D0B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6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01E36-8B10-4EB8-94D9-42E4BA3EF4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9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B75E5-BC5F-49DE-B2E2-549AA0E5D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6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1881B-8B20-48C9-86D5-E51E5BAA57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4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CB2455-4472-4D10-96E9-726855DFA0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743200"/>
          </a:xfrm>
        </p:spPr>
        <p:txBody>
          <a:bodyPr>
            <a:normAutofit/>
          </a:bodyPr>
          <a:lstStyle/>
          <a:p>
            <a:r>
              <a:rPr lang="en-US" sz="4000" b="1" smtClean="0"/>
              <a:t>Eco </a:t>
            </a:r>
            <a:r>
              <a:rPr lang="en-US" sz="4000" b="1" smtClean="0"/>
              <a:t>6380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Predictive Analytics For Economists</a:t>
            </a:r>
            <a:br>
              <a:rPr lang="en-US" sz="4000" b="1" dirty="0" smtClean="0"/>
            </a:br>
            <a:r>
              <a:rPr lang="en-US" sz="4000" b="1" smtClean="0"/>
              <a:t>Spring 2016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Professor Tom Fomby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Department of Economics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SMU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en-US" b="1" dirty="0"/>
              <a:t>Presentation </a:t>
            </a:r>
            <a:r>
              <a:rPr lang="en-US" b="1" dirty="0" smtClean="0"/>
              <a:t>6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The K-Nearest-Neighbors Model</a:t>
            </a:r>
            <a:br>
              <a:rPr lang="en-US" b="1" dirty="0"/>
            </a:br>
            <a:r>
              <a:rPr lang="en-US" b="1" dirty="0"/>
              <a:t>For Prediction or </a:t>
            </a:r>
            <a:r>
              <a:rPr lang="en-US" b="1" dirty="0" smtClean="0"/>
              <a:t>Classification</a:t>
            </a:r>
            <a:br>
              <a:rPr lang="en-US" b="1" dirty="0" smtClean="0"/>
            </a:br>
            <a:r>
              <a:rPr lang="en-US" b="1"/>
              <a:t/>
            </a:r>
            <a:br>
              <a:rPr lang="en-US" b="1"/>
            </a:br>
            <a:r>
              <a:rPr lang="en-US" b="1" smtClean="0"/>
              <a:t>Chapter 7 in SPB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buFontTx/>
              <a:buNone/>
            </a:pPr>
            <a:r>
              <a:rPr lang="en-US"/>
              <a:t>I. K-NN: A Nonparametric Method</a:t>
            </a:r>
          </a:p>
          <a:p>
            <a:pPr marL="812800" indent="-812800">
              <a:buFontTx/>
              <a:buNone/>
            </a:pPr>
            <a:r>
              <a:rPr lang="en-US"/>
              <a:t>   A. No Parameters to Estimate as in Multiple Linear Regression</a:t>
            </a:r>
          </a:p>
          <a:p>
            <a:pPr marL="812800" indent="-812800">
              <a:buFontTx/>
              <a:buNone/>
            </a:pPr>
            <a:r>
              <a:rPr lang="en-US"/>
              <a:t>   B. Definition of Euclidean Distance between Vectors</a:t>
            </a:r>
          </a:p>
          <a:p>
            <a:pPr marL="812800" indent="-812800">
              <a:buFontTx/>
              <a:buNone/>
            </a:pPr>
            <a:r>
              <a:rPr lang="en-US"/>
              <a:t>   C. Recommendation: Standardize Input Variables before Proceeding</a:t>
            </a:r>
          </a:p>
          <a:p>
            <a:pPr marL="812800" indent="-812800">
              <a:buFontTx/>
              <a:buNone/>
            </a:pPr>
            <a:r>
              <a:rPr lang="en-US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marL="812800" indent="-812800">
              <a:buFontTx/>
              <a:buNone/>
            </a:pPr>
            <a:r>
              <a:rPr lang="en-US" sz="2800"/>
              <a:t>II. Un-Weighted Nearest Neighbor Scores: Simple Average of Training Neighbor’s Output Values</a:t>
            </a:r>
          </a:p>
          <a:p>
            <a:pPr marL="812800" indent="-812800">
              <a:buFontTx/>
              <a:buNone/>
            </a:pPr>
            <a:r>
              <a:rPr lang="en-US" sz="2800"/>
              <a:t>III. Weighted Nearest Neighbor Scores: Weighted Average of Training Neighbor’s Output Values</a:t>
            </a:r>
          </a:p>
          <a:p>
            <a:pPr marL="812800" indent="-812800">
              <a:buFontTx/>
              <a:buNone/>
            </a:pPr>
            <a:r>
              <a:rPr lang="en-US" sz="2800"/>
              <a:t>IV. Therefore K-NN is a sophisticated “Step-Function” Predictor that relies on an Average of Neighborhood Output Values taken from the Training Data Set</a:t>
            </a:r>
          </a:p>
          <a:p>
            <a:pPr marL="812800" indent="-812800">
              <a:buFontTx/>
              <a:buNone/>
            </a:pPr>
            <a:endParaRPr lang="en-US" sz="2000"/>
          </a:p>
          <a:p>
            <a:pPr marL="812800" indent="-812800">
              <a:buFontTx/>
              <a:buNone/>
            </a:pPr>
            <a:r>
              <a:rPr lang="en-US" sz="4000"/>
              <a:t>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800"/>
              <a:t>V. In the K-NN </a:t>
            </a:r>
            <a:r>
              <a:rPr lang="en-US" sz="2800" b="1"/>
              <a:t>Prediction</a:t>
            </a:r>
            <a:r>
              <a:rPr lang="en-US" sz="2800"/>
              <a:t> </a:t>
            </a:r>
            <a:r>
              <a:rPr lang="en-US" sz="2800" b="1"/>
              <a:t>Problem</a:t>
            </a:r>
            <a:r>
              <a:rPr lang="en-US" sz="2800"/>
              <a:t> the Neighborhood Size, K, is the “tuning” parameter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800"/>
              <a:t>VI. In the K-NN </a:t>
            </a:r>
            <a:r>
              <a:rPr lang="en-US" sz="2800" b="1"/>
              <a:t>Classification Problem</a:t>
            </a:r>
            <a:r>
              <a:rPr lang="en-US" sz="2800"/>
              <a:t> there are two “tuning” parameters: The Neighborhood Size and the cut-off probability for choice selection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800"/>
              <a:t>VII. The K-NN Tuning Parameters are Often Chosen so as to maximize the accuracy of scoring the Validation Data Set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1400"/>
              <a:t>   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endParaRPr lang="en-US" sz="1400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120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49963"/>
          </a:xfrm>
        </p:spPr>
        <p:txBody>
          <a:bodyPr/>
          <a:lstStyle/>
          <a:p>
            <a:r>
              <a:rPr lang="en-US" sz="4000" dirty="0"/>
              <a:t>Now for a Discussion of the </a:t>
            </a:r>
            <a:br>
              <a:rPr lang="en-US" sz="4000" dirty="0"/>
            </a:br>
            <a:r>
              <a:rPr lang="en-US" sz="4000" dirty="0"/>
              <a:t>Various Parts of this Outline go to the </a:t>
            </a:r>
            <a:r>
              <a:rPr lang="en-US" sz="4000" dirty="0" err="1"/>
              <a:t>pdf</a:t>
            </a:r>
            <a:r>
              <a:rPr lang="en-US" sz="4000" dirty="0"/>
              <a:t> file</a:t>
            </a:r>
            <a:br>
              <a:rPr lang="en-US" sz="4000" dirty="0"/>
            </a:br>
            <a:r>
              <a:rPr lang="en-US" sz="4000" dirty="0"/>
              <a:t>K-NN Method.pdf</a:t>
            </a:r>
            <a:br>
              <a:rPr lang="en-US" sz="4000" dirty="0"/>
            </a:br>
            <a:r>
              <a:rPr lang="en-US" sz="4000"/>
              <a:t/>
            </a:r>
            <a:br>
              <a:rPr lang="en-US" sz="4000"/>
            </a:br>
            <a:endParaRPr lang="en-US" sz="4000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514600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 smtClean="0"/>
              <a:t>Classroom Exercise:</a:t>
            </a:r>
            <a:br>
              <a:rPr lang="en-US" dirty="0" smtClean="0"/>
            </a:br>
            <a:r>
              <a:rPr lang="en-US" smtClean="0"/>
              <a:t>Exercise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184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Eco 6380  Predictive Analytics For Economists Spring 2016</vt:lpstr>
      <vt:lpstr>Presentation 6  The K-Nearest-Neighbors Model For Prediction or Classification  Chapter 7 in SPB </vt:lpstr>
      <vt:lpstr>OUTLINE</vt:lpstr>
      <vt:lpstr>OUTLINE</vt:lpstr>
      <vt:lpstr>OUTLINE</vt:lpstr>
      <vt:lpstr>Now for a Discussion of the  Various Parts of this Outline go to the pdf file K-NN Method.pdf  </vt:lpstr>
      <vt:lpstr>Classroom Exercise: Exercise 4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5385 Data Mining Techniques for Economists Spring 2008  Prof. Tom Fomby Department of Economics Southern Methodist University</dc:title>
  <dc:creator>Tom Fomby</dc:creator>
  <cp:lastModifiedBy>Fomby, Tom</cp:lastModifiedBy>
  <cp:revision>40</cp:revision>
  <dcterms:created xsi:type="dcterms:W3CDTF">2008-02-03T22:04:44Z</dcterms:created>
  <dcterms:modified xsi:type="dcterms:W3CDTF">2016-01-27T22:10:53Z</dcterms:modified>
</cp:coreProperties>
</file>