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67" r:id="rId4"/>
    <p:sldId id="262" r:id="rId5"/>
    <p:sldId id="263" r:id="rId6"/>
    <p:sldId id="25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5B5BA-E5CF-40CC-A94F-9A5323B6D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6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081C2-CA16-435C-B8DE-8F959C8626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8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7BC94-CC6A-458F-86FA-6D31D1072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0BA8D-5C30-463F-AE23-A39C8DDC8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0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8D38D-60F4-47F1-9DBE-828198961F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8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20BD4-EDEF-4A2E-A28C-45BED558DD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A5472-401E-40E6-A7C2-CAF6EB0593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1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260F1-7858-4967-8AE5-C6927B0C5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6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9F873-8E34-4488-B8B0-7205B6D7A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F3FB0-66BE-4D89-84D8-7797CB47B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9BBE-0380-401F-B192-B6403F943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7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F17F7F-8479-443E-8A24-A6BAA8942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90799"/>
          </a:xfrm>
        </p:spPr>
        <p:txBody>
          <a:bodyPr>
            <a:normAutofit/>
          </a:bodyPr>
          <a:lstStyle/>
          <a:p>
            <a:r>
              <a:rPr lang="en-US" sz="4000" b="1" smtClean="0"/>
              <a:t>Eco </a:t>
            </a:r>
            <a:r>
              <a:rPr lang="en-US" sz="4000" b="1" smtClean="0"/>
              <a:t>6380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Predictive Analytics For Economists</a:t>
            </a:r>
            <a:br>
              <a:rPr lang="en-US" sz="4000" b="1" dirty="0" smtClean="0"/>
            </a:br>
            <a:r>
              <a:rPr lang="en-US" sz="4000" b="1" dirty="0" smtClean="0"/>
              <a:t>Spring 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Professor Tom Fomby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of Economics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SMU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6202362"/>
          </a:xfrm>
        </p:spPr>
        <p:txBody>
          <a:bodyPr/>
          <a:lstStyle/>
          <a:p>
            <a:r>
              <a:rPr lang="en-US" sz="4000" b="1" dirty="0" smtClean="0"/>
              <a:t>Presentation 7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Artificial </a:t>
            </a:r>
            <a:r>
              <a:rPr lang="en-US" sz="4000" b="1" dirty="0"/>
              <a:t>Neural Networks:</a:t>
            </a:r>
            <a:br>
              <a:rPr lang="en-US" sz="4000" b="1" dirty="0"/>
            </a:br>
            <a:r>
              <a:rPr lang="en-US" sz="4000" b="1" dirty="0"/>
              <a:t>Prediction and </a:t>
            </a:r>
            <a:r>
              <a:rPr lang="en-US" sz="4000" b="1" dirty="0" smtClean="0"/>
              <a:t>Classification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Chapter </a:t>
            </a:r>
            <a:r>
              <a:rPr lang="en-US" sz="4000" b="1" dirty="0" smtClean="0"/>
              <a:t>11 </a:t>
            </a:r>
            <a:r>
              <a:rPr lang="en-US" sz="4000" b="1" dirty="0"/>
              <a:t>in SPB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/>
              <a:t>I. Historical Motivation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/>
              <a:t>   A. Resemblance to human learning and memory in the brain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/>
              <a:t>   B. Ability to Generalize from particulars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/>
              <a:t>   C. Main Strengths:  High predictive performance and ability to capture very complex relationships between predictors and a response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en-US" sz="2800" dirty="0"/>
              <a:t>II. Concepts and Structures of ANNs</a:t>
            </a:r>
          </a:p>
          <a:p>
            <a:pPr marL="812800" indent="-812800">
              <a:buFontTx/>
              <a:buNone/>
            </a:pPr>
            <a:r>
              <a:rPr lang="en-US" sz="2800" dirty="0"/>
              <a:t>    A. Input Layer (Input Nodes therein)</a:t>
            </a:r>
          </a:p>
          <a:p>
            <a:pPr marL="812800" indent="-812800">
              <a:buFontTx/>
              <a:buNone/>
            </a:pPr>
            <a:r>
              <a:rPr lang="en-US" sz="2800" dirty="0"/>
              <a:t>    B. Hidden Layer(s) (Input Nodes therein)</a:t>
            </a:r>
          </a:p>
          <a:p>
            <a:pPr marL="812800" indent="-812800">
              <a:buFontTx/>
              <a:buNone/>
            </a:pPr>
            <a:r>
              <a:rPr lang="en-US" sz="2800" dirty="0"/>
              <a:t>    C. Output Layer (Output Node(s))</a:t>
            </a:r>
          </a:p>
          <a:p>
            <a:pPr marL="812800" indent="-812800">
              <a:buFontTx/>
              <a:buNone/>
            </a:pPr>
            <a:r>
              <a:rPr lang="en-US" sz="2800" dirty="0"/>
              <a:t>    D. Multilayer Feed-Forward ANNs</a:t>
            </a:r>
          </a:p>
          <a:p>
            <a:pPr marL="812800" indent="-812800">
              <a:buFontTx/>
              <a:buNone/>
            </a:pPr>
            <a:r>
              <a:rPr lang="en-US" sz="2800" dirty="0"/>
              <a:t>    E. Nerves (links) and Neurons (nodes)</a:t>
            </a:r>
          </a:p>
          <a:p>
            <a:pPr marL="812800" indent="-812800">
              <a:buFontTx/>
              <a:buNone/>
            </a:pPr>
            <a:r>
              <a:rPr lang="en-US" sz="2800" dirty="0"/>
              <a:t>    F. </a:t>
            </a:r>
            <a:r>
              <a:rPr lang="en-US" sz="2800" dirty="0" smtClean="0"/>
              <a:t>Possible Transfer </a:t>
            </a:r>
            <a:r>
              <a:rPr lang="en-US" sz="2800" dirty="0"/>
              <a:t>(</a:t>
            </a:r>
            <a:r>
              <a:rPr lang="en-US" sz="2800" dirty="0" smtClean="0"/>
              <a:t>Squashing or Activation) Functions: Linear, Logistic</a:t>
            </a:r>
            <a:r>
              <a:rPr lang="en-US" sz="2800" dirty="0"/>
              <a:t>, Exponential, Arc Tangent, etc.  </a:t>
            </a:r>
          </a:p>
          <a:p>
            <a:pPr marL="812800" indent="-812800">
              <a:buFontTx/>
              <a:buNone/>
            </a:pPr>
            <a:r>
              <a:rPr lang="en-US" sz="2800" dirty="0"/>
              <a:t>  </a:t>
            </a:r>
          </a:p>
          <a:p>
            <a:pPr marL="812800" indent="-812800">
              <a:buFontTx/>
              <a:buNone/>
            </a:pPr>
            <a:r>
              <a:rPr lang="en-US" sz="4000" dirty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III. Some Diagrams of N-M-R-Q ANNs: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     N = number of input nodes in Input Layer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     M = number of hidden nodes in first Hidden Layer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     R = number of hidden nodes in second Hidden Layer (if necessary)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     Q = number of output nodes: Q = 1 with conventional prediction problem; Q = 2 for binary classification or = q for q unordered (nominal) categories.  If the classification is an ordered classification problem then Q = 1 with the output variable being normalized to the [0,1] interval with increments of 1/(q-1) representing the ranks of the ordinal variable starting with 0 and ending with 1.</a:t>
            </a:r>
            <a:r>
              <a:rPr lang="en-US" sz="1200"/>
              <a:t>   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12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10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49963"/>
          </a:xfrm>
        </p:spPr>
        <p:txBody>
          <a:bodyPr/>
          <a:lstStyle/>
          <a:p>
            <a:r>
              <a:rPr lang="en-US" sz="4000"/>
              <a:t>Now for a Discussion of the </a:t>
            </a:r>
            <a:br>
              <a:rPr lang="en-US" sz="4000"/>
            </a:br>
            <a:r>
              <a:rPr lang="en-US" sz="4000"/>
              <a:t>Various Parts of this Outline go to the pdf file</a:t>
            </a:r>
            <a:br>
              <a:rPr lang="en-US" sz="4000"/>
            </a:br>
            <a:r>
              <a:rPr lang="en-US" sz="4000"/>
              <a:t>ANNs.pdf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14600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Classroom Exercise:</a:t>
            </a:r>
            <a:br>
              <a:rPr lang="en-US" dirty="0" smtClean="0"/>
            </a:br>
            <a:r>
              <a:rPr lang="en-US" smtClean="0"/>
              <a:t>Exercise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273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Eco 6380  Predictive Analytics For Economists Spring 2016</vt:lpstr>
      <vt:lpstr>Presentation 7  Artificial Neural Networks: Prediction and Classification  Chapter 11 in SPB</vt:lpstr>
      <vt:lpstr>OUTLINE</vt:lpstr>
      <vt:lpstr>OUTLINE</vt:lpstr>
      <vt:lpstr>OUTLINE</vt:lpstr>
      <vt:lpstr>Now for a Discussion of the  Various Parts of this Outline go to the pdf file ANNs.pdf  </vt:lpstr>
      <vt:lpstr>Classroom Exercise: Exercise 5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5385 Data Mining Techniques for Economists Spring 2008  Prof. Tom Fomby Department of Economics Southern Methodist University</dc:title>
  <dc:creator>Tom Fomby</dc:creator>
  <cp:lastModifiedBy>Fomby, Tom</cp:lastModifiedBy>
  <cp:revision>41</cp:revision>
  <dcterms:created xsi:type="dcterms:W3CDTF">2008-02-03T22:04:44Z</dcterms:created>
  <dcterms:modified xsi:type="dcterms:W3CDTF">2016-01-27T22:10:36Z</dcterms:modified>
</cp:coreProperties>
</file>