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6" r:id="rId3"/>
    <p:sldId id="269" r:id="rId4"/>
    <p:sldId id="277" r:id="rId5"/>
    <p:sldId id="278" r:id="rId6"/>
    <p:sldId id="279" r:id="rId7"/>
    <p:sldId id="280" r:id="rId8"/>
    <p:sldId id="270" r:id="rId9"/>
    <p:sldId id="258"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9" autoAdjust="0"/>
    <p:restoredTop sz="86379" autoAdjust="0"/>
  </p:normalViewPr>
  <p:slideViewPr>
    <p:cSldViewPr>
      <p:cViewPr varScale="1">
        <p:scale>
          <a:sx n="93" d="100"/>
          <a:sy n="93" d="100"/>
        </p:scale>
        <p:origin x="408" y="96"/>
      </p:cViewPr>
      <p:guideLst>
        <p:guide orient="horz" pos="2160"/>
        <p:guide pos="2880"/>
      </p:guideLst>
    </p:cSldViewPr>
  </p:slideViewPr>
  <p:outlineViewPr>
    <p:cViewPr>
      <p:scale>
        <a:sx n="33" d="100"/>
        <a:sy n="33" d="100"/>
      </p:scale>
      <p:origin x="0" y="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D5B5BA-E5CF-40CC-A94F-9A5323B6D5DD}" type="slidenum">
              <a:rPr lang="en-US"/>
              <a:pPr/>
              <a:t>‹#›</a:t>
            </a:fld>
            <a:endParaRPr lang="en-US"/>
          </a:p>
        </p:txBody>
      </p:sp>
    </p:spTree>
    <p:extLst>
      <p:ext uri="{BB962C8B-B14F-4D97-AF65-F5344CB8AC3E}">
        <p14:creationId xmlns:p14="http://schemas.microsoft.com/office/powerpoint/2010/main" val="376826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081C2-CA16-435C-B8DE-8F959C8626B1}" type="slidenum">
              <a:rPr lang="en-US"/>
              <a:pPr/>
              <a:t>‹#›</a:t>
            </a:fld>
            <a:endParaRPr lang="en-US"/>
          </a:p>
        </p:txBody>
      </p:sp>
    </p:spTree>
    <p:extLst>
      <p:ext uri="{BB962C8B-B14F-4D97-AF65-F5344CB8AC3E}">
        <p14:creationId xmlns:p14="http://schemas.microsoft.com/office/powerpoint/2010/main" val="138328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27BC94-CC6A-458F-86FA-6D31D1072621}" type="slidenum">
              <a:rPr lang="en-US"/>
              <a:pPr/>
              <a:t>‹#›</a:t>
            </a:fld>
            <a:endParaRPr lang="en-US"/>
          </a:p>
        </p:txBody>
      </p:sp>
    </p:spTree>
    <p:extLst>
      <p:ext uri="{BB962C8B-B14F-4D97-AF65-F5344CB8AC3E}">
        <p14:creationId xmlns:p14="http://schemas.microsoft.com/office/powerpoint/2010/main" val="340689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D0BA8D-5C30-463F-AE23-A39C8DDC8CC1}" type="slidenum">
              <a:rPr lang="en-US"/>
              <a:pPr/>
              <a:t>‹#›</a:t>
            </a:fld>
            <a:endParaRPr lang="en-US"/>
          </a:p>
        </p:txBody>
      </p:sp>
    </p:spTree>
    <p:extLst>
      <p:ext uri="{BB962C8B-B14F-4D97-AF65-F5344CB8AC3E}">
        <p14:creationId xmlns:p14="http://schemas.microsoft.com/office/powerpoint/2010/main" val="374600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78D38D-60F4-47F1-9DBE-828198961F18}" type="slidenum">
              <a:rPr lang="en-US"/>
              <a:pPr/>
              <a:t>‹#›</a:t>
            </a:fld>
            <a:endParaRPr lang="en-US"/>
          </a:p>
        </p:txBody>
      </p:sp>
    </p:spTree>
    <p:extLst>
      <p:ext uri="{BB962C8B-B14F-4D97-AF65-F5344CB8AC3E}">
        <p14:creationId xmlns:p14="http://schemas.microsoft.com/office/powerpoint/2010/main" val="160518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A20BD4-EDEF-4A2E-A28C-45BED558DD3D}" type="slidenum">
              <a:rPr lang="en-US"/>
              <a:pPr/>
              <a:t>‹#›</a:t>
            </a:fld>
            <a:endParaRPr lang="en-US"/>
          </a:p>
        </p:txBody>
      </p:sp>
    </p:spTree>
    <p:extLst>
      <p:ext uri="{BB962C8B-B14F-4D97-AF65-F5344CB8AC3E}">
        <p14:creationId xmlns:p14="http://schemas.microsoft.com/office/powerpoint/2010/main" val="66573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6A5472-401E-40E6-A7C2-CAF6EB0593F6}" type="slidenum">
              <a:rPr lang="en-US"/>
              <a:pPr/>
              <a:t>‹#›</a:t>
            </a:fld>
            <a:endParaRPr lang="en-US"/>
          </a:p>
        </p:txBody>
      </p:sp>
    </p:spTree>
    <p:extLst>
      <p:ext uri="{BB962C8B-B14F-4D97-AF65-F5344CB8AC3E}">
        <p14:creationId xmlns:p14="http://schemas.microsoft.com/office/powerpoint/2010/main" val="379391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74260F1-7858-4967-8AE5-C6927B0C5244}" type="slidenum">
              <a:rPr lang="en-US"/>
              <a:pPr/>
              <a:t>‹#›</a:t>
            </a:fld>
            <a:endParaRPr lang="en-US"/>
          </a:p>
        </p:txBody>
      </p:sp>
    </p:spTree>
    <p:extLst>
      <p:ext uri="{BB962C8B-B14F-4D97-AF65-F5344CB8AC3E}">
        <p14:creationId xmlns:p14="http://schemas.microsoft.com/office/powerpoint/2010/main" val="319376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89F873-8E34-4488-B8B0-7205B6D7A67A}" type="slidenum">
              <a:rPr lang="en-US"/>
              <a:pPr/>
              <a:t>‹#›</a:t>
            </a:fld>
            <a:endParaRPr lang="en-US"/>
          </a:p>
        </p:txBody>
      </p:sp>
    </p:spTree>
    <p:extLst>
      <p:ext uri="{BB962C8B-B14F-4D97-AF65-F5344CB8AC3E}">
        <p14:creationId xmlns:p14="http://schemas.microsoft.com/office/powerpoint/2010/main" val="739425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CF3FB0-66BE-4D89-84D8-7797CB47B5C9}" type="slidenum">
              <a:rPr lang="en-US"/>
              <a:pPr/>
              <a:t>‹#›</a:t>
            </a:fld>
            <a:endParaRPr lang="en-US"/>
          </a:p>
        </p:txBody>
      </p:sp>
    </p:spTree>
    <p:extLst>
      <p:ext uri="{BB962C8B-B14F-4D97-AF65-F5344CB8AC3E}">
        <p14:creationId xmlns:p14="http://schemas.microsoft.com/office/powerpoint/2010/main" val="97241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B99BBE-0380-401F-B192-B6403F943420}" type="slidenum">
              <a:rPr lang="en-US"/>
              <a:pPr/>
              <a:t>‹#›</a:t>
            </a:fld>
            <a:endParaRPr lang="en-US"/>
          </a:p>
        </p:txBody>
      </p:sp>
    </p:spTree>
    <p:extLst>
      <p:ext uri="{BB962C8B-B14F-4D97-AF65-F5344CB8AC3E}">
        <p14:creationId xmlns:p14="http://schemas.microsoft.com/office/powerpoint/2010/main" val="266667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F17F7F-8479-443E-8A24-A6BAA894287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smtClean="0"/>
              <a:t>Eco 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2016</a:t>
            </a:r>
            <a:endParaRPr lang="en-US" b="1" dirty="0"/>
          </a:p>
        </p:txBody>
      </p:sp>
      <p:sp>
        <p:nvSpPr>
          <p:cNvPr id="3" name="Subtitle 2"/>
          <p:cNvSpPr>
            <a:spLocks noGrp="1"/>
          </p:cNvSpPr>
          <p:nvPr>
            <p:ph type="subTitle" idx="1"/>
          </p:nvPr>
        </p:nvSpPr>
        <p:spPr>
          <a:xfrm>
            <a:off x="1371600" y="4038600"/>
            <a:ext cx="6400800" cy="2133600"/>
          </a:xfrm>
        </p:spPr>
        <p:txBody>
          <a:bodyPr>
            <a:normAutofit/>
          </a:bodyPr>
          <a:lstStyle/>
          <a:p>
            <a:r>
              <a:rPr lang="en-US" b="1" dirty="0" smtClean="0">
                <a:solidFill>
                  <a:schemeClr val="tx1"/>
                </a:solidFill>
              </a:rPr>
              <a:t>Professor Tom Fomby</a:t>
            </a:r>
          </a:p>
          <a:p>
            <a:r>
              <a:rPr lang="en-US" b="1" dirty="0" smtClean="0">
                <a:solidFill>
                  <a:schemeClr val="tx1"/>
                </a:solidFill>
              </a:rPr>
              <a:t>Department 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2165305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US" b="1" dirty="0" smtClean="0"/>
              <a:t>Presentation 8</a:t>
            </a:r>
            <a:br>
              <a:rPr lang="en-US" b="1" dirty="0" smtClean="0"/>
            </a:br>
            <a:r>
              <a:rPr lang="en-US" b="1" dirty="0" smtClean="0"/>
              <a:t/>
            </a:r>
            <a:br>
              <a:rPr lang="en-US" b="1" dirty="0" smtClean="0"/>
            </a:br>
            <a:r>
              <a:rPr lang="en-US" b="1" dirty="0" smtClean="0"/>
              <a:t>Ensemble Predictions,</a:t>
            </a:r>
            <a:br>
              <a:rPr lang="en-US" b="1" dirty="0" smtClean="0"/>
            </a:br>
            <a:r>
              <a:rPr lang="en-US" b="1" dirty="0" smtClean="0"/>
              <a:t>Bagging and Boosting</a:t>
            </a:r>
            <a:br>
              <a:rPr lang="en-US" b="1" dirty="0" smtClean="0"/>
            </a:br>
            <a:r>
              <a:rPr lang="en-US" b="1" dirty="0"/>
              <a:t/>
            </a:r>
            <a:br>
              <a:rPr lang="en-US" b="1" dirty="0"/>
            </a:br>
            <a:r>
              <a:rPr lang="en-US" b="1" dirty="0" smtClean="0"/>
              <a:t>Classroom Notes</a:t>
            </a:r>
            <a:r>
              <a:rPr lang="en-US" b="1" dirty="0"/>
              <a:t/>
            </a:r>
            <a:br>
              <a:rPr lang="en-US" b="1" dirty="0"/>
            </a:br>
            <a:endParaRPr lang="en-US" b="1" dirty="0"/>
          </a:p>
        </p:txBody>
      </p:sp>
    </p:spTree>
    <p:extLst>
      <p:ext uri="{BB962C8B-B14F-4D97-AF65-F5344CB8AC3E}">
        <p14:creationId xmlns:p14="http://schemas.microsoft.com/office/powerpoint/2010/main" val="1462305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Combining Forecasts</a:t>
            </a:r>
            <a:endParaRPr lang="en-US" dirty="0"/>
          </a:p>
        </p:txBody>
      </p:sp>
      <p:sp>
        <p:nvSpPr>
          <p:cNvPr id="3" name="Content Placeholder 2"/>
          <p:cNvSpPr>
            <a:spLocks noGrp="1"/>
          </p:cNvSpPr>
          <p:nvPr>
            <p:ph idx="1"/>
          </p:nvPr>
        </p:nvSpPr>
        <p:spPr/>
        <p:txBody>
          <a:bodyPr/>
          <a:lstStyle/>
          <a:p>
            <a:r>
              <a:rPr lang="en-US" dirty="0" smtClean="0"/>
              <a:t>The accuracy of Ensemble (Combination) predictions are usually better (especially if the individual methods making up the ensemble are pre-picked (“trimmed”) and there are not too many of them (rule of thumb: 4 or less)</a:t>
            </a:r>
          </a:p>
          <a:p>
            <a:r>
              <a:rPr lang="en-US" dirty="0" smtClean="0"/>
              <a:t>This general result holds in both prediction and classification problems</a:t>
            </a:r>
            <a:endParaRPr lang="en-US" dirty="0"/>
          </a:p>
        </p:txBody>
      </p:sp>
    </p:spTree>
    <p:extLst>
      <p:ext uri="{BB962C8B-B14F-4D97-AF65-F5344CB8AC3E}">
        <p14:creationId xmlns:p14="http://schemas.microsoft.com/office/powerpoint/2010/main" val="3630519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Ensembles Predictions for</a:t>
            </a:r>
            <a:br>
              <a:rPr lang="en-US" sz="2400" dirty="0" smtClean="0"/>
            </a:br>
            <a:r>
              <a:rPr lang="en-US" sz="2400" dirty="0" smtClean="0"/>
              <a:t>Numeric Target Variable</a:t>
            </a:r>
            <a:br>
              <a:rPr lang="en-US" sz="2400" dirty="0" smtClean="0"/>
            </a:br>
            <a:r>
              <a:rPr lang="en-US" sz="2400" dirty="0" smtClean="0"/>
              <a:t>Based on M Competing Forecasts (Predictions)</a:t>
            </a:r>
            <a:endParaRPr lang="en-US" sz="2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1600" dirty="0" smtClean="0"/>
                  <a:t>Philosophy:  </a:t>
                </a:r>
                <a:r>
                  <a:rPr lang="en-US" sz="1600" b="1" dirty="0"/>
                  <a:t>“Essentially, all models are wrong, but some are useful</a:t>
                </a:r>
                <a:r>
                  <a:rPr lang="en-US" sz="1600" b="1" dirty="0" smtClean="0"/>
                  <a:t>.”  G.E.P. Box</a:t>
                </a:r>
              </a:p>
              <a:p>
                <a:r>
                  <a:rPr lang="en-US" sz="1600" dirty="0" smtClean="0"/>
                  <a:t>Philosophy: </a:t>
                </a:r>
                <a:r>
                  <a:rPr lang="en-US" sz="1600" b="1" dirty="0" smtClean="0"/>
                  <a:t>“Don’t Put All of your Eggs in One Basket.”</a:t>
                </a:r>
                <a:r>
                  <a:rPr lang="en-US" sz="1600" dirty="0" smtClean="0"/>
                  <a:t>  A well accepted rule in finance and portfolio diversification theory.</a:t>
                </a:r>
              </a:p>
              <a:p>
                <a:r>
                  <a:rPr lang="en-US" sz="1600" dirty="0" smtClean="0"/>
                  <a:t>The </a:t>
                </a:r>
                <a:r>
                  <a:rPr lang="en-US" sz="1600" b="1" dirty="0" smtClean="0"/>
                  <a:t>Nelson Combination (Ensemble)</a:t>
                </a:r>
                <a:r>
                  <a:rPr lang="en-US" sz="1600" dirty="0" smtClean="0"/>
                  <a:t>:</a:t>
                </a:r>
              </a:p>
              <a:p>
                <a:pPr marL="0" indent="0">
                  <a:buNone/>
                </a:pPr>
                <a:r>
                  <a:rPr lang="en-US" sz="1600" dirty="0"/>
                  <a: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𝑁</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1</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1</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2</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2</m:t>
                        </m:r>
                      </m:sub>
                    </m:sSub>
                    <m:r>
                      <a:rPr lang="en-US" sz="1600" i="1">
                        <a:latin typeface="Cambria Math"/>
                      </a:rPr>
                      <m:t>+ ⋯+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𝑀</m:t>
                        </m:r>
                        <m:r>
                          <a:rPr lang="en-US" sz="1600" i="1">
                            <a:latin typeface="Cambria Math"/>
                          </a:rPr>
                          <m:t>−1</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𝑀</m:t>
                        </m:r>
                        <m:r>
                          <a:rPr lang="en-US" sz="1600" i="1">
                            <a:latin typeface="Cambria Math"/>
                          </a:rPr>
                          <m:t>−1</m:t>
                        </m:r>
                      </m:sub>
                    </m:sSub>
                    <m:r>
                      <a:rPr lang="en-US" sz="1600" i="1">
                        <a:latin typeface="Cambria Math"/>
                      </a:rPr>
                      <m:t>+</m:t>
                    </m:r>
                    <m:d>
                      <m:dPr>
                        <m:ctrlPr>
                          <a:rPr lang="en-US" sz="1600" i="1">
                            <a:latin typeface="Cambria Math" panose="02040503050406030204" pitchFamily="18" charset="0"/>
                          </a:rPr>
                        </m:ctrlPr>
                      </m:dPr>
                      <m:e>
                        <m:r>
                          <a:rPr lang="en-US" sz="1600" i="1">
                            <a:latin typeface="Cambria Math"/>
                          </a:rPr>
                          <m:t>1−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1</m:t>
                            </m:r>
                          </m:sub>
                        </m:sSub>
                        <m:r>
                          <a:rPr lang="en-US" sz="1600" i="1">
                            <a:latin typeface="Cambria Math"/>
                          </a:rPr>
                          <m:t>−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2</m:t>
                            </m:r>
                          </m:sub>
                        </m:sSub>
                        <m:r>
                          <a:rPr lang="en-US" sz="1600" i="1">
                            <a:latin typeface="Cambria Math"/>
                          </a:rPr>
                          <m:t>− ⋯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𝑀</m:t>
                            </m:r>
                            <m:r>
                              <a:rPr lang="en-US" sz="1600" i="1">
                                <a:latin typeface="Cambria Math"/>
                              </a:rPr>
                              <m:t>−1</m:t>
                            </m:r>
                          </m:sub>
                        </m:sSub>
                      </m:e>
                    </m:d>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𝑀</m:t>
                        </m:r>
                      </m:sub>
                    </m:sSub>
                  </m:oMath>
                </a14:m>
                <a:endParaRPr lang="en-US" sz="1600" dirty="0"/>
              </a:p>
              <a:p>
                <a:pPr marL="0" indent="0">
                  <a:buNone/>
                </a:pPr>
                <a:r>
                  <a:rPr lang="en-US" sz="1600" dirty="0"/>
                  <a:t> </a:t>
                </a:r>
                <a:r>
                  <a:rPr lang="en-US" sz="1600" dirty="0" smtClean="0"/>
                  <a:t>      Note: Weights add to one.</a:t>
                </a:r>
              </a:p>
              <a:p>
                <a:r>
                  <a:rPr lang="en-US" sz="1600" dirty="0" smtClean="0"/>
                  <a:t>The </a:t>
                </a:r>
                <a:r>
                  <a:rPr lang="en-US" sz="1600" b="1" dirty="0" smtClean="0"/>
                  <a:t>Granger-</a:t>
                </a:r>
                <a:r>
                  <a:rPr lang="en-US" sz="1600" b="1" dirty="0" err="1" smtClean="0"/>
                  <a:t>Ramanathan</a:t>
                </a:r>
                <a:r>
                  <a:rPr lang="en-US" sz="1600" b="1" dirty="0" smtClean="0"/>
                  <a:t> Combination (Ensemble)</a:t>
                </a:r>
                <a:r>
                  <a:rPr lang="en-US" sz="1600" dirty="0" smtClean="0"/>
                  <a:t>:</a:t>
                </a:r>
              </a:p>
              <a:p>
                <a:pPr marL="0" indent="0">
                  <a:buNone/>
                </a:pPr>
                <a14:m>
                  <m:oMathPara xmlns:m="http://schemas.openxmlformats.org/officeDocument/2006/math">
                    <m:oMathParaPr>
                      <m:jc m:val="centerGroup"/>
                    </m:oMathParaPr>
                    <m:oMath xmlns:m="http://schemas.openxmlformats.org/officeDocument/2006/math">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𝐺𝑅</m:t>
                          </m:r>
                        </m:sub>
                      </m:sSub>
                      <m:r>
                        <a:rPr lang="en-US" sz="1600" i="1">
                          <a:latin typeface="Cambria Math"/>
                        </a:rPr>
                        <m:t>=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0</m:t>
                          </m:r>
                        </m:sub>
                      </m:sSub>
                      <m:r>
                        <a:rPr lang="en-US" sz="1600" i="1">
                          <a:latin typeface="Cambria Math"/>
                        </a:rPr>
                        <m:t>+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1</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1</m:t>
                          </m:r>
                        </m:sub>
                      </m:sSub>
                      <m:r>
                        <a:rPr lang="en-US" sz="1600" i="1">
                          <a:latin typeface="Cambria Math"/>
                        </a:rPr>
                        <m:t>+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2</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2</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𝑀</m:t>
                          </m:r>
                          <m:r>
                            <a:rPr lang="en-US" sz="1600" i="1">
                              <a:latin typeface="Cambria Math"/>
                            </a:rPr>
                            <m:t>−1</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𝑀</m:t>
                          </m:r>
                          <m:r>
                            <a:rPr lang="en-US" sz="1600" i="1">
                              <a:latin typeface="Cambria Math"/>
                            </a:rPr>
                            <m:t>−1</m:t>
                          </m:r>
                        </m:sub>
                      </m:sSub>
                      <m:r>
                        <a:rPr lang="en-US" sz="1600" i="1">
                          <a:latin typeface="Cambria Math"/>
                        </a:rPr>
                        <m:t>+ </m:t>
                      </m:r>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𝑀</m:t>
                          </m:r>
                        </m:sub>
                      </m:sSub>
                      <m:r>
                        <a:rPr lang="en-US" sz="1600" i="1">
                          <a:latin typeface="Cambria Math"/>
                        </a:rPr>
                        <m:t>∗</m:t>
                      </m:r>
                      <m:sSub>
                        <m:sSubPr>
                          <m:ctrlPr>
                            <a:rPr lang="en-US" sz="1600" i="1">
                              <a:latin typeface="Cambria Math" panose="02040503050406030204" pitchFamily="18" charset="0"/>
                            </a:rPr>
                          </m:ctrlPr>
                        </m:sSubPr>
                        <m:e>
                          <m:r>
                            <a:rPr lang="en-US" sz="1600" i="1">
                              <a:latin typeface="Cambria Math"/>
                            </a:rPr>
                            <m:t>𝑓</m:t>
                          </m:r>
                        </m:e>
                        <m:sub>
                          <m:r>
                            <a:rPr lang="en-US" sz="1600" i="1">
                              <a:latin typeface="Cambria Math"/>
                            </a:rPr>
                            <m:t>𝑀</m:t>
                          </m:r>
                        </m:sub>
                      </m:sSub>
                    </m:oMath>
                  </m:oMathPara>
                </a14:m>
                <a:endParaRPr lang="en-US" sz="1600" dirty="0" smtClean="0"/>
              </a:p>
              <a:p>
                <a:pPr marL="0" indent="0">
                  <a:buNone/>
                </a:pPr>
                <a:r>
                  <a:rPr lang="en-US" sz="1600" dirty="0" smtClean="0"/>
                  <a:t>       Note: Weights on forecasts don’t necessarily add to one and the intercept, </a:t>
                </a:r>
                <a14:m>
                  <m:oMath xmlns:m="http://schemas.openxmlformats.org/officeDocument/2006/math">
                    <m:sSub>
                      <m:sSubPr>
                        <m:ctrlPr>
                          <a:rPr lang="en-US" sz="1600" i="1">
                            <a:latin typeface="Cambria Math" panose="02040503050406030204" pitchFamily="18" charset="0"/>
                          </a:rPr>
                        </m:ctrlPr>
                      </m:sSubPr>
                      <m:e>
                        <m:r>
                          <a:rPr lang="en-US" sz="1600" i="1">
                            <a:latin typeface="Cambria Math"/>
                          </a:rPr>
                          <m:t>𝑤</m:t>
                        </m:r>
                      </m:e>
                      <m:sub>
                        <m:r>
                          <a:rPr lang="en-US" sz="1600" i="1">
                            <a:latin typeface="Cambria Math"/>
                          </a:rPr>
                          <m:t>0</m:t>
                        </m:r>
                      </m:sub>
                    </m:sSub>
                  </m:oMath>
                </a14:m>
                <a:r>
                  <a:rPr lang="en-US" sz="1600" dirty="0" smtClean="0"/>
                  <a:t>, need</a:t>
                </a:r>
              </a:p>
              <a:p>
                <a:pPr marL="0" indent="0">
                  <a:buNone/>
                </a:pPr>
                <a:r>
                  <a:rPr lang="en-US" sz="1600" dirty="0"/>
                  <a:t> </a:t>
                </a:r>
                <a:r>
                  <a:rPr lang="en-US" sz="1600" dirty="0" smtClean="0"/>
                  <a:t>      not be zero.</a:t>
                </a:r>
              </a:p>
              <a:p>
                <a:pPr>
                  <a:buFont typeface="Arial" panose="020B0604020202020204" pitchFamily="34" charset="0"/>
                  <a:buChar char="•"/>
                </a:pPr>
                <a:r>
                  <a:rPr lang="en-US" sz="1600" dirty="0" smtClean="0"/>
                  <a:t>“Good” </a:t>
                </a:r>
                <a:r>
                  <a:rPr lang="en-US" sz="1600" b="1" dirty="0" smtClean="0"/>
                  <a:t>(trimmed) Ensembles </a:t>
                </a:r>
                <a:r>
                  <a:rPr lang="en-US" sz="1600" dirty="0" smtClean="0"/>
                  <a:t>are made up of the forecasts derived </a:t>
                </a:r>
                <a:r>
                  <a:rPr lang="en-US" sz="1600" b="1" dirty="0" smtClean="0"/>
                  <a:t>from the most accurate forecasting models</a:t>
                </a:r>
                <a:r>
                  <a:rPr lang="en-US" sz="1600" dirty="0" smtClean="0"/>
                  <a:t> (preferably four or less most accurate models), and at the same time, it is hoped that these best forecasting models have </a:t>
                </a:r>
                <a:r>
                  <a:rPr lang="en-US" sz="1600" b="1" dirty="0" smtClean="0"/>
                  <a:t>errors that are negatively correlated </a:t>
                </a:r>
                <a:r>
                  <a:rPr lang="en-US" sz="1600" dirty="0" smtClean="0"/>
                  <a:t>or at least have </a:t>
                </a:r>
                <a:r>
                  <a:rPr lang="en-US" sz="1600" b="1" dirty="0" smtClean="0"/>
                  <a:t>minimal correlation between their errors</a:t>
                </a:r>
                <a:r>
                  <a:rPr lang="en-US" sz="1600" dirty="0" smtClean="0"/>
                  <a:t>.</a:t>
                </a:r>
              </a:p>
              <a:p>
                <a:pPr marL="0" indent="0">
                  <a:buNone/>
                </a:pPr>
                <a:r>
                  <a:rPr lang="en-US" sz="1600" dirty="0" smtClean="0"/>
                  <a:t>      Correlation Matrix plots of the forecast errors can be helpful in </a:t>
                </a:r>
                <a:r>
                  <a:rPr lang="en-US" sz="1600" smtClean="0"/>
                  <a:t>this regard.    </a:t>
                </a:r>
                <a:endParaRPr lang="en-US" sz="1600"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22" t="-404" r="-296" b="-943"/>
                </a:stretch>
              </a:blipFill>
            </p:spPr>
            <p:txBody>
              <a:bodyPr/>
              <a:lstStyle/>
              <a:p>
                <a:r>
                  <a:rPr lang="en-US">
                    <a:noFill/>
                  </a:rPr>
                  <a:t> </a:t>
                </a:r>
              </a:p>
            </p:txBody>
          </p:sp>
        </mc:Fallback>
      </mc:AlternateContent>
    </p:spTree>
    <p:extLst>
      <p:ext uri="{BB962C8B-B14F-4D97-AF65-F5344CB8AC3E}">
        <p14:creationId xmlns:p14="http://schemas.microsoft.com/office/powerpoint/2010/main" val="2973502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the Weights</a:t>
            </a:r>
            <a:br>
              <a:rPr lang="en-US" dirty="0" smtClean="0"/>
            </a:br>
            <a:r>
              <a:rPr lang="en-US" dirty="0" smtClean="0"/>
              <a:t>for the Ensemble Methods</a:t>
            </a:r>
            <a:endParaRPr lang="en-US" dirty="0"/>
          </a:p>
        </p:txBody>
      </p:sp>
      <p:sp>
        <p:nvSpPr>
          <p:cNvPr id="3" name="Content Placeholder 2"/>
          <p:cNvSpPr>
            <a:spLocks noGrp="1"/>
          </p:cNvSpPr>
          <p:nvPr>
            <p:ph idx="1"/>
          </p:nvPr>
        </p:nvSpPr>
        <p:spPr>
          <a:xfrm>
            <a:off x="457200" y="1600200"/>
            <a:ext cx="8229600" cy="4800600"/>
          </a:xfrm>
        </p:spPr>
        <p:txBody>
          <a:bodyPr/>
          <a:lstStyle/>
          <a:p>
            <a:r>
              <a:rPr lang="en-US" sz="1800" dirty="0" smtClean="0"/>
              <a:t>The </a:t>
            </a:r>
            <a:r>
              <a:rPr lang="en-US" sz="1800" b="1" dirty="0" smtClean="0"/>
              <a:t>Nelson Ensemble weights </a:t>
            </a:r>
            <a:r>
              <a:rPr lang="en-US" sz="1800" dirty="0" smtClean="0"/>
              <a:t>are obtained by regressing the actual values of the target variable in an </a:t>
            </a:r>
            <a:r>
              <a:rPr lang="en-US" sz="1800" b="1" dirty="0" smtClean="0"/>
              <a:t>independent data set </a:t>
            </a:r>
            <a:r>
              <a:rPr lang="en-US" sz="1800" dirty="0" smtClean="0"/>
              <a:t>on the M forecasts (predictions) of the target variable in the </a:t>
            </a:r>
            <a:r>
              <a:rPr lang="en-US" sz="1800" b="1" dirty="0" smtClean="0"/>
              <a:t>independent data set </a:t>
            </a:r>
            <a:r>
              <a:rPr lang="en-US" sz="1800" dirty="0" smtClean="0"/>
              <a:t>derived</a:t>
            </a:r>
            <a:r>
              <a:rPr lang="en-US" sz="1800" b="1" dirty="0" smtClean="0"/>
              <a:t> </a:t>
            </a:r>
            <a:r>
              <a:rPr lang="en-US" sz="1800" dirty="0" smtClean="0"/>
              <a:t>by using the M forecasting (prediction) models.  This is a </a:t>
            </a:r>
            <a:r>
              <a:rPr lang="en-US" sz="1800" b="1" dirty="0" smtClean="0"/>
              <a:t>restricted regression </a:t>
            </a:r>
            <a:r>
              <a:rPr lang="en-US" sz="1800" dirty="0" smtClean="0"/>
              <a:t>in that the intercept has to be set to zero and the weights (coefficients) applied to the forecasts have to be restricted to add to one.</a:t>
            </a:r>
          </a:p>
          <a:p>
            <a:r>
              <a:rPr lang="en-US" sz="1800" dirty="0" smtClean="0"/>
              <a:t>The Granger-</a:t>
            </a:r>
            <a:r>
              <a:rPr lang="en-US" sz="1800" dirty="0" err="1" smtClean="0"/>
              <a:t>Ramanathan</a:t>
            </a:r>
            <a:r>
              <a:rPr lang="en-US" sz="1800" dirty="0" smtClean="0"/>
              <a:t> weights are obtained like in the Nelson method but, instead, the intercept of the regression is not set to zero and the weights (coefficients) applied to the forecasts need not add to one.</a:t>
            </a:r>
          </a:p>
          <a:p>
            <a:r>
              <a:rPr lang="en-US" sz="1800" dirty="0" smtClean="0"/>
              <a:t>Some software packages provide the </a:t>
            </a:r>
            <a:r>
              <a:rPr lang="en-US" sz="1800" b="1" dirty="0" smtClean="0"/>
              <a:t>Simple Average Ensemble </a:t>
            </a:r>
            <a:r>
              <a:rPr lang="en-US" sz="1800" dirty="0" smtClean="0"/>
              <a:t>which is nothing more than the Nelson Ensemble method with each of the forecast weights being 1/M.  The </a:t>
            </a:r>
            <a:r>
              <a:rPr lang="en-US" sz="1800" b="1" dirty="0" smtClean="0"/>
              <a:t>Simple Average Ensemble is likely to be less accurate </a:t>
            </a:r>
            <a:r>
              <a:rPr lang="en-US" sz="1800" dirty="0" smtClean="0"/>
              <a:t>than the more sophisticated Nelson and Granger-</a:t>
            </a:r>
            <a:r>
              <a:rPr lang="en-US" sz="1800" dirty="0" err="1" smtClean="0"/>
              <a:t>Ramanathan</a:t>
            </a:r>
            <a:r>
              <a:rPr lang="en-US" sz="1800" dirty="0" smtClean="0"/>
              <a:t> Ensemble methods except in cases where the forecasting methods making up the Ensemble are </a:t>
            </a:r>
            <a:r>
              <a:rPr lang="en-US" sz="1800" b="1" dirty="0" smtClean="0"/>
              <a:t>approximately equally accurate</a:t>
            </a:r>
            <a:r>
              <a:rPr lang="en-US" sz="1800" dirty="0" smtClean="0"/>
              <a:t>.  </a:t>
            </a:r>
            <a:r>
              <a:rPr lang="en-US" sz="1600" dirty="0" smtClean="0"/>
              <a:t>      </a:t>
            </a:r>
            <a:endParaRPr lang="en-US" sz="1600" dirty="0"/>
          </a:p>
        </p:txBody>
      </p:sp>
    </p:spTree>
    <p:extLst>
      <p:ext uri="{BB962C8B-B14F-4D97-AF65-F5344CB8AC3E}">
        <p14:creationId xmlns:p14="http://schemas.microsoft.com/office/powerpoint/2010/main" val="3095956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Ensembles:</a:t>
            </a:r>
            <a:br>
              <a:rPr lang="en-US" dirty="0" smtClean="0"/>
            </a:br>
            <a:r>
              <a:rPr lang="en-US" dirty="0" smtClean="0"/>
              <a:t>The Majority Voting Rule</a:t>
            </a:r>
            <a:endParaRPr lang="en-US" dirty="0"/>
          </a:p>
        </p:txBody>
      </p:sp>
      <p:sp>
        <p:nvSpPr>
          <p:cNvPr id="3" name="Content Placeholder 2"/>
          <p:cNvSpPr>
            <a:spLocks noGrp="1"/>
          </p:cNvSpPr>
          <p:nvPr>
            <p:ph idx="1"/>
          </p:nvPr>
        </p:nvSpPr>
        <p:spPr>
          <a:xfrm>
            <a:off x="457200" y="2057400"/>
            <a:ext cx="8229600" cy="4419600"/>
          </a:xfrm>
        </p:spPr>
        <p:txBody>
          <a:bodyPr/>
          <a:lstStyle/>
          <a:p>
            <a:r>
              <a:rPr lang="en-US" sz="2400" dirty="0" smtClean="0"/>
              <a:t>In the case that there are M binary classification models predicting either 1 (a “success”) or 0 (a “failure”), a </a:t>
            </a:r>
            <a:r>
              <a:rPr lang="en-US" sz="2400" b="1" dirty="0" smtClean="0"/>
              <a:t>Majority Voting Rule </a:t>
            </a:r>
            <a:r>
              <a:rPr lang="en-US" sz="2400" dirty="0" smtClean="0"/>
              <a:t>can be used.  If M is odd, then the Majority Voting Ensemble prediction is the outcome that has the majority vote.  If M is even and there is a tie vote, a coin flip can be used to break the tie.</a:t>
            </a:r>
          </a:p>
          <a:p>
            <a:r>
              <a:rPr lang="en-US" sz="2400" dirty="0" smtClean="0"/>
              <a:t>It is possible to have </a:t>
            </a:r>
            <a:r>
              <a:rPr lang="en-US" sz="2400" b="1" dirty="0" smtClean="0"/>
              <a:t>weighted voting rules </a:t>
            </a:r>
            <a:r>
              <a:rPr lang="en-US" sz="2400" dirty="0" smtClean="0"/>
              <a:t>with the most accurate classification models carrying greater voting power.  </a:t>
            </a:r>
            <a:endParaRPr lang="en-US" sz="2400" dirty="0"/>
          </a:p>
        </p:txBody>
      </p:sp>
    </p:spTree>
    <p:extLst>
      <p:ext uri="{BB962C8B-B14F-4D97-AF65-F5344CB8AC3E}">
        <p14:creationId xmlns:p14="http://schemas.microsoft.com/office/powerpoint/2010/main" val="162900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Bagging Prediction and</a:t>
            </a:r>
            <a:br>
              <a:rPr lang="en-US" sz="2800" dirty="0" smtClean="0"/>
            </a:br>
            <a:r>
              <a:rPr lang="en-US" sz="2800" dirty="0" smtClean="0"/>
              <a:t>Classification Methods</a:t>
            </a:r>
            <a:endParaRPr lang="en-US" sz="2800" dirty="0"/>
          </a:p>
        </p:txBody>
      </p:sp>
      <p:sp>
        <p:nvSpPr>
          <p:cNvPr id="3" name="Content Placeholder 2"/>
          <p:cNvSpPr>
            <a:spLocks noGrp="1"/>
          </p:cNvSpPr>
          <p:nvPr>
            <p:ph idx="1"/>
          </p:nvPr>
        </p:nvSpPr>
        <p:spPr>
          <a:xfrm>
            <a:off x="457200" y="1600200"/>
            <a:ext cx="8229600" cy="4953000"/>
          </a:xfrm>
        </p:spPr>
        <p:txBody>
          <a:bodyPr/>
          <a:lstStyle/>
          <a:p>
            <a:r>
              <a:rPr lang="en-US" sz="1500" b="1" dirty="0" smtClean="0"/>
              <a:t>“Bagging” </a:t>
            </a:r>
            <a:r>
              <a:rPr lang="en-US" sz="1500" dirty="0" smtClean="0"/>
              <a:t>stands for </a:t>
            </a:r>
            <a:r>
              <a:rPr lang="en-US" sz="1500" b="1" dirty="0" smtClean="0"/>
              <a:t>Bootstrap Aggregation</a:t>
            </a:r>
            <a:r>
              <a:rPr lang="en-US" sz="1500" dirty="0" smtClean="0"/>
              <a:t>.</a:t>
            </a:r>
          </a:p>
          <a:p>
            <a:r>
              <a:rPr lang="en-US" sz="1500" dirty="0" smtClean="0"/>
              <a:t>Prediction and Classification Models are often improved in terms of accuracy of</a:t>
            </a:r>
          </a:p>
          <a:p>
            <a:pPr marL="0" indent="0">
              <a:buNone/>
            </a:pPr>
            <a:r>
              <a:rPr lang="en-US" sz="1500" dirty="0" smtClean="0"/>
              <a:t>       prediction and classification if they are “bagged.”</a:t>
            </a:r>
          </a:p>
          <a:p>
            <a:r>
              <a:rPr lang="en-US" sz="1500" dirty="0" smtClean="0"/>
              <a:t>Take, for example, Multiple Linear Regression (MLR) in the application of predicting a numeric target variable in an independent data set.  More accurate prediction of an independent data set might be obtained by picking </a:t>
            </a:r>
            <a:r>
              <a:rPr lang="en-US" sz="1500" b="1" dirty="0" smtClean="0"/>
              <a:t>a set of MLR models </a:t>
            </a:r>
            <a:r>
              <a:rPr lang="en-US" sz="1500" dirty="0" smtClean="0"/>
              <a:t>obtained by a large number (B) of </a:t>
            </a:r>
            <a:r>
              <a:rPr lang="en-US" sz="1500" b="1" dirty="0" smtClean="0"/>
              <a:t>random</a:t>
            </a:r>
            <a:r>
              <a:rPr lang="en-US" sz="1500" dirty="0" smtClean="0"/>
              <a:t>, say, </a:t>
            </a:r>
            <a:r>
              <a:rPr lang="en-US" sz="1500" b="1" dirty="0" smtClean="0"/>
              <a:t>3/4 to 1/4 cross-validations</a:t>
            </a:r>
            <a:r>
              <a:rPr lang="en-US" sz="1500" dirty="0" smtClean="0"/>
              <a:t>.  Let N be the number of observations available to estimate the coefficients of the MLR.  Draw N bootstrap observations (“cases”) </a:t>
            </a:r>
            <a:r>
              <a:rPr lang="en-US" sz="1500" b="1" dirty="0" smtClean="0"/>
              <a:t>with replacement</a:t>
            </a:r>
            <a:r>
              <a:rPr lang="en-US" sz="1500" dirty="0" smtClean="0"/>
              <a:t>.  Then randomly choose (3/4)*N observations for the training data set and (1/4)*N observations for the validation data set and obtain 3 MLR models (to the extent they are unique) by the backward, forward, and step-wise selection methods and choose the MLR model that is the most accurate in the validation data set.     Repeat this process, B times (maybe B=100).  Then invariably one has B MLR models to use to predict a target variable in an independent data set.  The “Bagged” MLR predictions for the independent data set are just the simple average predictions based on the prediction of the B MLR models obtained in the bagging process.  In many cases, the “Bagged” MLR models are more accurate than any one single MLR model obtained from a one-time run of a training/validation estimation of an MLR model.</a:t>
            </a:r>
          </a:p>
          <a:p>
            <a:r>
              <a:rPr lang="en-US" sz="1500" dirty="0" smtClean="0"/>
              <a:t>In a similar manner, classification models, like the CART model, can be bagged as well.  Such bagging is sometimes called building a </a:t>
            </a:r>
            <a:r>
              <a:rPr lang="en-US" sz="1500" b="1" dirty="0" smtClean="0"/>
              <a:t>“Random Forest” </a:t>
            </a:r>
            <a:r>
              <a:rPr lang="en-US" sz="1500" dirty="0" smtClean="0"/>
              <a:t>of decision trees.       </a:t>
            </a:r>
            <a:endParaRPr lang="en-US" sz="1500" dirty="0"/>
          </a:p>
        </p:txBody>
      </p:sp>
    </p:spTree>
    <p:extLst>
      <p:ext uri="{BB962C8B-B14F-4D97-AF65-F5344CB8AC3E}">
        <p14:creationId xmlns:p14="http://schemas.microsoft.com/office/powerpoint/2010/main" val="1413333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“Boosting” a Model</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sz="2400" b="1" dirty="0"/>
              <a:t>Boosting</a:t>
            </a:r>
            <a:r>
              <a:rPr lang="en-US" sz="2400" dirty="0"/>
              <a:t> – Combines models of the same </a:t>
            </a:r>
            <a:r>
              <a:rPr lang="en-US" sz="2400" dirty="0" smtClean="0"/>
              <a:t>type (</a:t>
            </a:r>
            <a:r>
              <a:rPr lang="en-US" sz="2400" dirty="0"/>
              <a:t>e.g., decision tree) and is iterative, i.e., a </a:t>
            </a:r>
            <a:r>
              <a:rPr lang="en-US" sz="2400" dirty="0" smtClean="0"/>
              <a:t>new model </a:t>
            </a:r>
            <a:r>
              <a:rPr lang="en-US" sz="2400" dirty="0"/>
              <a:t>is influenced by the performance of </a:t>
            </a:r>
            <a:r>
              <a:rPr lang="en-US" sz="2400" dirty="0" smtClean="0"/>
              <a:t>the previously </a:t>
            </a:r>
            <a:r>
              <a:rPr lang="en-US" sz="2400" dirty="0"/>
              <a:t>built </a:t>
            </a:r>
            <a:r>
              <a:rPr lang="en-US" sz="2400" dirty="0" smtClean="0"/>
              <a:t>model.</a:t>
            </a:r>
          </a:p>
          <a:p>
            <a:r>
              <a:rPr lang="en-US" sz="2400" dirty="0" smtClean="0"/>
              <a:t>If, for example, there are several cases that were very poorly predicted by a CART tree, these cases are given more weight and a second </a:t>
            </a:r>
            <a:r>
              <a:rPr lang="en-US" sz="2400" smtClean="0"/>
              <a:t>CART </a:t>
            </a:r>
            <a:r>
              <a:rPr lang="en-US" sz="2400" smtClean="0"/>
              <a:t>tree is </a:t>
            </a:r>
            <a:r>
              <a:rPr lang="en-US" sz="2400" dirty="0" smtClean="0"/>
              <a:t>fit to the data.  This process continues with successive reweighting of “tough to classify cases” and the building of a succession of trees reflecting the successive reweighting of tough cases.  </a:t>
            </a:r>
          </a:p>
          <a:p>
            <a:r>
              <a:rPr lang="en-US" sz="2400" dirty="0" smtClean="0"/>
              <a:t>Like Bagging, Boosting of a classifier (or predictor) leads to Majority Voting of classifications or simple averages of predictions across the succession of boosted versions of the given model.  </a:t>
            </a:r>
          </a:p>
          <a:p>
            <a:r>
              <a:rPr lang="en-US" sz="2400" dirty="0" smtClean="0"/>
              <a:t>The most popular of Boosting Methods is called </a:t>
            </a:r>
            <a:r>
              <a:rPr lang="en-US" sz="2000" b="1" i="1" dirty="0" smtClean="0"/>
              <a:t>AdaBoost.M1</a:t>
            </a:r>
            <a:endParaRPr lang="en-US" sz="2400" dirty="0"/>
          </a:p>
          <a:p>
            <a:r>
              <a:rPr lang="en-US" sz="2400" dirty="0" smtClean="0"/>
              <a:t>For more on AdaBoost.M1 see AdaBoost.M1.pdf.</a:t>
            </a:r>
          </a:p>
        </p:txBody>
      </p:sp>
    </p:spTree>
    <p:extLst>
      <p:ext uri="{BB962C8B-B14F-4D97-AF65-F5344CB8AC3E}">
        <p14:creationId xmlns:p14="http://schemas.microsoft.com/office/powerpoint/2010/main" val="3914095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457200" y="533400"/>
            <a:ext cx="8229600" cy="6049963"/>
          </a:xfrm>
        </p:spPr>
        <p:txBody>
          <a:bodyPr/>
          <a:lstStyle/>
          <a:p>
            <a:r>
              <a:rPr lang="en-US" sz="2800" dirty="0"/>
              <a:t>Now for a Discussion of the </a:t>
            </a:r>
            <a:br>
              <a:rPr lang="en-US" sz="2800" dirty="0"/>
            </a:br>
            <a:r>
              <a:rPr lang="en-US" sz="2800" dirty="0" smtClean="0"/>
              <a:t>Nelson and Granger-</a:t>
            </a:r>
            <a:r>
              <a:rPr lang="en-US" sz="2800" dirty="0" err="1" smtClean="0"/>
              <a:t>Ramanathan</a:t>
            </a:r>
            <a:r>
              <a:rPr lang="en-US" sz="2800" dirty="0" smtClean="0"/>
              <a:t> Ensemble Methods read the comments in the SAS program</a:t>
            </a:r>
            <a:br>
              <a:rPr lang="en-US" sz="2800" dirty="0" smtClean="0"/>
            </a:br>
            <a:r>
              <a:rPr lang="en-US" sz="2800" b="1" dirty="0" err="1" smtClean="0"/>
              <a:t>combo.sas</a:t>
            </a:r>
            <a:r>
              <a:rPr lang="en-US" sz="2800" dirty="0" smtClean="0"/>
              <a:t/>
            </a:r>
            <a:br>
              <a:rPr lang="en-US" sz="2800" dirty="0" smtClean="0"/>
            </a:br>
            <a:r>
              <a:rPr lang="en-US" sz="2800" dirty="0" smtClean="0"/>
              <a:t>and run it.</a:t>
            </a:r>
            <a:br>
              <a:rPr lang="en-US" sz="2800" dirty="0" smtClean="0"/>
            </a:br>
            <a:r>
              <a:rPr lang="en-US" sz="2800" dirty="0" smtClean="0"/>
              <a:t>The data analyzed is from the article</a:t>
            </a:r>
            <a:br>
              <a:rPr lang="en-US" sz="2800" dirty="0" smtClean="0"/>
            </a:br>
            <a:r>
              <a:rPr lang="en-US" sz="2800" dirty="0" smtClean="0"/>
              <a:t>by J.A</a:t>
            </a:r>
            <a:r>
              <a:rPr lang="en-US" sz="2800" dirty="0"/>
              <a:t>. Brandt and D.A. </a:t>
            </a:r>
            <a:r>
              <a:rPr lang="en-US" sz="2800" dirty="0" smtClean="0"/>
              <a:t>Bessler entitled </a:t>
            </a:r>
            <a:r>
              <a:rPr lang="en-US" sz="2800" dirty="0"/>
              <a:t/>
            </a:r>
            <a:br>
              <a:rPr lang="en-US" sz="2800" dirty="0"/>
            </a:br>
            <a:r>
              <a:rPr lang="en-US" sz="2800" dirty="0"/>
              <a:t>    "Price Forecasting and Evaluation: An Application in Agriculture,"</a:t>
            </a:r>
            <a:br>
              <a:rPr lang="en-US" sz="2800" dirty="0"/>
            </a:br>
            <a:r>
              <a:rPr lang="en-US" sz="2800" dirty="0"/>
              <a:t>     </a:t>
            </a:r>
            <a:r>
              <a:rPr lang="en-US" sz="2800" u="sng" dirty="0" smtClean="0"/>
              <a:t>Journal </a:t>
            </a:r>
            <a:r>
              <a:rPr lang="en-US" sz="2800" u="sng" dirty="0"/>
              <a:t>of </a:t>
            </a:r>
            <a:r>
              <a:rPr lang="en-US" sz="2800" u="sng" dirty="0" smtClean="0"/>
              <a:t>Forecasting</a:t>
            </a:r>
            <a:r>
              <a:rPr lang="en-US" sz="2800" dirty="0" smtClean="0"/>
              <a:t> (July </a:t>
            </a:r>
            <a:r>
              <a:rPr lang="en-US" sz="2800" dirty="0"/>
              <a:t>- Sept. 1983), pp. 237-248. </a:t>
            </a:r>
            <a:r>
              <a:rPr lang="en-US" sz="2800" dirty="0" smtClean="0"/>
              <a:t> </a:t>
            </a:r>
            <a:r>
              <a:rPr lang="en-US" sz="2800" dirty="0"/>
              <a:t/>
            </a:r>
            <a:br>
              <a:rPr lang="en-US" sz="2800" dirty="0"/>
            </a:br>
            <a:r>
              <a:rPr lang="en-US" sz="4000" dirty="0"/>
              <a:t/>
            </a:r>
            <a:br>
              <a:rPr lang="en-US" sz="4000" dirty="0"/>
            </a:br>
            <a:endParaRPr lang="en-US" sz="4000" dirty="0"/>
          </a:p>
        </p:txBody>
      </p:sp>
      <p:sp>
        <p:nvSpPr>
          <p:cNvPr id="6149" name="Rectangle 5"/>
          <p:cNvSpPr>
            <a:spLocks noChangeArrowheads="1"/>
          </p:cNvSpPr>
          <p:nvPr/>
        </p:nvSpPr>
        <p:spPr bwMode="auto">
          <a:xfrm>
            <a:off x="2514600" y="32464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831</TotalTime>
  <Words>873</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Cambria Math</vt:lpstr>
      <vt:lpstr>Default Design</vt:lpstr>
      <vt:lpstr>Eco 6380  Predictive Analytics For Economists Spring 2016</vt:lpstr>
      <vt:lpstr>Presentation 8  Ensemble Predictions, Bagging and Boosting  Classroom Notes </vt:lpstr>
      <vt:lpstr>Benefits of Combining Forecasts</vt:lpstr>
      <vt:lpstr>Ensembles Predictions for Numeric Target Variable Based on M Competing Forecasts (Predictions)</vt:lpstr>
      <vt:lpstr>Obtaining the Weights for the Ensemble Methods</vt:lpstr>
      <vt:lpstr>Classification Ensembles: The Majority Voting Rule</vt:lpstr>
      <vt:lpstr>Bagging Prediction and Classification Methods</vt:lpstr>
      <vt:lpstr>“Boosting” a Model</vt:lpstr>
      <vt:lpstr>Now for a Discussion of the  Nelson and Granger-Ramanathan Ensemble Methods read the comments in the SAS program combo.sas and run it. The data analyzed is from the article by J.A. Brandt and D.A. Bessler entitled      "Price Forecasting and Evaluation: An Application in Agriculture,"      Journal of Forecasting (July - Sept. 1983), pp. 237-248.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5385 Data Mining Techniques for Economists Spring 2008  Prof. Tom Fomby Department of Economics Southern Methodist University</dc:title>
  <dc:creator>Tom Fomby</dc:creator>
  <cp:lastModifiedBy>Fomby, Tom</cp:lastModifiedBy>
  <cp:revision>68</cp:revision>
  <dcterms:created xsi:type="dcterms:W3CDTF">2008-02-03T22:04:44Z</dcterms:created>
  <dcterms:modified xsi:type="dcterms:W3CDTF">2016-02-03T19:52:50Z</dcterms:modified>
</cp:coreProperties>
</file>