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299" r:id="rId3"/>
    <p:sldId id="297" r:id="rId4"/>
    <p:sldId id="262" r:id="rId5"/>
    <p:sldId id="273" r:id="rId6"/>
    <p:sldId id="272" r:id="rId7"/>
    <p:sldId id="271" r:id="rId8"/>
    <p:sldId id="283" r:id="rId9"/>
    <p:sldId id="274" r:id="rId10"/>
    <p:sldId id="277" r:id="rId11"/>
    <p:sldId id="286" r:id="rId12"/>
    <p:sldId id="279" r:id="rId13"/>
    <p:sldId id="281" r:id="rId14"/>
    <p:sldId id="278" r:id="rId15"/>
    <p:sldId id="294" r:id="rId16"/>
    <p:sldId id="295" r:id="rId17"/>
    <p:sldId id="296" r:id="rId18"/>
    <p:sldId id="280" r:id="rId19"/>
    <p:sldId id="282" r:id="rId20"/>
    <p:sldId id="28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717FA8-15E9-4BFF-9926-FF266C32D3A9}" type="slidenum">
              <a:rPr lang="en-US"/>
              <a:pPr/>
              <a:t>‹#›</a:t>
            </a:fld>
            <a:endParaRPr lang="en-US"/>
          </a:p>
        </p:txBody>
      </p:sp>
    </p:spTree>
    <p:extLst>
      <p:ext uri="{BB962C8B-B14F-4D97-AF65-F5344CB8AC3E}">
        <p14:creationId xmlns:p14="http://schemas.microsoft.com/office/powerpoint/2010/main" val="3044083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AA2E11-AB23-4E88-9538-CBC705B96110}" type="slidenum">
              <a:rPr lang="en-US"/>
              <a:pPr/>
              <a:t>‹#›</a:t>
            </a:fld>
            <a:endParaRPr lang="en-US"/>
          </a:p>
        </p:txBody>
      </p:sp>
    </p:spTree>
    <p:extLst>
      <p:ext uri="{BB962C8B-B14F-4D97-AF65-F5344CB8AC3E}">
        <p14:creationId xmlns:p14="http://schemas.microsoft.com/office/powerpoint/2010/main" val="44302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7B39A8-9AA7-47CF-AFD1-C70149DA8154}" type="slidenum">
              <a:rPr lang="en-US"/>
              <a:pPr/>
              <a:t>‹#›</a:t>
            </a:fld>
            <a:endParaRPr lang="en-US"/>
          </a:p>
        </p:txBody>
      </p:sp>
    </p:spTree>
    <p:extLst>
      <p:ext uri="{BB962C8B-B14F-4D97-AF65-F5344CB8AC3E}">
        <p14:creationId xmlns:p14="http://schemas.microsoft.com/office/powerpoint/2010/main" val="292796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188409-6983-4A65-945A-FD3F527A5F3D}" type="slidenum">
              <a:rPr lang="en-US"/>
              <a:pPr/>
              <a:t>‹#›</a:t>
            </a:fld>
            <a:endParaRPr lang="en-US"/>
          </a:p>
        </p:txBody>
      </p:sp>
    </p:spTree>
    <p:extLst>
      <p:ext uri="{BB962C8B-B14F-4D97-AF65-F5344CB8AC3E}">
        <p14:creationId xmlns:p14="http://schemas.microsoft.com/office/powerpoint/2010/main" val="353796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F30D28-5459-40B9-BB9F-CF4A1EB45067}" type="slidenum">
              <a:rPr lang="en-US"/>
              <a:pPr/>
              <a:t>‹#›</a:t>
            </a:fld>
            <a:endParaRPr lang="en-US"/>
          </a:p>
        </p:txBody>
      </p:sp>
    </p:spTree>
    <p:extLst>
      <p:ext uri="{BB962C8B-B14F-4D97-AF65-F5344CB8AC3E}">
        <p14:creationId xmlns:p14="http://schemas.microsoft.com/office/powerpoint/2010/main" val="368516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75A1BF-ABCA-4303-BF8A-7B03211C3E74}" type="slidenum">
              <a:rPr lang="en-US"/>
              <a:pPr/>
              <a:t>‹#›</a:t>
            </a:fld>
            <a:endParaRPr lang="en-US"/>
          </a:p>
        </p:txBody>
      </p:sp>
    </p:spTree>
    <p:extLst>
      <p:ext uri="{BB962C8B-B14F-4D97-AF65-F5344CB8AC3E}">
        <p14:creationId xmlns:p14="http://schemas.microsoft.com/office/powerpoint/2010/main" val="327163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C61D5D7-891D-4C65-8BB2-25C0F92B1970}" type="slidenum">
              <a:rPr lang="en-US"/>
              <a:pPr/>
              <a:t>‹#›</a:t>
            </a:fld>
            <a:endParaRPr lang="en-US"/>
          </a:p>
        </p:txBody>
      </p:sp>
    </p:spTree>
    <p:extLst>
      <p:ext uri="{BB962C8B-B14F-4D97-AF65-F5344CB8AC3E}">
        <p14:creationId xmlns:p14="http://schemas.microsoft.com/office/powerpoint/2010/main" val="294724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31F256-4DB4-49D6-8845-485F2DE40562}" type="slidenum">
              <a:rPr lang="en-US"/>
              <a:pPr/>
              <a:t>‹#›</a:t>
            </a:fld>
            <a:endParaRPr lang="en-US"/>
          </a:p>
        </p:txBody>
      </p:sp>
    </p:spTree>
    <p:extLst>
      <p:ext uri="{BB962C8B-B14F-4D97-AF65-F5344CB8AC3E}">
        <p14:creationId xmlns:p14="http://schemas.microsoft.com/office/powerpoint/2010/main" val="39814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D583380-B69B-4931-A76E-F86E02764C2C}" type="slidenum">
              <a:rPr lang="en-US"/>
              <a:pPr/>
              <a:t>‹#›</a:t>
            </a:fld>
            <a:endParaRPr lang="en-US"/>
          </a:p>
        </p:txBody>
      </p:sp>
    </p:spTree>
    <p:extLst>
      <p:ext uri="{BB962C8B-B14F-4D97-AF65-F5344CB8AC3E}">
        <p14:creationId xmlns:p14="http://schemas.microsoft.com/office/powerpoint/2010/main" val="64095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6163E2-3F9E-4438-9099-474DED09978A}" type="slidenum">
              <a:rPr lang="en-US"/>
              <a:pPr/>
              <a:t>‹#›</a:t>
            </a:fld>
            <a:endParaRPr lang="en-US"/>
          </a:p>
        </p:txBody>
      </p:sp>
    </p:spTree>
    <p:extLst>
      <p:ext uri="{BB962C8B-B14F-4D97-AF65-F5344CB8AC3E}">
        <p14:creationId xmlns:p14="http://schemas.microsoft.com/office/powerpoint/2010/main" val="385606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583648-1576-4396-A32F-946F85F5330F}" type="slidenum">
              <a:rPr lang="en-US"/>
              <a:pPr/>
              <a:t>‹#›</a:t>
            </a:fld>
            <a:endParaRPr lang="en-US"/>
          </a:p>
        </p:txBody>
      </p:sp>
    </p:spTree>
    <p:extLst>
      <p:ext uri="{BB962C8B-B14F-4D97-AF65-F5344CB8AC3E}">
        <p14:creationId xmlns:p14="http://schemas.microsoft.com/office/powerpoint/2010/main" val="1400252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39ACA24-D966-4EC4-8E15-76AC99DE21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dirty="0" smtClean="0"/>
              <a:t>Eco 6380 </a:t>
            </a:r>
            <a:br>
              <a:rPr lang="en-US" sz="4000" b="1" dirty="0" smtClean="0"/>
            </a:br>
            <a:r>
              <a:rPr lang="en-US" sz="4000" b="1" dirty="0" smtClean="0"/>
              <a:t>Predictive Analytics For Economists</a:t>
            </a:r>
            <a:br>
              <a:rPr lang="en-US" sz="4000" b="1" dirty="0" smtClean="0"/>
            </a:br>
            <a:r>
              <a:rPr lang="en-US" sz="4000" b="1" dirty="0" smtClean="0"/>
              <a:t>Spring 2016</a:t>
            </a:r>
            <a:endParaRPr lang="en-US" b="1" dirty="0"/>
          </a:p>
        </p:txBody>
      </p:sp>
      <p:sp>
        <p:nvSpPr>
          <p:cNvPr id="3" name="Subtitle 2"/>
          <p:cNvSpPr>
            <a:spLocks noGrp="1"/>
          </p:cNvSpPr>
          <p:nvPr>
            <p:ph type="subTitle" idx="1"/>
          </p:nvPr>
        </p:nvSpPr>
        <p:spPr>
          <a:xfrm>
            <a:off x="1371600" y="3962400"/>
            <a:ext cx="6400800" cy="2209800"/>
          </a:xfrm>
        </p:spPr>
        <p:txBody>
          <a:bodyPr>
            <a:normAutofit/>
          </a:bodyPr>
          <a:lstStyle/>
          <a:p>
            <a:r>
              <a:rPr lang="en-US" b="1" dirty="0" smtClean="0">
                <a:solidFill>
                  <a:schemeClr val="tx1"/>
                </a:solidFill>
              </a:rPr>
              <a:t>Professor Tom Fomby</a:t>
            </a:r>
          </a:p>
          <a:p>
            <a:r>
              <a:rPr lang="en-US" b="1" dirty="0" smtClean="0">
                <a:solidFill>
                  <a:schemeClr val="tx1"/>
                </a:solidFill>
              </a:rPr>
              <a:t>Department 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lstStyle/>
          <a:p>
            <a:r>
              <a:rPr lang="en-US" sz="1200" b="1" dirty="0" smtClean="0"/>
              <a:t>Tracing Out the ROC Curve</a:t>
            </a:r>
            <a:br>
              <a:rPr lang="en-US" sz="1200" b="1" dirty="0" smtClean="0"/>
            </a:br>
            <a:r>
              <a:rPr lang="en-US" sz="1200" b="1" dirty="0" smtClean="0"/>
              <a:t>for One Classifier as a Function of Threshold (Cutoff Probability)</a:t>
            </a:r>
            <a:br>
              <a:rPr lang="en-US" sz="1200" b="1" dirty="0" smtClean="0"/>
            </a:br>
            <a:r>
              <a:rPr lang="en-US" sz="1200" b="1" dirty="0" smtClean="0"/>
              <a:t>Note: A Perfect Classifier Would Produce the Point (0,1.0) in the ROC Diagram (upper left-hand corner).</a:t>
            </a:r>
            <a:br>
              <a:rPr lang="en-US" sz="1200" b="1" dirty="0" smtClean="0"/>
            </a:br>
            <a:r>
              <a:rPr lang="en-US" sz="1200" b="1" u="sng" dirty="0" smtClean="0"/>
              <a:t>Strict</a:t>
            </a:r>
            <a:r>
              <a:rPr lang="en-US" sz="1200" b="1" dirty="0" smtClean="0"/>
              <a:t> Threshold means a high cutoff probability for classifying a case as a “success” (y = 1).</a:t>
            </a:r>
            <a:br>
              <a:rPr lang="en-US" sz="1200" b="1" dirty="0" smtClean="0"/>
            </a:br>
            <a:r>
              <a:rPr lang="en-US" sz="1200" b="1" u="sng" dirty="0" smtClean="0"/>
              <a:t>Lax</a:t>
            </a:r>
            <a:r>
              <a:rPr lang="en-US" sz="1200" b="1" dirty="0" smtClean="0"/>
              <a:t> Threshold means a low cutoff probability for classifying a case as a “success” (y=1).</a:t>
            </a:r>
            <a:br>
              <a:rPr lang="en-US" sz="1200" b="1" dirty="0" smtClean="0"/>
            </a:br>
            <a:r>
              <a:rPr lang="en-US" sz="1200" b="1" dirty="0" smtClean="0"/>
              <a:t>If a case has a probability greater than the threshold, we classify the case as a success (y=1).</a:t>
            </a:r>
            <a:br>
              <a:rPr lang="en-US" sz="1200" b="1" dirty="0" smtClean="0"/>
            </a:br>
            <a:r>
              <a:rPr lang="en-US" sz="1200" b="1" dirty="0" smtClean="0"/>
              <a:t>Otherwise, we classify the case as a failure (y=0).</a:t>
            </a:r>
            <a:br>
              <a:rPr lang="en-US" sz="1200" b="1" dirty="0" smtClean="0"/>
            </a:br>
            <a:r>
              <a:rPr lang="en-US" sz="1200" b="1" dirty="0" smtClean="0"/>
              <a:t>FPF = False Positive Fraction = FPR = False Positive Rate.</a:t>
            </a:r>
            <a:br>
              <a:rPr lang="en-US" sz="1200" b="1" dirty="0" smtClean="0"/>
            </a:br>
            <a:r>
              <a:rPr lang="en-US" sz="1200" b="1" dirty="0" smtClean="0"/>
              <a:t>TPF = True Positive Fraction = TPR = </a:t>
            </a:r>
            <a:r>
              <a:rPr lang="en-US" sz="1200" b="1" smtClean="0"/>
              <a:t>True Positive Rate.</a:t>
            </a:r>
            <a:r>
              <a:rPr lang="en-US" sz="1200" b="1" dirty="0" smtClean="0"/>
              <a:t/>
            </a:r>
            <a:br>
              <a:rPr lang="en-US" sz="1200" b="1" dirty="0" smtClean="0"/>
            </a:br>
            <a:endParaRPr lang="en-US" sz="1200" b="1"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2057400"/>
            <a:ext cx="5410200" cy="419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9267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lstStyle/>
          <a:p>
            <a:r>
              <a:rPr lang="en-US" sz="2400" b="1" dirty="0" smtClean="0"/>
              <a:t>The Threshold Determines the Trade-off</a:t>
            </a:r>
            <a:br>
              <a:rPr lang="en-US" sz="2400" b="1" dirty="0" smtClean="0"/>
            </a:br>
            <a:r>
              <a:rPr lang="en-US" sz="2400" b="1" dirty="0" smtClean="0"/>
              <a:t>Between Committing a Type I Error (False Negatives)</a:t>
            </a:r>
            <a:br>
              <a:rPr lang="en-US" sz="2400" b="1" dirty="0" smtClean="0"/>
            </a:br>
            <a:r>
              <a:rPr lang="en-US" sz="2400" b="1" dirty="0" smtClean="0"/>
              <a:t>and a Type II Error (False Positives).</a:t>
            </a:r>
            <a:br>
              <a:rPr lang="en-US" sz="2400" b="1" dirty="0" smtClean="0"/>
            </a:br>
            <a:r>
              <a:rPr lang="en-US" sz="2400" b="1" dirty="0" smtClean="0"/>
              <a:t>If the Probability of a case exceeds the threshold, we classify the case as a 1, otherwise as a 0.</a:t>
            </a:r>
            <a:br>
              <a:rPr lang="en-US" sz="2400" b="1" dirty="0" smtClean="0"/>
            </a:br>
            <a:r>
              <a:rPr lang="en-US" sz="2000" dirty="0" smtClean="0"/>
              <a:t> </a:t>
            </a:r>
            <a:endParaRPr lang="en-US" sz="2000" dirty="0"/>
          </a:p>
        </p:txBody>
      </p:sp>
      <p:sp>
        <p:nvSpPr>
          <p:cNvPr id="3" name="Content Placeholder 2"/>
          <p:cNvSpPr>
            <a:spLocks noGrp="1"/>
          </p:cNvSpPr>
          <p:nvPr>
            <p:ph idx="1"/>
          </p:nvPr>
        </p:nvSpPr>
        <p:spPr>
          <a:xfrm>
            <a:off x="457200" y="2286000"/>
            <a:ext cx="8229600" cy="3840163"/>
          </a:xfrm>
        </p:spPr>
        <p:txBody>
          <a:bodyPr/>
          <a:lstStyle/>
          <a:p>
            <a:r>
              <a:rPr lang="en-US" sz="1800" dirty="0" smtClean="0"/>
              <a:t>As the Threshold approaches one, we find that the sensitivity of the classifier will be zero while the specificity will be one.  (See the (0,0) point on the ROC curve.)</a:t>
            </a:r>
          </a:p>
          <a:p>
            <a:r>
              <a:rPr lang="en-US" sz="1800" dirty="0" smtClean="0"/>
              <a:t>As the Threshold approaches zero, we find that the sensitivity of the classifier will be one while the specificity will be zero.  (See the (1,1) point on the ROC curve.)</a:t>
            </a:r>
          </a:p>
          <a:p>
            <a:r>
              <a:rPr lang="en-US" sz="1800" dirty="0" smtClean="0"/>
              <a:t>The ROC curve is then traced out by decreasing the threshold from 1.0 to 0 as you move from the (0,0) point in the lower left-hand corner of the ROC diagram to the (1,1) point in the upper right-hand corner of the diagram.  </a:t>
            </a:r>
          </a:p>
          <a:p>
            <a:r>
              <a:rPr lang="en-US" sz="1800" dirty="0" smtClean="0"/>
              <a:t>Therefore, as the threshold becomes more strict (higher), we expect the Type I Error (false 0’s (negatives)) to occur more frequently while the Type II Error (false 1’s (positives)) would occur less frequently.  Of course, with a lax (low) threshold you would expect the Type II Error to be more prevalent and the Type I Error to be less prevalent.   </a:t>
            </a:r>
            <a:r>
              <a:rPr lang="en-US" sz="2000" dirty="0" smtClean="0"/>
              <a:t> </a:t>
            </a:r>
          </a:p>
          <a:p>
            <a:endParaRPr lang="en-US" sz="2000" dirty="0"/>
          </a:p>
        </p:txBody>
      </p:sp>
    </p:spTree>
    <p:extLst>
      <p:ext uri="{BB962C8B-B14F-4D97-AF65-F5344CB8AC3E}">
        <p14:creationId xmlns:p14="http://schemas.microsoft.com/office/powerpoint/2010/main" val="3454794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lstStyle/>
          <a:p>
            <a:r>
              <a:rPr lang="en-US" sz="2000" b="1" dirty="0" smtClean="0"/>
              <a:t>Training versus Test Data Set </a:t>
            </a:r>
            <a:br>
              <a:rPr lang="en-US" sz="2000" b="1" dirty="0" smtClean="0"/>
            </a:br>
            <a:r>
              <a:rPr lang="en-US" sz="2000" b="1" dirty="0" smtClean="0"/>
              <a:t>ROC Curves for One Classifier</a:t>
            </a:r>
            <a:br>
              <a:rPr lang="en-US" sz="2000" b="1" dirty="0" smtClean="0"/>
            </a:br>
            <a:r>
              <a:rPr lang="en-US" sz="2000" b="1" dirty="0" smtClean="0"/>
              <a:t>Here we are comparing the areas under the ROC Curves.</a:t>
            </a:r>
            <a:br>
              <a:rPr lang="en-US" sz="2000" b="1" dirty="0" smtClean="0"/>
            </a:br>
            <a:r>
              <a:rPr lang="en-US" sz="2000" b="1" dirty="0" smtClean="0"/>
              <a:t>Should be making Classifier Comparisons Across</a:t>
            </a:r>
            <a:br>
              <a:rPr lang="en-US" sz="2000" b="1" dirty="0" smtClean="0"/>
            </a:br>
            <a:r>
              <a:rPr lang="en-US" sz="2000" b="1" i="1" u="sng" dirty="0" smtClean="0"/>
              <a:t>Test Data Set</a:t>
            </a:r>
            <a:r>
              <a:rPr lang="en-US" sz="2000" dirty="0" smtClean="0"/>
              <a:t> </a:t>
            </a:r>
            <a:r>
              <a:rPr lang="en-US" sz="2000" b="1" dirty="0" smtClean="0"/>
              <a:t>ROC Curves to Avoid Over-Training</a:t>
            </a:r>
            <a:endParaRPr lang="en-US" sz="2000" b="1" dirty="0"/>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2438400"/>
            <a:ext cx="4572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7136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Confidence Intervals can be put around a given</a:t>
            </a:r>
            <a:br>
              <a:rPr lang="en-US" sz="2800" dirty="0" smtClean="0"/>
            </a:br>
            <a:r>
              <a:rPr lang="en-US" sz="2800" dirty="0" smtClean="0"/>
              <a:t>ROC Curve as in the below figure.  </a:t>
            </a:r>
            <a:br>
              <a:rPr lang="en-US" sz="2800" dirty="0" smtClean="0"/>
            </a:br>
            <a:r>
              <a:rPr lang="en-US" sz="2800" dirty="0" smtClean="0"/>
              <a:t>However, when making ROC comparisons across</a:t>
            </a:r>
            <a:br>
              <a:rPr lang="en-US" sz="2800" dirty="0" smtClean="0"/>
            </a:br>
            <a:r>
              <a:rPr lang="en-US" sz="2800" dirty="0" smtClean="0"/>
              <a:t>Competing Classifiers, this is usually not done.  </a:t>
            </a:r>
            <a:endParaRPr lang="en-US" sz="2800" dirty="0"/>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905000"/>
            <a:ext cx="4800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301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b="1" dirty="0" smtClean="0"/>
              <a:t>A Comparison of Four Different</a:t>
            </a:r>
            <a:br>
              <a:rPr lang="en-US" sz="1800" b="1" dirty="0" smtClean="0"/>
            </a:br>
            <a:r>
              <a:rPr lang="en-US" sz="1800" b="1" dirty="0" smtClean="0"/>
              <a:t>Classifiers with the Naïve Classifier (the dashed line).</a:t>
            </a:r>
            <a:br>
              <a:rPr lang="en-US" sz="1800" b="1" dirty="0" smtClean="0"/>
            </a:br>
            <a:r>
              <a:rPr lang="en-US" sz="1800" b="1" dirty="0" smtClean="0"/>
              <a:t>The ROC Curves should be based on the </a:t>
            </a:r>
            <a:r>
              <a:rPr lang="en-US" sz="1800" b="1" i="1" u="sng" dirty="0" smtClean="0"/>
              <a:t>Test Data Sets.</a:t>
            </a:r>
            <a:br>
              <a:rPr lang="en-US" sz="1800" b="1" i="1" u="sng" dirty="0" smtClean="0"/>
            </a:br>
            <a:r>
              <a:rPr lang="en-US" sz="1800" b="1" dirty="0" smtClean="0"/>
              <a:t>The </a:t>
            </a:r>
            <a:r>
              <a:rPr lang="en-US" sz="1800" b="1" u="sng" dirty="0" smtClean="0"/>
              <a:t>Best</a:t>
            </a:r>
            <a:r>
              <a:rPr lang="en-US" sz="1800" b="1" dirty="0" smtClean="0"/>
              <a:t> Classifier has the </a:t>
            </a:r>
            <a:r>
              <a:rPr lang="en-US" sz="1800" b="1" u="sng" dirty="0" smtClean="0"/>
              <a:t>Largest</a:t>
            </a:r>
            <a:r>
              <a:rPr lang="en-US" sz="1800" b="1" dirty="0" smtClean="0"/>
              <a:t> Area Under the ROC Curve.</a:t>
            </a:r>
            <a:endParaRPr lang="en-US" sz="1800" b="1"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4691" y="1600200"/>
            <a:ext cx="603461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4020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Euclidian Distance Comparison</a:t>
            </a:r>
            <a:br>
              <a:rPr lang="en-US" dirty="0" smtClean="0"/>
            </a:br>
            <a:r>
              <a:rPr lang="en-US" dirty="0" smtClean="0"/>
              <a:t>of ROC Curves</a:t>
            </a:r>
            <a:endParaRPr lang="en-US" dirty="0"/>
          </a:p>
        </p:txBody>
      </p:sp>
      <p:sp>
        <p:nvSpPr>
          <p:cNvPr id="3" name="Content Placeholder 2"/>
          <p:cNvSpPr>
            <a:spLocks noGrp="1"/>
          </p:cNvSpPr>
          <p:nvPr>
            <p:ph idx="1"/>
          </p:nvPr>
        </p:nvSpPr>
        <p:spPr/>
        <p:txBody>
          <a:bodyPr/>
          <a:lstStyle/>
          <a:p>
            <a:r>
              <a:rPr lang="en-US" dirty="0" smtClean="0"/>
              <a:t>Another way of comparing ROC curves is to compare the minimum distance between the perfect predictor point (0,1) with a point on the ROC curve of the classifier.</a:t>
            </a:r>
            <a:endParaRPr lang="en-US" dirty="0"/>
          </a:p>
        </p:txBody>
      </p:sp>
      <p:pic>
        <p:nvPicPr>
          <p:cNvPr id="4098" name="Picture 2" descr="C:\E5385\Notes\Confusion_Lift_ROC\Threshold on ROC Cur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4712" y="3733800"/>
            <a:ext cx="2314575"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767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Euclidian Distance Measure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71600"/>
                <a:ext cx="8229600" cy="4754563"/>
              </a:xfrm>
            </p:spPr>
            <p:txBody>
              <a:bodyPr/>
              <a:lstStyle/>
              <a:p>
                <a:r>
                  <a:rPr lang="en-US" sz="1500" dirty="0" smtClean="0"/>
                  <a:t>Let </a:t>
                </a:r>
                <a14:m>
                  <m:oMath xmlns:m="http://schemas.openxmlformats.org/officeDocument/2006/math">
                    <m:d>
                      <m:dPr>
                        <m:ctrlPr>
                          <a:rPr lang="en-US" sz="1500" b="0" i="1" smtClean="0">
                            <a:latin typeface="Cambria Math" panose="02040503050406030204" pitchFamily="18" charset="0"/>
                          </a:rPr>
                        </m:ctrlPr>
                      </m:dPr>
                      <m:e>
                        <m:sSub>
                          <m:sSubPr>
                            <m:ctrlPr>
                              <a:rPr lang="en-US" sz="1500" b="0" i="1" smtClean="0">
                                <a:latin typeface="Cambria Math" panose="02040503050406030204" pitchFamily="18" charset="0"/>
                              </a:rPr>
                            </m:ctrlPr>
                          </m:sSubPr>
                          <m:e>
                            <m:r>
                              <a:rPr lang="en-US" sz="1500" b="0" i="1" smtClean="0">
                                <a:latin typeface="Cambria Math"/>
                              </a:rPr>
                              <m:t>𝐹𝑃𝑅</m:t>
                            </m:r>
                          </m:e>
                          <m:sub>
                            <m:r>
                              <a:rPr lang="en-US" sz="1500" b="0" i="1" smtClean="0">
                                <a:latin typeface="Cambria Math"/>
                              </a:rPr>
                              <m:t>𝑖</m:t>
                            </m:r>
                          </m:sub>
                        </m:sSub>
                        <m:r>
                          <a:rPr lang="en-US" sz="1500" b="0" i="1" smtClean="0">
                            <a:latin typeface="Cambria Math"/>
                          </a:rPr>
                          <m:t>, </m:t>
                        </m:r>
                        <m:sSub>
                          <m:sSubPr>
                            <m:ctrlPr>
                              <a:rPr lang="en-US" sz="1500" b="0" i="1" smtClean="0">
                                <a:latin typeface="Cambria Math" panose="02040503050406030204" pitchFamily="18" charset="0"/>
                              </a:rPr>
                            </m:ctrlPr>
                          </m:sSubPr>
                          <m:e>
                            <m:r>
                              <a:rPr lang="en-US" sz="1500" b="0" i="1" smtClean="0">
                                <a:latin typeface="Cambria Math"/>
                              </a:rPr>
                              <m:t>𝑇𝑃𝑅</m:t>
                            </m:r>
                          </m:e>
                          <m:sub>
                            <m:r>
                              <a:rPr lang="en-US" sz="1500" b="0" i="1" smtClean="0">
                                <a:latin typeface="Cambria Math"/>
                              </a:rPr>
                              <m:t>𝑖</m:t>
                            </m:r>
                          </m:sub>
                        </m:sSub>
                      </m:e>
                    </m:d>
                  </m:oMath>
                </a14:m>
                <a:r>
                  <a:rPr lang="en-US" sz="1500" dirty="0" smtClean="0"/>
                  <a:t> be a point on a ROC Curve.  The </a:t>
                </a:r>
                <a:r>
                  <a:rPr lang="en-US" sz="1500" b="1" dirty="0" smtClean="0"/>
                  <a:t>minimum distance ROC point</a:t>
                </a:r>
                <a:r>
                  <a:rPr lang="en-US" sz="1500" dirty="0" smtClean="0"/>
                  <a:t>, </a:t>
                </a:r>
                <a14:m>
                  <m:oMath xmlns:m="http://schemas.openxmlformats.org/officeDocument/2006/math">
                    <m:r>
                      <a:rPr lang="en-US" sz="1500" b="0" i="1" smtClean="0">
                        <a:latin typeface="Cambria Math"/>
                      </a:rPr>
                      <m:t>(</m:t>
                    </m:r>
                    <m:sSup>
                      <m:sSupPr>
                        <m:ctrlPr>
                          <a:rPr lang="en-US" sz="1500" b="0" i="1" smtClean="0">
                            <a:latin typeface="Cambria Math" panose="02040503050406030204" pitchFamily="18" charset="0"/>
                          </a:rPr>
                        </m:ctrlPr>
                      </m:sSupPr>
                      <m:e>
                        <m:r>
                          <a:rPr lang="en-US" sz="1500" b="0" i="1" smtClean="0">
                            <a:latin typeface="Cambria Math" panose="02040503050406030204" pitchFamily="18" charset="0"/>
                          </a:rPr>
                          <m:t>𝐹𝑃𝑅</m:t>
                        </m:r>
                      </m:e>
                      <m:sup>
                        <m:r>
                          <a:rPr lang="en-US" sz="1500" b="0" i="1" smtClean="0">
                            <a:latin typeface="Cambria Math" panose="02040503050406030204" pitchFamily="18" charset="0"/>
                          </a:rPr>
                          <m:t>∗</m:t>
                        </m:r>
                      </m:sup>
                    </m:sSup>
                    <m:r>
                      <a:rPr lang="en-US" sz="1500" b="0" i="1" smtClean="0">
                        <a:latin typeface="Cambria Math"/>
                      </a:rPr>
                      <m:t>, </m:t>
                    </m:r>
                    <m:sSup>
                      <m:sSupPr>
                        <m:ctrlPr>
                          <a:rPr lang="en-US" sz="1500" b="0" i="1" smtClean="0">
                            <a:latin typeface="Cambria Math" panose="02040503050406030204" pitchFamily="18" charset="0"/>
                          </a:rPr>
                        </m:ctrlPr>
                      </m:sSupPr>
                      <m:e>
                        <m:r>
                          <a:rPr lang="en-US" sz="1500" b="0" i="1" smtClean="0">
                            <a:latin typeface="Cambria Math"/>
                          </a:rPr>
                          <m:t>𝑇𝑃𝑅</m:t>
                        </m:r>
                      </m:e>
                      <m:sup>
                        <m:r>
                          <a:rPr lang="en-US" sz="1500" b="0" i="1" smtClean="0">
                            <a:latin typeface="Cambria Math"/>
                          </a:rPr>
                          <m:t>∗</m:t>
                        </m:r>
                      </m:sup>
                    </m:sSup>
                    <m:r>
                      <a:rPr lang="en-US" sz="1500" b="0" i="1" smtClean="0">
                        <a:latin typeface="Cambria Math"/>
                      </a:rPr>
                      <m:t>)</m:t>
                    </m:r>
                  </m:oMath>
                </a14:m>
                <a:r>
                  <a:rPr lang="en-US" sz="1500" dirty="0" smtClean="0"/>
                  <a:t>, is the point on the ROC Curve that is closest (in Euclidian distance) to the  “ideal” classifier point, (0,1).  This distance is given by  </a:t>
                </a:r>
              </a:p>
              <a:p>
                <a:pPr marL="0" indent="0">
                  <a:buNone/>
                </a:pPr>
                <a:r>
                  <a:rPr lang="en-US" sz="1500" dirty="0"/>
                  <a:t>	</a:t>
                </a:r>
                <a14:m>
                  <m:oMath xmlns:m="http://schemas.openxmlformats.org/officeDocument/2006/math">
                    <m:sSup>
                      <m:sSupPr>
                        <m:ctrlPr>
                          <a:rPr lang="en-US" sz="1500" b="0" i="1" smtClean="0">
                            <a:latin typeface="Cambria Math" panose="02040503050406030204" pitchFamily="18" charset="0"/>
                          </a:rPr>
                        </m:ctrlPr>
                      </m:sSupPr>
                      <m:e>
                        <m:r>
                          <a:rPr lang="en-US" sz="1500" b="0" i="1" smtClean="0">
                            <a:latin typeface="Cambria Math"/>
                          </a:rPr>
                          <m:t>𝑑</m:t>
                        </m:r>
                        <m:r>
                          <a:rPr lang="en-US" sz="1500" b="0" i="1" smtClean="0">
                            <a:latin typeface="Cambria Math"/>
                          </a:rPr>
                          <m:t>=</m:t>
                        </m:r>
                        <m:r>
                          <a:rPr lang="en-US" sz="1500" b="0" i="1" smtClean="0">
                            <a:latin typeface="Cambria Math"/>
                          </a:rPr>
                          <m:t>𝑠𝑞𝑟𝑡</m:t>
                        </m:r>
                        <m:r>
                          <a:rPr lang="en-US" sz="1500" b="0" i="1" smtClean="0">
                            <a:latin typeface="Cambria Math"/>
                          </a:rPr>
                          <m:t>[(</m:t>
                        </m:r>
                        <m:sSub>
                          <m:sSubPr>
                            <m:ctrlPr>
                              <a:rPr lang="en-US" sz="1500" b="0" i="1" smtClean="0">
                                <a:latin typeface="Cambria Math" panose="02040503050406030204" pitchFamily="18" charset="0"/>
                              </a:rPr>
                            </m:ctrlPr>
                          </m:sSubPr>
                          <m:e>
                            <m:r>
                              <a:rPr lang="en-US" sz="1500" b="0" i="1" smtClean="0">
                                <a:latin typeface="Cambria Math"/>
                              </a:rPr>
                              <m:t>𝐹𝑃𝑅</m:t>
                            </m:r>
                          </m:e>
                          <m:sub>
                            <m:r>
                              <a:rPr lang="en-US" sz="1500" b="0" i="1" smtClean="0">
                                <a:latin typeface="Cambria Math"/>
                              </a:rPr>
                              <m:t>𝑖</m:t>
                            </m:r>
                          </m:sub>
                        </m:sSub>
                        <m:r>
                          <a:rPr lang="en-US" sz="1500" b="0" i="1" smtClean="0">
                            <a:latin typeface="Cambria Math"/>
                          </a:rPr>
                          <m:t>−0)</m:t>
                        </m:r>
                      </m:e>
                      <m:sup>
                        <m:r>
                          <a:rPr lang="en-US" sz="1500" b="0" i="1" smtClean="0">
                            <a:latin typeface="Cambria Math"/>
                          </a:rPr>
                          <m:t>2</m:t>
                        </m:r>
                      </m:sup>
                    </m:sSup>
                    <m:r>
                      <a:rPr lang="en-US" sz="1500" b="0" i="1" smtClean="0">
                        <a:latin typeface="Cambria Math"/>
                      </a:rPr>
                      <m:t>+ </m:t>
                    </m:r>
                    <m:sSup>
                      <m:sSupPr>
                        <m:ctrlPr>
                          <a:rPr lang="en-US" sz="1500" b="0" i="1" smtClean="0">
                            <a:latin typeface="Cambria Math" panose="02040503050406030204" pitchFamily="18" charset="0"/>
                          </a:rPr>
                        </m:ctrlPr>
                      </m:sSupPr>
                      <m:e>
                        <m:r>
                          <a:rPr lang="en-US" sz="1500" b="0" i="1" smtClean="0">
                            <a:latin typeface="Cambria Math"/>
                          </a:rPr>
                          <m:t>(</m:t>
                        </m:r>
                        <m:sSub>
                          <m:sSubPr>
                            <m:ctrlPr>
                              <a:rPr lang="en-US" sz="1500" b="0" i="1" smtClean="0">
                                <a:latin typeface="Cambria Math" panose="02040503050406030204" pitchFamily="18" charset="0"/>
                              </a:rPr>
                            </m:ctrlPr>
                          </m:sSubPr>
                          <m:e>
                            <m:r>
                              <a:rPr lang="en-US" sz="1500" b="0" i="1" smtClean="0">
                                <a:latin typeface="Cambria Math"/>
                              </a:rPr>
                              <m:t>𝑇𝑃𝑅</m:t>
                            </m:r>
                          </m:e>
                          <m:sub>
                            <m:r>
                              <a:rPr lang="en-US" sz="1500" b="0" i="1" smtClean="0">
                                <a:latin typeface="Cambria Math"/>
                              </a:rPr>
                              <m:t>𝑖</m:t>
                            </m:r>
                            <m:r>
                              <a:rPr lang="en-US" sz="1500" b="0" i="1" smtClean="0">
                                <a:latin typeface="Cambria Math"/>
                              </a:rPr>
                              <m:t> </m:t>
                            </m:r>
                          </m:sub>
                        </m:sSub>
                        <m:r>
                          <a:rPr lang="en-US" sz="1500" b="0" i="1" smtClean="0">
                            <a:latin typeface="Cambria Math"/>
                          </a:rPr>
                          <m:t>−1)</m:t>
                        </m:r>
                      </m:e>
                      <m:sup>
                        <m:r>
                          <a:rPr lang="en-US" sz="1500" b="0" i="1" smtClean="0">
                            <a:latin typeface="Cambria Math"/>
                          </a:rPr>
                          <m:t>2</m:t>
                        </m:r>
                      </m:sup>
                    </m:sSup>
                    <m:r>
                      <a:rPr lang="en-US" sz="1500" b="0" i="1" smtClean="0">
                        <a:latin typeface="Cambria Math"/>
                      </a:rPr>
                      <m:t>]</m:t>
                    </m:r>
                  </m:oMath>
                </a14:m>
                <a:r>
                  <a:rPr lang="en-US" sz="1500" dirty="0" smtClean="0"/>
                  <a:t> </a:t>
                </a:r>
                <a14:m>
                  <m:oMath xmlns:m="http://schemas.openxmlformats.org/officeDocument/2006/math">
                    <m:r>
                      <a:rPr lang="en-US" sz="1500" b="0" i="0" smtClean="0">
                        <a:latin typeface="Cambria Math"/>
                      </a:rPr>
                      <m:t>=</m:t>
                    </m:r>
                    <m:r>
                      <a:rPr lang="en-US" sz="1500" b="0" i="1" smtClean="0">
                        <a:latin typeface="Cambria Math"/>
                      </a:rPr>
                      <m:t>𝑠𝑞𝑟𝑡</m:t>
                    </m:r>
                    <m:r>
                      <a:rPr lang="en-US" sz="1500" b="0" i="1" smtClean="0">
                        <a:latin typeface="Cambria Math"/>
                      </a:rPr>
                      <m:t>[</m:t>
                    </m:r>
                    <m:sSubSup>
                      <m:sSubSupPr>
                        <m:ctrlPr>
                          <a:rPr lang="en-US" sz="1500" b="0" i="1" smtClean="0">
                            <a:latin typeface="Cambria Math" panose="02040503050406030204" pitchFamily="18" charset="0"/>
                          </a:rPr>
                        </m:ctrlPr>
                      </m:sSubSupPr>
                      <m:e>
                        <m:sSub>
                          <m:sSubPr>
                            <m:ctrlPr>
                              <a:rPr lang="en-US" sz="1500" b="0" i="1" smtClean="0">
                                <a:latin typeface="Cambria Math" panose="02040503050406030204" pitchFamily="18" charset="0"/>
                              </a:rPr>
                            </m:ctrlPr>
                          </m:sSubPr>
                          <m:e>
                            <m:r>
                              <a:rPr lang="en-US" sz="1500" b="0" i="1" smtClean="0">
                                <a:latin typeface="Cambria Math"/>
                              </a:rPr>
                              <m:t>𝐹𝑃𝑅</m:t>
                            </m:r>
                          </m:e>
                          <m:sub>
                            <m:r>
                              <a:rPr lang="en-US" sz="1500" b="0" i="1" smtClean="0">
                                <a:latin typeface="Cambria Math"/>
                              </a:rPr>
                              <m:t>𝑖</m:t>
                            </m:r>
                          </m:sub>
                        </m:sSub>
                      </m:e>
                      <m:sub/>
                      <m:sup>
                        <m:r>
                          <a:rPr lang="en-US" sz="1500" b="0" i="1" smtClean="0">
                            <a:latin typeface="Cambria Math"/>
                          </a:rPr>
                          <m:t>2</m:t>
                        </m:r>
                      </m:sup>
                    </m:sSubSup>
                    <m:r>
                      <a:rPr lang="en-US" sz="1500" b="0" i="1" smtClean="0">
                        <a:latin typeface="Cambria Math"/>
                      </a:rPr>
                      <m:t>+ </m:t>
                    </m:r>
                    <m:sSubSup>
                      <m:sSubSupPr>
                        <m:ctrlPr>
                          <a:rPr lang="en-US" sz="1500" b="0" i="1" smtClean="0">
                            <a:latin typeface="Cambria Math" panose="02040503050406030204" pitchFamily="18" charset="0"/>
                          </a:rPr>
                        </m:ctrlPr>
                      </m:sSubSupPr>
                      <m:e>
                        <m:sSub>
                          <m:sSubPr>
                            <m:ctrlPr>
                              <a:rPr lang="en-US" sz="1500" b="0" i="1" smtClean="0">
                                <a:latin typeface="Cambria Math" panose="02040503050406030204" pitchFamily="18" charset="0"/>
                              </a:rPr>
                            </m:ctrlPr>
                          </m:sSubPr>
                          <m:e>
                            <m:r>
                              <a:rPr lang="en-US" sz="1500" b="0" i="1" smtClean="0">
                                <a:latin typeface="Cambria Math"/>
                              </a:rPr>
                              <m:t>𝑇𝑃𝑅</m:t>
                            </m:r>
                          </m:e>
                          <m:sub>
                            <m:r>
                              <a:rPr lang="en-US" sz="1500" b="0" i="1" smtClean="0">
                                <a:latin typeface="Cambria Math"/>
                              </a:rPr>
                              <m:t>𝑖</m:t>
                            </m:r>
                          </m:sub>
                        </m:sSub>
                      </m:e>
                      <m:sub/>
                      <m:sup>
                        <m:r>
                          <a:rPr lang="en-US" sz="1500" b="0" i="1" smtClean="0">
                            <a:latin typeface="Cambria Math"/>
                          </a:rPr>
                          <m:t>2</m:t>
                        </m:r>
                      </m:sup>
                    </m:sSubSup>
                    <m:r>
                      <a:rPr lang="en-US" sz="1500" b="0" i="1" smtClean="0">
                        <a:latin typeface="Cambria Math"/>
                      </a:rPr>
                      <m:t> −2</m:t>
                    </m:r>
                    <m:sSub>
                      <m:sSubPr>
                        <m:ctrlPr>
                          <a:rPr lang="en-US" sz="1500" b="0" i="1" smtClean="0">
                            <a:latin typeface="Cambria Math" panose="02040503050406030204" pitchFamily="18" charset="0"/>
                          </a:rPr>
                        </m:ctrlPr>
                      </m:sSubPr>
                      <m:e>
                        <m:r>
                          <a:rPr lang="en-US" sz="1500" b="0" i="1" smtClean="0">
                            <a:latin typeface="Cambria Math"/>
                          </a:rPr>
                          <m:t>𝑇𝑃𝑅</m:t>
                        </m:r>
                      </m:e>
                      <m:sub>
                        <m:r>
                          <a:rPr lang="en-US" sz="1500" b="0" i="1" smtClean="0">
                            <a:latin typeface="Cambria Math"/>
                          </a:rPr>
                          <m:t>𝑖</m:t>
                        </m:r>
                      </m:sub>
                    </m:sSub>
                    <m:r>
                      <a:rPr lang="en-US" sz="1500" b="0" i="1" smtClean="0">
                        <a:latin typeface="Cambria Math"/>
                      </a:rPr>
                      <m:t>+1]</m:t>
                    </m:r>
                  </m:oMath>
                </a14:m>
                <a:r>
                  <a:rPr lang="en-US" sz="1500" dirty="0" smtClean="0"/>
                  <a:t>.</a:t>
                </a:r>
              </a:p>
              <a:p>
                <a:pPr>
                  <a:buFont typeface="Arial" pitchFamily="34" charset="0"/>
                  <a:buChar char="•"/>
                </a:pPr>
                <a:r>
                  <a:rPr lang="en-US" sz="1500" dirty="0" smtClean="0"/>
                  <a:t>A measure of the “goodness” of a classifier via its ROC curve that has been proposed is  </a:t>
                </a:r>
              </a:p>
              <a:p>
                <a:pPr marL="0" indent="0">
                  <a:buNone/>
                </a:pPr>
                <a:r>
                  <a:rPr lang="en-US" sz="1500" dirty="0"/>
                  <a:t>	</a:t>
                </a:r>
                <a14:m>
                  <m:oMath xmlns:m="http://schemas.openxmlformats.org/officeDocument/2006/math">
                    <m:sSub>
                      <m:sSubPr>
                        <m:ctrlPr>
                          <a:rPr lang="en-US" sz="1500" i="1">
                            <a:latin typeface="Cambria Math" panose="02040503050406030204" pitchFamily="18" charset="0"/>
                          </a:rPr>
                        </m:ctrlPr>
                      </m:sSubPr>
                      <m:e>
                        <m:r>
                          <a:rPr lang="en-US" sz="1500" i="1">
                            <a:latin typeface="Cambria Math"/>
                          </a:rPr>
                          <m:t>𝐴𝐶</m:t>
                        </m:r>
                      </m:e>
                      <m:sub>
                        <m:r>
                          <a:rPr lang="en-US" sz="1500" i="1">
                            <a:latin typeface="Cambria Math"/>
                          </a:rPr>
                          <m:t>𝑑</m:t>
                        </m:r>
                      </m:sub>
                    </m:sSub>
                    <m:r>
                      <a:rPr lang="en-US" sz="1500" i="1">
                        <a:latin typeface="Cambria Math"/>
                      </a:rPr>
                      <m:t>=1− </m:t>
                    </m:r>
                    <m:rad>
                      <m:radPr>
                        <m:degHide m:val="on"/>
                        <m:ctrlPr>
                          <a:rPr lang="en-US" sz="1500" i="1">
                            <a:latin typeface="Cambria Math" panose="02040503050406030204" pitchFamily="18" charset="0"/>
                          </a:rPr>
                        </m:ctrlPr>
                      </m:radPr>
                      <m:deg/>
                      <m:e>
                        <m:r>
                          <a:rPr lang="en-US" sz="1500" i="1">
                            <a:latin typeface="Cambria Math"/>
                          </a:rPr>
                          <m:t>𝑊</m:t>
                        </m:r>
                        <m:r>
                          <a:rPr lang="en-US" sz="1500" i="1">
                            <a:latin typeface="Cambria Math"/>
                          </a:rPr>
                          <m:t>∗</m:t>
                        </m:r>
                        <m:sSup>
                          <m:sSupPr>
                            <m:ctrlPr>
                              <a:rPr lang="en-US" sz="1500" i="1">
                                <a:latin typeface="Cambria Math" panose="02040503050406030204" pitchFamily="18" charset="0"/>
                              </a:rPr>
                            </m:ctrlPr>
                          </m:sSupPr>
                          <m:e>
                            <m:d>
                              <m:dPr>
                                <m:ctrlPr>
                                  <a:rPr lang="en-US" sz="1500" i="1">
                                    <a:latin typeface="Cambria Math" panose="02040503050406030204" pitchFamily="18" charset="0"/>
                                  </a:rPr>
                                </m:ctrlPr>
                              </m:dPr>
                              <m:e>
                                <m:r>
                                  <a:rPr lang="en-US" sz="1500" i="1">
                                    <a:latin typeface="Cambria Math"/>
                                  </a:rPr>
                                  <m:t>1−</m:t>
                                </m:r>
                                <m:r>
                                  <a:rPr lang="en-US" sz="1500" i="1">
                                    <a:latin typeface="Cambria Math"/>
                                  </a:rPr>
                                  <m:t>𝑇𝑃𝑅</m:t>
                                </m:r>
                              </m:e>
                            </m:d>
                          </m:e>
                          <m:sup>
                            <m:r>
                              <a:rPr lang="en-US" sz="1500" i="1">
                                <a:latin typeface="Cambria Math"/>
                              </a:rPr>
                              <m:t>2</m:t>
                            </m:r>
                          </m:sup>
                        </m:sSup>
                        <m:r>
                          <a:rPr lang="en-US" sz="1500" i="1">
                            <a:latin typeface="Cambria Math"/>
                          </a:rPr>
                          <m:t>+</m:t>
                        </m:r>
                        <m:d>
                          <m:dPr>
                            <m:ctrlPr>
                              <a:rPr lang="en-US" sz="1500" i="1">
                                <a:latin typeface="Cambria Math" panose="02040503050406030204" pitchFamily="18" charset="0"/>
                              </a:rPr>
                            </m:ctrlPr>
                          </m:dPr>
                          <m:e>
                            <m:r>
                              <a:rPr lang="en-US" sz="1500" i="1">
                                <a:latin typeface="Cambria Math"/>
                              </a:rPr>
                              <m:t>1−</m:t>
                            </m:r>
                            <m:r>
                              <a:rPr lang="en-US" sz="1500" i="1">
                                <a:latin typeface="Cambria Math"/>
                              </a:rPr>
                              <m:t>𝑊</m:t>
                            </m:r>
                          </m:e>
                        </m:d>
                        <m:r>
                          <a:rPr lang="en-US" sz="1500" i="1">
                            <a:latin typeface="Cambria Math"/>
                          </a:rPr>
                          <m:t>∗</m:t>
                        </m:r>
                        <m:sSup>
                          <m:sSupPr>
                            <m:ctrlPr>
                              <a:rPr lang="en-US" sz="1500" i="1">
                                <a:latin typeface="Cambria Math" panose="02040503050406030204" pitchFamily="18" charset="0"/>
                              </a:rPr>
                            </m:ctrlPr>
                          </m:sSupPr>
                          <m:e>
                            <m:r>
                              <a:rPr lang="en-US" sz="1500" i="1">
                                <a:latin typeface="Cambria Math"/>
                              </a:rPr>
                              <m:t>𝐹𝑃</m:t>
                            </m:r>
                            <m:r>
                              <a:rPr lang="en-US" sz="1500" b="0" i="1" smtClean="0">
                                <a:latin typeface="Cambria Math"/>
                              </a:rPr>
                              <m:t>𝑅</m:t>
                            </m:r>
                          </m:e>
                          <m:sup>
                            <m:r>
                              <a:rPr lang="en-US" sz="1500" i="1">
                                <a:latin typeface="Cambria Math"/>
                              </a:rPr>
                              <m:t>2</m:t>
                            </m:r>
                          </m:sup>
                        </m:sSup>
                      </m:e>
                    </m:rad>
                    <m:r>
                      <a:rPr lang="en-US" sz="1500" b="0" i="1" smtClean="0">
                        <a:latin typeface="Cambria Math"/>
                      </a:rPr>
                      <m:t>=1 −</m:t>
                    </m:r>
                    <m:sSub>
                      <m:sSubPr>
                        <m:ctrlPr>
                          <a:rPr lang="en-US" sz="1500" b="0" i="1" smtClean="0">
                            <a:latin typeface="Cambria Math" panose="02040503050406030204" pitchFamily="18" charset="0"/>
                          </a:rPr>
                        </m:ctrlPr>
                      </m:sSubPr>
                      <m:e>
                        <m:r>
                          <a:rPr lang="en-US" sz="1500" b="0" i="1" smtClean="0">
                            <a:latin typeface="Cambria Math"/>
                          </a:rPr>
                          <m:t>𝑑</m:t>
                        </m:r>
                      </m:e>
                      <m:sub>
                        <m:r>
                          <a:rPr lang="en-US" sz="1500" b="0" i="1" smtClean="0">
                            <a:latin typeface="Cambria Math"/>
                          </a:rPr>
                          <m:t>𝑤</m:t>
                        </m:r>
                      </m:sub>
                    </m:sSub>
                    <m:r>
                      <a:rPr lang="en-US" sz="1500" i="1" dirty="0" smtClean="0">
                        <a:latin typeface="Cambria Math"/>
                      </a:rPr>
                      <m:t>  </m:t>
                    </m:r>
                  </m:oMath>
                </a14:m>
                <a:r>
                  <a:rPr lang="en-US" sz="1500" dirty="0" smtClean="0"/>
                  <a:t>.</a:t>
                </a:r>
              </a:p>
              <a:p>
                <a:pPr marL="0" indent="0">
                  <a:buNone/>
                </a:pPr>
                <a:r>
                  <a:rPr lang="en-US" sz="1500" dirty="0"/>
                  <a:t> </a:t>
                </a:r>
                <a:r>
                  <a:rPr lang="en-US" sz="1500" dirty="0" smtClean="0"/>
                  <a:t>      W is a positive weight such that </a:t>
                </a:r>
                <a14:m>
                  <m:oMath xmlns:m="http://schemas.openxmlformats.org/officeDocument/2006/math">
                    <m:r>
                      <a:rPr lang="en-US" sz="1500" b="0" i="1" smtClean="0">
                        <a:latin typeface="Cambria Math"/>
                      </a:rPr>
                      <m:t>0 </m:t>
                    </m:r>
                    <m:r>
                      <a:rPr lang="en-US" sz="1500" b="0" i="1" smtClean="0">
                        <a:latin typeface="Cambria Math"/>
                        <a:ea typeface="Cambria Math"/>
                      </a:rPr>
                      <m:t>&lt;</m:t>
                    </m:r>
                    <m:r>
                      <a:rPr lang="en-US" sz="1500" b="0" i="1" smtClean="0">
                        <a:latin typeface="Cambria Math"/>
                        <a:ea typeface="Cambria Math"/>
                      </a:rPr>
                      <m:t>𝑊</m:t>
                    </m:r>
                    <m:r>
                      <a:rPr lang="en-US" sz="1500" b="0" i="1" smtClean="0">
                        <a:latin typeface="Cambria Math"/>
                        <a:ea typeface="Cambria Math"/>
                      </a:rPr>
                      <m:t>&lt;1</m:t>
                    </m:r>
                  </m:oMath>
                </a14:m>
                <a:r>
                  <a:rPr lang="en-US" sz="1500" dirty="0" smtClean="0"/>
                  <a:t> and represents the user’s view of the</a:t>
                </a:r>
              </a:p>
              <a:p>
                <a:pPr marL="0" indent="0">
                  <a:buNone/>
                </a:pPr>
                <a:r>
                  <a:rPr lang="en-US" sz="1500" dirty="0"/>
                  <a:t> </a:t>
                </a:r>
                <a:r>
                  <a:rPr lang="en-US" sz="1500" dirty="0" smtClean="0"/>
                  <a:t>      relative cost (W) of False Negatives (Type I Errors) versus the cost (1 – W) of False</a:t>
                </a:r>
              </a:p>
              <a:p>
                <a:pPr marL="0" indent="0">
                  <a:buNone/>
                </a:pPr>
                <a:r>
                  <a:rPr lang="en-US" sz="1500" dirty="0"/>
                  <a:t> </a:t>
                </a:r>
                <a:r>
                  <a:rPr lang="en-US" sz="1500" dirty="0" smtClean="0"/>
                  <a:t>      Positives (Type II Errors).  In the absence of any knowledge on these relative costs one</a:t>
                </a:r>
              </a:p>
              <a:p>
                <a:pPr marL="0" indent="0">
                  <a:buNone/>
                </a:pPr>
                <a:r>
                  <a:rPr lang="en-US" sz="1500" dirty="0"/>
                  <a:t> </a:t>
                </a:r>
                <a:r>
                  <a:rPr lang="en-US" sz="1500" dirty="0" smtClean="0"/>
                  <a:t>      can choose W = 0.5 (</a:t>
                </a:r>
                <a14:m>
                  <m:oMath xmlns:m="http://schemas.openxmlformats.org/officeDocument/2006/math">
                    <m:sSub>
                      <m:sSubPr>
                        <m:ctrlPr>
                          <a:rPr lang="en-US" sz="1500" i="1">
                            <a:latin typeface="Cambria Math" panose="02040503050406030204" pitchFamily="18" charset="0"/>
                          </a:rPr>
                        </m:ctrlPr>
                      </m:sSubPr>
                      <m:e>
                        <m:r>
                          <a:rPr lang="en-US" sz="1500" i="1">
                            <a:latin typeface="Cambria Math"/>
                          </a:rPr>
                          <m:t>𝑑</m:t>
                        </m:r>
                      </m:e>
                      <m:sub>
                        <m:r>
                          <a:rPr lang="en-US" sz="1500" i="1">
                            <a:latin typeface="Cambria Math"/>
                          </a:rPr>
                          <m:t>𝑤</m:t>
                        </m:r>
                      </m:sub>
                    </m:sSub>
                    <m:r>
                      <a:rPr lang="en-US" sz="1500" b="0" i="1" smtClean="0">
                        <a:latin typeface="Cambria Math"/>
                      </a:rPr>
                      <m:t>=</m:t>
                    </m:r>
                    <m:r>
                      <a:rPr lang="en-US" sz="1500" b="0" i="1" smtClean="0">
                        <a:latin typeface="Cambria Math"/>
                      </a:rPr>
                      <m:t>𝑑</m:t>
                    </m:r>
                    <m:r>
                      <a:rPr lang="en-US" sz="1500" b="0" i="0" smtClean="0">
                        <a:latin typeface="Cambria Math"/>
                      </a:rPr>
                      <m:t>)</m:t>
                    </m:r>
                  </m:oMath>
                </a14:m>
                <a:r>
                  <a:rPr lang="en-US" sz="1500" dirty="0" smtClean="0"/>
                  <a:t> in the belief that the two costs are approximately equal to</a:t>
                </a:r>
              </a:p>
              <a:p>
                <a:pPr marL="0" indent="0">
                  <a:buNone/>
                </a:pPr>
                <a:r>
                  <a:rPr lang="en-US" sz="1500" dirty="0"/>
                  <a:t> </a:t>
                </a:r>
                <a:r>
                  <a:rPr lang="en-US" sz="1500" dirty="0" smtClean="0"/>
                  <a:t>      each other.  Obviously, this measure varies from </a:t>
                </a:r>
                <a14:m>
                  <m:oMath xmlns:m="http://schemas.openxmlformats.org/officeDocument/2006/math">
                    <m:sSub>
                      <m:sSubPr>
                        <m:ctrlPr>
                          <a:rPr lang="en-US" sz="1500" i="1">
                            <a:latin typeface="Cambria Math" panose="02040503050406030204" pitchFamily="18" charset="0"/>
                          </a:rPr>
                        </m:ctrlPr>
                      </m:sSubPr>
                      <m:e>
                        <m:r>
                          <a:rPr lang="en-US" sz="1500" i="1">
                            <a:latin typeface="Cambria Math"/>
                          </a:rPr>
                          <m:t>𝐴𝐶</m:t>
                        </m:r>
                      </m:e>
                      <m:sub>
                        <m:r>
                          <a:rPr lang="en-US" sz="1500" i="1">
                            <a:latin typeface="Cambria Math"/>
                          </a:rPr>
                          <m:t>𝑑</m:t>
                        </m:r>
                      </m:sub>
                    </m:sSub>
                    <m:r>
                      <a:rPr lang="en-US" sz="1500" b="0" i="1" smtClean="0">
                        <a:latin typeface="Cambria Math"/>
                      </a:rPr>
                      <m:t>=0</m:t>
                    </m:r>
                  </m:oMath>
                </a14:m>
                <a:r>
                  <a:rPr lang="en-US" sz="1500" dirty="0" smtClean="0"/>
                  <a:t> (a poor classifier) to a perfect</a:t>
                </a:r>
              </a:p>
              <a:p>
                <a:pPr marL="0" indent="0">
                  <a:buNone/>
                </a:pPr>
                <a:r>
                  <a:rPr lang="en-US" sz="1500" dirty="0"/>
                  <a:t> </a:t>
                </a:r>
                <a:r>
                  <a:rPr lang="en-US" sz="1500" dirty="0" smtClean="0"/>
                  <a:t>      classifier when d = 0 and </a:t>
                </a:r>
                <a14:m>
                  <m:oMath xmlns:m="http://schemas.openxmlformats.org/officeDocument/2006/math">
                    <m:sSub>
                      <m:sSubPr>
                        <m:ctrlPr>
                          <a:rPr lang="en-US" sz="1500" i="1">
                            <a:latin typeface="Cambria Math" panose="02040503050406030204" pitchFamily="18" charset="0"/>
                          </a:rPr>
                        </m:ctrlPr>
                      </m:sSubPr>
                      <m:e>
                        <m:r>
                          <a:rPr lang="en-US" sz="1500" i="1">
                            <a:latin typeface="Cambria Math"/>
                          </a:rPr>
                          <m:t>𝐴𝐶</m:t>
                        </m:r>
                      </m:e>
                      <m:sub>
                        <m:r>
                          <a:rPr lang="en-US" sz="1500" i="1">
                            <a:latin typeface="Cambria Math"/>
                          </a:rPr>
                          <m:t>𝑑</m:t>
                        </m:r>
                      </m:sub>
                    </m:sSub>
                    <m:r>
                      <a:rPr lang="en-US" sz="1500" b="0" i="1" smtClean="0">
                        <a:latin typeface="Cambria Math"/>
                      </a:rPr>
                      <m:t>=1</m:t>
                    </m:r>
                  </m:oMath>
                </a14:m>
                <a:r>
                  <a:rPr lang="en-US" sz="1500" dirty="0" smtClean="0"/>
                  <a:t>.  So the closer the </a:t>
                </a:r>
                <a14:m>
                  <m:oMath xmlns:m="http://schemas.openxmlformats.org/officeDocument/2006/math">
                    <m:sSub>
                      <m:sSubPr>
                        <m:ctrlPr>
                          <a:rPr lang="en-US" sz="1500" i="1" smtClean="0">
                            <a:latin typeface="Cambria Math" panose="02040503050406030204" pitchFamily="18" charset="0"/>
                          </a:rPr>
                        </m:ctrlPr>
                      </m:sSubPr>
                      <m:e>
                        <m:r>
                          <a:rPr lang="en-US" sz="1500" b="0" i="1" smtClean="0">
                            <a:latin typeface="Cambria Math"/>
                          </a:rPr>
                          <m:t>𝐴𝐶</m:t>
                        </m:r>
                      </m:e>
                      <m:sub>
                        <m:r>
                          <a:rPr lang="en-US" sz="1500" b="0" i="1" smtClean="0">
                            <a:latin typeface="Cambria Math"/>
                          </a:rPr>
                          <m:t>𝑑</m:t>
                        </m:r>
                      </m:sub>
                    </m:sSub>
                  </m:oMath>
                </a14:m>
                <a:r>
                  <a:rPr lang="en-US" sz="1500" dirty="0" smtClean="0"/>
                  <a:t> measure is to one, the better the</a:t>
                </a:r>
              </a:p>
              <a:p>
                <a:pPr marL="0" indent="0">
                  <a:buNone/>
                </a:pPr>
                <a:r>
                  <a:rPr lang="en-US" sz="1500" dirty="0"/>
                  <a:t> </a:t>
                </a:r>
                <a:r>
                  <a:rPr lang="en-US" sz="1500" dirty="0" smtClean="0"/>
                  <a:t>      classifier is by this measure.      </a:t>
                </a:r>
              </a:p>
              <a:p>
                <a:pPr>
                  <a:buFont typeface="Arial" pitchFamily="34" charset="0"/>
                  <a:buChar char="•"/>
                </a:pPr>
                <a:r>
                  <a:rPr lang="en-US" sz="1500" dirty="0" smtClean="0"/>
                  <a:t>Then comparing across classifiers, the classifier with the </a:t>
                </a:r>
                <a:r>
                  <a:rPr lang="en-US" sz="1500" b="1" dirty="0" smtClean="0"/>
                  <a:t>maximum</a:t>
                </a:r>
                <a:r>
                  <a:rPr lang="en-US" sz="1500" dirty="0" smtClean="0"/>
                  <a:t> </a:t>
                </a:r>
                <a14:m>
                  <m:oMath xmlns:m="http://schemas.openxmlformats.org/officeDocument/2006/math">
                    <m:sSub>
                      <m:sSubPr>
                        <m:ctrlPr>
                          <a:rPr lang="en-US" sz="1500" i="1" smtClean="0">
                            <a:latin typeface="Cambria Math" panose="02040503050406030204" pitchFamily="18" charset="0"/>
                          </a:rPr>
                        </m:ctrlPr>
                      </m:sSubPr>
                      <m:e>
                        <m:r>
                          <a:rPr lang="en-US" sz="1500" b="0" i="1" smtClean="0">
                            <a:latin typeface="Cambria Math"/>
                          </a:rPr>
                          <m:t>𝐴𝐶</m:t>
                        </m:r>
                      </m:e>
                      <m:sub>
                        <m:r>
                          <a:rPr lang="en-US" sz="1500" b="0" i="1" smtClean="0">
                            <a:latin typeface="Cambria Math"/>
                          </a:rPr>
                          <m:t>𝑑</m:t>
                        </m:r>
                      </m:sub>
                    </m:sSub>
                  </m:oMath>
                </a14:m>
                <a:r>
                  <a:rPr lang="en-US" sz="1500" dirty="0" smtClean="0"/>
                  <a:t> over all classifiers when scored over the </a:t>
                </a:r>
                <a:r>
                  <a:rPr lang="en-US" sz="1500" b="1" dirty="0" smtClean="0"/>
                  <a:t>TEST DATA SET </a:t>
                </a:r>
                <a:r>
                  <a:rPr lang="en-US" sz="1500" dirty="0" smtClean="0"/>
                  <a:t>is the preferred classifier.</a:t>
                </a:r>
                <a:endParaRPr lang="en-US" sz="1500"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71600"/>
                <a:ext cx="8229600" cy="4754563"/>
              </a:xfrm>
              <a:blipFill rotWithShape="0">
                <a:blip r:embed="rId2"/>
                <a:stretch>
                  <a:fillRect l="-222" t="-256" r="-74"/>
                </a:stretch>
              </a:blipFill>
            </p:spPr>
            <p:txBody>
              <a:bodyPr/>
              <a:lstStyle/>
              <a:p>
                <a:r>
                  <a:rPr lang="en-US">
                    <a:noFill/>
                  </a:rPr>
                  <a:t> </a:t>
                </a:r>
              </a:p>
            </p:txBody>
          </p:sp>
        </mc:Fallback>
      </mc:AlternateContent>
    </p:spTree>
    <p:extLst>
      <p:ext uri="{BB962C8B-B14F-4D97-AF65-F5344CB8AC3E}">
        <p14:creationId xmlns:p14="http://schemas.microsoft.com/office/powerpoint/2010/main" val="11767884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Caveat of the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𝐴𝐶</m:t>
                        </m:r>
                      </m:e>
                      <m:sub>
                        <m:r>
                          <a:rPr lang="en-US" b="0" i="1" smtClean="0">
                            <a:latin typeface="Cambria Math"/>
                          </a:rPr>
                          <m:t>𝑑</m:t>
                        </m:r>
                      </m:sub>
                    </m:sSub>
                  </m:oMath>
                </a14:m>
                <a:r>
                  <a:rPr lang="en-US" dirty="0" smtClean="0"/>
                  <a:t> Measure</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b="-79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The </a:t>
                </a:r>
                <a14:m>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a:rPr>
                          <m:t>𝐴𝐶</m:t>
                        </m:r>
                      </m:e>
                      <m:sub>
                        <m:r>
                          <a:rPr lang="en-US" sz="2400" b="0" i="1" smtClean="0">
                            <a:latin typeface="Cambria Math"/>
                          </a:rPr>
                          <m:t>𝑑</m:t>
                        </m:r>
                      </m:sub>
                    </m:sSub>
                  </m:oMath>
                </a14:m>
                <a:r>
                  <a:rPr lang="en-US" sz="2400" dirty="0" smtClean="0"/>
                  <a:t> measure of classifier accuracy seems to be a little less satisfying than the area measure since the ROC curve characterizes the classifier performance for </a:t>
                </a:r>
                <a:r>
                  <a:rPr lang="en-US" sz="2400" b="1" dirty="0" smtClean="0"/>
                  <a:t>all</a:t>
                </a:r>
                <a:r>
                  <a:rPr lang="en-US" sz="2400" dirty="0" smtClean="0"/>
                  <a:t> possible values of the Threshold, not just the Threshold, say </a:t>
                </a:r>
                <a14:m>
                  <m:oMath xmlns:m="http://schemas.openxmlformats.org/officeDocument/2006/math">
                    <m:sSup>
                      <m:sSupPr>
                        <m:ctrlPr>
                          <a:rPr lang="en-US" sz="2400" i="1" smtClean="0">
                            <a:latin typeface="Cambria Math" panose="02040503050406030204" pitchFamily="18" charset="0"/>
                          </a:rPr>
                        </m:ctrlPr>
                      </m:sSupPr>
                      <m:e>
                        <m:r>
                          <a:rPr lang="en-US" sz="2400" b="0" i="1" smtClean="0">
                            <a:latin typeface="Cambria Math"/>
                          </a:rPr>
                          <m:t>𝑡</m:t>
                        </m:r>
                      </m:e>
                      <m:sup>
                        <m:r>
                          <a:rPr lang="en-US" sz="2400" b="0" i="1" smtClean="0">
                            <a:latin typeface="Cambria Math"/>
                          </a:rPr>
                          <m:t>∗</m:t>
                        </m:r>
                      </m:sup>
                    </m:sSup>
                  </m:oMath>
                </a14:m>
                <a:r>
                  <a:rPr lang="en-US" sz="2400" dirty="0" smtClean="0"/>
                  <a:t>, that is implied by the minimum Euclidian distance point</a:t>
                </a:r>
                <a:r>
                  <a:rPr lang="en-US" sz="2400" dirty="0"/>
                  <a:t> </a:t>
                </a:r>
                <a14:m>
                  <m:oMath xmlns:m="http://schemas.openxmlformats.org/officeDocument/2006/math">
                    <m:r>
                      <a:rPr lang="en-US" sz="2400" i="1">
                        <a:latin typeface="Cambria Math"/>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𝐹𝑃𝑅</m:t>
                        </m:r>
                      </m:e>
                      <m:sup>
                        <m:r>
                          <a:rPr lang="en-US" sz="2400" b="0" i="1" smtClean="0">
                            <a:latin typeface="Cambria Math" panose="02040503050406030204" pitchFamily="18" charset="0"/>
                          </a:rPr>
                          <m:t>∗</m:t>
                        </m:r>
                      </m:sup>
                    </m:sSup>
                    <m:r>
                      <a:rPr lang="en-US" sz="2400" b="0" i="1" smtClean="0">
                        <a:latin typeface="Cambria Math" panose="02040503050406030204" pitchFamily="18" charset="0"/>
                      </a:rPr>
                      <m:t>,</m:t>
                    </m:r>
                    <m:sSup>
                      <m:sSupPr>
                        <m:ctrlPr>
                          <a:rPr lang="en-US" sz="2400" i="1">
                            <a:latin typeface="Cambria Math" panose="02040503050406030204" pitchFamily="18" charset="0"/>
                          </a:rPr>
                        </m:ctrlPr>
                      </m:sSupPr>
                      <m:e>
                        <m:r>
                          <a:rPr lang="en-US" sz="2400" i="1">
                            <a:latin typeface="Cambria Math"/>
                          </a:rPr>
                          <m:t>𝑇𝑃𝑅</m:t>
                        </m:r>
                      </m:e>
                      <m:sup>
                        <m:r>
                          <a:rPr lang="en-US" sz="2400" i="1">
                            <a:latin typeface="Cambria Math"/>
                          </a:rPr>
                          <m:t>∗</m:t>
                        </m:r>
                      </m:sup>
                    </m:sSup>
                    <m:r>
                      <a:rPr lang="en-US" sz="2400" i="1">
                        <a:latin typeface="Cambria Math"/>
                      </a:rPr>
                      <m:t>)</m:t>
                    </m:r>
                  </m:oMath>
                </a14:m>
                <a:r>
                  <a:rPr lang="en-US" sz="2400" dirty="0" smtClean="0"/>
                  <a:t> on the ROC Curve.  Who is to say that the implied Threshold,</a:t>
                </a:r>
                <a:r>
                  <a:rPr lang="en-US" sz="2400" dirty="0"/>
                  <a:t> </a:t>
                </a:r>
                <a14:m>
                  <m:oMath xmlns:m="http://schemas.openxmlformats.org/officeDocument/2006/math">
                    <m:sSup>
                      <m:sSupPr>
                        <m:ctrlPr>
                          <a:rPr lang="en-US" sz="2400" i="1">
                            <a:latin typeface="Cambria Math" panose="02040503050406030204" pitchFamily="18" charset="0"/>
                          </a:rPr>
                        </m:ctrlPr>
                      </m:sSupPr>
                      <m:e>
                        <m:r>
                          <a:rPr lang="en-US" sz="2400" i="1">
                            <a:latin typeface="Cambria Math"/>
                          </a:rPr>
                          <m:t>𝑡</m:t>
                        </m:r>
                      </m:e>
                      <m:sup>
                        <m:r>
                          <a:rPr lang="en-US" sz="2400" i="1">
                            <a:latin typeface="Cambria Math"/>
                          </a:rPr>
                          <m:t>∗</m:t>
                        </m:r>
                      </m:sup>
                    </m:sSup>
                  </m:oMath>
                </a14:m>
                <a:r>
                  <a:rPr lang="en-US" sz="2400" dirty="0" smtClean="0"/>
                  <a:t>, of the minimum distance point,</a:t>
                </a:r>
                <a:r>
                  <a:rPr lang="en-US" sz="2400" dirty="0"/>
                  <a:t> </a:t>
                </a:r>
                <a14:m>
                  <m:oMath xmlns:m="http://schemas.openxmlformats.org/officeDocument/2006/math">
                    <m:r>
                      <a:rPr lang="en-US" sz="2400" i="1">
                        <a:latin typeface="Cambria Math"/>
                      </a:rPr>
                      <m:t>(</m:t>
                    </m:r>
                    <m:sSup>
                      <m:sSupPr>
                        <m:ctrlPr>
                          <a:rPr lang="en-US" sz="2400" i="1" smtClean="0">
                            <a:latin typeface="Cambria Math" panose="02040503050406030204" pitchFamily="18" charset="0"/>
                          </a:rPr>
                        </m:ctrlPr>
                      </m:sSupPr>
                      <m:e>
                        <m:r>
                          <a:rPr lang="en-US" sz="2400" b="0" i="1" smtClean="0">
                            <a:latin typeface="Cambria Math" panose="02040503050406030204" pitchFamily="18" charset="0"/>
                          </a:rPr>
                          <m:t>𝐹𝑃𝑅</m:t>
                        </m:r>
                      </m:e>
                      <m:sup>
                        <m:r>
                          <a:rPr lang="en-US" sz="2400" b="0" i="1" smtClean="0">
                            <a:latin typeface="Cambria Math" panose="02040503050406030204" pitchFamily="18" charset="0"/>
                          </a:rPr>
                          <m:t>∗</m:t>
                        </m:r>
                      </m:sup>
                    </m:sSup>
                    <m:r>
                      <a:rPr lang="en-US" sz="2400" i="1">
                        <a:latin typeface="Cambria Math"/>
                      </a:rPr>
                      <m:t>, </m:t>
                    </m:r>
                    <m:sSup>
                      <m:sSupPr>
                        <m:ctrlPr>
                          <a:rPr lang="en-US" sz="2400" i="1">
                            <a:latin typeface="Cambria Math" panose="02040503050406030204" pitchFamily="18" charset="0"/>
                          </a:rPr>
                        </m:ctrlPr>
                      </m:sSupPr>
                      <m:e>
                        <m:r>
                          <a:rPr lang="en-US" sz="2400" i="1">
                            <a:latin typeface="Cambria Math"/>
                          </a:rPr>
                          <m:t>𝑇𝑃𝑅</m:t>
                        </m:r>
                      </m:e>
                      <m:sup>
                        <m:r>
                          <a:rPr lang="en-US" sz="2400" i="1">
                            <a:latin typeface="Cambria Math"/>
                          </a:rPr>
                          <m:t>∗</m:t>
                        </m:r>
                      </m:sup>
                    </m:sSup>
                    <m:r>
                      <a:rPr lang="en-US" sz="2400" i="1">
                        <a:latin typeface="Cambria Math"/>
                      </a:rPr>
                      <m:t>)</m:t>
                    </m:r>
                  </m:oMath>
                </a14:m>
                <a:r>
                  <a:rPr lang="en-US" sz="2400" dirty="0" smtClean="0"/>
                  <a:t>, is the optimal threshold point for the problem at hand?  Optimal threshold values can only be determined when there is information available on the Payoff Matrix.  See later discussion on Classifier Choice using the Payoff Matrix. </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963" t="-943" r="-889" b="-2156"/>
                </a:stretch>
              </a:blipFill>
            </p:spPr>
            <p:txBody>
              <a:bodyPr/>
              <a:lstStyle/>
              <a:p>
                <a:r>
                  <a:rPr lang="en-US">
                    <a:noFill/>
                  </a:rPr>
                  <a:t> </a:t>
                </a:r>
              </a:p>
            </p:txBody>
          </p:sp>
        </mc:Fallback>
      </mc:AlternateContent>
    </p:spTree>
    <p:extLst>
      <p:ext uri="{BB962C8B-B14F-4D97-AF65-F5344CB8AC3E}">
        <p14:creationId xmlns:p14="http://schemas.microsoft.com/office/powerpoint/2010/main" val="4289822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What a Test Data Set ROC Curve Might Look Like for One Classifier</a:t>
            </a:r>
            <a:br>
              <a:rPr lang="en-US" sz="2000" dirty="0" smtClean="0"/>
            </a:br>
            <a:r>
              <a:rPr lang="en-US" sz="2000" dirty="0" smtClean="0"/>
              <a:t>using a Finite Number of Thresholds</a:t>
            </a:r>
            <a:br>
              <a:rPr lang="en-US" sz="2000" dirty="0" smtClean="0"/>
            </a:br>
            <a:r>
              <a:rPr lang="en-US" sz="2000" dirty="0" smtClean="0"/>
              <a:t>(To get the area under the empirical ROC Curve,</a:t>
            </a:r>
            <a:br>
              <a:rPr lang="en-US" sz="2000" dirty="0" smtClean="0"/>
            </a:br>
            <a:r>
              <a:rPr lang="en-US" sz="2000" dirty="0" smtClean="0"/>
              <a:t>one has to sum up approximating rectangles)</a:t>
            </a:r>
            <a:endParaRPr lang="en-US" sz="2000" dirty="0"/>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24381" y="2048895"/>
            <a:ext cx="3695238" cy="3628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26109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An Example of</a:t>
            </a:r>
            <a:br>
              <a:rPr lang="en-US" sz="2800" dirty="0" smtClean="0"/>
            </a:br>
            <a:r>
              <a:rPr lang="en-US" sz="2800" dirty="0" smtClean="0"/>
              <a:t>Empirical ROCs for Four Classifiers</a:t>
            </a:r>
            <a:endParaRPr lang="en-US" sz="2800"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6476" y="1600200"/>
            <a:ext cx="673104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7622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US" b="1" dirty="0" smtClean="0"/>
              <a:t>Presentation 9</a:t>
            </a:r>
            <a:br>
              <a:rPr lang="en-US" b="1" dirty="0" smtClean="0"/>
            </a:br>
            <a:r>
              <a:rPr lang="en-US" b="1" dirty="0" smtClean="0"/>
              <a:t/>
            </a:r>
            <a:br>
              <a:rPr lang="en-US" b="1" dirty="0" smtClean="0"/>
            </a:br>
            <a:r>
              <a:rPr lang="en-US" b="1" dirty="0" smtClean="0"/>
              <a:t>Judging Classification Performance</a:t>
            </a:r>
            <a:br>
              <a:rPr lang="en-US" b="1" dirty="0" smtClean="0"/>
            </a:br>
            <a:r>
              <a:rPr lang="en-US" b="1" dirty="0" smtClean="0"/>
              <a:t>In the Absence of Payoff Matrix</a:t>
            </a:r>
            <a:br>
              <a:rPr lang="en-US" b="1" dirty="0" smtClean="0"/>
            </a:br>
            <a:r>
              <a:rPr lang="en-US" b="1" dirty="0"/>
              <a:t/>
            </a:r>
            <a:br>
              <a:rPr lang="en-US" b="1" dirty="0"/>
            </a:br>
            <a:r>
              <a:rPr lang="en-US" b="1" dirty="0" smtClean="0"/>
              <a:t>See Chapter 5 in SPB</a:t>
            </a:r>
            <a:endParaRPr lang="en-US" b="1" dirty="0"/>
          </a:p>
        </p:txBody>
      </p:sp>
    </p:spTree>
    <p:extLst>
      <p:ext uri="{BB962C8B-B14F-4D97-AF65-F5344CB8AC3E}">
        <p14:creationId xmlns:p14="http://schemas.microsoft.com/office/powerpoint/2010/main" val="2964243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Summary: ROC Curves</a:t>
            </a:r>
            <a:endParaRPr lang="en-US" dirty="0"/>
          </a:p>
        </p:txBody>
      </p:sp>
      <p:sp>
        <p:nvSpPr>
          <p:cNvPr id="3" name="Content Placeholder 2"/>
          <p:cNvSpPr>
            <a:spLocks noGrp="1"/>
          </p:cNvSpPr>
          <p:nvPr>
            <p:ph idx="1"/>
          </p:nvPr>
        </p:nvSpPr>
        <p:spPr>
          <a:xfrm>
            <a:off x="457200" y="1371600"/>
            <a:ext cx="8229600" cy="5257800"/>
          </a:xfrm>
        </p:spPr>
        <p:txBody>
          <a:bodyPr/>
          <a:lstStyle/>
          <a:p>
            <a:r>
              <a:rPr lang="en-US" sz="2800" dirty="0" smtClean="0"/>
              <a:t>The areas under </a:t>
            </a:r>
            <a:r>
              <a:rPr lang="en-US" sz="2800" b="1" i="1" u="sng" dirty="0" smtClean="0"/>
              <a:t>Test Data Set</a:t>
            </a:r>
            <a:r>
              <a:rPr lang="en-US" sz="2800" dirty="0" smtClean="0"/>
              <a:t> ROC Curves can be used to compare the performances of competing classifiers when considering the entire hold-out data set.  The Classifier with the largest area under its Test ROC curve is the preferred classifier.</a:t>
            </a:r>
          </a:p>
          <a:p>
            <a:r>
              <a:rPr lang="en-US" sz="2800" dirty="0" smtClean="0"/>
              <a:t>The ROC curve’s primary usefulness comes in the case where </a:t>
            </a:r>
            <a:r>
              <a:rPr lang="en-US" sz="2800" b="1" dirty="0" smtClean="0"/>
              <a:t>nothing</a:t>
            </a:r>
            <a:r>
              <a:rPr lang="en-US" sz="2800" dirty="0" smtClean="0"/>
              <a:t> is known about the Payoff Matrix associated with the Classification Problem at hand.</a:t>
            </a:r>
          </a:p>
          <a:p>
            <a:r>
              <a:rPr lang="en-US" sz="2800" dirty="0" smtClean="0"/>
              <a:t>We now turn to studying cases where we know something about the Payoff Matrix.   </a:t>
            </a:r>
            <a:endParaRPr lang="en-US" sz="2800" dirty="0"/>
          </a:p>
        </p:txBody>
      </p:sp>
    </p:spTree>
    <p:extLst>
      <p:ext uri="{BB962C8B-B14F-4D97-AF65-F5344CB8AC3E}">
        <p14:creationId xmlns:p14="http://schemas.microsoft.com/office/powerpoint/2010/main" val="829008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lstStyle/>
          <a:p>
            <a:r>
              <a:rPr lang="en-US" dirty="0" smtClean="0"/>
              <a:t>Note: In the discussion that follows we are going to take the data partition sequence to be Training Data Set, then Validation Data Set, and, finally, the Test Data Set</a:t>
            </a:r>
            <a:br>
              <a:rPr lang="en-US" dirty="0" smtClean="0"/>
            </a:br>
            <a:r>
              <a:rPr lang="en-US" dirty="0" smtClean="0"/>
              <a:t>(the SAS EM and XLMINER Convention) </a:t>
            </a:r>
            <a:endParaRPr lang="en-US" dirty="0"/>
          </a:p>
        </p:txBody>
      </p:sp>
    </p:spTree>
    <p:extLst>
      <p:ext uri="{BB962C8B-B14F-4D97-AF65-F5344CB8AC3E}">
        <p14:creationId xmlns:p14="http://schemas.microsoft.com/office/powerpoint/2010/main" val="3068080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2239962"/>
          </a:xfrm>
        </p:spPr>
        <p:txBody>
          <a:bodyPr/>
          <a:lstStyle/>
          <a:p>
            <a:r>
              <a:rPr lang="en-US" sz="2800" b="1" dirty="0" smtClean="0"/>
              <a:t>Evaluation Methods are Dependent on Available Payoff Information and the Nature of the Problem at Hand.  Here we assume </a:t>
            </a:r>
            <a:r>
              <a:rPr lang="en-US" sz="2800" b="1" i="1" u="sng" dirty="0" smtClean="0"/>
              <a:t>no specific purpose</a:t>
            </a:r>
            <a:r>
              <a:rPr lang="en-US" sz="2800" b="1" dirty="0" smtClean="0"/>
              <a:t> for the classifier (like application to a Target Marketing Problem)</a:t>
            </a:r>
            <a:endParaRPr lang="en-US" sz="2800" b="1" dirty="0"/>
          </a:p>
        </p:txBody>
      </p:sp>
      <p:sp>
        <p:nvSpPr>
          <p:cNvPr id="11267" name="Rectangle 3"/>
          <p:cNvSpPr>
            <a:spLocks noGrp="1" noChangeArrowheads="1"/>
          </p:cNvSpPr>
          <p:nvPr>
            <p:ph type="body" idx="1"/>
          </p:nvPr>
        </p:nvSpPr>
        <p:spPr>
          <a:xfrm>
            <a:off x="457200" y="3200400"/>
            <a:ext cx="8229600" cy="3505200"/>
          </a:xfrm>
        </p:spPr>
        <p:txBody>
          <a:bodyPr/>
          <a:lstStyle/>
          <a:p>
            <a:pPr marL="812800" indent="-812800">
              <a:lnSpc>
                <a:spcPct val="90000"/>
              </a:lnSpc>
              <a:buFontTx/>
              <a:buNone/>
            </a:pPr>
            <a:r>
              <a:rPr lang="en-US" sz="2800" dirty="0" smtClean="0"/>
              <a:t> </a:t>
            </a:r>
            <a:r>
              <a:rPr lang="en-US" sz="2800" b="1" dirty="0" smtClean="0"/>
              <a:t>Case </a:t>
            </a:r>
            <a:r>
              <a:rPr lang="en-US" sz="2800" b="1" dirty="0"/>
              <a:t>I</a:t>
            </a:r>
            <a:r>
              <a:rPr lang="en-US" sz="2800" b="1" dirty="0" smtClean="0"/>
              <a:t>:</a:t>
            </a:r>
            <a:r>
              <a:rPr lang="en-US" sz="2800" dirty="0" smtClean="0"/>
              <a:t> Base the Performance of the Classifier on the Scoring of an </a:t>
            </a:r>
            <a:r>
              <a:rPr lang="en-US" sz="2800" b="1" dirty="0" smtClean="0"/>
              <a:t>Entire</a:t>
            </a:r>
            <a:r>
              <a:rPr lang="en-US" sz="2800" dirty="0" smtClean="0"/>
              <a:t> Hold-out Sample with </a:t>
            </a:r>
            <a:r>
              <a:rPr lang="en-US" sz="2800" b="1" dirty="0" smtClean="0"/>
              <a:t>no knowledge </a:t>
            </a:r>
            <a:r>
              <a:rPr lang="en-US" sz="2800" dirty="0" smtClean="0"/>
              <a:t>of the “Payoff” Matrix (This Power Point Presentation)</a:t>
            </a:r>
          </a:p>
          <a:p>
            <a:pPr marL="812800" indent="-812800">
              <a:lnSpc>
                <a:spcPct val="90000"/>
              </a:lnSpc>
              <a:buFontTx/>
              <a:buNone/>
            </a:pPr>
            <a:r>
              <a:rPr lang="en-US" sz="2800" dirty="0" smtClean="0"/>
              <a:t> </a:t>
            </a:r>
            <a:r>
              <a:rPr lang="en-US" sz="2800" b="1" dirty="0" smtClean="0"/>
              <a:t>Case </a:t>
            </a:r>
            <a:r>
              <a:rPr lang="en-US" sz="2800" b="1" dirty="0"/>
              <a:t>II: </a:t>
            </a:r>
            <a:r>
              <a:rPr lang="en-US" sz="2800" b="1" dirty="0" smtClean="0"/>
              <a:t>At Least Some Information</a:t>
            </a:r>
            <a:r>
              <a:rPr lang="en-US" sz="2800" dirty="0" smtClean="0"/>
              <a:t> is known about the “Payoff” Matrix and the Classifier is chosen to maximize Payoff.  (Next Power Point Presentation)  </a:t>
            </a:r>
            <a:endParaRPr lang="en-US" sz="2800" dirty="0"/>
          </a:p>
          <a:p>
            <a:pPr marL="812800" indent="-812800">
              <a:lnSpc>
                <a:spcPct val="90000"/>
              </a:lnSpc>
              <a:buFontTx/>
              <a:buNone/>
            </a:pPr>
            <a:r>
              <a:rPr lang="en-US" sz="2800" dirty="0"/>
              <a:t>   </a:t>
            </a:r>
          </a:p>
          <a:p>
            <a:pPr marL="812800" indent="-812800">
              <a:lnSpc>
                <a:spcPct val="90000"/>
              </a:lnSpc>
              <a:buFontTx/>
              <a:buNone/>
            </a:pPr>
            <a:r>
              <a:rPr lang="en-US" sz="24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6918036"/>
              </p:ext>
            </p:extLst>
          </p:nvPr>
        </p:nvGraphicFramePr>
        <p:xfrm>
          <a:off x="1905000" y="1905000"/>
          <a:ext cx="5181601" cy="2743201"/>
        </p:xfrm>
        <a:graphic>
          <a:graphicData uri="http://schemas.openxmlformats.org/drawingml/2006/table">
            <a:tbl>
              <a:tblPr>
                <a:tableStyleId>{5C22544A-7EE6-4342-B048-85BDC9FD1C3A}</a:tableStyleId>
              </a:tblPr>
              <a:tblGrid>
                <a:gridCol w="1313981"/>
                <a:gridCol w="1313981"/>
                <a:gridCol w="1313981"/>
                <a:gridCol w="1239658"/>
              </a:tblGrid>
              <a:tr h="410705">
                <a:tc rowSpan="2" gridSpan="2">
                  <a:txBody>
                    <a:bodyPr/>
                    <a:lstStyle/>
                    <a:p>
                      <a:pPr marL="0" marR="0" algn="ctr">
                        <a:spcBef>
                          <a:spcPts val="0"/>
                        </a:spcBef>
                        <a:spcAft>
                          <a:spcPts val="0"/>
                        </a:spcAft>
                      </a:pPr>
                      <a:r>
                        <a:rPr lang="en-US" sz="1200" dirty="0">
                          <a:effectLst/>
                        </a:rPr>
                        <a:t> </a:t>
                      </a:r>
                      <a:endParaRPr lang="en-US" sz="1200" dirty="0">
                        <a:effectLst/>
                        <a:latin typeface="Times New Roman"/>
                        <a:ea typeface="SimSun"/>
                      </a:endParaRPr>
                    </a:p>
                  </a:txBody>
                  <a:tcPr marL="68580" marR="68580" marT="0" marB="0" anchor="ctr"/>
                </a:tc>
                <a:tc rowSpan="2" hMerge="1">
                  <a:txBody>
                    <a:bodyPr/>
                    <a:lstStyle/>
                    <a:p>
                      <a:endParaRPr lang="en-US"/>
                    </a:p>
                  </a:txBody>
                  <a:tcPr/>
                </a:tc>
                <a:tc gridSpan="2">
                  <a:txBody>
                    <a:bodyPr/>
                    <a:lstStyle/>
                    <a:p>
                      <a:pPr marL="0" marR="0" algn="ctr">
                        <a:spcBef>
                          <a:spcPts val="0"/>
                        </a:spcBef>
                        <a:spcAft>
                          <a:spcPts val="0"/>
                        </a:spcAft>
                      </a:pPr>
                      <a:r>
                        <a:rPr lang="en-US" sz="1200" dirty="0" smtClean="0">
                          <a:effectLst/>
                        </a:rPr>
                        <a:t>Predicted </a:t>
                      </a:r>
                      <a:r>
                        <a:rPr lang="en-US" sz="1200" dirty="0">
                          <a:effectLst/>
                        </a:rPr>
                        <a:t>Value</a:t>
                      </a:r>
                      <a:endParaRPr lang="en-US" sz="1200" dirty="0">
                        <a:effectLst/>
                        <a:latin typeface="Times New Roman"/>
                        <a:ea typeface="SimSun"/>
                      </a:endParaRPr>
                    </a:p>
                  </a:txBody>
                  <a:tcPr marL="68580" marR="68580" marT="0" marB="0" anchor="ctr"/>
                </a:tc>
                <a:tc hMerge="1">
                  <a:txBody>
                    <a:bodyPr/>
                    <a:lstStyle/>
                    <a:p>
                      <a:endParaRPr lang="en-US"/>
                    </a:p>
                  </a:txBody>
                  <a:tcPr/>
                </a:tc>
              </a:tr>
              <a:tr h="348712">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0</a:t>
                      </a:r>
                      <a:endParaRPr lang="en-US" sz="1200">
                        <a:effectLst/>
                        <a:latin typeface="Times New Roman"/>
                        <a:ea typeface="SimSun"/>
                      </a:endParaRPr>
                    </a:p>
                  </a:txBody>
                  <a:tcPr marL="68580" marR="68580" marT="0" marB="0" anchor="ctr"/>
                </a:tc>
              </a:tr>
              <a:tr h="991892">
                <a:tc rowSpan="2">
                  <a:txBody>
                    <a:bodyPr/>
                    <a:lstStyle/>
                    <a:p>
                      <a:pPr marL="0" marR="0" algn="ctr">
                        <a:spcBef>
                          <a:spcPts val="0"/>
                        </a:spcBef>
                        <a:spcAft>
                          <a:spcPts val="0"/>
                        </a:spcAft>
                      </a:pPr>
                      <a:r>
                        <a:rPr lang="en-US" sz="1200" dirty="0" smtClean="0">
                          <a:effectLst/>
                        </a:rPr>
                        <a:t>Actual </a:t>
                      </a:r>
                      <a:r>
                        <a:rPr lang="en-US" sz="1200" dirty="0">
                          <a:effectLst/>
                        </a:rPr>
                        <a:t>value</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True Positive</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a:effectLst/>
                        </a:rPr>
                        <a:t>False </a:t>
                      </a:r>
                      <a:r>
                        <a:rPr lang="en-US" sz="1200" dirty="0" smtClean="0">
                          <a:effectLst/>
                        </a:rPr>
                        <a:t>Negative</a:t>
                      </a:r>
                      <a:endParaRPr lang="en-US" sz="1200" dirty="0">
                        <a:effectLst/>
                      </a:endParaRPr>
                    </a:p>
                    <a:p>
                      <a:pPr marL="0" marR="0" algn="ctr">
                        <a:spcBef>
                          <a:spcPts val="0"/>
                        </a:spcBef>
                        <a:spcAft>
                          <a:spcPts val="0"/>
                        </a:spcAft>
                      </a:pPr>
                      <a:r>
                        <a:rPr lang="en-US" sz="1200" dirty="0">
                          <a:effectLst/>
                        </a:rPr>
                        <a:t>(Type I Error)</a:t>
                      </a:r>
                      <a:endParaRPr lang="en-US" sz="1200" dirty="0">
                        <a:effectLst/>
                        <a:latin typeface="Times New Roman"/>
                        <a:ea typeface="SimSun"/>
                      </a:endParaRPr>
                    </a:p>
                  </a:txBody>
                  <a:tcPr marL="68580" marR="68580" marT="0" marB="0" anchor="ctr"/>
                </a:tc>
              </a:tr>
              <a:tr h="991892">
                <a:tc vMerge="1">
                  <a:txBody>
                    <a:bodyPr/>
                    <a:lstStyle/>
                    <a:p>
                      <a:endParaRPr lang="en-US"/>
                    </a:p>
                  </a:txBody>
                  <a:tcPr/>
                </a:tc>
                <a:tc>
                  <a:txBody>
                    <a:bodyPr/>
                    <a:lstStyle/>
                    <a:p>
                      <a:pPr marL="0" marR="0" algn="ctr">
                        <a:spcBef>
                          <a:spcPts val="0"/>
                        </a:spcBef>
                        <a:spcAft>
                          <a:spcPts val="0"/>
                        </a:spcAft>
                      </a:pPr>
                      <a:r>
                        <a:rPr lang="en-US" sz="1200">
                          <a:effectLst/>
                        </a:rPr>
                        <a:t>0</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a:effectLst/>
                        </a:rPr>
                        <a:t>False </a:t>
                      </a:r>
                      <a:r>
                        <a:rPr lang="en-US" sz="1200" dirty="0" smtClean="0">
                          <a:effectLst/>
                        </a:rPr>
                        <a:t>Positive</a:t>
                      </a:r>
                      <a:endParaRPr lang="en-US" sz="1200" dirty="0">
                        <a:effectLst/>
                      </a:endParaRPr>
                    </a:p>
                    <a:p>
                      <a:pPr marL="0" marR="0" algn="ctr">
                        <a:spcBef>
                          <a:spcPts val="0"/>
                        </a:spcBef>
                        <a:spcAft>
                          <a:spcPts val="0"/>
                        </a:spcAft>
                      </a:pPr>
                      <a:r>
                        <a:rPr lang="en-US" sz="1200" dirty="0">
                          <a:effectLst/>
                        </a:rPr>
                        <a:t>(Type II Error)</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a:effectLst/>
                        </a:rPr>
                        <a:t>True Negative</a:t>
                      </a:r>
                      <a:endParaRPr lang="en-US" sz="12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3953339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3611562"/>
              </a:xfrm>
            </p:spPr>
            <p:txBody>
              <a:bodyPr/>
              <a:lstStyle/>
              <a:p>
                <a:pPr/>
                <a:r>
                  <a:rPr lang="en-US" sz="2800" b="1" dirty="0" smtClean="0"/>
                  <a:t>Classification Matrix</a:t>
                </a:r>
                <a:br>
                  <a:rPr lang="en-US" sz="2800" b="1" dirty="0" smtClean="0"/>
                </a:br>
                <a:r>
                  <a:rPr lang="en-US" sz="2800" b="1" dirty="0" smtClean="0"/>
                  <a:t>with Outcomes on a Hold-out Sample</a:t>
                </a:r>
                <a:br>
                  <a:rPr lang="en-US" sz="2800" b="1" dirty="0" smtClean="0"/>
                </a:br>
                <a14:m>
                  <m:oMathPara xmlns:m="http://schemas.openxmlformats.org/officeDocument/2006/math">
                    <m:oMathParaPr>
                      <m:jc m:val="left"/>
                    </m:oMathParaPr>
                    <m:oMath xmlns:m="http://schemas.openxmlformats.org/officeDocument/2006/math">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𝟏𝟏</m:t>
                          </m:r>
                        </m:sub>
                      </m:sSub>
                      <m:r>
                        <a:rPr lang="en-US" sz="1800" b="1" i="1" smtClean="0">
                          <a:latin typeface="Cambria Math"/>
                        </a:rPr>
                        <m:t>=</m:t>
                      </m:r>
                      <m:r>
                        <a:rPr lang="en-US" sz="1800" b="1" i="1" smtClean="0">
                          <a:latin typeface="Cambria Math"/>
                        </a:rPr>
                        <m:t>𝒏𝒖𝒎𝒃𝒆𝒓</m:t>
                      </m:r>
                      <m:r>
                        <a:rPr lang="en-US" sz="1800" b="1" i="1" smtClean="0">
                          <a:latin typeface="Cambria Math"/>
                        </a:rPr>
                        <m:t> </m:t>
                      </m:r>
                      <m:r>
                        <a:rPr lang="en-US" sz="1800" b="1" i="1" smtClean="0">
                          <a:latin typeface="Cambria Math"/>
                        </a:rPr>
                        <m:t>𝒐𝒇</m:t>
                      </m:r>
                      <m:r>
                        <a:rPr lang="en-US" sz="1800" b="1" i="1" smtClean="0">
                          <a:latin typeface="Cambria Math"/>
                        </a:rPr>
                        <m:t> </m:t>
                      </m:r>
                      <m:r>
                        <a:rPr lang="en-US" sz="1800" b="1" i="1" smtClean="0">
                          <a:latin typeface="Cambria Math"/>
                        </a:rPr>
                        <m:t>𝒄𝒂𝒔𝒆𝒔</m:t>
                      </m:r>
                      <m:r>
                        <a:rPr lang="en-US" sz="1800" b="1" i="1" smtClean="0">
                          <a:latin typeface="Cambria Math"/>
                        </a:rPr>
                        <m:t> </m:t>
                      </m:r>
                      <m:r>
                        <a:rPr lang="en-US" sz="1800" b="1" i="1" smtClean="0">
                          <a:latin typeface="Cambria Math"/>
                        </a:rPr>
                        <m:t>𝒄𝒐𝒓𝒓𝒆𝒄𝒕𝒍𝒚</m:t>
                      </m:r>
                      <m:r>
                        <a:rPr lang="en-US" sz="1800" b="1" i="1" smtClean="0">
                          <a:latin typeface="Cambria Math"/>
                        </a:rPr>
                        <m:t> </m:t>
                      </m:r>
                      <m:r>
                        <a:rPr lang="en-US" sz="1800" b="1" i="1" smtClean="0">
                          <a:latin typeface="Cambria Math"/>
                        </a:rPr>
                        <m:t>𝒄𝒍𝒂𝒔𝒔𝒊𝒇𝒊𝒆𝒅</m:t>
                      </m:r>
                      <m:r>
                        <a:rPr lang="en-US" sz="1800" b="1" i="1" smtClean="0">
                          <a:latin typeface="Cambria Math"/>
                        </a:rPr>
                        <m:t> </m:t>
                      </m:r>
                      <m:r>
                        <a:rPr lang="en-US" sz="1800" b="1" i="1" smtClean="0">
                          <a:latin typeface="Cambria Math"/>
                        </a:rPr>
                        <m:t>𝒊𝒏</m:t>
                      </m:r>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𝑪</m:t>
                          </m:r>
                        </m:e>
                        <m:sub>
                          <m:r>
                            <a:rPr lang="en-US" sz="1800" b="1" i="1" smtClean="0">
                              <a:latin typeface="Cambria Math"/>
                            </a:rPr>
                            <m:t>𝟏</m:t>
                          </m:r>
                        </m:sub>
                      </m:sSub>
                    </m:oMath>
                    <m:oMath xmlns:m="http://schemas.openxmlformats.org/officeDocument/2006/math">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𝟎𝟎</m:t>
                          </m:r>
                        </m:sub>
                      </m:sSub>
                      <m:r>
                        <a:rPr lang="en-US" sz="1800" b="1" i="1" smtClean="0">
                          <a:latin typeface="Cambria Math"/>
                        </a:rPr>
                        <m:t>=</m:t>
                      </m:r>
                      <m:r>
                        <a:rPr lang="en-US" sz="1800" b="1" i="1" smtClean="0">
                          <a:latin typeface="Cambria Math"/>
                        </a:rPr>
                        <m:t>𝒏𝒖𝒎𝒃𝒆𝒓</m:t>
                      </m:r>
                      <m:r>
                        <a:rPr lang="en-US" sz="1800" b="1" i="1" smtClean="0">
                          <a:latin typeface="Cambria Math"/>
                        </a:rPr>
                        <m:t> </m:t>
                      </m:r>
                      <m:r>
                        <a:rPr lang="en-US" sz="1800" b="1" i="1" smtClean="0">
                          <a:latin typeface="Cambria Math"/>
                        </a:rPr>
                        <m:t>𝒐𝒇</m:t>
                      </m:r>
                      <m:r>
                        <a:rPr lang="en-US" sz="1800" b="1" i="1" smtClean="0">
                          <a:latin typeface="Cambria Math"/>
                        </a:rPr>
                        <m:t> </m:t>
                      </m:r>
                      <m:r>
                        <a:rPr lang="en-US" sz="1800" b="1" i="1" smtClean="0">
                          <a:latin typeface="Cambria Math"/>
                        </a:rPr>
                        <m:t>𝒄𝒂𝒔𝒆𝒔</m:t>
                      </m:r>
                      <m:r>
                        <a:rPr lang="en-US" sz="1800" b="1" i="1" smtClean="0">
                          <a:latin typeface="Cambria Math"/>
                        </a:rPr>
                        <m:t> </m:t>
                      </m:r>
                      <m:r>
                        <a:rPr lang="en-US" sz="1800" b="1" i="1" smtClean="0">
                          <a:latin typeface="Cambria Math"/>
                        </a:rPr>
                        <m:t>𝒄𝒐𝒓𝒓𝒆𝒄𝒕𝒍𝒚</m:t>
                      </m:r>
                      <m:r>
                        <a:rPr lang="en-US" sz="1800" b="1" i="1" smtClean="0">
                          <a:latin typeface="Cambria Math"/>
                        </a:rPr>
                        <m:t> </m:t>
                      </m:r>
                      <m:r>
                        <a:rPr lang="en-US" sz="1800" b="1" i="1" smtClean="0">
                          <a:latin typeface="Cambria Math"/>
                        </a:rPr>
                        <m:t>𝒄𝒍𝒂𝒔𝒔𝒊𝒇𝒊𝒆𝒅</m:t>
                      </m:r>
                      <m:r>
                        <a:rPr lang="en-US" sz="1800" b="1" i="1" smtClean="0">
                          <a:latin typeface="Cambria Math"/>
                        </a:rPr>
                        <m:t> </m:t>
                      </m:r>
                      <m:r>
                        <a:rPr lang="en-US" sz="1800" b="1" i="1" smtClean="0">
                          <a:latin typeface="Cambria Math"/>
                        </a:rPr>
                        <m:t>𝒊𝒏</m:t>
                      </m:r>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𝑪</m:t>
                          </m:r>
                        </m:e>
                        <m:sub>
                          <m:r>
                            <a:rPr lang="en-US" sz="1800" b="1" i="1" smtClean="0">
                              <a:latin typeface="Cambria Math"/>
                            </a:rPr>
                            <m:t>𝟎</m:t>
                          </m:r>
                        </m:sub>
                      </m:sSub>
                    </m:oMath>
                    <m:oMath xmlns:m="http://schemas.openxmlformats.org/officeDocument/2006/math">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𝟏𝟎</m:t>
                          </m:r>
                        </m:sub>
                      </m:sSub>
                      <m:r>
                        <a:rPr lang="en-US" sz="1800" b="1" i="1" smtClean="0">
                          <a:latin typeface="Cambria Math"/>
                        </a:rPr>
                        <m:t>=</m:t>
                      </m:r>
                      <m:r>
                        <a:rPr lang="en-US" sz="1800" b="1" i="1" smtClean="0">
                          <a:latin typeface="Cambria Math"/>
                        </a:rPr>
                        <m:t>𝒏𝒖𝒎𝒃𝒆𝒓</m:t>
                      </m:r>
                      <m:r>
                        <a:rPr lang="en-US" sz="1800" b="1" i="1" smtClean="0">
                          <a:latin typeface="Cambria Math"/>
                        </a:rPr>
                        <m:t> </m:t>
                      </m:r>
                      <m:r>
                        <a:rPr lang="en-US" sz="1800" b="1" i="1" smtClean="0">
                          <a:latin typeface="Cambria Math"/>
                        </a:rPr>
                        <m:t>𝒐𝒇</m:t>
                      </m:r>
                      <m:r>
                        <a:rPr lang="en-US" sz="1800" b="1" i="1" smtClean="0">
                          <a:latin typeface="Cambria Math"/>
                        </a:rPr>
                        <m:t> </m:t>
                      </m:r>
                      <m:sSup>
                        <m:sSupPr>
                          <m:ctrlPr>
                            <a:rPr lang="en-US" sz="1800" b="1" i="1" smtClean="0">
                              <a:latin typeface="Cambria Math" panose="02040503050406030204" pitchFamily="18" charset="0"/>
                            </a:rPr>
                          </m:ctrlPr>
                        </m:sSupPr>
                        <m:e>
                          <m:r>
                            <a:rPr lang="en-US" sz="1800" b="1" i="1" smtClean="0">
                              <a:latin typeface="Cambria Math"/>
                            </a:rPr>
                            <m:t>𝟏</m:t>
                          </m:r>
                        </m:e>
                        <m:sup>
                          <m:r>
                            <a:rPr lang="en-US" sz="1800" b="1" i="1" smtClean="0">
                              <a:latin typeface="Cambria Math"/>
                            </a:rPr>
                            <m:t>′</m:t>
                          </m:r>
                        </m:sup>
                      </m:sSup>
                      <m:r>
                        <a:rPr lang="en-US" sz="1800" b="1" i="1" smtClean="0">
                          <a:latin typeface="Cambria Math"/>
                        </a:rPr>
                        <m:t>𝒔</m:t>
                      </m:r>
                      <m:r>
                        <a:rPr lang="en-US" sz="1800" b="1" i="1" smtClean="0">
                          <a:latin typeface="Cambria Math"/>
                        </a:rPr>
                        <m:t> </m:t>
                      </m:r>
                      <m:r>
                        <a:rPr lang="en-US" sz="1800" b="1" i="1" smtClean="0">
                          <a:latin typeface="Cambria Math"/>
                        </a:rPr>
                        <m:t>𝒎𝒊𝒔𝒄𝒍𝒂𝒔𝒔𝒊𝒇𝒊𝒆𝒅</m:t>
                      </m:r>
                      <m:r>
                        <a:rPr lang="en-US" sz="1800" b="1" i="1" smtClean="0">
                          <a:latin typeface="Cambria Math"/>
                        </a:rPr>
                        <m:t> </m:t>
                      </m:r>
                      <m:r>
                        <a:rPr lang="en-US" sz="1800" b="1" i="1" smtClean="0">
                          <a:latin typeface="Cambria Math"/>
                        </a:rPr>
                        <m:t>𝒂𝒔</m:t>
                      </m:r>
                      <m:r>
                        <a:rPr lang="en-US" sz="1800" b="1" i="1" smtClean="0">
                          <a:latin typeface="Cambria Math"/>
                        </a:rPr>
                        <m:t> </m:t>
                      </m:r>
                      <m:sSup>
                        <m:sSupPr>
                          <m:ctrlPr>
                            <a:rPr lang="en-US" sz="1800" b="1" i="1" smtClean="0">
                              <a:latin typeface="Cambria Math" panose="02040503050406030204" pitchFamily="18" charset="0"/>
                            </a:rPr>
                          </m:ctrlPr>
                        </m:sSupPr>
                        <m:e>
                          <m:r>
                            <a:rPr lang="en-US" sz="1800" b="1" i="1" smtClean="0">
                              <a:latin typeface="Cambria Math"/>
                            </a:rPr>
                            <m:t>𝟎</m:t>
                          </m:r>
                        </m:e>
                        <m:sup>
                          <m:r>
                            <a:rPr lang="en-US" sz="1800" b="1" i="1" smtClean="0">
                              <a:latin typeface="Cambria Math"/>
                            </a:rPr>
                            <m:t>′</m:t>
                          </m:r>
                        </m:sup>
                      </m:sSup>
                      <m:r>
                        <a:rPr lang="en-US" sz="1800" b="1" i="1" smtClean="0">
                          <a:latin typeface="Cambria Math"/>
                        </a:rPr>
                        <m:t>𝒔</m:t>
                      </m:r>
                      <m:r>
                        <a:rPr lang="en-US" sz="1800" b="1" i="1" smtClean="0">
                          <a:latin typeface="Cambria Math"/>
                        </a:rPr>
                        <m:t> </m:t>
                      </m:r>
                      <m:d>
                        <m:dPr>
                          <m:ctrlPr>
                            <a:rPr lang="en-US" sz="1800" b="1" i="1" smtClean="0">
                              <a:latin typeface="Cambria Math" panose="02040503050406030204" pitchFamily="18" charset="0"/>
                            </a:rPr>
                          </m:ctrlPr>
                        </m:dPr>
                        <m:e>
                          <m:r>
                            <a:rPr lang="en-US" sz="1800" b="1" i="1" smtClean="0">
                              <a:latin typeface="Cambria Math"/>
                            </a:rPr>
                            <m:t>𝑻𝒚𝒑𝒆</m:t>
                          </m:r>
                          <m:r>
                            <a:rPr lang="en-US" sz="1800" b="1" i="1" smtClean="0">
                              <a:latin typeface="Cambria Math"/>
                            </a:rPr>
                            <m:t> </m:t>
                          </m:r>
                          <m:r>
                            <a:rPr lang="en-US" sz="1800" b="1" i="1" smtClean="0">
                              <a:latin typeface="Cambria Math"/>
                            </a:rPr>
                            <m:t>𝑰</m:t>
                          </m:r>
                          <m:r>
                            <a:rPr lang="en-US" sz="1800" b="1" i="1" smtClean="0">
                              <a:latin typeface="Cambria Math"/>
                            </a:rPr>
                            <m:t> </m:t>
                          </m:r>
                          <m:r>
                            <a:rPr lang="en-US" sz="1800" b="1" i="1" smtClean="0">
                              <a:latin typeface="Cambria Math"/>
                            </a:rPr>
                            <m:t>𝑬𝒓𝒓𝒐𝒓</m:t>
                          </m:r>
                        </m:e>
                      </m:d>
                    </m:oMath>
                    <m:oMath xmlns:m="http://schemas.openxmlformats.org/officeDocument/2006/math">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𝟎𝟏</m:t>
                          </m:r>
                        </m:sub>
                      </m:sSub>
                      <m:r>
                        <a:rPr lang="en-US" sz="1800" b="1" i="1" smtClean="0">
                          <a:latin typeface="Cambria Math"/>
                        </a:rPr>
                        <m:t>=</m:t>
                      </m:r>
                      <m:r>
                        <a:rPr lang="en-US" sz="1800" b="1" i="1" smtClean="0">
                          <a:latin typeface="Cambria Math"/>
                        </a:rPr>
                        <m:t>𝒏𝒖𝒎𝒃𝒆𝒓</m:t>
                      </m:r>
                      <m:r>
                        <a:rPr lang="en-US" sz="1800" b="1" i="1" smtClean="0">
                          <a:latin typeface="Cambria Math"/>
                        </a:rPr>
                        <m:t> </m:t>
                      </m:r>
                      <m:r>
                        <a:rPr lang="en-US" sz="1800" b="1" i="1" smtClean="0">
                          <a:latin typeface="Cambria Math"/>
                        </a:rPr>
                        <m:t>𝒐𝒇</m:t>
                      </m:r>
                      <m:r>
                        <a:rPr lang="en-US" sz="1800" b="1" i="1" smtClean="0">
                          <a:latin typeface="Cambria Math"/>
                        </a:rPr>
                        <m:t> </m:t>
                      </m:r>
                      <m:sSup>
                        <m:sSupPr>
                          <m:ctrlPr>
                            <a:rPr lang="en-US" sz="1800" b="1" i="1" smtClean="0">
                              <a:latin typeface="Cambria Math" panose="02040503050406030204" pitchFamily="18" charset="0"/>
                            </a:rPr>
                          </m:ctrlPr>
                        </m:sSupPr>
                        <m:e>
                          <m:r>
                            <a:rPr lang="en-US" sz="1800" b="1" i="1" smtClean="0">
                              <a:latin typeface="Cambria Math"/>
                            </a:rPr>
                            <m:t>𝟎</m:t>
                          </m:r>
                        </m:e>
                        <m:sup>
                          <m:r>
                            <a:rPr lang="en-US" sz="1800" b="1" i="1" smtClean="0">
                              <a:latin typeface="Cambria Math"/>
                            </a:rPr>
                            <m:t>′</m:t>
                          </m:r>
                        </m:sup>
                      </m:sSup>
                      <m:r>
                        <a:rPr lang="en-US" sz="1800" b="1" i="1" smtClean="0">
                          <a:latin typeface="Cambria Math"/>
                        </a:rPr>
                        <m:t>𝒔</m:t>
                      </m:r>
                      <m:r>
                        <a:rPr lang="en-US" sz="1800" b="1" i="1" smtClean="0">
                          <a:latin typeface="Cambria Math"/>
                        </a:rPr>
                        <m:t> </m:t>
                      </m:r>
                      <m:r>
                        <a:rPr lang="en-US" sz="1800" b="1" i="1" smtClean="0">
                          <a:latin typeface="Cambria Math"/>
                        </a:rPr>
                        <m:t>𝒎𝒊𝒔𝒄𝒍𝒂𝒔𝒔𝒊𝒇𝒊𝒆𝒅</m:t>
                      </m:r>
                      <m:r>
                        <a:rPr lang="en-US" sz="1800" b="1" i="1" smtClean="0">
                          <a:latin typeface="Cambria Math"/>
                        </a:rPr>
                        <m:t> </m:t>
                      </m:r>
                      <m:r>
                        <a:rPr lang="en-US" sz="1800" b="1" i="1" smtClean="0">
                          <a:latin typeface="Cambria Math"/>
                        </a:rPr>
                        <m:t>𝒂𝒔</m:t>
                      </m:r>
                      <m:r>
                        <a:rPr lang="en-US" sz="1800" b="1" i="1" smtClean="0">
                          <a:latin typeface="Cambria Math"/>
                        </a:rPr>
                        <m:t> </m:t>
                      </m:r>
                      <m:sSup>
                        <m:sSupPr>
                          <m:ctrlPr>
                            <a:rPr lang="en-US" sz="1800" b="1" i="1" smtClean="0">
                              <a:latin typeface="Cambria Math" panose="02040503050406030204" pitchFamily="18" charset="0"/>
                            </a:rPr>
                          </m:ctrlPr>
                        </m:sSupPr>
                        <m:e>
                          <m:r>
                            <a:rPr lang="en-US" sz="1800" b="1" i="1" smtClean="0">
                              <a:latin typeface="Cambria Math"/>
                            </a:rPr>
                            <m:t>𝟏</m:t>
                          </m:r>
                        </m:e>
                        <m:sup>
                          <m:r>
                            <a:rPr lang="en-US" sz="1800" b="1" i="1" smtClean="0">
                              <a:latin typeface="Cambria Math"/>
                            </a:rPr>
                            <m:t>′</m:t>
                          </m:r>
                        </m:sup>
                      </m:sSup>
                      <m:r>
                        <a:rPr lang="en-US" sz="1800" b="1" i="1" smtClean="0">
                          <a:latin typeface="Cambria Math"/>
                        </a:rPr>
                        <m:t>𝒔</m:t>
                      </m:r>
                      <m:r>
                        <a:rPr lang="en-US" sz="1800" b="1" i="1" smtClean="0">
                          <a:latin typeface="Cambria Math"/>
                        </a:rPr>
                        <m:t> </m:t>
                      </m:r>
                      <m:d>
                        <m:dPr>
                          <m:ctrlPr>
                            <a:rPr lang="en-US" sz="1800" b="1" i="1" smtClean="0">
                              <a:latin typeface="Cambria Math" panose="02040503050406030204" pitchFamily="18" charset="0"/>
                            </a:rPr>
                          </m:ctrlPr>
                        </m:dPr>
                        <m:e>
                          <m:r>
                            <a:rPr lang="en-US" sz="1800" b="1" i="1" smtClean="0">
                              <a:latin typeface="Cambria Math"/>
                            </a:rPr>
                            <m:t>𝑻𝒚𝒑𝒆</m:t>
                          </m:r>
                          <m:r>
                            <a:rPr lang="en-US" sz="1800" b="1" i="1" smtClean="0">
                              <a:latin typeface="Cambria Math"/>
                            </a:rPr>
                            <m:t> </m:t>
                          </m:r>
                          <m:r>
                            <a:rPr lang="en-US" sz="1800" b="1" i="1" smtClean="0">
                              <a:latin typeface="Cambria Math"/>
                            </a:rPr>
                            <m:t>𝑰𝑰</m:t>
                          </m:r>
                          <m:r>
                            <a:rPr lang="en-US" sz="1800" b="1" i="1" smtClean="0">
                              <a:latin typeface="Cambria Math"/>
                            </a:rPr>
                            <m:t> </m:t>
                          </m:r>
                          <m:r>
                            <a:rPr lang="en-US" sz="1800" b="1" i="1" smtClean="0">
                              <a:latin typeface="Cambria Math"/>
                            </a:rPr>
                            <m:t>𝑬𝒓𝒓𝒐𝒓</m:t>
                          </m:r>
                        </m:e>
                      </m:d>
                    </m:oMath>
                    <m:oMath xmlns:m="http://schemas.openxmlformats.org/officeDocument/2006/math">
                      <m:r>
                        <a:rPr lang="en-US" sz="1800" b="1" i="1" smtClean="0">
                          <a:latin typeface="Cambria Math"/>
                        </a:rPr>
                        <m:t>𝑵</m:t>
                      </m:r>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𝟏𝟏</m:t>
                          </m:r>
                        </m:sub>
                      </m:sSub>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𝟎𝟎</m:t>
                          </m:r>
                        </m:sub>
                      </m:sSub>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𝟏𝟎</m:t>
                          </m:r>
                        </m:sub>
                      </m:sSub>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𝟎𝟏</m:t>
                          </m:r>
                        </m:sub>
                      </m:sSub>
                      <m:r>
                        <a:rPr lang="en-US" sz="1800" b="1" i="1" smtClean="0">
                          <a:latin typeface="Cambria Math"/>
                        </a:rPr>
                        <m:t>=</m:t>
                      </m:r>
                      <m:r>
                        <a:rPr lang="en-US" sz="1800" b="1" i="1" smtClean="0">
                          <a:latin typeface="Cambria Math"/>
                        </a:rPr>
                        <m:t>𝑵𝒖𝒎𝒃𝒆𝒓</m:t>
                      </m:r>
                      <m:r>
                        <a:rPr lang="en-US" sz="1800" b="1" i="1" smtClean="0">
                          <a:latin typeface="Cambria Math"/>
                        </a:rPr>
                        <m:t> </m:t>
                      </m:r>
                      <m:r>
                        <a:rPr lang="en-US" sz="1800" b="1" i="1" smtClean="0">
                          <a:latin typeface="Cambria Math"/>
                        </a:rPr>
                        <m:t>𝒐𝒇</m:t>
                      </m:r>
                      <m:r>
                        <a:rPr lang="en-US" sz="1800" b="1" i="1" smtClean="0">
                          <a:latin typeface="Cambria Math"/>
                        </a:rPr>
                        <m:t> </m:t>
                      </m:r>
                      <m:r>
                        <a:rPr lang="en-US" sz="1800" b="1" i="1" smtClean="0">
                          <a:latin typeface="Cambria Math"/>
                        </a:rPr>
                        <m:t>𝑪𝒂𝒔𝒆𝒔</m:t>
                      </m:r>
                      <m:r>
                        <a:rPr lang="en-US" sz="1800" b="1" i="1" smtClean="0">
                          <a:latin typeface="Cambria Math"/>
                        </a:rPr>
                        <m:t> </m:t>
                      </m:r>
                      <m:r>
                        <a:rPr lang="en-US" sz="1800" b="1" i="1" smtClean="0">
                          <a:latin typeface="Cambria Math"/>
                        </a:rPr>
                        <m:t>𝒊𝒏</m:t>
                      </m:r>
                      <m:r>
                        <a:rPr lang="en-US" sz="1800" b="1" i="1" smtClean="0">
                          <a:latin typeface="Cambria Math"/>
                        </a:rPr>
                        <m:t> </m:t>
                      </m:r>
                      <m:r>
                        <a:rPr lang="en-US" sz="1800" b="1" i="1" smtClean="0">
                          <a:latin typeface="Cambria Math"/>
                        </a:rPr>
                        <m:t>𝑯𝒐𝒍𝒅</m:t>
                      </m:r>
                      <m:r>
                        <a:rPr lang="en-US" sz="1800" b="1" i="1" smtClean="0">
                          <a:latin typeface="Cambria Math"/>
                        </a:rPr>
                        <m:t>−</m:t>
                      </m:r>
                      <m:r>
                        <a:rPr lang="en-US" sz="1800" b="1" i="1" smtClean="0">
                          <a:latin typeface="Cambria Math"/>
                        </a:rPr>
                        <m:t>𝑶𝒖𝒕</m:t>
                      </m:r>
                      <m:r>
                        <a:rPr lang="en-US" sz="1800" b="1" i="1" smtClean="0">
                          <a:latin typeface="Cambria Math"/>
                        </a:rPr>
                        <m:t> </m:t>
                      </m:r>
                      <m:r>
                        <a:rPr lang="en-US" sz="1800" b="1" i="1" smtClean="0">
                          <a:latin typeface="Cambria Math"/>
                        </a:rPr>
                        <m:t>𝑺𝒂𝒎𝒑𝒍𝒆</m:t>
                      </m:r>
                    </m:oMath>
                    <m:oMath xmlns:m="http://schemas.openxmlformats.org/officeDocument/2006/math">
                      <m:r>
                        <a:rPr lang="en-US" sz="1800" b="1" i="1" smtClean="0">
                          <a:latin typeface="Cambria Math"/>
                        </a:rPr>
                        <m:t>𝑨𝑪𝑪</m:t>
                      </m:r>
                      <m:r>
                        <a:rPr lang="en-US" sz="1800" b="1" i="1" smtClean="0">
                          <a:latin typeface="Cambria Math"/>
                        </a:rPr>
                        <m:t>=</m:t>
                      </m:r>
                      <m:f>
                        <m:fPr>
                          <m:ctrlPr>
                            <a:rPr lang="en-US" sz="1800" b="1" i="1" smtClean="0">
                              <a:latin typeface="Cambria Math" panose="02040503050406030204" pitchFamily="18" charset="0"/>
                            </a:rPr>
                          </m:ctrlPr>
                        </m:fPr>
                        <m:num>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𝟏𝟏</m:t>
                              </m:r>
                            </m:sub>
                          </m:sSub>
                          <m:r>
                            <a:rPr lang="en-US" sz="1800" b="1" i="1" smtClean="0">
                              <a:latin typeface="Cambria Math"/>
                            </a:rPr>
                            <m:t>+ </m:t>
                          </m:r>
                          <m:sSub>
                            <m:sSubPr>
                              <m:ctrlPr>
                                <a:rPr lang="en-US" sz="1800" b="1" i="1" smtClean="0">
                                  <a:latin typeface="Cambria Math" panose="02040503050406030204" pitchFamily="18" charset="0"/>
                                </a:rPr>
                              </m:ctrlPr>
                            </m:sSubPr>
                            <m:e>
                              <m:r>
                                <a:rPr lang="en-US" sz="1800" b="1" i="1" smtClean="0">
                                  <a:latin typeface="Cambria Math"/>
                                </a:rPr>
                                <m:t>𝒏</m:t>
                              </m:r>
                            </m:e>
                            <m:sub>
                              <m:r>
                                <a:rPr lang="en-US" sz="1800" b="1" i="1" smtClean="0">
                                  <a:latin typeface="Cambria Math"/>
                                </a:rPr>
                                <m:t>𝟎𝟎</m:t>
                              </m:r>
                            </m:sub>
                          </m:sSub>
                        </m:num>
                        <m:den>
                          <m:r>
                            <a:rPr lang="en-US" sz="1800" b="1" i="1" smtClean="0">
                              <a:latin typeface="Cambria Math"/>
                            </a:rPr>
                            <m:t>𝑵</m:t>
                          </m:r>
                        </m:den>
                      </m:f>
                      <m:r>
                        <a:rPr lang="en-US" sz="1800" b="1" i="1" smtClean="0">
                          <a:latin typeface="Cambria Math"/>
                        </a:rPr>
                        <m:t>=</m:t>
                      </m:r>
                      <m:r>
                        <a:rPr lang="en-US" sz="1800" b="1" i="1" smtClean="0">
                          <a:latin typeface="Cambria Math"/>
                        </a:rPr>
                        <m:t>𝑨𝒄𝒄𝒖𝒓𝒂𝒄𝒚</m:t>
                      </m:r>
                      <m:r>
                        <a:rPr lang="en-US" sz="1800" b="1" i="1" smtClean="0">
                          <a:latin typeface="Cambria Math"/>
                        </a:rPr>
                        <m:t> </m:t>
                      </m:r>
                      <m:r>
                        <a:rPr lang="en-US" sz="1800" b="1" i="1" smtClean="0">
                          <a:latin typeface="Cambria Math"/>
                        </a:rPr>
                        <m:t>𝑹𝒂𝒕𝒆</m:t>
                      </m:r>
                    </m:oMath>
                    <m:oMath xmlns:m="http://schemas.openxmlformats.org/officeDocument/2006/math">
                      <m:r>
                        <a:rPr lang="en-US" sz="1600" b="1" i="1" smtClean="0">
                          <a:latin typeface="Cambria Math"/>
                        </a:rPr>
                        <m:t>𝑺𝒆𝒏𝒔𝒊𝒕𝒊𝒗𝒊𝒕𝒚</m:t>
                      </m:r>
                      <m:r>
                        <a:rPr lang="en-US" sz="1600" b="1" i="1" smtClean="0">
                          <a:latin typeface="Cambria Math"/>
                        </a:rPr>
                        <m:t>=</m:t>
                      </m:r>
                      <m:f>
                        <m:fPr>
                          <m:ctrlPr>
                            <a:rPr lang="en-US" sz="1600" b="1" i="1" smtClean="0">
                              <a:latin typeface="Cambria Math" panose="02040503050406030204" pitchFamily="18" charset="0"/>
                            </a:rPr>
                          </m:ctrlPr>
                        </m:fPr>
                        <m:num>
                          <m:sSub>
                            <m:sSubPr>
                              <m:ctrlPr>
                                <a:rPr lang="en-US" sz="1600" b="1" i="1" smtClean="0">
                                  <a:latin typeface="Cambria Math" panose="02040503050406030204" pitchFamily="18" charset="0"/>
                                </a:rPr>
                              </m:ctrlPr>
                            </m:sSubPr>
                            <m:e>
                              <m:r>
                                <a:rPr lang="en-US" sz="1600" b="1" i="1" smtClean="0">
                                  <a:latin typeface="Cambria Math"/>
                                </a:rPr>
                                <m:t>𝒏</m:t>
                              </m:r>
                            </m:e>
                            <m:sub>
                              <m:r>
                                <a:rPr lang="en-US" sz="1600" b="1" i="1" smtClean="0">
                                  <a:latin typeface="Cambria Math"/>
                                </a:rPr>
                                <m:t>𝟏𝟏</m:t>
                              </m:r>
                            </m:sub>
                          </m:sSub>
                        </m:num>
                        <m:den>
                          <m:sSub>
                            <m:sSubPr>
                              <m:ctrlPr>
                                <a:rPr lang="en-US" sz="1600" b="1" i="1" smtClean="0">
                                  <a:latin typeface="Cambria Math" panose="02040503050406030204" pitchFamily="18" charset="0"/>
                                </a:rPr>
                              </m:ctrlPr>
                            </m:sSubPr>
                            <m:e>
                              <m:r>
                                <a:rPr lang="en-US" sz="1600" b="1" i="1" smtClean="0">
                                  <a:latin typeface="Cambria Math"/>
                                </a:rPr>
                                <m:t>𝒏</m:t>
                              </m:r>
                            </m:e>
                            <m:sub>
                              <m:r>
                                <a:rPr lang="en-US" sz="1600" b="1" i="1" smtClean="0">
                                  <a:latin typeface="Cambria Math"/>
                                </a:rPr>
                                <m:t>𝟏𝟎</m:t>
                              </m:r>
                            </m:sub>
                          </m:sSub>
                          <m:r>
                            <a:rPr lang="en-US" sz="1600" b="1" i="1" smtClean="0">
                              <a:latin typeface="Cambria Math"/>
                            </a:rPr>
                            <m:t>+</m:t>
                          </m:r>
                          <m:sSub>
                            <m:sSubPr>
                              <m:ctrlPr>
                                <a:rPr lang="en-US" sz="1600" b="1" i="1" smtClean="0">
                                  <a:latin typeface="Cambria Math" panose="02040503050406030204" pitchFamily="18" charset="0"/>
                                </a:rPr>
                              </m:ctrlPr>
                            </m:sSubPr>
                            <m:e>
                              <m:r>
                                <a:rPr lang="en-US" sz="1600" b="1" i="1" smtClean="0">
                                  <a:latin typeface="Cambria Math"/>
                                </a:rPr>
                                <m:t>𝒏</m:t>
                              </m:r>
                            </m:e>
                            <m:sub>
                              <m:r>
                                <a:rPr lang="en-US" sz="1600" b="1" i="1" smtClean="0">
                                  <a:latin typeface="Cambria Math"/>
                                </a:rPr>
                                <m:t>𝟏𝟏</m:t>
                              </m:r>
                            </m:sub>
                          </m:sSub>
                        </m:den>
                      </m:f>
                      <m:r>
                        <a:rPr lang="en-US" sz="1600" b="1" i="1" smtClean="0">
                          <a:latin typeface="Cambria Math"/>
                        </a:rPr>
                        <m:t>=</m:t>
                      </m:r>
                      <m:r>
                        <a:rPr lang="en-US" sz="1600" b="1" i="1" smtClean="0">
                          <a:latin typeface="Cambria Math"/>
                        </a:rPr>
                        <m:t>𝒑𝒆𝒓𝒄𝒆𝒏𝒕𝒂𝒈𝒆</m:t>
                      </m:r>
                      <m:r>
                        <a:rPr lang="en-US" sz="1600" b="1" i="1" smtClean="0">
                          <a:latin typeface="Cambria Math"/>
                        </a:rPr>
                        <m:t> </m:t>
                      </m:r>
                      <m:r>
                        <a:rPr lang="en-US" sz="1600" b="1" i="1" smtClean="0">
                          <a:latin typeface="Cambria Math"/>
                        </a:rPr>
                        <m:t>𝒐𝒇</m:t>
                      </m:r>
                      <m:r>
                        <a:rPr lang="en-US" sz="1600" b="1" i="1" smtClean="0">
                          <a:latin typeface="Cambria Math"/>
                        </a:rPr>
                        <m:t> </m:t>
                      </m:r>
                      <m:sSub>
                        <m:sSubPr>
                          <m:ctrlPr>
                            <a:rPr lang="en-US" sz="1600" b="1" i="1" smtClean="0">
                              <a:latin typeface="Cambria Math" panose="02040503050406030204" pitchFamily="18" charset="0"/>
                            </a:rPr>
                          </m:ctrlPr>
                        </m:sSubPr>
                        <m:e>
                          <m:r>
                            <a:rPr lang="en-US" sz="1600" b="1" i="1" smtClean="0">
                              <a:latin typeface="Cambria Math"/>
                            </a:rPr>
                            <m:t>𝑪</m:t>
                          </m:r>
                        </m:e>
                        <m:sub>
                          <m:r>
                            <a:rPr lang="en-US" sz="1600" b="1" i="1" smtClean="0">
                              <a:latin typeface="Cambria Math"/>
                            </a:rPr>
                            <m:t>𝟏</m:t>
                          </m:r>
                        </m:sub>
                      </m:sSub>
                      <m:r>
                        <a:rPr lang="en-US" sz="1600" b="1" i="1" smtClean="0">
                          <a:latin typeface="Cambria Math"/>
                        </a:rPr>
                        <m:t> </m:t>
                      </m:r>
                      <m:r>
                        <a:rPr lang="en-US" sz="1600" b="1" i="1" smtClean="0">
                          <a:latin typeface="Cambria Math"/>
                        </a:rPr>
                        <m:t>𝒎𝒆𝒎𝒃𝒆𝒓𝒔</m:t>
                      </m:r>
                      <m:r>
                        <a:rPr lang="en-US" sz="1600" b="1" i="1" smtClean="0">
                          <a:latin typeface="Cambria Math"/>
                        </a:rPr>
                        <m:t> </m:t>
                      </m:r>
                      <m:r>
                        <a:rPr lang="en-US" sz="1600" b="1" i="1" smtClean="0">
                          <a:latin typeface="Cambria Math"/>
                        </a:rPr>
                        <m:t>𝒄𝒍𝒂𝒔𝒔𝒊𝒇𝒊𝒆𝒅</m:t>
                      </m:r>
                      <m:r>
                        <a:rPr lang="en-US" sz="1600" b="1" i="1" smtClean="0">
                          <a:latin typeface="Cambria Math"/>
                        </a:rPr>
                        <m:t> </m:t>
                      </m:r>
                      <m:r>
                        <a:rPr lang="en-US" sz="1600" b="1" i="1" smtClean="0">
                          <a:latin typeface="Cambria Math"/>
                        </a:rPr>
                        <m:t>𝒄𝒐𝒓𝒓𝒆𝒄𝒕𝒍𝒚</m:t>
                      </m:r>
                    </m:oMath>
                    <m:oMath xmlns:m="http://schemas.openxmlformats.org/officeDocument/2006/math">
                      <m:r>
                        <a:rPr lang="en-US" sz="1600" b="1" i="1" smtClean="0">
                          <a:latin typeface="Cambria Math"/>
                        </a:rPr>
                        <m:t>𝑺𝒑𝒆𝒄𝒊𝒇𝒊𝒄𝒊𝒕𝒚</m:t>
                      </m:r>
                      <m:r>
                        <a:rPr lang="en-US" sz="1600" b="1" i="1" smtClean="0">
                          <a:latin typeface="Cambria Math"/>
                        </a:rPr>
                        <m:t>=</m:t>
                      </m:r>
                      <m:f>
                        <m:fPr>
                          <m:ctrlPr>
                            <a:rPr lang="en-US" sz="1600" b="1" i="1" smtClean="0">
                              <a:latin typeface="Cambria Math" panose="02040503050406030204" pitchFamily="18" charset="0"/>
                            </a:rPr>
                          </m:ctrlPr>
                        </m:fPr>
                        <m:num>
                          <m:sSub>
                            <m:sSubPr>
                              <m:ctrlPr>
                                <a:rPr lang="en-US" sz="1600" b="1" i="1" smtClean="0">
                                  <a:latin typeface="Cambria Math" panose="02040503050406030204" pitchFamily="18" charset="0"/>
                                </a:rPr>
                              </m:ctrlPr>
                            </m:sSubPr>
                            <m:e>
                              <m:r>
                                <a:rPr lang="en-US" sz="1600" b="1" i="1" smtClean="0">
                                  <a:latin typeface="Cambria Math"/>
                                </a:rPr>
                                <m:t>𝒏</m:t>
                              </m:r>
                            </m:e>
                            <m:sub>
                              <m:r>
                                <a:rPr lang="en-US" sz="1600" b="1" i="1" smtClean="0">
                                  <a:latin typeface="Cambria Math"/>
                                </a:rPr>
                                <m:t>𝟎𝟎</m:t>
                              </m:r>
                            </m:sub>
                          </m:sSub>
                        </m:num>
                        <m:den>
                          <m:sSub>
                            <m:sSubPr>
                              <m:ctrlPr>
                                <a:rPr lang="en-US" sz="1600" b="1" i="1" smtClean="0">
                                  <a:latin typeface="Cambria Math" panose="02040503050406030204" pitchFamily="18" charset="0"/>
                                </a:rPr>
                              </m:ctrlPr>
                            </m:sSubPr>
                            <m:e>
                              <m:r>
                                <a:rPr lang="en-US" sz="1600" b="1" i="1" smtClean="0">
                                  <a:latin typeface="Cambria Math"/>
                                </a:rPr>
                                <m:t>𝒏</m:t>
                              </m:r>
                            </m:e>
                            <m:sub>
                              <m:r>
                                <a:rPr lang="en-US" sz="1600" b="1" i="1" smtClean="0">
                                  <a:latin typeface="Cambria Math"/>
                                </a:rPr>
                                <m:t>𝟎𝟎</m:t>
                              </m:r>
                            </m:sub>
                          </m:sSub>
                          <m:r>
                            <a:rPr lang="en-US" sz="1600" b="1" i="1" smtClean="0">
                              <a:latin typeface="Cambria Math"/>
                            </a:rPr>
                            <m:t>+ </m:t>
                          </m:r>
                          <m:sSub>
                            <m:sSubPr>
                              <m:ctrlPr>
                                <a:rPr lang="en-US" sz="1600" b="1" i="1" smtClean="0">
                                  <a:latin typeface="Cambria Math" panose="02040503050406030204" pitchFamily="18" charset="0"/>
                                </a:rPr>
                              </m:ctrlPr>
                            </m:sSubPr>
                            <m:e>
                              <m:r>
                                <a:rPr lang="en-US" sz="1600" b="1" i="1" smtClean="0">
                                  <a:latin typeface="Cambria Math"/>
                                </a:rPr>
                                <m:t>𝒏</m:t>
                              </m:r>
                            </m:e>
                            <m:sub>
                              <m:r>
                                <a:rPr lang="en-US" sz="1600" b="1" i="1" smtClean="0">
                                  <a:latin typeface="Cambria Math"/>
                                </a:rPr>
                                <m:t>𝟎𝟏</m:t>
                              </m:r>
                            </m:sub>
                          </m:sSub>
                        </m:den>
                      </m:f>
                      <m:r>
                        <a:rPr lang="en-US" sz="1600" b="1" i="1" smtClean="0">
                          <a:latin typeface="Cambria Math"/>
                        </a:rPr>
                        <m:t>=</m:t>
                      </m:r>
                      <m:r>
                        <a:rPr lang="en-US" sz="1600" b="1" i="1" smtClean="0">
                          <a:latin typeface="Cambria Math"/>
                        </a:rPr>
                        <m:t>𝒑𝒆𝒓𝒄𝒆𝒏𝒕𝒂𝒈𝒆</m:t>
                      </m:r>
                      <m:r>
                        <a:rPr lang="en-US" sz="1600" b="1" i="1" smtClean="0">
                          <a:latin typeface="Cambria Math"/>
                        </a:rPr>
                        <m:t> </m:t>
                      </m:r>
                      <m:r>
                        <a:rPr lang="en-US" sz="1600" b="1" i="1" smtClean="0">
                          <a:latin typeface="Cambria Math"/>
                        </a:rPr>
                        <m:t>𝒐𝒇</m:t>
                      </m:r>
                      <m:r>
                        <a:rPr lang="en-US" sz="1600" b="1" i="1" smtClean="0">
                          <a:latin typeface="Cambria Math"/>
                        </a:rPr>
                        <m:t> </m:t>
                      </m:r>
                      <m:sSub>
                        <m:sSubPr>
                          <m:ctrlPr>
                            <a:rPr lang="en-US" sz="1600" b="1" i="1" smtClean="0">
                              <a:latin typeface="Cambria Math" panose="02040503050406030204" pitchFamily="18" charset="0"/>
                            </a:rPr>
                          </m:ctrlPr>
                        </m:sSubPr>
                        <m:e>
                          <m:r>
                            <a:rPr lang="en-US" sz="1600" b="1" i="1" smtClean="0">
                              <a:latin typeface="Cambria Math"/>
                            </a:rPr>
                            <m:t>𝑪</m:t>
                          </m:r>
                        </m:e>
                        <m:sub>
                          <m:r>
                            <a:rPr lang="en-US" sz="1600" b="1" i="1" smtClean="0">
                              <a:latin typeface="Cambria Math"/>
                            </a:rPr>
                            <m:t>𝟎</m:t>
                          </m:r>
                        </m:sub>
                      </m:sSub>
                      <m:r>
                        <a:rPr lang="en-US" sz="1600" b="1" i="1" smtClean="0">
                          <a:latin typeface="Cambria Math"/>
                        </a:rPr>
                        <m:t> </m:t>
                      </m:r>
                      <m:r>
                        <a:rPr lang="en-US" sz="1600" b="1" i="1" smtClean="0">
                          <a:latin typeface="Cambria Math"/>
                        </a:rPr>
                        <m:t>𝒎𝒆𝒎𝒃𝒆𝒓𝒔</m:t>
                      </m:r>
                      <m:r>
                        <a:rPr lang="en-US" sz="1600" b="1" i="1" smtClean="0">
                          <a:latin typeface="Cambria Math"/>
                        </a:rPr>
                        <m:t> </m:t>
                      </m:r>
                      <m:r>
                        <a:rPr lang="en-US" sz="1600" b="1" i="1" smtClean="0">
                          <a:latin typeface="Cambria Math"/>
                        </a:rPr>
                        <m:t>𝒄𝒍𝒂𝒔𝒔𝒊𝒇𝒊𝒆𝒅</m:t>
                      </m:r>
                      <m:r>
                        <a:rPr lang="en-US" sz="1600" b="1" i="1" smtClean="0">
                          <a:latin typeface="Cambria Math"/>
                        </a:rPr>
                        <m:t> </m:t>
                      </m:r>
                      <m:r>
                        <a:rPr lang="en-US" sz="1600" b="1" i="1" smtClean="0">
                          <a:latin typeface="Cambria Math"/>
                        </a:rPr>
                        <m:t>𝒄𝒐𝒓𝒓𝒆𝒄𝒕𝒍𝒚</m:t>
                      </m:r>
                    </m:oMath>
                  </m:oMathPara>
                </a14:m>
                <a:endParaRPr lang="en-US" sz="1600" b="1"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3611562"/>
              </a:xfrm>
              <a:blipFill rotWithShape="1">
                <a:blip r:embed="rId3"/>
                <a:stretch>
                  <a:fillRect t="-3373" b="-1855"/>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3498988419"/>
              </p:ext>
            </p:extLst>
          </p:nvPr>
        </p:nvGraphicFramePr>
        <p:xfrm>
          <a:off x="1752600" y="4038600"/>
          <a:ext cx="5584825" cy="2438400"/>
        </p:xfrm>
        <a:graphic>
          <a:graphicData uri="http://schemas.openxmlformats.org/presentationml/2006/ole">
            <mc:AlternateContent xmlns:mc="http://schemas.openxmlformats.org/markup-compatibility/2006">
              <mc:Choice xmlns:v="urn:schemas-microsoft-com:vml" Requires="v">
                <p:oleObj spid="_x0000_s3157" name="Document" r:id="rId4" imgW="5648199" imgH="1878378" progId="Word.Document.12">
                  <p:embed/>
                </p:oleObj>
              </mc:Choice>
              <mc:Fallback>
                <p:oleObj name="Document" r:id="rId4" imgW="5648199" imgH="1878378" progId="Word.Document.12">
                  <p:embed/>
                  <p:pic>
                    <p:nvPicPr>
                      <p:cNvPr id="0" name=""/>
                      <p:cNvPicPr/>
                      <p:nvPr/>
                    </p:nvPicPr>
                    <p:blipFill>
                      <a:blip r:embed="rId5"/>
                      <a:stretch>
                        <a:fillRect/>
                      </a:stretch>
                    </p:blipFill>
                    <p:spPr>
                      <a:xfrm>
                        <a:off x="1752600" y="4038600"/>
                        <a:ext cx="5584825" cy="2438400"/>
                      </a:xfrm>
                      <a:prstGeom prst="rect">
                        <a:avLst/>
                      </a:prstGeom>
                    </p:spPr>
                  </p:pic>
                </p:oleObj>
              </mc:Fallback>
            </mc:AlternateContent>
          </a:graphicData>
        </a:graphic>
      </p:graphicFrame>
    </p:spTree>
    <p:extLst>
      <p:ext uri="{BB962C8B-B14F-4D97-AF65-F5344CB8AC3E}">
        <p14:creationId xmlns:p14="http://schemas.microsoft.com/office/powerpoint/2010/main" val="2885669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Classification Matrix</a:t>
            </a:r>
            <a:br>
              <a:rPr lang="en-US" sz="3200" dirty="0" smtClean="0"/>
            </a:br>
            <a:r>
              <a:rPr lang="en-US" sz="3200" dirty="0" smtClean="0"/>
              <a:t>with Outcomes on a Hold-out Sample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1673688"/>
              </p:ext>
            </p:extLst>
          </p:nvPr>
        </p:nvGraphicFramePr>
        <p:xfrm>
          <a:off x="2362202" y="1752598"/>
          <a:ext cx="4038597" cy="2971801"/>
        </p:xfrm>
        <a:graphic>
          <a:graphicData uri="http://schemas.openxmlformats.org/drawingml/2006/table">
            <a:tbl>
              <a:tblPr>
                <a:tableStyleId>{5C22544A-7EE6-4342-B048-85BDC9FD1C3A}</a:tableStyleId>
              </a:tblPr>
              <a:tblGrid>
                <a:gridCol w="1024131"/>
                <a:gridCol w="1024131"/>
                <a:gridCol w="1024131"/>
                <a:gridCol w="966204"/>
              </a:tblGrid>
              <a:tr h="1550973">
                <a:tc rowSpan="2" gridSpan="2">
                  <a:txBody>
                    <a:bodyPr/>
                    <a:lstStyle/>
                    <a:p>
                      <a:pPr marL="0" marR="0" algn="ctr">
                        <a:spcBef>
                          <a:spcPts val="0"/>
                        </a:spcBef>
                        <a:spcAft>
                          <a:spcPts val="0"/>
                        </a:spcAft>
                      </a:pPr>
                      <a:r>
                        <a:rPr lang="en-US" sz="1200" dirty="0">
                          <a:effectLst/>
                        </a:rPr>
                        <a:t> </a:t>
                      </a:r>
                      <a:endParaRPr lang="en-US" sz="1200" dirty="0">
                        <a:effectLst/>
                        <a:latin typeface="Times New Roman"/>
                        <a:ea typeface="SimSun"/>
                      </a:endParaRPr>
                    </a:p>
                  </a:txBody>
                  <a:tcPr marL="68580" marR="68580" marT="0" marB="0" anchor="ctr"/>
                </a:tc>
                <a:tc rowSpan="2" hMerge="1">
                  <a:txBody>
                    <a:bodyPr/>
                    <a:lstStyle/>
                    <a:p>
                      <a:endParaRPr lang="en-US"/>
                    </a:p>
                  </a:txBody>
                  <a:tcPr/>
                </a:tc>
                <a:tc gridSpan="2">
                  <a:txBody>
                    <a:bodyPr/>
                    <a:lstStyle/>
                    <a:p>
                      <a:pPr marL="0" marR="0" algn="ctr">
                        <a:spcBef>
                          <a:spcPts val="0"/>
                        </a:spcBef>
                        <a:spcAft>
                          <a:spcPts val="0"/>
                        </a:spcAft>
                      </a:pPr>
                      <a:r>
                        <a:rPr lang="en-US" sz="1200" dirty="0" smtClean="0">
                          <a:effectLst/>
                        </a:rPr>
                        <a:t>Predicted </a:t>
                      </a:r>
                      <a:r>
                        <a:rPr lang="en-US" sz="1200" dirty="0">
                          <a:effectLst/>
                        </a:rPr>
                        <a:t>Value</a:t>
                      </a:r>
                      <a:endParaRPr lang="en-US" sz="1200" dirty="0">
                        <a:effectLst/>
                        <a:latin typeface="Times New Roman"/>
                        <a:ea typeface="SimSun"/>
                      </a:endParaRPr>
                    </a:p>
                  </a:txBody>
                  <a:tcPr marL="68580" marR="68580" marT="0" marB="0" anchor="ctr"/>
                </a:tc>
                <a:tc hMerge="1">
                  <a:txBody>
                    <a:bodyPr/>
                    <a:lstStyle/>
                    <a:p>
                      <a:endParaRPr lang="en-US"/>
                    </a:p>
                  </a:txBody>
                  <a:tcPr/>
                </a:tc>
              </a:tr>
              <a:tr h="283094">
                <a:tc gridSpan="2" vMerge="1">
                  <a:txBody>
                    <a:bodyPr/>
                    <a:lstStyle/>
                    <a:p>
                      <a:endParaRPr lang="en-US"/>
                    </a:p>
                  </a:txBody>
                  <a:tcPr/>
                </a:tc>
                <a:tc hMerge="1" vMerge="1">
                  <a:txBody>
                    <a:bodyPr/>
                    <a:lstStyle/>
                    <a:p>
                      <a:endParaRPr lang="en-US"/>
                    </a:p>
                  </a:txBody>
                  <a:tcPr/>
                </a:tc>
                <a:tc>
                  <a:txBody>
                    <a:bodyPr/>
                    <a:lstStyle/>
                    <a:p>
                      <a:pPr marL="0" marR="0" algn="ctr">
                        <a:spcBef>
                          <a:spcPts val="0"/>
                        </a:spcBef>
                        <a:spcAft>
                          <a:spcPts val="0"/>
                        </a:spcAft>
                      </a:pPr>
                      <a:r>
                        <a:rPr lang="en-US" sz="1200">
                          <a:effectLst/>
                        </a:rPr>
                        <a:t>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0</a:t>
                      </a:r>
                      <a:endParaRPr lang="en-US" sz="1200">
                        <a:effectLst/>
                        <a:latin typeface="Times New Roman"/>
                        <a:ea typeface="SimSun"/>
                      </a:endParaRPr>
                    </a:p>
                  </a:txBody>
                  <a:tcPr marL="68580" marR="68580" marT="0" marB="0" anchor="ctr"/>
                </a:tc>
              </a:tr>
              <a:tr h="554413">
                <a:tc rowSpan="2">
                  <a:txBody>
                    <a:bodyPr/>
                    <a:lstStyle/>
                    <a:p>
                      <a:pPr marL="0" marR="0" algn="ctr">
                        <a:spcBef>
                          <a:spcPts val="0"/>
                        </a:spcBef>
                        <a:spcAft>
                          <a:spcPts val="0"/>
                        </a:spcAft>
                      </a:pPr>
                      <a:r>
                        <a:rPr lang="en-US" sz="1200" dirty="0" smtClean="0">
                          <a:effectLst/>
                        </a:rPr>
                        <a:t>Actual </a:t>
                      </a:r>
                      <a:r>
                        <a:rPr lang="en-US" sz="1200" dirty="0">
                          <a:effectLst/>
                        </a:rPr>
                        <a:t>value</a:t>
                      </a:r>
                      <a:endParaRPr lang="en-US" sz="1200" dirty="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n</a:t>
                      </a:r>
                      <a:r>
                        <a:rPr lang="en-US" sz="1200" baseline="-25000">
                          <a:effectLst/>
                        </a:rPr>
                        <a:t>11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n</a:t>
                      </a:r>
                      <a:r>
                        <a:rPr lang="en-US" sz="1200" baseline="-25000">
                          <a:effectLst/>
                        </a:rPr>
                        <a:t>10</a:t>
                      </a:r>
                      <a:endParaRPr lang="en-US" sz="1200">
                        <a:effectLst/>
                        <a:latin typeface="Times New Roman"/>
                        <a:ea typeface="SimSun"/>
                      </a:endParaRPr>
                    </a:p>
                  </a:txBody>
                  <a:tcPr marL="68580" marR="68580" marT="0" marB="0" anchor="ctr"/>
                </a:tc>
              </a:tr>
              <a:tr h="583321">
                <a:tc vMerge="1">
                  <a:txBody>
                    <a:bodyPr/>
                    <a:lstStyle/>
                    <a:p>
                      <a:endParaRPr lang="en-US"/>
                    </a:p>
                  </a:txBody>
                  <a:tcPr/>
                </a:tc>
                <a:tc>
                  <a:txBody>
                    <a:bodyPr/>
                    <a:lstStyle/>
                    <a:p>
                      <a:pPr marL="0" marR="0" algn="ctr">
                        <a:spcBef>
                          <a:spcPts val="0"/>
                        </a:spcBef>
                        <a:spcAft>
                          <a:spcPts val="0"/>
                        </a:spcAft>
                      </a:pPr>
                      <a:r>
                        <a:rPr lang="en-US" sz="1200">
                          <a:effectLst/>
                        </a:rPr>
                        <a:t>0</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a:effectLst/>
                        </a:rPr>
                        <a:t>n</a:t>
                      </a:r>
                      <a:r>
                        <a:rPr lang="en-US" sz="1200" baseline="-25000">
                          <a:effectLst/>
                        </a:rPr>
                        <a:t>01</a:t>
                      </a:r>
                      <a:endParaRPr lang="en-US" sz="1200">
                        <a:effectLst/>
                        <a:latin typeface="Times New Roman"/>
                        <a:ea typeface="SimSun"/>
                      </a:endParaRPr>
                    </a:p>
                  </a:txBody>
                  <a:tcPr marL="68580" marR="68580" marT="0" marB="0" anchor="ctr"/>
                </a:tc>
                <a:tc>
                  <a:txBody>
                    <a:bodyPr/>
                    <a:lstStyle/>
                    <a:p>
                      <a:pPr marL="0" marR="0" algn="ctr">
                        <a:spcBef>
                          <a:spcPts val="0"/>
                        </a:spcBef>
                        <a:spcAft>
                          <a:spcPts val="0"/>
                        </a:spcAft>
                      </a:pPr>
                      <a:r>
                        <a:rPr lang="en-US" sz="1200" dirty="0">
                          <a:effectLst/>
                        </a:rPr>
                        <a:t>n</a:t>
                      </a:r>
                      <a:r>
                        <a:rPr lang="en-US" sz="1200" baseline="-25000" dirty="0">
                          <a:effectLst/>
                        </a:rPr>
                        <a:t>00</a:t>
                      </a:r>
                      <a:endParaRPr lang="en-US" sz="1200" dirty="0">
                        <a:effectLst/>
                        <a:latin typeface="Times New Roman"/>
                        <a:ea typeface="SimSun"/>
                      </a:endParaRPr>
                    </a:p>
                  </a:txBody>
                  <a:tcPr marL="68580" marR="68580" marT="0" marB="0" anchor="ctr"/>
                </a:tc>
              </a:tr>
            </a:tbl>
          </a:graphicData>
        </a:graphic>
      </p:graphicFrame>
    </p:spTree>
    <p:extLst>
      <p:ext uri="{BB962C8B-B14F-4D97-AF65-F5344CB8AC3E}">
        <p14:creationId xmlns:p14="http://schemas.microsoft.com/office/powerpoint/2010/main" val="3275041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Naïve Classifier</a:t>
            </a:r>
            <a:endParaRPr lang="en-US" dirty="0"/>
          </a:p>
        </p:txBody>
      </p:sp>
      <p:sp>
        <p:nvSpPr>
          <p:cNvPr id="3" name="Content Placeholder 2"/>
          <p:cNvSpPr>
            <a:spLocks noGrp="1"/>
          </p:cNvSpPr>
          <p:nvPr>
            <p:ph idx="1"/>
          </p:nvPr>
        </p:nvSpPr>
        <p:spPr>
          <a:xfrm>
            <a:off x="457200" y="1447800"/>
            <a:ext cx="8229600" cy="4876800"/>
          </a:xfrm>
        </p:spPr>
        <p:txBody>
          <a:bodyPr/>
          <a:lstStyle/>
          <a:p>
            <a:r>
              <a:rPr lang="en-US" sz="2400" dirty="0" smtClean="0"/>
              <a:t>It is </a:t>
            </a:r>
            <a:r>
              <a:rPr lang="en-US" sz="2400" dirty="0" smtClean="0"/>
              <a:t>based on a random classifier whose rating of cases is uninformative.  That is, f(r &gt;= </a:t>
            </a:r>
            <a:r>
              <a:rPr lang="en-US" sz="2400" dirty="0" err="1" smtClean="0"/>
              <a:t>t|y</a:t>
            </a:r>
            <a:r>
              <a:rPr lang="en-US" sz="2400" dirty="0" smtClean="0"/>
              <a:t>=1) = f(r &gt;= </a:t>
            </a:r>
            <a:r>
              <a:rPr lang="en-US" sz="2400" dirty="0" err="1" smtClean="0"/>
              <a:t>t|y</a:t>
            </a:r>
            <a:r>
              <a:rPr lang="en-US" sz="2400" dirty="0" smtClean="0"/>
              <a:t>=0).  The probability of the rating (r) of a “positive=1” subject exceeding the chosen threshold t is equal to the probability of the rating probability of a “negative=0” subject exceeding the chosen threshold t.  </a:t>
            </a:r>
          </a:p>
          <a:p>
            <a:r>
              <a:rPr lang="en-US" sz="2400" dirty="0" smtClean="0"/>
              <a:t>Therefore, the ROC curve of the random (naïve) classifier coincides with the 45-degree line in the ROC diagram. </a:t>
            </a:r>
            <a:endParaRPr lang="en-US" sz="2400" dirty="0" smtClean="0"/>
          </a:p>
          <a:p>
            <a:r>
              <a:rPr lang="en-US" sz="2400" dirty="0" smtClean="0"/>
              <a:t>Note that the Naïve Classifier is a benchmark in the sense that it </a:t>
            </a:r>
            <a:r>
              <a:rPr lang="en-US" sz="2400" b="1" dirty="0" smtClean="0"/>
              <a:t>does not use any of the characteristics</a:t>
            </a:r>
            <a:r>
              <a:rPr lang="en-US" sz="2400" dirty="0" smtClean="0"/>
              <a:t> </a:t>
            </a:r>
            <a:r>
              <a:rPr lang="en-US" sz="2400" b="1" dirty="0" smtClean="0"/>
              <a:t>of the case to classify the case</a:t>
            </a:r>
            <a:r>
              <a:rPr lang="en-US" sz="2400" dirty="0" smtClean="0"/>
              <a:t>.</a:t>
            </a:r>
            <a:endParaRPr lang="en-US" sz="2400" dirty="0"/>
          </a:p>
        </p:txBody>
      </p:sp>
    </p:spTree>
    <p:extLst>
      <p:ext uri="{BB962C8B-B14F-4D97-AF65-F5344CB8AC3E}">
        <p14:creationId xmlns:p14="http://schemas.microsoft.com/office/powerpoint/2010/main" val="1396244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Receiver Operating Characteristic (ROC) Curve:</a:t>
            </a:r>
            <a:br>
              <a:rPr lang="en-US" sz="2400" dirty="0" smtClean="0"/>
            </a:br>
            <a:r>
              <a:rPr lang="en-US" sz="2400" dirty="0" smtClean="0"/>
              <a:t>Shows the Relationship between Sensitivity and the False Positive Rate as a Function of the Threshold Value</a:t>
            </a:r>
            <a:br>
              <a:rPr lang="en-US" sz="2400" dirty="0" smtClean="0"/>
            </a:br>
            <a:r>
              <a:rPr lang="en-US" sz="2400" dirty="0" smtClean="0"/>
              <a:t>Used by the Classifier.  The Dashed Line represents the Naïve Classifier which does not use a Threshold Value.</a:t>
            </a:r>
            <a:endParaRPr lang="en-US" sz="2400"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2057400"/>
            <a:ext cx="48006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913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1572</TotalTime>
  <Words>685</Words>
  <Application>Microsoft Office PowerPoint</Application>
  <PresentationFormat>On-screen Show (4:3)</PresentationFormat>
  <Paragraphs>75</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SimSun</vt:lpstr>
      <vt:lpstr>Arial</vt:lpstr>
      <vt:lpstr>Cambria Math</vt:lpstr>
      <vt:lpstr>Times New Roman</vt:lpstr>
      <vt:lpstr>Default Design</vt:lpstr>
      <vt:lpstr>Document</vt:lpstr>
      <vt:lpstr>Eco 6380  Predictive Analytics For Economists Spring 2016</vt:lpstr>
      <vt:lpstr>Presentation 9  Judging Classification Performance In the Absence of Payoff Matrix  See Chapter 5 in SPB</vt:lpstr>
      <vt:lpstr>Note: In the discussion that follows we are going to take the data partition sequence to be Training Data Set, then Validation Data Set, and, finally, the Test Data Set (the SAS EM and XLMINER Convention) </vt:lpstr>
      <vt:lpstr>Evaluation Methods are Dependent on Available Payoff Information and the Nature of the Problem at Hand.  Here we assume no specific purpose for the classifier (like application to a Target Marketing Problem)</vt:lpstr>
      <vt:lpstr>Classification Matrix</vt:lpstr>
      <vt:lpstr>Classification Matrix with Outcomes on a Hold-out Sample n_11=number of cases correctly classified in C_1 n_00=number of cases correctly classified in C_0 n_10=number of 1^′ s misclassified as 0^′ s (Type I Error) n_01=number of 0^′ s misclassified as 1^′ s (Type II Error) N= n_11+ n_00+ n_10+ n_01=Number of Cases in Hold-Out Sample ACC=(n_11+ n_00)/N=Accuracy Rate Sensitivity=n_11/(n_10+n_11 )=percentage of C_1  members classified correctly Specificity=n_00/(n_00+ n_01 )=percentage of C_0  members classified correctly</vt:lpstr>
      <vt:lpstr>Classification Matrix with Outcomes on a Hold-out Sample</vt:lpstr>
      <vt:lpstr>The Naïve Classifier</vt:lpstr>
      <vt:lpstr>Receiver Operating Characteristic (ROC) Curve: Shows the Relationship between Sensitivity and the False Positive Rate as a Function of the Threshold Value Used by the Classifier.  The Dashed Line represents the Naïve Classifier which does not use a Threshold Value.</vt:lpstr>
      <vt:lpstr>Tracing Out the ROC Curve for One Classifier as a Function of Threshold (Cutoff Probability) Note: A Perfect Classifier Would Produce the Point (0,1.0) in the ROC Diagram (upper left-hand corner). Strict Threshold means a high cutoff probability for classifying a case as a “success” (y = 1). Lax Threshold means a low cutoff probability for classifying a case as a “success” (y=1). If a case has a probability greater than the threshold, we classify the case as a success (y=1). Otherwise, we classify the case as a failure (y=0). FPF = False Positive Fraction = FPR = False Positive Rate. TPF = True Positive Fraction = TPR = True Positive Rate. </vt:lpstr>
      <vt:lpstr>The Threshold Determines the Trade-off Between Committing a Type I Error (False Negatives) and a Type II Error (False Positives). If the Probability of a case exceeds the threshold, we classify the case as a 1, otherwise as a 0.  </vt:lpstr>
      <vt:lpstr>Training versus Test Data Set  ROC Curves for One Classifier Here we are comparing the areas under the ROC Curves. Should be making Classifier Comparisons Across Test Data Set ROC Curves to Avoid Over-Training</vt:lpstr>
      <vt:lpstr>Confidence Intervals can be put around a given ROC Curve as in the below figure.   However, when making ROC comparisons across Competing Classifiers, this is usually not done.  </vt:lpstr>
      <vt:lpstr>A Comparison of Four Different Classifiers with the Naïve Classifier (the dashed line). The ROC Curves should be based on the Test Data Sets. The Best Classifier has the Largest Area Under the ROC Curve.</vt:lpstr>
      <vt:lpstr>Euclidian Distance Comparison of ROC Curves</vt:lpstr>
      <vt:lpstr>A Euclidian Distance Measure</vt:lpstr>
      <vt:lpstr>Caveat of the 〖AC〗_d Measure</vt:lpstr>
      <vt:lpstr>What a Test Data Set ROC Curve Might Look Like for One Classifier using a Finite Number of Thresholds (To get the area under the empirical ROC Curve, one has to sum up approximating rectangles)</vt:lpstr>
      <vt:lpstr>An Example of Empirical ROCs for Four Classifiers</vt:lpstr>
      <vt:lpstr>Summary: ROC Curves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5385 Data Mining Techniques for Economists Spring 2008  Prof. Tom Fomby Department of Economics Southern Methodist University</dc:title>
  <dc:creator>Tom Fomby</dc:creator>
  <cp:lastModifiedBy>Fomby, Tom</cp:lastModifiedBy>
  <cp:revision>126</cp:revision>
  <dcterms:created xsi:type="dcterms:W3CDTF">2008-02-03T22:04:44Z</dcterms:created>
  <dcterms:modified xsi:type="dcterms:W3CDTF">2016-02-26T23:37:40Z</dcterms:modified>
</cp:coreProperties>
</file>