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129"/>
  </p:notesMasterIdLst>
  <p:handoutMasterIdLst>
    <p:handoutMasterId r:id="rId130"/>
  </p:handoutMasterIdLst>
  <p:sldIdLst>
    <p:sldId id="256" r:id="rId2"/>
    <p:sldId id="443" r:id="rId3"/>
    <p:sldId id="444" r:id="rId4"/>
    <p:sldId id="445" r:id="rId5"/>
    <p:sldId id="446" r:id="rId6"/>
    <p:sldId id="447" r:id="rId7"/>
    <p:sldId id="448" r:id="rId8"/>
    <p:sldId id="449" r:id="rId9"/>
    <p:sldId id="450" r:id="rId10"/>
    <p:sldId id="451" r:id="rId11"/>
    <p:sldId id="452" r:id="rId12"/>
    <p:sldId id="453" r:id="rId13"/>
    <p:sldId id="454" r:id="rId14"/>
    <p:sldId id="455" r:id="rId15"/>
    <p:sldId id="456" r:id="rId16"/>
    <p:sldId id="457" r:id="rId17"/>
    <p:sldId id="458" r:id="rId18"/>
    <p:sldId id="459" r:id="rId19"/>
    <p:sldId id="460" r:id="rId20"/>
    <p:sldId id="461" r:id="rId21"/>
    <p:sldId id="462" r:id="rId22"/>
    <p:sldId id="463" r:id="rId23"/>
    <p:sldId id="464" r:id="rId24"/>
    <p:sldId id="465" r:id="rId25"/>
    <p:sldId id="466" r:id="rId26"/>
    <p:sldId id="467" r:id="rId27"/>
    <p:sldId id="468" r:id="rId28"/>
    <p:sldId id="469" r:id="rId29"/>
    <p:sldId id="470"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301" r:id="rId48"/>
    <p:sldId id="299" r:id="rId49"/>
    <p:sldId id="438" r:id="rId50"/>
    <p:sldId id="300" r:id="rId51"/>
    <p:sldId id="302" r:id="rId52"/>
    <p:sldId id="303" r:id="rId53"/>
    <p:sldId id="304" r:id="rId54"/>
    <p:sldId id="305" r:id="rId55"/>
    <p:sldId id="306" r:id="rId56"/>
    <p:sldId id="442"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439" r:id="rId77"/>
    <p:sldId id="326" r:id="rId78"/>
    <p:sldId id="327" r:id="rId79"/>
    <p:sldId id="328" r:id="rId80"/>
    <p:sldId id="329" r:id="rId81"/>
    <p:sldId id="330" r:id="rId82"/>
    <p:sldId id="331" r:id="rId83"/>
    <p:sldId id="332" r:id="rId84"/>
    <p:sldId id="333" r:id="rId85"/>
    <p:sldId id="334" r:id="rId86"/>
    <p:sldId id="335" r:id="rId87"/>
    <p:sldId id="440" r:id="rId88"/>
    <p:sldId id="336" r:id="rId89"/>
    <p:sldId id="337" r:id="rId90"/>
    <p:sldId id="338" r:id="rId91"/>
    <p:sldId id="441" r:id="rId92"/>
    <p:sldId id="339" r:id="rId93"/>
    <p:sldId id="340" r:id="rId94"/>
    <p:sldId id="341" r:id="rId95"/>
    <p:sldId id="342" r:id="rId96"/>
    <p:sldId id="343" r:id="rId97"/>
    <p:sldId id="344" r:id="rId98"/>
    <p:sldId id="345" r:id="rId99"/>
    <p:sldId id="346" r:id="rId100"/>
    <p:sldId id="347" r:id="rId101"/>
    <p:sldId id="348" r:id="rId102"/>
    <p:sldId id="349" r:id="rId103"/>
    <p:sldId id="350" r:id="rId104"/>
    <p:sldId id="351" r:id="rId105"/>
    <p:sldId id="352" r:id="rId106"/>
    <p:sldId id="353" r:id="rId107"/>
    <p:sldId id="354" r:id="rId108"/>
    <p:sldId id="355" r:id="rId109"/>
    <p:sldId id="356" r:id="rId110"/>
    <p:sldId id="357" r:id="rId111"/>
    <p:sldId id="358" r:id="rId112"/>
    <p:sldId id="359" r:id="rId113"/>
    <p:sldId id="360" r:id="rId114"/>
    <p:sldId id="361" r:id="rId115"/>
    <p:sldId id="362" r:id="rId116"/>
    <p:sldId id="363" r:id="rId117"/>
    <p:sldId id="364" r:id="rId118"/>
    <p:sldId id="365" r:id="rId119"/>
    <p:sldId id="366" r:id="rId120"/>
    <p:sldId id="367" r:id="rId121"/>
    <p:sldId id="368" r:id="rId122"/>
    <p:sldId id="369" r:id="rId123"/>
    <p:sldId id="370" r:id="rId124"/>
    <p:sldId id="371" r:id="rId125"/>
    <p:sldId id="372" r:id="rId126"/>
    <p:sldId id="373" r:id="rId127"/>
    <p:sldId id="374" r:id="rId12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502" y="29"/>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8166"/>
    </p:cViewPr>
  </p:sorterViewPr>
  <p:notesViewPr>
    <p:cSldViewPr>
      <p:cViewPr varScale="1">
        <p:scale>
          <a:sx n="56" d="100"/>
          <a:sy n="56" d="100"/>
        </p:scale>
        <p:origin x="-262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notesMaster" Target="notesMasters/notes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0A222E-094D-4727-A3C0-595AE2E9DD7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charset="0"/>
              </a:defRPr>
            </a:lvl1pPr>
          </a:lstStyle>
          <a:p>
            <a:pPr>
              <a:defRPr/>
            </a:pPr>
            <a:endParaRPr lang="en-US"/>
          </a:p>
        </p:txBody>
      </p:sp>
      <p:sp>
        <p:nvSpPr>
          <p:cNvPr id="3" name="Date Placeholder 2">
            <a:extLst>
              <a:ext uri="{FF2B5EF4-FFF2-40B4-BE49-F238E27FC236}">
                <a16:creationId xmlns:a16="http://schemas.microsoft.com/office/drawing/2014/main" id="{95368B8F-6965-44AD-86F5-260C87F877AD}"/>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Times" charset="0"/>
              </a:defRPr>
            </a:lvl1pPr>
          </a:lstStyle>
          <a:p>
            <a:pPr>
              <a:defRPr/>
            </a:pPr>
            <a:fld id="{CCB719E8-8B47-49E5-B814-375D50D63701}" type="datetimeFigureOut">
              <a:rPr lang="en-US"/>
              <a:pPr>
                <a:defRPr/>
              </a:pPr>
              <a:t>8/31/2021</a:t>
            </a:fld>
            <a:endParaRPr lang="en-US"/>
          </a:p>
        </p:txBody>
      </p:sp>
      <p:sp>
        <p:nvSpPr>
          <p:cNvPr id="4" name="Footer Placeholder 3">
            <a:extLst>
              <a:ext uri="{FF2B5EF4-FFF2-40B4-BE49-F238E27FC236}">
                <a16:creationId xmlns:a16="http://schemas.microsoft.com/office/drawing/2014/main" id="{5705F8B9-2E40-416C-BD51-67B010CB0382}"/>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charset="0"/>
              </a:defRPr>
            </a:lvl1pPr>
          </a:lstStyle>
          <a:p>
            <a:pPr>
              <a:defRPr/>
            </a:pPr>
            <a:endParaRPr lang="en-US"/>
          </a:p>
        </p:txBody>
      </p:sp>
      <p:sp>
        <p:nvSpPr>
          <p:cNvPr id="5" name="Slide Number Placeholder 4">
            <a:extLst>
              <a:ext uri="{FF2B5EF4-FFF2-40B4-BE49-F238E27FC236}">
                <a16:creationId xmlns:a16="http://schemas.microsoft.com/office/drawing/2014/main" id="{D8988ADE-4BCA-4DE9-81E2-E5692271C8B0}"/>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AFE2EC60-A290-4FEE-B1AB-AE53DD7A46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FFAA83EC-8FCA-4F6C-8424-662BBCF719CF}"/>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charset="0"/>
              </a:defRPr>
            </a:lvl1pPr>
          </a:lstStyle>
          <a:p>
            <a:pPr>
              <a:defRPr/>
            </a:pPr>
            <a:endParaRPr lang="en-US" altLang="en-US"/>
          </a:p>
        </p:txBody>
      </p:sp>
      <p:sp>
        <p:nvSpPr>
          <p:cNvPr id="10243" name="Rectangle 1027">
            <a:extLst>
              <a:ext uri="{FF2B5EF4-FFF2-40B4-BE49-F238E27FC236}">
                <a16:creationId xmlns:a16="http://schemas.microsoft.com/office/drawing/2014/main" id="{8B06B2EC-D203-4974-BDC9-E17678442F8C}"/>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charset="0"/>
              </a:defRPr>
            </a:lvl1pPr>
          </a:lstStyle>
          <a:p>
            <a:pPr>
              <a:defRPr/>
            </a:pPr>
            <a:endParaRPr lang="en-US" altLang="en-US"/>
          </a:p>
        </p:txBody>
      </p:sp>
      <p:sp>
        <p:nvSpPr>
          <p:cNvPr id="2052" name="Rectangle 1028">
            <a:extLst>
              <a:ext uri="{FF2B5EF4-FFF2-40B4-BE49-F238E27FC236}">
                <a16:creationId xmlns:a16="http://schemas.microsoft.com/office/drawing/2014/main" id="{D0F48256-5B11-433A-ACB8-139258BE0E6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1029">
            <a:extLst>
              <a:ext uri="{FF2B5EF4-FFF2-40B4-BE49-F238E27FC236}">
                <a16:creationId xmlns:a16="http://schemas.microsoft.com/office/drawing/2014/main" id="{27C795F4-1FD7-4AEB-8B15-5D53EF98B19C}"/>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0246" name="Rectangle 1030">
            <a:extLst>
              <a:ext uri="{FF2B5EF4-FFF2-40B4-BE49-F238E27FC236}">
                <a16:creationId xmlns:a16="http://schemas.microsoft.com/office/drawing/2014/main" id="{7DE46A2F-7195-488A-B038-86F6F051F4F8}"/>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charset="0"/>
              </a:defRPr>
            </a:lvl1pPr>
          </a:lstStyle>
          <a:p>
            <a:pPr>
              <a:defRPr/>
            </a:pPr>
            <a:endParaRPr lang="en-US" altLang="en-US"/>
          </a:p>
        </p:txBody>
      </p:sp>
      <p:sp>
        <p:nvSpPr>
          <p:cNvPr id="10247" name="Rectangle 1031">
            <a:extLst>
              <a:ext uri="{FF2B5EF4-FFF2-40B4-BE49-F238E27FC236}">
                <a16:creationId xmlns:a16="http://schemas.microsoft.com/office/drawing/2014/main" id="{3E4CE4F9-DA4E-4797-91C7-C94FA91BC684}"/>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106BA44-F42D-4A1E-A2C6-4C44FA9CDB9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6ABE8AE0-8923-4867-9F34-A0A91905A7DE}"/>
              </a:ext>
            </a:extLst>
          </p:cNvPr>
          <p:cNvSpPr>
            <a:spLocks noGrp="1" noRot="1" noChangeAspect="1" noTextEdit="1"/>
          </p:cNvSpPr>
          <p:nvPr>
            <p:ph type="sldImg"/>
          </p:nvPr>
        </p:nvSpPr>
        <p:spPr>
          <a:ln/>
        </p:spPr>
      </p:sp>
      <p:sp>
        <p:nvSpPr>
          <p:cNvPr id="12291" name="Notes Placeholder 2">
            <a:extLst>
              <a:ext uri="{FF2B5EF4-FFF2-40B4-BE49-F238E27FC236}">
                <a16:creationId xmlns:a16="http://schemas.microsoft.com/office/drawing/2014/main" id="{77265F1D-15C7-489A-BE53-40B130B8044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ndParaRPr>
          </a:p>
        </p:txBody>
      </p:sp>
      <p:sp>
        <p:nvSpPr>
          <p:cNvPr id="12292" name="Slide Number Placeholder 3">
            <a:extLst>
              <a:ext uri="{FF2B5EF4-FFF2-40B4-BE49-F238E27FC236}">
                <a16:creationId xmlns:a16="http://schemas.microsoft.com/office/drawing/2014/main" id="{EEE486D8-E37C-449B-891B-FA5BFB41971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D9D3A90-FCB7-4B34-B08D-2742DEB9A5CD}" type="slidenum">
              <a:rPr lang="en-US" altLang="en-US" sz="1200"/>
              <a:pPr/>
              <a:t>8</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7CEBE6AD-D593-4931-833F-AA9A9FF7A885}"/>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2C31CFB7-60C9-48B5-A09B-91A47A39EEC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ndParaRPr>
          </a:p>
        </p:txBody>
      </p:sp>
      <p:sp>
        <p:nvSpPr>
          <p:cNvPr id="55300" name="Slide Number Placeholder 3">
            <a:extLst>
              <a:ext uri="{FF2B5EF4-FFF2-40B4-BE49-F238E27FC236}">
                <a16:creationId xmlns:a16="http://schemas.microsoft.com/office/drawing/2014/main" id="{9CF84A07-09C1-47AB-886D-27AB3F0A09A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5093C54-A7AC-4F27-A5EF-1377BF58737F}" type="slidenum">
              <a:rPr lang="en-US" altLang="en-US" sz="1200"/>
              <a:pPr/>
              <a:t>49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D5847901-CA02-4B7C-949D-6CB18E7ECDB4}"/>
              </a:ext>
            </a:extLst>
          </p:cNvPr>
          <p:cNvSpPr>
            <a:spLocks noGrp="1" noRot="1" noChangeAspect="1" noTextEdit="1"/>
          </p:cNvSpPr>
          <p:nvPr>
            <p:ph type="sldImg"/>
          </p:nvPr>
        </p:nvSpPr>
        <p:spPr>
          <a:ln/>
        </p:spPr>
      </p:sp>
      <p:sp>
        <p:nvSpPr>
          <p:cNvPr id="87043" name="Notes Placeholder 2">
            <a:extLst>
              <a:ext uri="{FF2B5EF4-FFF2-40B4-BE49-F238E27FC236}">
                <a16:creationId xmlns:a16="http://schemas.microsoft.com/office/drawing/2014/main" id="{05FE3786-2A51-41FD-BBCF-01CCD2AE54A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ndParaRPr>
          </a:p>
        </p:txBody>
      </p:sp>
      <p:sp>
        <p:nvSpPr>
          <p:cNvPr id="87044" name="Slide Number Placeholder 3">
            <a:extLst>
              <a:ext uri="{FF2B5EF4-FFF2-40B4-BE49-F238E27FC236}">
                <a16:creationId xmlns:a16="http://schemas.microsoft.com/office/drawing/2014/main" id="{FD7101F5-314F-480D-AA5D-50647D8DEA6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BEC6FEB-F6E0-4887-9066-00F36D3E9BDF}" type="slidenum">
              <a:rPr lang="en-US" altLang="en-US" sz="1200"/>
              <a:pPr/>
              <a:t>79</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9BE72B93-8BC6-4C17-B8D1-41D3DB5FC1C7}"/>
              </a:ext>
            </a:extLst>
          </p:cNvPr>
          <p:cNvSpPr>
            <a:spLocks noGrp="1" noRot="1" noChangeAspect="1" noTextEdit="1"/>
          </p:cNvSpPr>
          <p:nvPr>
            <p:ph type="sldImg"/>
          </p:nvPr>
        </p:nvSpPr>
        <p:spPr>
          <a:ln/>
        </p:spPr>
      </p:sp>
      <p:sp>
        <p:nvSpPr>
          <p:cNvPr id="95235" name="Notes Placeholder 2">
            <a:extLst>
              <a:ext uri="{FF2B5EF4-FFF2-40B4-BE49-F238E27FC236}">
                <a16:creationId xmlns:a16="http://schemas.microsoft.com/office/drawing/2014/main" id="{4E28E83B-486B-46D1-9E46-207ADFFDE6E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ndParaRPr>
          </a:p>
        </p:txBody>
      </p:sp>
      <p:sp>
        <p:nvSpPr>
          <p:cNvPr id="95236" name="Slide Number Placeholder 3">
            <a:extLst>
              <a:ext uri="{FF2B5EF4-FFF2-40B4-BE49-F238E27FC236}">
                <a16:creationId xmlns:a16="http://schemas.microsoft.com/office/drawing/2014/main" id="{32F8493E-9EB5-46BE-9EBB-265556B4E0F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11564A6-2E6E-4B44-A272-BA1795AC89EA}" type="slidenum">
              <a:rPr lang="en-US" altLang="en-US" sz="1200"/>
              <a:pPr/>
              <a:t>86</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7">
            <a:extLst>
              <a:ext uri="{FF2B5EF4-FFF2-40B4-BE49-F238E27FC236}">
                <a16:creationId xmlns:a16="http://schemas.microsoft.com/office/drawing/2014/main" id="{57BFDDB5-F56F-4C8C-A458-03F9B420BA7B}"/>
              </a:ext>
            </a:extLst>
          </p:cNvPr>
          <p:cNvSpPr>
            <a:spLocks noGrp="1" noChangeArrowheads="1"/>
          </p:cNvSpPr>
          <p:nvPr>
            <p:ph type="sldNum" sz="quarter" idx="10"/>
          </p:nvPr>
        </p:nvSpPr>
        <p:spPr>
          <a:ln/>
        </p:spPr>
        <p:txBody>
          <a:bodyPr/>
          <a:lstStyle>
            <a:lvl1pPr>
              <a:defRPr/>
            </a:lvl1pPr>
          </a:lstStyle>
          <a:p>
            <a:pPr>
              <a:defRPr/>
            </a:pPr>
            <a:fld id="{FAA7FF9B-C1C5-4293-9936-073AA77551B4}" type="slidenum">
              <a:rPr lang="en-US" altLang="en-US"/>
              <a:pPr>
                <a:defRPr/>
              </a:pPr>
              <a:t>‹#›</a:t>
            </a:fld>
            <a:endParaRPr lang="en-US" altLang="en-US"/>
          </a:p>
        </p:txBody>
      </p:sp>
    </p:spTree>
    <p:extLst>
      <p:ext uri="{BB962C8B-B14F-4D97-AF65-F5344CB8AC3E}">
        <p14:creationId xmlns:p14="http://schemas.microsoft.com/office/powerpoint/2010/main" val="52163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12096634-C015-4DE6-9551-6CEBAC46BCC7}"/>
              </a:ext>
            </a:extLst>
          </p:cNvPr>
          <p:cNvSpPr>
            <a:spLocks noGrp="1" noChangeArrowheads="1"/>
          </p:cNvSpPr>
          <p:nvPr>
            <p:ph type="sldNum" sz="quarter" idx="10"/>
          </p:nvPr>
        </p:nvSpPr>
        <p:spPr>
          <a:ln/>
        </p:spPr>
        <p:txBody>
          <a:bodyPr/>
          <a:lstStyle>
            <a:lvl1pPr>
              <a:defRPr/>
            </a:lvl1pPr>
          </a:lstStyle>
          <a:p>
            <a:pPr>
              <a:defRPr/>
            </a:pPr>
            <a:fld id="{CD605B05-AD38-4ADA-92D3-B4893487E43C}" type="slidenum">
              <a:rPr lang="en-US" altLang="en-US"/>
              <a:pPr>
                <a:defRPr/>
              </a:pPr>
              <a:t>‹#›</a:t>
            </a:fld>
            <a:endParaRPr lang="en-US" altLang="en-US"/>
          </a:p>
        </p:txBody>
      </p:sp>
    </p:spTree>
    <p:extLst>
      <p:ext uri="{BB962C8B-B14F-4D97-AF65-F5344CB8AC3E}">
        <p14:creationId xmlns:p14="http://schemas.microsoft.com/office/powerpoint/2010/main" val="1904155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28600"/>
            <a:ext cx="20574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28600"/>
            <a:ext cx="60198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9306D4A8-270A-4EE4-ACAD-8FA446B228D3}"/>
              </a:ext>
            </a:extLst>
          </p:cNvPr>
          <p:cNvSpPr>
            <a:spLocks noGrp="1" noChangeArrowheads="1"/>
          </p:cNvSpPr>
          <p:nvPr>
            <p:ph type="sldNum" sz="quarter" idx="10"/>
          </p:nvPr>
        </p:nvSpPr>
        <p:spPr>
          <a:ln/>
        </p:spPr>
        <p:txBody>
          <a:bodyPr/>
          <a:lstStyle>
            <a:lvl1pPr>
              <a:defRPr/>
            </a:lvl1pPr>
          </a:lstStyle>
          <a:p>
            <a:pPr>
              <a:defRPr/>
            </a:pPr>
            <a:fld id="{292E518E-8D54-46D2-801A-5DDCBAA6D1B2}" type="slidenum">
              <a:rPr lang="en-US" altLang="en-US"/>
              <a:pPr>
                <a:defRPr/>
              </a:pPr>
              <a:t>‹#›</a:t>
            </a:fld>
            <a:endParaRPr lang="en-US" altLang="en-US"/>
          </a:p>
        </p:txBody>
      </p:sp>
    </p:spTree>
    <p:extLst>
      <p:ext uri="{BB962C8B-B14F-4D97-AF65-F5344CB8AC3E}">
        <p14:creationId xmlns:p14="http://schemas.microsoft.com/office/powerpoint/2010/main" val="905530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874F0666-6177-433B-90EF-D5C82C614FC6}"/>
              </a:ext>
            </a:extLst>
          </p:cNvPr>
          <p:cNvSpPr>
            <a:spLocks noGrp="1" noChangeArrowheads="1"/>
          </p:cNvSpPr>
          <p:nvPr>
            <p:ph type="sldNum" sz="quarter" idx="10"/>
          </p:nvPr>
        </p:nvSpPr>
        <p:spPr>
          <a:ln/>
        </p:spPr>
        <p:txBody>
          <a:bodyPr/>
          <a:lstStyle>
            <a:lvl1pPr>
              <a:defRPr/>
            </a:lvl1pPr>
          </a:lstStyle>
          <a:p>
            <a:pPr>
              <a:defRPr/>
            </a:pPr>
            <a:fld id="{8E6A9B2D-BBAD-454C-AF73-E0B95FE96B9A}" type="slidenum">
              <a:rPr lang="en-US" altLang="en-US"/>
              <a:pPr>
                <a:defRPr/>
              </a:pPr>
              <a:t>‹#›</a:t>
            </a:fld>
            <a:endParaRPr lang="en-US" altLang="en-US"/>
          </a:p>
        </p:txBody>
      </p:sp>
    </p:spTree>
    <p:extLst>
      <p:ext uri="{BB962C8B-B14F-4D97-AF65-F5344CB8AC3E}">
        <p14:creationId xmlns:p14="http://schemas.microsoft.com/office/powerpoint/2010/main" val="22547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a:extLst>
              <a:ext uri="{FF2B5EF4-FFF2-40B4-BE49-F238E27FC236}">
                <a16:creationId xmlns:a16="http://schemas.microsoft.com/office/drawing/2014/main" id="{C6C43E99-2489-4F29-9695-13DA2F826D04}"/>
              </a:ext>
            </a:extLst>
          </p:cNvPr>
          <p:cNvSpPr>
            <a:spLocks noGrp="1" noChangeArrowheads="1"/>
          </p:cNvSpPr>
          <p:nvPr>
            <p:ph type="sldNum" sz="quarter" idx="10"/>
          </p:nvPr>
        </p:nvSpPr>
        <p:spPr>
          <a:ln/>
        </p:spPr>
        <p:txBody>
          <a:bodyPr/>
          <a:lstStyle>
            <a:lvl1pPr>
              <a:defRPr/>
            </a:lvl1pPr>
          </a:lstStyle>
          <a:p>
            <a:pPr>
              <a:defRPr/>
            </a:pPr>
            <a:fld id="{3CBDDF87-375C-4B27-99C2-6195C91E5A4C}" type="slidenum">
              <a:rPr lang="en-US" altLang="en-US"/>
              <a:pPr>
                <a:defRPr/>
              </a:pPr>
              <a:t>‹#›</a:t>
            </a:fld>
            <a:endParaRPr lang="en-US" altLang="en-US"/>
          </a:p>
        </p:txBody>
      </p:sp>
    </p:spTree>
    <p:extLst>
      <p:ext uri="{BB962C8B-B14F-4D97-AF65-F5344CB8AC3E}">
        <p14:creationId xmlns:p14="http://schemas.microsoft.com/office/powerpoint/2010/main" val="759851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371600"/>
            <a:ext cx="3695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371600"/>
            <a:ext cx="3695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a:extLst>
              <a:ext uri="{FF2B5EF4-FFF2-40B4-BE49-F238E27FC236}">
                <a16:creationId xmlns:a16="http://schemas.microsoft.com/office/drawing/2014/main" id="{5CCCE7DC-0261-4011-9F01-2181F3CFBF5E}"/>
              </a:ext>
            </a:extLst>
          </p:cNvPr>
          <p:cNvSpPr>
            <a:spLocks noGrp="1" noChangeArrowheads="1"/>
          </p:cNvSpPr>
          <p:nvPr>
            <p:ph type="sldNum" sz="quarter" idx="10"/>
          </p:nvPr>
        </p:nvSpPr>
        <p:spPr>
          <a:ln/>
        </p:spPr>
        <p:txBody>
          <a:bodyPr/>
          <a:lstStyle>
            <a:lvl1pPr>
              <a:defRPr/>
            </a:lvl1pPr>
          </a:lstStyle>
          <a:p>
            <a:pPr>
              <a:defRPr/>
            </a:pPr>
            <a:fld id="{910A5071-0C2C-4A5A-80AE-5E7CF21D3119}" type="slidenum">
              <a:rPr lang="en-US" altLang="en-US"/>
              <a:pPr>
                <a:defRPr/>
              </a:pPr>
              <a:t>‹#›</a:t>
            </a:fld>
            <a:endParaRPr lang="en-US" altLang="en-US"/>
          </a:p>
        </p:txBody>
      </p:sp>
    </p:spTree>
    <p:extLst>
      <p:ext uri="{BB962C8B-B14F-4D97-AF65-F5344CB8AC3E}">
        <p14:creationId xmlns:p14="http://schemas.microsoft.com/office/powerpoint/2010/main" val="1215573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a:extLst>
              <a:ext uri="{FF2B5EF4-FFF2-40B4-BE49-F238E27FC236}">
                <a16:creationId xmlns:a16="http://schemas.microsoft.com/office/drawing/2014/main" id="{AE13789D-2266-481C-834D-9A85FD169E14}"/>
              </a:ext>
            </a:extLst>
          </p:cNvPr>
          <p:cNvSpPr>
            <a:spLocks noGrp="1" noChangeArrowheads="1"/>
          </p:cNvSpPr>
          <p:nvPr>
            <p:ph type="sldNum" sz="quarter" idx="10"/>
          </p:nvPr>
        </p:nvSpPr>
        <p:spPr>
          <a:ln/>
        </p:spPr>
        <p:txBody>
          <a:bodyPr/>
          <a:lstStyle>
            <a:lvl1pPr>
              <a:defRPr/>
            </a:lvl1pPr>
          </a:lstStyle>
          <a:p>
            <a:pPr>
              <a:defRPr/>
            </a:pPr>
            <a:fld id="{C397F104-B7BB-4599-B5B0-A6DB0E9EE87F}" type="slidenum">
              <a:rPr lang="en-US" altLang="en-US"/>
              <a:pPr>
                <a:defRPr/>
              </a:pPr>
              <a:t>‹#›</a:t>
            </a:fld>
            <a:endParaRPr lang="en-US" altLang="en-US"/>
          </a:p>
        </p:txBody>
      </p:sp>
    </p:spTree>
    <p:extLst>
      <p:ext uri="{BB962C8B-B14F-4D97-AF65-F5344CB8AC3E}">
        <p14:creationId xmlns:p14="http://schemas.microsoft.com/office/powerpoint/2010/main" val="571794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a:extLst>
              <a:ext uri="{FF2B5EF4-FFF2-40B4-BE49-F238E27FC236}">
                <a16:creationId xmlns:a16="http://schemas.microsoft.com/office/drawing/2014/main" id="{F7066AB3-8D77-416D-9806-61453C24D448}"/>
              </a:ext>
            </a:extLst>
          </p:cNvPr>
          <p:cNvSpPr>
            <a:spLocks noGrp="1" noChangeArrowheads="1"/>
          </p:cNvSpPr>
          <p:nvPr>
            <p:ph type="sldNum" sz="quarter" idx="10"/>
          </p:nvPr>
        </p:nvSpPr>
        <p:spPr>
          <a:ln/>
        </p:spPr>
        <p:txBody>
          <a:bodyPr/>
          <a:lstStyle>
            <a:lvl1pPr>
              <a:defRPr/>
            </a:lvl1pPr>
          </a:lstStyle>
          <a:p>
            <a:pPr>
              <a:defRPr/>
            </a:pPr>
            <a:fld id="{2E6F6FF1-F7C1-4BAC-8F95-93E2FDB8E5D7}" type="slidenum">
              <a:rPr lang="en-US" altLang="en-US"/>
              <a:pPr>
                <a:defRPr/>
              </a:pPr>
              <a:t>‹#›</a:t>
            </a:fld>
            <a:endParaRPr lang="en-US" altLang="en-US"/>
          </a:p>
        </p:txBody>
      </p:sp>
    </p:spTree>
    <p:extLst>
      <p:ext uri="{BB962C8B-B14F-4D97-AF65-F5344CB8AC3E}">
        <p14:creationId xmlns:p14="http://schemas.microsoft.com/office/powerpoint/2010/main" val="4052634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136DD715-892B-4AA4-A9AB-5B6BCBF1B267}"/>
              </a:ext>
            </a:extLst>
          </p:cNvPr>
          <p:cNvSpPr>
            <a:spLocks noGrp="1" noChangeArrowheads="1"/>
          </p:cNvSpPr>
          <p:nvPr>
            <p:ph type="sldNum" sz="quarter" idx="10"/>
          </p:nvPr>
        </p:nvSpPr>
        <p:spPr>
          <a:ln/>
        </p:spPr>
        <p:txBody>
          <a:bodyPr/>
          <a:lstStyle>
            <a:lvl1pPr>
              <a:defRPr/>
            </a:lvl1pPr>
          </a:lstStyle>
          <a:p>
            <a:pPr>
              <a:defRPr/>
            </a:pPr>
            <a:fld id="{08FA08DC-BBAF-4B99-9250-AF4691E6EFB1}" type="slidenum">
              <a:rPr lang="en-US" altLang="en-US"/>
              <a:pPr>
                <a:defRPr/>
              </a:pPr>
              <a:t>‹#›</a:t>
            </a:fld>
            <a:endParaRPr lang="en-US" altLang="en-US"/>
          </a:p>
        </p:txBody>
      </p:sp>
    </p:spTree>
    <p:extLst>
      <p:ext uri="{BB962C8B-B14F-4D97-AF65-F5344CB8AC3E}">
        <p14:creationId xmlns:p14="http://schemas.microsoft.com/office/powerpoint/2010/main" val="190599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72F65F68-8A0F-407E-8993-99389D1749EE}"/>
              </a:ext>
            </a:extLst>
          </p:cNvPr>
          <p:cNvSpPr>
            <a:spLocks noGrp="1" noChangeArrowheads="1"/>
          </p:cNvSpPr>
          <p:nvPr>
            <p:ph type="sldNum" sz="quarter" idx="10"/>
          </p:nvPr>
        </p:nvSpPr>
        <p:spPr>
          <a:ln/>
        </p:spPr>
        <p:txBody>
          <a:bodyPr/>
          <a:lstStyle>
            <a:lvl1pPr>
              <a:defRPr/>
            </a:lvl1pPr>
          </a:lstStyle>
          <a:p>
            <a:pPr>
              <a:defRPr/>
            </a:pPr>
            <a:fld id="{9385E660-DCDE-47CB-828E-856252EF4F3F}" type="slidenum">
              <a:rPr lang="en-US" altLang="en-US"/>
              <a:pPr>
                <a:defRPr/>
              </a:pPr>
              <a:t>‹#›</a:t>
            </a:fld>
            <a:endParaRPr lang="en-US" altLang="en-US"/>
          </a:p>
        </p:txBody>
      </p:sp>
    </p:spTree>
    <p:extLst>
      <p:ext uri="{BB962C8B-B14F-4D97-AF65-F5344CB8AC3E}">
        <p14:creationId xmlns:p14="http://schemas.microsoft.com/office/powerpoint/2010/main" val="81315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7760D599-FA86-45FE-A509-7E337E8B204D}"/>
              </a:ext>
            </a:extLst>
          </p:cNvPr>
          <p:cNvSpPr>
            <a:spLocks noGrp="1" noChangeArrowheads="1"/>
          </p:cNvSpPr>
          <p:nvPr>
            <p:ph type="sldNum" sz="quarter" idx="10"/>
          </p:nvPr>
        </p:nvSpPr>
        <p:spPr>
          <a:ln/>
        </p:spPr>
        <p:txBody>
          <a:bodyPr/>
          <a:lstStyle>
            <a:lvl1pPr>
              <a:defRPr/>
            </a:lvl1pPr>
          </a:lstStyle>
          <a:p>
            <a:pPr>
              <a:defRPr/>
            </a:pPr>
            <a:fld id="{99F9F8AC-90E6-431E-A74F-2EDE126B1C5C}" type="slidenum">
              <a:rPr lang="en-US" altLang="en-US"/>
              <a:pPr>
                <a:defRPr/>
              </a:pPr>
              <a:t>‹#›</a:t>
            </a:fld>
            <a:endParaRPr lang="en-US" altLang="en-US"/>
          </a:p>
        </p:txBody>
      </p:sp>
    </p:spTree>
    <p:extLst>
      <p:ext uri="{BB962C8B-B14F-4D97-AF65-F5344CB8AC3E}">
        <p14:creationId xmlns:p14="http://schemas.microsoft.com/office/powerpoint/2010/main" val="3075824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337CB72B-84AA-470C-9158-EA371DC19099}"/>
              </a:ext>
            </a:extLst>
          </p:cNvPr>
          <p:cNvSpPr>
            <a:spLocks noGrp="1" noChangeArrowheads="1"/>
          </p:cNvSpPr>
          <p:nvPr>
            <p:ph type="title"/>
          </p:nvPr>
        </p:nvSpPr>
        <p:spPr bwMode="auto">
          <a:xfrm>
            <a:off x="381000" y="2286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4">
            <a:extLst>
              <a:ext uri="{FF2B5EF4-FFF2-40B4-BE49-F238E27FC236}">
                <a16:creationId xmlns:a16="http://schemas.microsoft.com/office/drawing/2014/main" id="{2A56943B-0AC4-4198-8B90-6F95DB1E9644}"/>
              </a:ext>
            </a:extLst>
          </p:cNvPr>
          <p:cNvSpPr>
            <a:spLocks noGrp="1" noChangeArrowheads="1"/>
          </p:cNvSpPr>
          <p:nvPr>
            <p:ph type="body" idx="1"/>
          </p:nvPr>
        </p:nvSpPr>
        <p:spPr bwMode="auto">
          <a:xfrm>
            <a:off x="1066800" y="1371600"/>
            <a:ext cx="7543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2231" name="Rectangle 7">
            <a:extLst>
              <a:ext uri="{FF2B5EF4-FFF2-40B4-BE49-F238E27FC236}">
                <a16:creationId xmlns:a16="http://schemas.microsoft.com/office/drawing/2014/main" id="{BF58C8BA-DE7E-4883-99D9-AE1FA4329560}"/>
              </a:ext>
            </a:extLst>
          </p:cNvPr>
          <p:cNvSpPr>
            <a:spLocks noGrp="1" noChangeArrowheads="1"/>
          </p:cNvSpPr>
          <p:nvPr>
            <p:ph type="sldNum" sz="quarter" idx="4"/>
          </p:nvPr>
        </p:nvSpPr>
        <p:spPr bwMode="auto">
          <a:xfrm>
            <a:off x="8077200" y="6400800"/>
            <a:ext cx="457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8C203F09-4604-4829-BB4F-6199065D17C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defRPr>
      </a:lvl2pPr>
      <a:lvl3pPr algn="l" rtl="0" eaLnBrk="0" fontAlgn="base" hangingPunct="0">
        <a:spcBef>
          <a:spcPct val="0"/>
        </a:spcBef>
        <a:spcAft>
          <a:spcPct val="0"/>
        </a:spcAft>
        <a:defRPr sz="3200">
          <a:solidFill>
            <a:schemeClr val="tx2"/>
          </a:solidFill>
          <a:latin typeface="Arial" charset="0"/>
        </a:defRPr>
      </a:lvl3pPr>
      <a:lvl4pPr algn="l" rtl="0" eaLnBrk="0" fontAlgn="base" hangingPunct="0">
        <a:spcBef>
          <a:spcPct val="0"/>
        </a:spcBef>
        <a:spcAft>
          <a:spcPct val="0"/>
        </a:spcAft>
        <a:defRPr sz="3200">
          <a:solidFill>
            <a:schemeClr val="tx2"/>
          </a:solidFill>
          <a:latin typeface="Arial" charset="0"/>
        </a:defRPr>
      </a:lvl4pPr>
      <a:lvl5pPr algn="l" rtl="0" eaLnBrk="0" fontAlgn="base" hangingPunct="0">
        <a:spcBef>
          <a:spcPct val="0"/>
        </a:spcBef>
        <a:spcAft>
          <a:spcPct val="0"/>
        </a:spcAft>
        <a:defRPr sz="3200">
          <a:solidFill>
            <a:schemeClr val="tx2"/>
          </a:solidFill>
          <a:latin typeface="Arial" charset="0"/>
        </a:defRPr>
      </a:lvl5pPr>
      <a:lvl6pPr marL="457200" algn="l" rtl="0" eaLnBrk="0" fontAlgn="base" hangingPunct="0">
        <a:spcBef>
          <a:spcPct val="0"/>
        </a:spcBef>
        <a:spcAft>
          <a:spcPct val="0"/>
        </a:spcAft>
        <a:defRPr sz="3200">
          <a:solidFill>
            <a:schemeClr val="tx2"/>
          </a:solidFill>
          <a:latin typeface="Arial" charset="0"/>
        </a:defRPr>
      </a:lvl6pPr>
      <a:lvl7pPr marL="914400" algn="l" rtl="0" eaLnBrk="0" fontAlgn="base" hangingPunct="0">
        <a:spcBef>
          <a:spcPct val="0"/>
        </a:spcBef>
        <a:spcAft>
          <a:spcPct val="0"/>
        </a:spcAft>
        <a:defRPr sz="3200">
          <a:solidFill>
            <a:schemeClr val="tx2"/>
          </a:solidFill>
          <a:latin typeface="Arial" charset="0"/>
        </a:defRPr>
      </a:lvl7pPr>
      <a:lvl8pPr marL="1371600" algn="l" rtl="0" eaLnBrk="0" fontAlgn="base" hangingPunct="0">
        <a:spcBef>
          <a:spcPct val="0"/>
        </a:spcBef>
        <a:spcAft>
          <a:spcPct val="0"/>
        </a:spcAft>
        <a:defRPr sz="3200">
          <a:solidFill>
            <a:schemeClr val="tx2"/>
          </a:solidFill>
          <a:latin typeface="Arial" charset="0"/>
        </a:defRPr>
      </a:lvl8pPr>
      <a:lvl9pPr marL="1828800" algn="l" rtl="0" eaLnBrk="0" fontAlgn="base" hangingPunct="0">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defRPr sz="2400" b="1">
          <a:solidFill>
            <a:schemeClr val="tx1"/>
          </a:solidFill>
          <a:latin typeface="+mn-lt"/>
          <a:ea typeface="+mn-ea"/>
          <a:cs typeface="+mn-cs"/>
        </a:defRPr>
      </a:lvl1pPr>
      <a:lvl2pPr marL="385763" indent="-195263" algn="l" rtl="0" eaLnBrk="0" fontAlgn="base" hangingPunct="0">
        <a:spcBef>
          <a:spcPct val="20000"/>
        </a:spcBef>
        <a:spcAft>
          <a:spcPct val="0"/>
        </a:spcAft>
        <a:buChar char="•"/>
        <a:defRPr sz="2400">
          <a:solidFill>
            <a:schemeClr val="tx1"/>
          </a:solidFill>
          <a:latin typeface="+mn-lt"/>
        </a:defRPr>
      </a:lvl2pPr>
      <a:lvl3pPr marL="804863" indent="-228600" algn="l" rtl="0" eaLnBrk="0" fontAlgn="base" hangingPunct="0">
        <a:spcBef>
          <a:spcPct val="20000"/>
        </a:spcBef>
        <a:spcAft>
          <a:spcPct val="0"/>
        </a:spcAft>
        <a:buChar char="—"/>
        <a:defRPr sz="2400">
          <a:solidFill>
            <a:schemeClr val="tx1"/>
          </a:solidFill>
          <a:latin typeface="+mn-lt"/>
        </a:defRPr>
      </a:lvl3pPr>
      <a:lvl4pPr marL="1223963" indent="-228600" algn="l" rtl="0" eaLnBrk="0" fontAlgn="base" hangingPunct="0">
        <a:spcBef>
          <a:spcPct val="20000"/>
        </a:spcBef>
        <a:spcAft>
          <a:spcPct val="0"/>
        </a:spcAft>
        <a:buChar char="-"/>
        <a:defRPr sz="2000">
          <a:solidFill>
            <a:schemeClr val="tx1"/>
          </a:solidFill>
          <a:latin typeface="+mn-lt"/>
        </a:defRPr>
      </a:lvl4pPr>
      <a:lvl5pPr marL="1643063" indent="-228600" algn="l" rtl="0" eaLnBrk="0" fontAlgn="base" hangingPunct="0">
        <a:spcBef>
          <a:spcPct val="20000"/>
        </a:spcBef>
        <a:spcAft>
          <a:spcPct val="0"/>
        </a:spcAft>
        <a:buChar char="»"/>
        <a:defRPr sz="2000">
          <a:solidFill>
            <a:schemeClr val="tx1"/>
          </a:solidFill>
          <a:latin typeface="+mn-lt"/>
        </a:defRPr>
      </a:lvl5pPr>
      <a:lvl6pPr marL="2100263" indent="-228600" algn="l" rtl="0" eaLnBrk="0" fontAlgn="base" hangingPunct="0">
        <a:spcBef>
          <a:spcPct val="20000"/>
        </a:spcBef>
        <a:spcAft>
          <a:spcPct val="0"/>
        </a:spcAft>
        <a:buChar char="»"/>
        <a:defRPr sz="2000">
          <a:solidFill>
            <a:schemeClr val="tx1"/>
          </a:solidFill>
          <a:latin typeface="+mn-lt"/>
        </a:defRPr>
      </a:lvl6pPr>
      <a:lvl7pPr marL="2557463" indent="-228600" algn="l" rtl="0" eaLnBrk="0" fontAlgn="base" hangingPunct="0">
        <a:spcBef>
          <a:spcPct val="20000"/>
        </a:spcBef>
        <a:spcAft>
          <a:spcPct val="0"/>
        </a:spcAft>
        <a:buChar char="»"/>
        <a:defRPr sz="2000">
          <a:solidFill>
            <a:schemeClr val="tx1"/>
          </a:solidFill>
          <a:latin typeface="+mn-lt"/>
        </a:defRPr>
      </a:lvl7pPr>
      <a:lvl8pPr marL="3014663" indent="-228600" algn="l" rtl="0" eaLnBrk="0" fontAlgn="base" hangingPunct="0">
        <a:spcBef>
          <a:spcPct val="20000"/>
        </a:spcBef>
        <a:spcAft>
          <a:spcPct val="0"/>
        </a:spcAft>
        <a:buChar char="»"/>
        <a:defRPr sz="2000">
          <a:solidFill>
            <a:schemeClr val="tx1"/>
          </a:solidFill>
          <a:latin typeface="+mn-lt"/>
        </a:defRPr>
      </a:lvl8pPr>
      <a:lvl9pPr marL="3471863"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wmf"/></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7.w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www.oracle.com/java/technologies"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09B5E62-27F1-42AA-A5BF-F79B9C4482F0}"/>
              </a:ext>
            </a:extLst>
          </p:cNvPr>
          <p:cNvSpPr>
            <a:spLocks noGrp="1" noChangeArrowheads="1"/>
          </p:cNvSpPr>
          <p:nvPr>
            <p:ph type="ctrTitle"/>
          </p:nvPr>
        </p:nvSpPr>
        <p:spPr>
          <a:xfrm>
            <a:off x="685800" y="2362200"/>
            <a:ext cx="7772400" cy="1143000"/>
          </a:xfrm>
        </p:spPr>
        <p:txBody>
          <a:bodyPr/>
          <a:lstStyle/>
          <a:p>
            <a:pPr algn="ctr"/>
            <a:r>
              <a:rPr lang="en-US" altLang="en-US"/>
              <a:t>Module 1</a:t>
            </a:r>
            <a:br>
              <a:rPr lang="en-US" altLang="en-US"/>
            </a:br>
            <a:r>
              <a:rPr lang="en-US" altLang="en-US"/>
              <a:t>Object-Oriented Software Engineering</a:t>
            </a:r>
            <a:br>
              <a:rPr lang="en-US" altLang="en-US"/>
            </a:br>
            <a:endParaRPr lang="en-US" altLang="en-US"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25EB38CA-8976-4FAB-ADA6-AEF1F92AFBD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291390B3-0520-415C-AD99-61F7D259BF0A}" type="slidenum">
              <a:rPr lang="en-US" altLang="en-US" sz="1400" b="0"/>
              <a:pPr>
                <a:spcBef>
                  <a:spcPct val="0"/>
                </a:spcBef>
              </a:pPr>
              <a:t>10</a:t>
            </a:fld>
            <a:endParaRPr lang="en-US" altLang="en-US" sz="1400" b="0"/>
          </a:p>
        </p:txBody>
      </p:sp>
      <p:sp>
        <p:nvSpPr>
          <p:cNvPr id="14339" name="Rectangle 2">
            <a:extLst>
              <a:ext uri="{FF2B5EF4-FFF2-40B4-BE49-F238E27FC236}">
                <a16:creationId xmlns:a16="http://schemas.microsoft.com/office/drawing/2014/main" id="{018612A8-8774-4F58-ABBF-AF4E5F4CB100}"/>
              </a:ext>
            </a:extLst>
          </p:cNvPr>
          <p:cNvSpPr>
            <a:spLocks noGrp="1" noChangeArrowheads="1"/>
          </p:cNvSpPr>
          <p:nvPr>
            <p:ph type="title"/>
          </p:nvPr>
        </p:nvSpPr>
        <p:spPr/>
        <p:txBody>
          <a:bodyPr/>
          <a:lstStyle/>
          <a:p>
            <a:r>
              <a:rPr lang="en-US" altLang="en-US"/>
              <a:t>1.2 What is Software Engineering?...</a:t>
            </a:r>
          </a:p>
        </p:txBody>
      </p:sp>
      <p:sp>
        <p:nvSpPr>
          <p:cNvPr id="14340" name="Rectangle 3">
            <a:extLst>
              <a:ext uri="{FF2B5EF4-FFF2-40B4-BE49-F238E27FC236}">
                <a16:creationId xmlns:a16="http://schemas.microsoft.com/office/drawing/2014/main" id="{B69EEE06-EB16-472C-BC2A-E0E308903CDA}"/>
              </a:ext>
            </a:extLst>
          </p:cNvPr>
          <p:cNvSpPr>
            <a:spLocks noGrp="1" noChangeArrowheads="1"/>
          </p:cNvSpPr>
          <p:nvPr>
            <p:ph type="body" idx="1"/>
          </p:nvPr>
        </p:nvSpPr>
        <p:spPr/>
        <p:txBody>
          <a:bodyPr/>
          <a:lstStyle/>
          <a:p>
            <a:pPr marL="0" indent="0">
              <a:lnSpc>
                <a:spcPct val="90000"/>
              </a:lnSpc>
            </a:pPr>
            <a:r>
              <a:rPr lang="en-US" altLang="en-US"/>
              <a:t>The process of solving customers’ problems by the systematic development and evolution of large, high-quality software systems within cost, time and other constraints</a:t>
            </a:r>
          </a:p>
          <a:p>
            <a:pPr marL="0" indent="0">
              <a:lnSpc>
                <a:spcPct val="90000"/>
              </a:lnSpc>
            </a:pPr>
            <a:endParaRPr lang="en-US" altLang="en-US"/>
          </a:p>
          <a:p>
            <a:pPr marL="0" indent="0">
              <a:lnSpc>
                <a:spcPct val="90000"/>
              </a:lnSpc>
            </a:pPr>
            <a:r>
              <a:rPr lang="en-US" altLang="en-US"/>
              <a:t>Solving customers’ problems</a:t>
            </a:r>
          </a:p>
          <a:p>
            <a:pPr lvl="1">
              <a:lnSpc>
                <a:spcPct val="90000"/>
              </a:lnSpc>
            </a:pPr>
            <a:r>
              <a:rPr lang="en-US" altLang="en-US"/>
              <a:t>This is the goal of software engineering</a:t>
            </a:r>
          </a:p>
          <a:p>
            <a:pPr lvl="1">
              <a:lnSpc>
                <a:spcPct val="90000"/>
              </a:lnSpc>
            </a:pPr>
            <a:r>
              <a:rPr lang="en-US" altLang="en-US"/>
              <a:t>Sometimes the solution is to buy, not build</a:t>
            </a:r>
          </a:p>
          <a:p>
            <a:pPr lvl="1">
              <a:lnSpc>
                <a:spcPct val="90000"/>
              </a:lnSpc>
            </a:pPr>
            <a:r>
              <a:rPr lang="en-US" altLang="en-US"/>
              <a:t>Adding unnecessary features does not help solve the problem</a:t>
            </a:r>
          </a:p>
          <a:p>
            <a:pPr lvl="1">
              <a:lnSpc>
                <a:spcPct val="90000"/>
              </a:lnSpc>
            </a:pPr>
            <a:r>
              <a:rPr lang="en-US" altLang="en-US"/>
              <a:t>Software engineers must communicate effectively to identify and understand the problem</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Number Placeholder 5">
            <a:extLst>
              <a:ext uri="{FF2B5EF4-FFF2-40B4-BE49-F238E27FC236}">
                <a16:creationId xmlns:a16="http://schemas.microsoft.com/office/drawing/2014/main" id="{739A4C52-19FB-4CE3-AD38-1A87920BEA9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9CDCFC8-4C01-4CDE-9283-FA8914D1F5EA}" type="slidenum">
              <a:rPr lang="en-US" altLang="en-US" sz="1400" b="0"/>
              <a:pPr>
                <a:spcBef>
                  <a:spcPct val="0"/>
                </a:spcBef>
              </a:pPr>
              <a:t>100</a:t>
            </a:fld>
            <a:endParaRPr lang="en-US" altLang="en-US" sz="1400" b="0"/>
          </a:p>
        </p:txBody>
      </p:sp>
      <p:sp>
        <p:nvSpPr>
          <p:cNvPr id="109571" name="Rectangle 2">
            <a:extLst>
              <a:ext uri="{FF2B5EF4-FFF2-40B4-BE49-F238E27FC236}">
                <a16:creationId xmlns:a16="http://schemas.microsoft.com/office/drawing/2014/main" id="{B86261C7-F919-4A1E-82C7-C85F720C54DA}"/>
              </a:ext>
            </a:extLst>
          </p:cNvPr>
          <p:cNvSpPr>
            <a:spLocks noGrp="1" noChangeArrowheads="1"/>
          </p:cNvSpPr>
          <p:nvPr>
            <p:ph type="title"/>
          </p:nvPr>
        </p:nvSpPr>
        <p:spPr/>
        <p:txBody>
          <a:bodyPr/>
          <a:lstStyle/>
          <a:p>
            <a:r>
              <a:rPr lang="en-US" altLang="en-US"/>
              <a:t>Tasks to perform to develop </a:t>
            </a:r>
            <a:br>
              <a:rPr lang="en-US" altLang="en-US"/>
            </a:br>
            <a:r>
              <a:rPr lang="en-US" altLang="en-US"/>
              <a:t>client-server applications</a:t>
            </a:r>
          </a:p>
        </p:txBody>
      </p:sp>
      <p:sp>
        <p:nvSpPr>
          <p:cNvPr id="109572" name="Rectangle 3">
            <a:extLst>
              <a:ext uri="{FF2B5EF4-FFF2-40B4-BE49-F238E27FC236}">
                <a16:creationId xmlns:a16="http://schemas.microsoft.com/office/drawing/2014/main" id="{08B8465F-9126-4D65-B4F5-02A4A3A703C6}"/>
              </a:ext>
            </a:extLst>
          </p:cNvPr>
          <p:cNvSpPr>
            <a:spLocks noGrp="1" noChangeArrowheads="1"/>
          </p:cNvSpPr>
          <p:nvPr>
            <p:ph type="body" idx="1"/>
          </p:nvPr>
        </p:nvSpPr>
        <p:spPr/>
        <p:txBody>
          <a:bodyPr/>
          <a:lstStyle/>
          <a:p>
            <a:pPr marL="381000" indent="-381000">
              <a:buFontTx/>
              <a:buAutoNum type="arabicPeriod"/>
            </a:pPr>
            <a:r>
              <a:rPr lang="en-GB" altLang="en-US" b="0">
                <a:cs typeface="Times" panose="02020603050405020304" pitchFamily="18" charset="0"/>
              </a:rPr>
              <a:t>Design the primary work to be performed by both client and server</a:t>
            </a:r>
            <a:r>
              <a:rPr lang="en-US" altLang="en-US" b="0"/>
              <a:t> </a:t>
            </a:r>
          </a:p>
          <a:p>
            <a:pPr marL="381000" indent="-381000">
              <a:buFontTx/>
              <a:buAutoNum type="arabicPeriod"/>
            </a:pPr>
            <a:r>
              <a:rPr lang="en-GB" altLang="en-US" b="0">
                <a:cs typeface="Times" panose="02020603050405020304" pitchFamily="18" charset="0"/>
              </a:rPr>
              <a:t>Design how the work will be distributed</a:t>
            </a:r>
            <a:r>
              <a:rPr lang="en-US" altLang="en-US" b="0"/>
              <a:t> </a:t>
            </a:r>
          </a:p>
          <a:p>
            <a:pPr marL="381000" indent="-381000">
              <a:buFontTx/>
              <a:buAutoNum type="arabicPeriod"/>
            </a:pPr>
            <a:r>
              <a:rPr lang="en-GB" altLang="en-US" b="0">
                <a:cs typeface="Times" panose="02020603050405020304" pitchFamily="18" charset="0"/>
              </a:rPr>
              <a:t>Design the details of the set of messages that will be sent</a:t>
            </a:r>
            <a:endParaRPr lang="en-US" altLang="en-US" b="0"/>
          </a:p>
          <a:p>
            <a:pPr marL="381000" indent="-381000">
              <a:buFontTx/>
              <a:buAutoNum type="arabicPeriod"/>
            </a:pPr>
            <a:r>
              <a:rPr lang="en-GB" altLang="en-US" b="0">
                <a:cs typeface="Times" panose="02020603050405020304" pitchFamily="18" charset="0"/>
              </a:rPr>
              <a:t>Design the mechanism for </a:t>
            </a:r>
          </a:p>
          <a:p>
            <a:pPr marL="957263" lvl="2" indent="-381000">
              <a:buFontTx/>
              <a:buAutoNum type="arabicPeriod"/>
            </a:pPr>
            <a:r>
              <a:rPr lang="en-GB" altLang="en-US" sz="2000">
                <a:cs typeface="Times" panose="02020603050405020304" pitchFamily="18" charset="0"/>
              </a:rPr>
              <a:t>Initializing</a:t>
            </a:r>
            <a:endParaRPr lang="en-US" altLang="en-US" sz="2000">
              <a:cs typeface="Times" panose="02020603050405020304" pitchFamily="18" charset="0"/>
            </a:endParaRPr>
          </a:p>
          <a:p>
            <a:pPr marL="957263" lvl="2" indent="-381000">
              <a:buFontTx/>
              <a:buAutoNum type="arabicPeriod"/>
            </a:pPr>
            <a:r>
              <a:rPr lang="en-GB" altLang="en-US" sz="2000">
                <a:cs typeface="Times" panose="02020603050405020304" pitchFamily="18" charset="0"/>
              </a:rPr>
              <a:t>Handling connections</a:t>
            </a:r>
            <a:endParaRPr lang="en-US" altLang="en-US" sz="2000">
              <a:cs typeface="Times" panose="02020603050405020304" pitchFamily="18" charset="0"/>
            </a:endParaRPr>
          </a:p>
          <a:p>
            <a:pPr marL="957263" lvl="2" indent="-381000">
              <a:buFontTx/>
              <a:buAutoNum type="arabicPeriod"/>
            </a:pPr>
            <a:r>
              <a:rPr lang="en-GB" altLang="en-US" sz="2000">
                <a:cs typeface="Times" panose="02020603050405020304" pitchFamily="18" charset="0"/>
              </a:rPr>
              <a:t>Sending and receiving messages</a:t>
            </a:r>
            <a:endParaRPr lang="en-US" altLang="en-US" sz="2000">
              <a:cs typeface="Times" panose="02020603050405020304" pitchFamily="18" charset="0"/>
            </a:endParaRPr>
          </a:p>
          <a:p>
            <a:pPr marL="957263" lvl="2" indent="-381000">
              <a:buFontTx/>
              <a:buAutoNum type="arabicPeriod"/>
            </a:pPr>
            <a:r>
              <a:rPr lang="en-GB" altLang="en-US" sz="2000">
                <a:cs typeface="Times" panose="02020603050405020304" pitchFamily="18" charset="0"/>
              </a:rPr>
              <a:t>Terminating</a:t>
            </a:r>
            <a:r>
              <a:rPr lang="en-US" altLang="en-US" sz="2000"/>
              <a:t> </a:t>
            </a:r>
          </a:p>
          <a:p>
            <a:pPr marL="381000" indent="-381000"/>
            <a:endParaRPr lang="en-US" altLang="en-US" sz="2000" b="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Number Placeholder 5">
            <a:extLst>
              <a:ext uri="{FF2B5EF4-FFF2-40B4-BE49-F238E27FC236}">
                <a16:creationId xmlns:a16="http://schemas.microsoft.com/office/drawing/2014/main" id="{F17FDEF0-825E-44D1-A80B-9E1C2ADF3D42}"/>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DEEEA2A-5AD1-44D6-B320-725A2AF57C2C}" type="slidenum">
              <a:rPr lang="en-US" altLang="en-US" sz="1400" b="0"/>
              <a:pPr>
                <a:spcBef>
                  <a:spcPct val="0"/>
                </a:spcBef>
              </a:pPr>
              <a:t>101</a:t>
            </a:fld>
            <a:endParaRPr lang="en-US" altLang="en-US" sz="1400" b="0"/>
          </a:p>
        </p:txBody>
      </p:sp>
      <p:sp>
        <p:nvSpPr>
          <p:cNvPr id="110595" name="Rectangle 1026">
            <a:extLst>
              <a:ext uri="{FF2B5EF4-FFF2-40B4-BE49-F238E27FC236}">
                <a16:creationId xmlns:a16="http://schemas.microsoft.com/office/drawing/2014/main" id="{D68391B8-D887-4992-A707-D1DFC9555BA7}"/>
              </a:ext>
            </a:extLst>
          </p:cNvPr>
          <p:cNvSpPr>
            <a:spLocks noGrp="1" noChangeArrowheads="1"/>
          </p:cNvSpPr>
          <p:nvPr>
            <p:ph type="title"/>
          </p:nvPr>
        </p:nvSpPr>
        <p:spPr/>
        <p:txBody>
          <a:bodyPr/>
          <a:lstStyle/>
          <a:p>
            <a:r>
              <a:rPr lang="en-GB" altLang="en-US">
                <a:cs typeface="Times" panose="02020603050405020304" pitchFamily="18" charset="0"/>
              </a:rPr>
              <a:t>Technology Needed to Build Client-Server Systems</a:t>
            </a:r>
            <a:r>
              <a:rPr lang="en-US" altLang="en-US">
                <a:cs typeface="Times" panose="02020603050405020304" pitchFamily="18" charset="0"/>
              </a:rPr>
              <a:t> </a:t>
            </a:r>
            <a:endParaRPr lang="en-US" altLang="en-US"/>
          </a:p>
        </p:txBody>
      </p:sp>
      <p:sp>
        <p:nvSpPr>
          <p:cNvPr id="110596" name="Rectangle 1027">
            <a:extLst>
              <a:ext uri="{FF2B5EF4-FFF2-40B4-BE49-F238E27FC236}">
                <a16:creationId xmlns:a16="http://schemas.microsoft.com/office/drawing/2014/main" id="{0D6E4BBD-95DC-4152-93FB-5C0838F470F6}"/>
              </a:ext>
            </a:extLst>
          </p:cNvPr>
          <p:cNvSpPr>
            <a:spLocks noGrp="1" noChangeArrowheads="1"/>
          </p:cNvSpPr>
          <p:nvPr>
            <p:ph type="body" idx="1"/>
          </p:nvPr>
        </p:nvSpPr>
        <p:spPr/>
        <p:txBody>
          <a:bodyPr/>
          <a:lstStyle/>
          <a:p>
            <a:pPr marL="0" indent="0"/>
            <a:r>
              <a:rPr lang="en-GB" altLang="en-US" sz="2000">
                <a:cs typeface="Times" panose="02020603050405020304" pitchFamily="18" charset="0"/>
              </a:rPr>
              <a:t>Internet Protocol (IP)</a:t>
            </a:r>
          </a:p>
          <a:p>
            <a:pPr lvl="1"/>
            <a:r>
              <a:rPr lang="en-GB" altLang="en-US" sz="2000">
                <a:cs typeface="Times" panose="02020603050405020304" pitchFamily="18" charset="0"/>
              </a:rPr>
              <a:t>Route messages from one computer to another</a:t>
            </a:r>
            <a:r>
              <a:rPr lang="en-US" altLang="en-US" sz="2000"/>
              <a:t> </a:t>
            </a:r>
          </a:p>
          <a:p>
            <a:pPr lvl="1"/>
            <a:r>
              <a:rPr lang="en-GB" altLang="en-US" sz="2000">
                <a:cs typeface="Times" panose="02020603050405020304" pitchFamily="18" charset="0"/>
              </a:rPr>
              <a:t>Long messages are normally split up into small pieces</a:t>
            </a:r>
            <a:r>
              <a:rPr lang="en-US" altLang="en-US" sz="2000"/>
              <a:t>  </a:t>
            </a:r>
          </a:p>
          <a:p>
            <a:pPr marL="0" indent="0"/>
            <a:r>
              <a:rPr lang="en-GB" altLang="en-US" sz="2000">
                <a:cs typeface="Times" panose="02020603050405020304" pitchFamily="18" charset="0"/>
              </a:rPr>
              <a:t>Transmission Control Protocol (TCP)</a:t>
            </a:r>
          </a:p>
          <a:p>
            <a:pPr lvl="1"/>
            <a:r>
              <a:rPr lang="en-GB" altLang="en-US" sz="2000">
                <a:cs typeface="Times" panose="02020603050405020304" pitchFamily="18" charset="0"/>
              </a:rPr>
              <a:t>Handles </a:t>
            </a:r>
            <a:r>
              <a:rPr lang="en-GB" altLang="en-US" sz="2000" i="1">
                <a:cs typeface="Times" panose="02020603050405020304" pitchFamily="18" charset="0"/>
              </a:rPr>
              <a:t>connections</a:t>
            </a:r>
            <a:r>
              <a:rPr lang="en-GB" altLang="en-US" sz="2000">
                <a:cs typeface="Times" panose="02020603050405020304" pitchFamily="18" charset="0"/>
              </a:rPr>
              <a:t> between two computers</a:t>
            </a:r>
          </a:p>
          <a:p>
            <a:pPr lvl="1"/>
            <a:r>
              <a:rPr lang="en-GB" altLang="en-US" sz="2000">
                <a:cs typeface="Times" panose="02020603050405020304" pitchFamily="18" charset="0"/>
              </a:rPr>
              <a:t>Computers can then exchange many IP messages over a connection</a:t>
            </a:r>
          </a:p>
          <a:p>
            <a:pPr lvl="1"/>
            <a:r>
              <a:rPr lang="en-US" altLang="en-US" sz="2000">
                <a:cs typeface="Times" panose="02020603050405020304" pitchFamily="18" charset="0"/>
              </a:rPr>
              <a:t>Assures</a:t>
            </a:r>
            <a:r>
              <a:rPr lang="en-GB" altLang="en-US" sz="2000">
                <a:cs typeface="Times" panose="02020603050405020304" pitchFamily="18" charset="0"/>
              </a:rPr>
              <a:t> that the messages</a:t>
            </a:r>
            <a:r>
              <a:rPr lang="en-US" altLang="en-US" sz="2000">
                <a:cs typeface="Times" panose="02020603050405020304" pitchFamily="18" charset="0"/>
              </a:rPr>
              <a:t> </a:t>
            </a:r>
            <a:r>
              <a:rPr lang="en-GB" altLang="en-US" sz="2000">
                <a:cs typeface="Times" panose="02020603050405020304" pitchFamily="18" charset="0"/>
              </a:rPr>
              <a:t>have been satisfactorily received</a:t>
            </a:r>
            <a:endParaRPr lang="en-US" altLang="en-US" sz="2000">
              <a:cs typeface="Times" panose="02020603050405020304" pitchFamily="18" charset="0"/>
            </a:endParaRPr>
          </a:p>
          <a:p>
            <a:pPr marL="0" indent="0"/>
            <a:r>
              <a:rPr lang="en-US" altLang="en-US" sz="2000">
                <a:cs typeface="Times" panose="02020603050405020304" pitchFamily="18" charset="0"/>
              </a:rPr>
              <a:t>A host has an </a:t>
            </a:r>
            <a:r>
              <a:rPr lang="en-US" altLang="en-US" sz="2000" i="1">
                <a:cs typeface="Times" panose="02020603050405020304" pitchFamily="18" charset="0"/>
              </a:rPr>
              <a:t>IP address</a:t>
            </a:r>
            <a:r>
              <a:rPr lang="en-US" altLang="en-US" sz="2000">
                <a:cs typeface="Times" panose="02020603050405020304" pitchFamily="18" charset="0"/>
              </a:rPr>
              <a:t> and a </a:t>
            </a:r>
            <a:r>
              <a:rPr lang="en-US" altLang="en-US" sz="2000" i="1">
                <a:cs typeface="Times" panose="02020603050405020304" pitchFamily="18" charset="0"/>
              </a:rPr>
              <a:t>host name</a:t>
            </a:r>
          </a:p>
          <a:p>
            <a:pPr lvl="1"/>
            <a:r>
              <a:rPr lang="en-GB" altLang="en-US" sz="2000">
                <a:cs typeface="Times" panose="02020603050405020304" pitchFamily="18" charset="0"/>
              </a:rPr>
              <a:t>Several servers can run on the same host. </a:t>
            </a:r>
          </a:p>
          <a:p>
            <a:pPr lvl="1"/>
            <a:r>
              <a:rPr lang="en-GB" altLang="en-US" sz="2000">
                <a:cs typeface="Times" panose="02020603050405020304" pitchFamily="18" charset="0"/>
              </a:rPr>
              <a:t>Each server is identified by a port number (0 to 65535). </a:t>
            </a:r>
          </a:p>
          <a:p>
            <a:pPr lvl="1"/>
            <a:r>
              <a:rPr lang="en-GB" altLang="en-US" sz="2000">
                <a:cs typeface="Times" panose="02020603050405020304" pitchFamily="18" charset="0"/>
              </a:rPr>
              <a:t>To initiate communication with a server, a client must know both the host name and the port number</a:t>
            </a:r>
            <a:endParaRPr lang="en-US" altLang="en-US" sz="20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Number Placeholder 5">
            <a:extLst>
              <a:ext uri="{FF2B5EF4-FFF2-40B4-BE49-F238E27FC236}">
                <a16:creationId xmlns:a16="http://schemas.microsoft.com/office/drawing/2014/main" id="{AC39E526-4D45-495C-9987-10B580A71B1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984FE60-DAE7-48BE-BD01-6F824223E98A}" type="slidenum">
              <a:rPr lang="en-US" altLang="en-US" sz="1400" b="0"/>
              <a:pPr>
                <a:spcBef>
                  <a:spcPct val="0"/>
                </a:spcBef>
              </a:pPr>
              <a:t>102</a:t>
            </a:fld>
            <a:endParaRPr lang="en-US" altLang="en-US" sz="1400" b="0"/>
          </a:p>
        </p:txBody>
      </p:sp>
      <p:sp>
        <p:nvSpPr>
          <p:cNvPr id="111619" name="Rectangle 1026">
            <a:extLst>
              <a:ext uri="{FF2B5EF4-FFF2-40B4-BE49-F238E27FC236}">
                <a16:creationId xmlns:a16="http://schemas.microsoft.com/office/drawing/2014/main" id="{C6BC6AB0-3F10-4F12-A899-6715D08C555C}"/>
              </a:ext>
            </a:extLst>
          </p:cNvPr>
          <p:cNvSpPr>
            <a:spLocks noGrp="1" noChangeArrowheads="1"/>
          </p:cNvSpPr>
          <p:nvPr>
            <p:ph type="title"/>
          </p:nvPr>
        </p:nvSpPr>
        <p:spPr/>
        <p:txBody>
          <a:bodyPr/>
          <a:lstStyle/>
          <a:p>
            <a:r>
              <a:rPr lang="en-GB" altLang="en-US">
                <a:cs typeface="Times" panose="02020603050405020304" pitchFamily="18" charset="0"/>
              </a:rPr>
              <a:t>Establishing a connection in Java</a:t>
            </a:r>
            <a:r>
              <a:rPr lang="en-US" altLang="en-US"/>
              <a:t> </a:t>
            </a:r>
          </a:p>
        </p:txBody>
      </p:sp>
      <p:sp>
        <p:nvSpPr>
          <p:cNvPr id="111620" name="Rectangle 1027">
            <a:extLst>
              <a:ext uri="{FF2B5EF4-FFF2-40B4-BE49-F238E27FC236}">
                <a16:creationId xmlns:a16="http://schemas.microsoft.com/office/drawing/2014/main" id="{0209C4FD-F267-4038-B33D-29C233D51F6F}"/>
              </a:ext>
            </a:extLst>
          </p:cNvPr>
          <p:cNvSpPr>
            <a:spLocks noGrp="1" noChangeArrowheads="1"/>
          </p:cNvSpPr>
          <p:nvPr>
            <p:ph type="body" idx="1"/>
          </p:nvPr>
        </p:nvSpPr>
        <p:spPr/>
        <p:txBody>
          <a:bodyPr/>
          <a:lstStyle/>
          <a:p>
            <a:pPr marL="0" indent="0"/>
            <a:r>
              <a:rPr lang="en-GB" altLang="en-US">
                <a:cs typeface="Times" panose="02020603050405020304" pitchFamily="18" charset="0"/>
              </a:rPr>
              <a:t>The </a:t>
            </a:r>
            <a:r>
              <a:rPr lang="en-GB" altLang="en-US">
                <a:latin typeface="Courier" pitchFamily="49" charset="0"/>
                <a:cs typeface="Times" panose="02020603050405020304" pitchFamily="18" charset="0"/>
              </a:rPr>
              <a:t>java.net</a:t>
            </a:r>
            <a:r>
              <a:rPr lang="en-GB" altLang="en-US">
                <a:cs typeface="Times" panose="02020603050405020304" pitchFamily="18" charset="0"/>
              </a:rPr>
              <a:t> package</a:t>
            </a:r>
          </a:p>
          <a:p>
            <a:pPr lvl="1"/>
            <a:r>
              <a:rPr lang="en-GB" altLang="en-US">
                <a:cs typeface="Times" panose="02020603050405020304" pitchFamily="18" charset="0"/>
              </a:rPr>
              <a:t>Permits the creation of a TCP/IP connection between two applications</a:t>
            </a:r>
          </a:p>
          <a:p>
            <a:pPr marL="0" indent="0"/>
            <a:endParaRPr lang="en-GB" altLang="en-US">
              <a:cs typeface="Times" panose="02020603050405020304" pitchFamily="18" charset="0"/>
            </a:endParaRPr>
          </a:p>
          <a:p>
            <a:pPr marL="0" indent="0"/>
            <a:r>
              <a:rPr lang="en-GB" altLang="en-US">
                <a:cs typeface="Times" panose="02020603050405020304" pitchFamily="18" charset="0"/>
              </a:rPr>
              <a:t>Before a connection can be established, the server must start </a:t>
            </a:r>
            <a:r>
              <a:rPr lang="en-GB" altLang="en-US" i="1">
                <a:cs typeface="Times" panose="02020603050405020304" pitchFamily="18" charset="0"/>
              </a:rPr>
              <a:t>listening</a:t>
            </a:r>
            <a:r>
              <a:rPr lang="en-GB" altLang="en-US">
                <a:cs typeface="Times" panose="02020603050405020304" pitchFamily="18" charset="0"/>
              </a:rPr>
              <a:t> to one of the ports:</a:t>
            </a:r>
          </a:p>
          <a:p>
            <a:pPr lvl="2">
              <a:buFontTx/>
              <a:buNone/>
            </a:pPr>
            <a:r>
              <a:rPr lang="en-GB" altLang="en-US" sz="2000">
                <a:latin typeface="Courier" pitchFamily="49" charset="0"/>
                <a:cs typeface="Times" panose="02020603050405020304" pitchFamily="18" charset="0"/>
              </a:rPr>
              <a:t>ServerSocket serverSocket = new</a:t>
            </a:r>
          </a:p>
          <a:p>
            <a:pPr lvl="2">
              <a:buFontTx/>
              <a:buNone/>
            </a:pPr>
            <a:r>
              <a:rPr lang="en-GB" altLang="en-US" sz="2000">
                <a:latin typeface="Courier" pitchFamily="49" charset="0"/>
                <a:cs typeface="Times" panose="02020603050405020304" pitchFamily="18" charset="0"/>
              </a:rPr>
              <a:t>    ServerSocket(port);</a:t>
            </a:r>
          </a:p>
          <a:p>
            <a:pPr lvl="2">
              <a:buFontTx/>
              <a:buNone/>
            </a:pPr>
            <a:r>
              <a:rPr lang="en-GB" altLang="en-US" sz="2000">
                <a:latin typeface="Courier" pitchFamily="49" charset="0"/>
                <a:cs typeface="Times" panose="02020603050405020304" pitchFamily="18" charset="0"/>
              </a:rPr>
              <a:t>Socket clientSocket = serverSocket.accept();</a:t>
            </a:r>
          </a:p>
          <a:p>
            <a:pPr marL="0" indent="0"/>
            <a:endParaRPr lang="en-GB" altLang="en-US" sz="2000">
              <a:cs typeface="Times" panose="02020603050405020304" pitchFamily="18" charset="0"/>
            </a:endParaRPr>
          </a:p>
          <a:p>
            <a:pPr marL="0" indent="0"/>
            <a:r>
              <a:rPr lang="en-GB" altLang="en-US">
                <a:cs typeface="Times" panose="02020603050405020304" pitchFamily="18" charset="0"/>
              </a:rPr>
              <a:t>For a client to connect to a server</a:t>
            </a:r>
            <a:r>
              <a:rPr lang="en-US" altLang="en-US">
                <a:cs typeface="Times" panose="02020603050405020304" pitchFamily="18" charset="0"/>
              </a:rPr>
              <a:t>:</a:t>
            </a:r>
          </a:p>
          <a:p>
            <a:pPr lvl="2" algn="just">
              <a:buFontTx/>
              <a:buNone/>
            </a:pPr>
            <a:r>
              <a:rPr lang="en-GB" altLang="en-US" sz="2000">
                <a:latin typeface="Courier" pitchFamily="49" charset="0"/>
                <a:cs typeface="Times" panose="02020603050405020304" pitchFamily="18" charset="0"/>
              </a:rPr>
              <a:t>Socket clientSocket= new Socket(host, port);</a:t>
            </a:r>
            <a:endParaRPr lang="en-GB" altLang="en-US" sz="2000" b="1">
              <a:latin typeface="Courier" pitchFamily="49" charset="0"/>
              <a:cs typeface="Times" panose="02020603050405020304" pitchFamily="18" charset="0"/>
            </a:endParaRPr>
          </a:p>
          <a:p>
            <a:pPr lvl="1"/>
            <a:endParaRPr lang="en-US" altLang="en-US" sz="2000">
              <a:cs typeface="Times" panose="02020603050405020304" pitchFamily="18" charset="0"/>
            </a:endParaRPr>
          </a:p>
          <a:p>
            <a:pPr lvl="1"/>
            <a:endParaRPr lang="en-US" altLang="en-US" sz="20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Number Placeholder 5">
            <a:extLst>
              <a:ext uri="{FF2B5EF4-FFF2-40B4-BE49-F238E27FC236}">
                <a16:creationId xmlns:a16="http://schemas.microsoft.com/office/drawing/2014/main" id="{31DA3BA8-251E-44D5-9393-F3F093F4873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11473969-829C-49BC-8D45-A7EE05A64E25}" type="slidenum">
              <a:rPr lang="en-US" altLang="en-US" sz="1400" b="0"/>
              <a:pPr>
                <a:spcBef>
                  <a:spcPct val="0"/>
                </a:spcBef>
              </a:pPr>
              <a:t>103</a:t>
            </a:fld>
            <a:endParaRPr lang="en-US" altLang="en-US" sz="1400" b="0"/>
          </a:p>
        </p:txBody>
      </p:sp>
      <p:sp>
        <p:nvSpPr>
          <p:cNvPr id="112643" name="Rectangle 2">
            <a:extLst>
              <a:ext uri="{FF2B5EF4-FFF2-40B4-BE49-F238E27FC236}">
                <a16:creationId xmlns:a16="http://schemas.microsoft.com/office/drawing/2014/main" id="{10271445-AD69-45D4-89EA-FEF24A3401D5}"/>
              </a:ext>
            </a:extLst>
          </p:cNvPr>
          <p:cNvSpPr>
            <a:spLocks noGrp="1" noChangeArrowheads="1"/>
          </p:cNvSpPr>
          <p:nvPr>
            <p:ph type="title"/>
          </p:nvPr>
        </p:nvSpPr>
        <p:spPr/>
        <p:txBody>
          <a:bodyPr/>
          <a:lstStyle/>
          <a:p>
            <a:r>
              <a:rPr lang="en-US" altLang="en-US"/>
              <a:t>Exchanging information in Java</a:t>
            </a:r>
          </a:p>
        </p:txBody>
      </p:sp>
      <p:sp>
        <p:nvSpPr>
          <p:cNvPr id="112644" name="Rectangle 3">
            <a:extLst>
              <a:ext uri="{FF2B5EF4-FFF2-40B4-BE49-F238E27FC236}">
                <a16:creationId xmlns:a16="http://schemas.microsoft.com/office/drawing/2014/main" id="{D173A9AF-7B72-4901-9C68-BC9ECF4C4F7E}"/>
              </a:ext>
            </a:extLst>
          </p:cNvPr>
          <p:cNvSpPr>
            <a:spLocks noGrp="1" noChangeArrowheads="1"/>
          </p:cNvSpPr>
          <p:nvPr>
            <p:ph type="body" idx="1"/>
          </p:nvPr>
        </p:nvSpPr>
        <p:spPr/>
        <p:txBody>
          <a:bodyPr/>
          <a:lstStyle/>
          <a:p>
            <a:pPr lvl="1"/>
            <a:r>
              <a:rPr lang="en-GB" altLang="en-US">
                <a:cs typeface="Times" panose="02020603050405020304" pitchFamily="18" charset="0"/>
              </a:rPr>
              <a:t>Each program uses an instance of </a:t>
            </a:r>
          </a:p>
          <a:p>
            <a:pPr lvl="2"/>
            <a:r>
              <a:rPr lang="en-GB" altLang="en-US">
                <a:cs typeface="Times" panose="02020603050405020304" pitchFamily="18" charset="0"/>
              </a:rPr>
              <a:t> </a:t>
            </a:r>
            <a:r>
              <a:rPr lang="en-GB" altLang="en-US">
                <a:latin typeface="Courier" pitchFamily="49" charset="0"/>
                <a:cs typeface="Times" panose="02020603050405020304" pitchFamily="18" charset="0"/>
              </a:rPr>
              <a:t>InputStream</a:t>
            </a:r>
            <a:r>
              <a:rPr lang="en-GB" altLang="en-US">
                <a:cs typeface="Times" panose="02020603050405020304" pitchFamily="18" charset="0"/>
              </a:rPr>
              <a:t> to receive messages from the other program</a:t>
            </a:r>
          </a:p>
          <a:p>
            <a:pPr lvl="2"/>
            <a:r>
              <a:rPr lang="en-GB" altLang="en-US">
                <a:cs typeface="Times" panose="02020603050405020304" pitchFamily="18" charset="0"/>
              </a:rPr>
              <a:t> </a:t>
            </a:r>
            <a:r>
              <a:rPr lang="en-GB" altLang="en-US">
                <a:latin typeface="Courier" pitchFamily="49" charset="0"/>
                <a:cs typeface="Times" panose="02020603050405020304" pitchFamily="18" charset="0"/>
              </a:rPr>
              <a:t>OutputStream</a:t>
            </a:r>
            <a:r>
              <a:rPr lang="en-GB" altLang="en-US">
                <a:cs typeface="Times" panose="02020603050405020304" pitchFamily="18" charset="0"/>
              </a:rPr>
              <a:t> to send messages to the other program</a:t>
            </a:r>
          </a:p>
          <a:p>
            <a:pPr lvl="2"/>
            <a:r>
              <a:rPr lang="en-US" altLang="en-US"/>
              <a:t>These are found in package </a:t>
            </a:r>
            <a:r>
              <a:rPr lang="en-US" altLang="en-US" b="1">
                <a:latin typeface="Courier New" panose="02070309020205020404" pitchFamily="49" charset="0"/>
              </a:rPr>
              <a:t>java.io</a:t>
            </a:r>
            <a:endParaRPr lang="en-US" altLang="en-US">
              <a:latin typeface="Courier New" panose="02070309020205020404" pitchFamily="49" charset="0"/>
            </a:endParaRPr>
          </a:p>
          <a:p>
            <a:pPr lvl="2">
              <a:buFontTx/>
              <a:buNone/>
            </a:pPr>
            <a:endParaRPr lang="en-US" altLang="en-US"/>
          </a:p>
          <a:p>
            <a:pPr marL="0" indent="0"/>
            <a:r>
              <a:rPr lang="en-US" altLang="en-US" sz="2000" b="0">
                <a:latin typeface="Courier" pitchFamily="49" charset="0"/>
                <a:cs typeface="Times" panose="02020603050405020304" pitchFamily="18" charset="0"/>
              </a:rPr>
              <a:t>o</a:t>
            </a:r>
            <a:r>
              <a:rPr lang="en-GB" altLang="en-US" sz="2000" b="0">
                <a:latin typeface="Courier" pitchFamily="49" charset="0"/>
                <a:cs typeface="Times" panose="02020603050405020304" pitchFamily="18" charset="0"/>
              </a:rPr>
              <a:t>utput =</a:t>
            </a:r>
            <a:r>
              <a:rPr lang="en-US" altLang="en-US" sz="2000" b="0">
                <a:latin typeface="Courier" pitchFamily="49" charset="0"/>
                <a:cs typeface="Times" panose="02020603050405020304" pitchFamily="18" charset="0"/>
              </a:rPr>
              <a:t> </a:t>
            </a:r>
            <a:r>
              <a:rPr lang="en-GB" altLang="en-US" sz="2000" b="0">
                <a:latin typeface="Courier" pitchFamily="49" charset="0"/>
                <a:cs typeface="Times" panose="02020603050405020304" pitchFamily="18" charset="0"/>
              </a:rPr>
              <a:t>new </a:t>
            </a:r>
          </a:p>
          <a:p>
            <a:pPr marL="0" indent="0"/>
            <a:r>
              <a:rPr lang="en-GB" altLang="en-US" sz="2000" b="0">
                <a:latin typeface="Courier" pitchFamily="49" charset="0"/>
                <a:cs typeface="Times" panose="02020603050405020304" pitchFamily="18" charset="0"/>
              </a:rPr>
              <a:t>   OutputStream(clientSocket.getOutputStream());</a:t>
            </a:r>
          </a:p>
          <a:p>
            <a:pPr marL="0" indent="0"/>
            <a:endParaRPr lang="en-GB" altLang="en-US" sz="2000" b="0">
              <a:latin typeface="Courier" pitchFamily="49" charset="0"/>
              <a:cs typeface="Times" panose="02020603050405020304" pitchFamily="18" charset="0"/>
            </a:endParaRPr>
          </a:p>
          <a:p>
            <a:pPr marL="0" indent="0"/>
            <a:r>
              <a:rPr lang="en-GB" altLang="en-US" sz="2000" b="0">
                <a:latin typeface="Courier" pitchFamily="49" charset="0"/>
                <a:cs typeface="Times" panose="02020603050405020304" pitchFamily="18" charset="0"/>
              </a:rPr>
              <a:t>input = new</a:t>
            </a:r>
          </a:p>
          <a:p>
            <a:pPr marL="0" indent="0"/>
            <a:r>
              <a:rPr lang="en-GB" altLang="en-US" sz="2000" b="0">
                <a:latin typeface="Courier" pitchFamily="49" charset="0"/>
                <a:cs typeface="Times" panose="02020603050405020304" pitchFamily="18" charset="0"/>
              </a:rPr>
              <a:t>   InputStream(clientSocket.getInputStream());</a:t>
            </a:r>
            <a:endParaRPr lang="en-GB" altLang="en-US" sz="2000">
              <a:latin typeface="Courier" pitchFamily="49" charset="0"/>
              <a:cs typeface="Times" panose="02020603050405020304" pitchFamily="18"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Number Placeholder 5">
            <a:extLst>
              <a:ext uri="{FF2B5EF4-FFF2-40B4-BE49-F238E27FC236}">
                <a16:creationId xmlns:a16="http://schemas.microsoft.com/office/drawing/2014/main" id="{8DE57066-9017-4D25-8B71-22DC64B257B9}"/>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3B952B56-7091-44C4-A47E-1C551EF3AB93}" type="slidenum">
              <a:rPr lang="en-US" altLang="en-US" sz="1400" b="0"/>
              <a:pPr>
                <a:spcBef>
                  <a:spcPct val="0"/>
                </a:spcBef>
              </a:pPr>
              <a:t>104</a:t>
            </a:fld>
            <a:endParaRPr lang="en-US" altLang="en-US" sz="1400" b="0"/>
          </a:p>
        </p:txBody>
      </p:sp>
      <p:sp>
        <p:nvSpPr>
          <p:cNvPr id="113667" name="Rectangle 2">
            <a:extLst>
              <a:ext uri="{FF2B5EF4-FFF2-40B4-BE49-F238E27FC236}">
                <a16:creationId xmlns:a16="http://schemas.microsoft.com/office/drawing/2014/main" id="{8ADF6DDF-2B94-46F9-A10A-734E6C6C3A34}"/>
              </a:ext>
            </a:extLst>
          </p:cNvPr>
          <p:cNvSpPr>
            <a:spLocks noGrp="1" noChangeArrowheads="1"/>
          </p:cNvSpPr>
          <p:nvPr>
            <p:ph type="title"/>
          </p:nvPr>
        </p:nvSpPr>
        <p:spPr/>
        <p:txBody>
          <a:bodyPr/>
          <a:lstStyle/>
          <a:p>
            <a:r>
              <a:rPr lang="en-US" altLang="en-US"/>
              <a:t>Sending and receiving messages</a:t>
            </a:r>
          </a:p>
        </p:txBody>
      </p:sp>
      <p:sp>
        <p:nvSpPr>
          <p:cNvPr id="113668" name="Rectangle 3">
            <a:extLst>
              <a:ext uri="{FF2B5EF4-FFF2-40B4-BE49-F238E27FC236}">
                <a16:creationId xmlns:a16="http://schemas.microsoft.com/office/drawing/2014/main" id="{0CA604CD-718A-4D1B-AD4C-B4B761EA6D5D}"/>
              </a:ext>
            </a:extLst>
          </p:cNvPr>
          <p:cNvSpPr>
            <a:spLocks noGrp="1" noChangeArrowheads="1"/>
          </p:cNvSpPr>
          <p:nvPr>
            <p:ph type="body" idx="1"/>
          </p:nvPr>
        </p:nvSpPr>
        <p:spPr/>
        <p:txBody>
          <a:bodyPr/>
          <a:lstStyle/>
          <a:p>
            <a:pPr marL="0" indent="0"/>
            <a:r>
              <a:rPr lang="en-US" altLang="en-US" sz="2000"/>
              <a:t>• without any filters</a:t>
            </a:r>
            <a:endParaRPr lang="en-GB" altLang="en-US" sz="2000">
              <a:latin typeface="Courier" pitchFamily="49" charset="0"/>
              <a:cs typeface="Times" panose="02020603050405020304" pitchFamily="18" charset="0"/>
            </a:endParaRPr>
          </a:p>
          <a:p>
            <a:pPr lvl="2" algn="just">
              <a:buFontTx/>
              <a:buNone/>
            </a:pPr>
            <a:r>
              <a:rPr lang="en-GB" altLang="en-US" sz="2000">
                <a:latin typeface="Courier" pitchFamily="49" charset="0"/>
                <a:cs typeface="Times" panose="02020603050405020304" pitchFamily="18" charset="0"/>
              </a:rPr>
              <a:t>output.write(</a:t>
            </a:r>
            <a:r>
              <a:rPr lang="en-US" altLang="en-US" sz="2000">
                <a:latin typeface="Courier" pitchFamily="49" charset="0"/>
                <a:cs typeface="Times" panose="02020603050405020304" pitchFamily="18" charset="0"/>
              </a:rPr>
              <a:t>msg</a:t>
            </a:r>
            <a:r>
              <a:rPr lang="en-GB" altLang="en-US" sz="2000">
                <a:latin typeface="Courier" pitchFamily="49" charset="0"/>
                <a:cs typeface="Times" panose="02020603050405020304" pitchFamily="18" charset="0"/>
              </a:rPr>
              <a:t>);</a:t>
            </a:r>
          </a:p>
          <a:p>
            <a:pPr lvl="2" algn="just">
              <a:buFontTx/>
              <a:buNone/>
            </a:pPr>
            <a:r>
              <a:rPr lang="en-US" altLang="en-US" sz="2000">
                <a:latin typeface="Courier" pitchFamily="49" charset="0"/>
                <a:cs typeface="Times" panose="02020603050405020304" pitchFamily="18" charset="0"/>
              </a:rPr>
              <a:t>m</a:t>
            </a:r>
            <a:r>
              <a:rPr lang="en-GB" altLang="en-US" sz="2000">
                <a:latin typeface="Courier" pitchFamily="49" charset="0"/>
                <a:cs typeface="Times" panose="02020603050405020304" pitchFamily="18" charset="0"/>
              </a:rPr>
              <a:t>sg = input.read();</a:t>
            </a:r>
          </a:p>
          <a:p>
            <a:pPr marL="0" indent="0"/>
            <a:endParaRPr lang="en-US" altLang="en-US" sz="2000"/>
          </a:p>
          <a:p>
            <a:pPr marL="0" indent="0"/>
            <a:r>
              <a:rPr lang="en-US" altLang="en-US" sz="2000"/>
              <a:t>• or using </a:t>
            </a:r>
            <a:r>
              <a:rPr lang="en-US" altLang="en-US" sz="2000">
                <a:latin typeface="Courier" pitchFamily="49" charset="0"/>
              </a:rPr>
              <a:t>DataInputStream</a:t>
            </a:r>
            <a:r>
              <a:rPr lang="en-US" altLang="en-US" sz="2000"/>
              <a:t> / </a:t>
            </a:r>
            <a:r>
              <a:rPr lang="en-US" altLang="en-US" sz="2000">
                <a:latin typeface="Courier" pitchFamily="49" charset="0"/>
              </a:rPr>
              <a:t>DataOutputStream</a:t>
            </a:r>
            <a:r>
              <a:rPr lang="en-US" altLang="en-US" sz="2000"/>
              <a:t> filters</a:t>
            </a:r>
            <a:endParaRPr lang="en-GB" altLang="en-US" sz="2000">
              <a:latin typeface="Courier" pitchFamily="49" charset="0"/>
              <a:cs typeface="Times" panose="02020603050405020304" pitchFamily="18" charset="0"/>
            </a:endParaRPr>
          </a:p>
          <a:p>
            <a:pPr lvl="2" algn="just">
              <a:buFontTx/>
              <a:buNone/>
            </a:pPr>
            <a:r>
              <a:rPr lang="en-GB" altLang="en-US" sz="2000">
                <a:latin typeface="Courier" pitchFamily="49" charset="0"/>
                <a:cs typeface="Times" panose="02020603050405020304" pitchFamily="18" charset="0"/>
              </a:rPr>
              <a:t>output.writeDouble(</a:t>
            </a:r>
            <a:r>
              <a:rPr lang="en-US" altLang="en-US" sz="2000">
                <a:latin typeface="Courier" pitchFamily="49" charset="0"/>
                <a:cs typeface="Times" panose="02020603050405020304" pitchFamily="18" charset="0"/>
              </a:rPr>
              <a:t>msg</a:t>
            </a:r>
            <a:r>
              <a:rPr lang="en-GB" altLang="en-US" sz="2000">
                <a:latin typeface="Courier" pitchFamily="49" charset="0"/>
                <a:cs typeface="Times" panose="02020603050405020304" pitchFamily="18" charset="0"/>
              </a:rPr>
              <a:t>);</a:t>
            </a:r>
          </a:p>
          <a:p>
            <a:pPr lvl="2" algn="just">
              <a:buFontTx/>
              <a:buNone/>
            </a:pPr>
            <a:r>
              <a:rPr lang="en-US" altLang="en-US" sz="2000">
                <a:latin typeface="Courier" pitchFamily="49" charset="0"/>
                <a:cs typeface="Times" panose="02020603050405020304" pitchFamily="18" charset="0"/>
              </a:rPr>
              <a:t>msg </a:t>
            </a:r>
            <a:r>
              <a:rPr lang="en-GB" altLang="en-US" sz="2000">
                <a:latin typeface="Courier" pitchFamily="49" charset="0"/>
                <a:cs typeface="Times" panose="02020603050405020304" pitchFamily="18" charset="0"/>
              </a:rPr>
              <a:t>= input.readDouble();</a:t>
            </a:r>
          </a:p>
          <a:p>
            <a:pPr marL="0" indent="0" algn="just"/>
            <a:endParaRPr lang="en-US" altLang="en-US" sz="2000"/>
          </a:p>
          <a:p>
            <a:pPr marL="0" indent="0"/>
            <a:r>
              <a:rPr lang="en-US" altLang="en-US" sz="2000"/>
              <a:t>• or using </a:t>
            </a:r>
            <a:r>
              <a:rPr lang="en-US" altLang="en-US" sz="2000">
                <a:latin typeface="Courier" pitchFamily="49" charset="0"/>
              </a:rPr>
              <a:t>ObjectInputStream</a:t>
            </a:r>
            <a:r>
              <a:rPr lang="en-US" altLang="en-US" sz="2000"/>
              <a:t> / </a:t>
            </a:r>
            <a:r>
              <a:rPr lang="en-US" altLang="en-US" sz="2000">
                <a:latin typeface="Courier" pitchFamily="49" charset="0"/>
              </a:rPr>
              <a:t>ObjectOutputStream</a:t>
            </a:r>
            <a:r>
              <a:rPr lang="en-US" altLang="en-US" sz="2000"/>
              <a:t> filters</a:t>
            </a:r>
          </a:p>
          <a:p>
            <a:pPr lvl="2" algn="just">
              <a:buFontTx/>
              <a:buNone/>
            </a:pPr>
            <a:r>
              <a:rPr lang="en-GB" altLang="en-US" sz="2000">
                <a:latin typeface="Courier" pitchFamily="49" charset="0"/>
                <a:cs typeface="Times" panose="02020603050405020304" pitchFamily="18" charset="0"/>
              </a:rPr>
              <a:t>output.writeObject(</a:t>
            </a:r>
            <a:r>
              <a:rPr lang="en-US" altLang="en-US" sz="2000">
                <a:latin typeface="Courier" pitchFamily="49" charset="0"/>
                <a:cs typeface="Times" panose="02020603050405020304" pitchFamily="18" charset="0"/>
              </a:rPr>
              <a:t>msg</a:t>
            </a:r>
            <a:r>
              <a:rPr lang="en-GB" altLang="en-US" sz="2000">
                <a:latin typeface="Courier" pitchFamily="49" charset="0"/>
                <a:cs typeface="Times" panose="02020603050405020304" pitchFamily="18" charset="0"/>
              </a:rPr>
              <a:t>);</a:t>
            </a:r>
          </a:p>
          <a:p>
            <a:pPr lvl="2" algn="just">
              <a:buFontTx/>
              <a:buNone/>
            </a:pPr>
            <a:r>
              <a:rPr lang="en-US" altLang="en-US" sz="2000">
                <a:latin typeface="Courier" pitchFamily="49" charset="0"/>
                <a:cs typeface="Times" panose="02020603050405020304" pitchFamily="18" charset="0"/>
              </a:rPr>
              <a:t>msg </a:t>
            </a:r>
            <a:r>
              <a:rPr lang="en-GB" altLang="en-US" sz="2000">
                <a:latin typeface="Courier" pitchFamily="49" charset="0"/>
                <a:cs typeface="Times" panose="02020603050405020304" pitchFamily="18" charset="0"/>
              </a:rPr>
              <a:t>= input.readObject();</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Number Placeholder 5">
            <a:extLst>
              <a:ext uri="{FF2B5EF4-FFF2-40B4-BE49-F238E27FC236}">
                <a16:creationId xmlns:a16="http://schemas.microsoft.com/office/drawing/2014/main" id="{965E0D9B-BA75-47EF-8A6F-CAC831A98492}"/>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E0A5AD6-41DA-444E-A493-96B79C79F80D}" type="slidenum">
              <a:rPr lang="en-US" altLang="en-US" sz="1400" b="0"/>
              <a:pPr>
                <a:spcBef>
                  <a:spcPct val="0"/>
                </a:spcBef>
              </a:pPr>
              <a:t>105</a:t>
            </a:fld>
            <a:endParaRPr lang="en-US" altLang="en-US" sz="1400" b="0"/>
          </a:p>
        </p:txBody>
      </p:sp>
      <p:sp>
        <p:nvSpPr>
          <p:cNvPr id="114691" name="Rectangle 2">
            <a:extLst>
              <a:ext uri="{FF2B5EF4-FFF2-40B4-BE49-F238E27FC236}">
                <a16:creationId xmlns:a16="http://schemas.microsoft.com/office/drawing/2014/main" id="{42219D9B-7404-4458-B1C9-47F8BBBC2A2D}"/>
              </a:ext>
            </a:extLst>
          </p:cNvPr>
          <p:cNvSpPr>
            <a:spLocks noGrp="1" noChangeArrowheads="1"/>
          </p:cNvSpPr>
          <p:nvPr>
            <p:ph type="title"/>
          </p:nvPr>
        </p:nvSpPr>
        <p:spPr>
          <a:xfrm>
            <a:off x="381000" y="228600"/>
            <a:ext cx="9144000" cy="914400"/>
          </a:xfrm>
        </p:spPr>
        <p:txBody>
          <a:bodyPr/>
          <a:lstStyle/>
          <a:p>
            <a:r>
              <a:rPr lang="en-GB" altLang="en-US">
                <a:cs typeface="Times" panose="02020603050405020304" pitchFamily="18" charset="0"/>
              </a:rPr>
              <a:t>The Object Client-Server Framework (OCSF) </a:t>
            </a:r>
          </a:p>
        </p:txBody>
      </p:sp>
      <p:sp>
        <p:nvSpPr>
          <p:cNvPr id="114692" name="Rectangle 28">
            <a:extLst>
              <a:ext uri="{FF2B5EF4-FFF2-40B4-BE49-F238E27FC236}">
                <a16:creationId xmlns:a16="http://schemas.microsoft.com/office/drawing/2014/main" id="{3DD9E07D-97C8-464D-9605-690F3D2FB4D6}"/>
              </a:ext>
            </a:extLst>
          </p:cNvPr>
          <p:cNvSpPr>
            <a:spLocks noChangeArrowheads="1"/>
          </p:cNvSpPr>
          <p:nvPr/>
        </p:nvSpPr>
        <p:spPr bwMode="auto">
          <a:xfrm>
            <a:off x="1265238" y="1738313"/>
            <a:ext cx="2163762" cy="1903412"/>
          </a:xfrm>
          <a:prstGeom prst="rect">
            <a:avLst/>
          </a:prstGeom>
          <a:noFill/>
          <a:ln w="174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14693" name="Line 29">
            <a:extLst>
              <a:ext uri="{FF2B5EF4-FFF2-40B4-BE49-F238E27FC236}">
                <a16:creationId xmlns:a16="http://schemas.microsoft.com/office/drawing/2014/main" id="{2DEC47D5-361B-4409-94F1-D6A0AFD2C0AB}"/>
              </a:ext>
            </a:extLst>
          </p:cNvPr>
          <p:cNvSpPr>
            <a:spLocks noChangeShapeType="1"/>
          </p:cNvSpPr>
          <p:nvPr/>
        </p:nvSpPr>
        <p:spPr bwMode="auto">
          <a:xfrm>
            <a:off x="1274763" y="2062163"/>
            <a:ext cx="2144712" cy="1587"/>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4694" name="Rectangle 30">
            <a:extLst>
              <a:ext uri="{FF2B5EF4-FFF2-40B4-BE49-F238E27FC236}">
                <a16:creationId xmlns:a16="http://schemas.microsoft.com/office/drawing/2014/main" id="{FABE623D-7193-4540-8627-B67AA13C0DDE}"/>
              </a:ext>
            </a:extLst>
          </p:cNvPr>
          <p:cNvSpPr>
            <a:spLocks noChangeArrowheads="1"/>
          </p:cNvSpPr>
          <p:nvPr/>
        </p:nvSpPr>
        <p:spPr bwMode="auto">
          <a:xfrm>
            <a:off x="1763713" y="1835150"/>
            <a:ext cx="12112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i="1">
                <a:solidFill>
                  <a:srgbClr val="000000"/>
                </a:solidFill>
                <a:latin typeface="Arial" panose="020B0604020202020204" pitchFamily="34" charset="0"/>
              </a:rPr>
              <a:t>AbstractClient</a:t>
            </a:r>
            <a:endParaRPr lang="en-US" altLang="en-US" b="0"/>
          </a:p>
        </p:txBody>
      </p:sp>
      <p:sp>
        <p:nvSpPr>
          <p:cNvPr id="114695" name="Rectangle 31">
            <a:extLst>
              <a:ext uri="{FF2B5EF4-FFF2-40B4-BE49-F238E27FC236}">
                <a16:creationId xmlns:a16="http://schemas.microsoft.com/office/drawing/2014/main" id="{D42B8C5E-B42A-454F-8D72-6126FCB96550}"/>
              </a:ext>
            </a:extLst>
          </p:cNvPr>
          <p:cNvSpPr>
            <a:spLocks noChangeArrowheads="1"/>
          </p:cNvSpPr>
          <p:nvPr/>
        </p:nvSpPr>
        <p:spPr bwMode="auto">
          <a:xfrm>
            <a:off x="1414463" y="2149475"/>
            <a:ext cx="11033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openConnection</a:t>
            </a:r>
            <a:endParaRPr lang="en-US" altLang="en-US" b="0"/>
          </a:p>
        </p:txBody>
      </p:sp>
      <p:sp>
        <p:nvSpPr>
          <p:cNvPr id="114696" name="Rectangle 32">
            <a:extLst>
              <a:ext uri="{FF2B5EF4-FFF2-40B4-BE49-F238E27FC236}">
                <a16:creationId xmlns:a16="http://schemas.microsoft.com/office/drawing/2014/main" id="{B3BD0884-3E1C-4455-BEC0-540BB130A12D}"/>
              </a:ext>
            </a:extLst>
          </p:cNvPr>
          <p:cNvSpPr>
            <a:spLocks noChangeArrowheads="1"/>
          </p:cNvSpPr>
          <p:nvPr/>
        </p:nvSpPr>
        <p:spPr bwMode="auto">
          <a:xfrm>
            <a:off x="1414463" y="2566988"/>
            <a:ext cx="11207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closeConnection</a:t>
            </a:r>
            <a:endParaRPr lang="en-US" altLang="en-US" b="0"/>
          </a:p>
        </p:txBody>
      </p:sp>
      <p:sp>
        <p:nvSpPr>
          <p:cNvPr id="114697" name="Rectangle 33">
            <a:extLst>
              <a:ext uri="{FF2B5EF4-FFF2-40B4-BE49-F238E27FC236}">
                <a16:creationId xmlns:a16="http://schemas.microsoft.com/office/drawing/2014/main" id="{5431CAFE-7949-4301-A678-B305A8E29883}"/>
              </a:ext>
            </a:extLst>
          </p:cNvPr>
          <p:cNvSpPr>
            <a:spLocks noChangeArrowheads="1"/>
          </p:cNvSpPr>
          <p:nvPr/>
        </p:nvSpPr>
        <p:spPr bwMode="auto">
          <a:xfrm>
            <a:off x="1414463" y="2357438"/>
            <a:ext cx="95408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sendToServer</a:t>
            </a:r>
            <a:endParaRPr lang="en-US" altLang="en-US" b="0"/>
          </a:p>
        </p:txBody>
      </p:sp>
      <p:sp>
        <p:nvSpPr>
          <p:cNvPr id="114698" name="Rectangle 34">
            <a:extLst>
              <a:ext uri="{FF2B5EF4-FFF2-40B4-BE49-F238E27FC236}">
                <a16:creationId xmlns:a16="http://schemas.microsoft.com/office/drawing/2014/main" id="{171A6D66-B5E9-4D60-A45E-23501ADE969F}"/>
              </a:ext>
            </a:extLst>
          </p:cNvPr>
          <p:cNvSpPr>
            <a:spLocks noChangeArrowheads="1"/>
          </p:cNvSpPr>
          <p:nvPr/>
        </p:nvSpPr>
        <p:spPr bwMode="auto">
          <a:xfrm>
            <a:off x="1414463" y="3195638"/>
            <a:ext cx="15176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connectionEstablished</a:t>
            </a:r>
            <a:endParaRPr lang="en-US" altLang="en-US" b="0"/>
          </a:p>
        </p:txBody>
      </p:sp>
      <p:sp>
        <p:nvSpPr>
          <p:cNvPr id="114699" name="Rectangle 35">
            <a:extLst>
              <a:ext uri="{FF2B5EF4-FFF2-40B4-BE49-F238E27FC236}">
                <a16:creationId xmlns:a16="http://schemas.microsoft.com/office/drawing/2014/main" id="{1E3034DD-C530-449F-B54C-2F2BE6450576}"/>
              </a:ext>
            </a:extLst>
          </p:cNvPr>
          <p:cNvSpPr>
            <a:spLocks noChangeArrowheads="1"/>
          </p:cNvSpPr>
          <p:nvPr/>
        </p:nvSpPr>
        <p:spPr bwMode="auto">
          <a:xfrm>
            <a:off x="1414463" y="2776538"/>
            <a:ext cx="12049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connectionClosed</a:t>
            </a:r>
            <a:endParaRPr lang="en-US" altLang="en-US" b="0"/>
          </a:p>
        </p:txBody>
      </p:sp>
      <p:sp>
        <p:nvSpPr>
          <p:cNvPr id="114700" name="Rectangle 36">
            <a:extLst>
              <a:ext uri="{FF2B5EF4-FFF2-40B4-BE49-F238E27FC236}">
                <a16:creationId xmlns:a16="http://schemas.microsoft.com/office/drawing/2014/main" id="{ACBF0B12-4B4F-434F-B574-455867CCB145}"/>
              </a:ext>
            </a:extLst>
          </p:cNvPr>
          <p:cNvSpPr>
            <a:spLocks noChangeArrowheads="1"/>
          </p:cNvSpPr>
          <p:nvPr/>
        </p:nvSpPr>
        <p:spPr bwMode="auto">
          <a:xfrm>
            <a:off x="1414463" y="3405188"/>
            <a:ext cx="18732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i="1">
                <a:solidFill>
                  <a:srgbClr val="000000"/>
                </a:solidFill>
                <a:latin typeface="Arial" panose="020B0604020202020204" pitchFamily="34" charset="0"/>
              </a:rPr>
              <a:t>handleMessageFromServer</a:t>
            </a:r>
            <a:endParaRPr lang="en-US" altLang="en-US" b="0"/>
          </a:p>
        </p:txBody>
      </p:sp>
      <p:sp>
        <p:nvSpPr>
          <p:cNvPr id="114701" name="Line 49">
            <a:extLst>
              <a:ext uri="{FF2B5EF4-FFF2-40B4-BE49-F238E27FC236}">
                <a16:creationId xmlns:a16="http://schemas.microsoft.com/office/drawing/2014/main" id="{21695195-2CAD-4BF1-9AA9-7EFBBAE495A1}"/>
              </a:ext>
            </a:extLst>
          </p:cNvPr>
          <p:cNvSpPr>
            <a:spLocks noChangeShapeType="1"/>
          </p:cNvSpPr>
          <p:nvPr/>
        </p:nvSpPr>
        <p:spPr bwMode="auto">
          <a:xfrm>
            <a:off x="1274763" y="2132013"/>
            <a:ext cx="2144712" cy="1587"/>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4702" name="Rectangle 54">
            <a:extLst>
              <a:ext uri="{FF2B5EF4-FFF2-40B4-BE49-F238E27FC236}">
                <a16:creationId xmlns:a16="http://schemas.microsoft.com/office/drawing/2014/main" id="{D8CBA3E5-7A8E-40B6-89AB-23DEE183126D}"/>
              </a:ext>
            </a:extLst>
          </p:cNvPr>
          <p:cNvSpPr>
            <a:spLocks noChangeArrowheads="1"/>
          </p:cNvSpPr>
          <p:nvPr/>
        </p:nvSpPr>
        <p:spPr bwMode="auto">
          <a:xfrm>
            <a:off x="1414463" y="2986088"/>
            <a:ext cx="14001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connectionException</a:t>
            </a:r>
            <a:endParaRPr lang="en-US" altLang="en-US" b="0"/>
          </a:p>
        </p:txBody>
      </p:sp>
      <p:grpSp>
        <p:nvGrpSpPr>
          <p:cNvPr id="114703" name="Group 57">
            <a:extLst>
              <a:ext uri="{FF2B5EF4-FFF2-40B4-BE49-F238E27FC236}">
                <a16:creationId xmlns:a16="http://schemas.microsoft.com/office/drawing/2014/main" id="{C31BB53F-05EA-4763-AF45-1626BC11F8D4}"/>
              </a:ext>
            </a:extLst>
          </p:cNvPr>
          <p:cNvGrpSpPr>
            <a:grpSpLocks/>
          </p:cNvGrpSpPr>
          <p:nvPr/>
        </p:nvGrpSpPr>
        <p:grpSpPr bwMode="auto">
          <a:xfrm>
            <a:off x="4114800" y="1720850"/>
            <a:ext cx="4779963" cy="3159125"/>
            <a:chOff x="2592" y="1084"/>
            <a:chExt cx="3011" cy="1990"/>
          </a:xfrm>
        </p:grpSpPr>
        <p:sp>
          <p:nvSpPr>
            <p:cNvPr id="114704" name="Line 8">
              <a:extLst>
                <a:ext uri="{FF2B5EF4-FFF2-40B4-BE49-F238E27FC236}">
                  <a16:creationId xmlns:a16="http://schemas.microsoft.com/office/drawing/2014/main" id="{B3689ACF-B095-4F89-A57F-F1E87D75FC28}"/>
                </a:ext>
              </a:extLst>
            </p:cNvPr>
            <p:cNvSpPr>
              <a:spLocks noChangeShapeType="1"/>
            </p:cNvSpPr>
            <p:nvPr/>
          </p:nvSpPr>
          <p:spPr bwMode="auto">
            <a:xfrm>
              <a:off x="3916" y="1497"/>
              <a:ext cx="582" cy="1"/>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4705" name="Rectangle 9">
              <a:extLst>
                <a:ext uri="{FF2B5EF4-FFF2-40B4-BE49-F238E27FC236}">
                  <a16:creationId xmlns:a16="http://schemas.microsoft.com/office/drawing/2014/main" id="{2F14C40C-112B-4DB5-A608-40EA7D27E660}"/>
                </a:ext>
              </a:extLst>
            </p:cNvPr>
            <p:cNvSpPr>
              <a:spLocks noChangeArrowheads="1"/>
            </p:cNvSpPr>
            <p:nvPr/>
          </p:nvSpPr>
          <p:spPr bwMode="auto">
            <a:xfrm>
              <a:off x="4400" y="1354"/>
              <a:ext cx="55" cy="1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14706" name="Rectangle 10">
              <a:extLst>
                <a:ext uri="{FF2B5EF4-FFF2-40B4-BE49-F238E27FC236}">
                  <a16:creationId xmlns:a16="http://schemas.microsoft.com/office/drawing/2014/main" id="{1CB3044D-9E61-4E3B-9543-BCCEAE9FD7C4}"/>
                </a:ext>
              </a:extLst>
            </p:cNvPr>
            <p:cNvSpPr>
              <a:spLocks noChangeArrowheads="1"/>
            </p:cNvSpPr>
            <p:nvPr/>
          </p:nvSpPr>
          <p:spPr bwMode="auto">
            <a:xfrm>
              <a:off x="4400" y="1354"/>
              <a:ext cx="3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t>
              </a:r>
              <a:endParaRPr lang="en-US" altLang="en-US" b="0"/>
            </a:p>
          </p:txBody>
        </p:sp>
        <p:sp>
          <p:nvSpPr>
            <p:cNvPr id="114707" name="Rectangle 11">
              <a:extLst>
                <a:ext uri="{FF2B5EF4-FFF2-40B4-BE49-F238E27FC236}">
                  <a16:creationId xmlns:a16="http://schemas.microsoft.com/office/drawing/2014/main" id="{BF768A13-26B6-44D4-B899-ED56FCC27800}"/>
                </a:ext>
              </a:extLst>
            </p:cNvPr>
            <p:cNvSpPr>
              <a:spLocks noChangeArrowheads="1"/>
            </p:cNvSpPr>
            <p:nvPr/>
          </p:nvSpPr>
          <p:spPr bwMode="auto">
            <a:xfrm>
              <a:off x="4400" y="1354"/>
              <a:ext cx="55" cy="1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14708" name="Rectangle 12">
              <a:extLst>
                <a:ext uri="{FF2B5EF4-FFF2-40B4-BE49-F238E27FC236}">
                  <a16:creationId xmlns:a16="http://schemas.microsoft.com/office/drawing/2014/main" id="{ED911976-7ACE-479A-95E3-3202F28C2223}"/>
                </a:ext>
              </a:extLst>
            </p:cNvPr>
            <p:cNvSpPr>
              <a:spLocks noChangeArrowheads="1"/>
            </p:cNvSpPr>
            <p:nvPr/>
          </p:nvSpPr>
          <p:spPr bwMode="auto">
            <a:xfrm>
              <a:off x="4400" y="1354"/>
              <a:ext cx="3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t>
              </a:r>
              <a:endParaRPr lang="en-US" altLang="en-US" b="0"/>
            </a:p>
          </p:txBody>
        </p:sp>
        <p:sp>
          <p:nvSpPr>
            <p:cNvPr id="114709" name="Rectangle 13">
              <a:extLst>
                <a:ext uri="{FF2B5EF4-FFF2-40B4-BE49-F238E27FC236}">
                  <a16:creationId xmlns:a16="http://schemas.microsoft.com/office/drawing/2014/main" id="{853157E4-6069-4BC0-B529-6C15F2570E06}"/>
                </a:ext>
              </a:extLst>
            </p:cNvPr>
            <p:cNvSpPr>
              <a:spLocks noChangeArrowheads="1"/>
            </p:cNvSpPr>
            <p:nvPr/>
          </p:nvSpPr>
          <p:spPr bwMode="auto">
            <a:xfrm>
              <a:off x="4400" y="1354"/>
              <a:ext cx="55" cy="1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14710" name="Rectangle 14">
              <a:extLst>
                <a:ext uri="{FF2B5EF4-FFF2-40B4-BE49-F238E27FC236}">
                  <a16:creationId xmlns:a16="http://schemas.microsoft.com/office/drawing/2014/main" id="{549B2E43-5268-469D-95F0-E326EDB4542A}"/>
                </a:ext>
              </a:extLst>
            </p:cNvPr>
            <p:cNvSpPr>
              <a:spLocks noChangeArrowheads="1"/>
            </p:cNvSpPr>
            <p:nvPr/>
          </p:nvSpPr>
          <p:spPr bwMode="auto">
            <a:xfrm>
              <a:off x="4400" y="1354"/>
              <a:ext cx="3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t>
              </a:r>
              <a:endParaRPr lang="en-US" altLang="en-US" b="0"/>
            </a:p>
          </p:txBody>
        </p:sp>
        <p:sp>
          <p:nvSpPr>
            <p:cNvPr id="114711" name="Rectangle 15">
              <a:extLst>
                <a:ext uri="{FF2B5EF4-FFF2-40B4-BE49-F238E27FC236}">
                  <a16:creationId xmlns:a16="http://schemas.microsoft.com/office/drawing/2014/main" id="{706E467B-571A-4848-9403-8E42902E0BEB}"/>
                </a:ext>
              </a:extLst>
            </p:cNvPr>
            <p:cNvSpPr>
              <a:spLocks noChangeArrowheads="1"/>
            </p:cNvSpPr>
            <p:nvPr/>
          </p:nvSpPr>
          <p:spPr bwMode="auto">
            <a:xfrm>
              <a:off x="4400" y="1354"/>
              <a:ext cx="55" cy="1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14712" name="Rectangle 16">
              <a:extLst>
                <a:ext uri="{FF2B5EF4-FFF2-40B4-BE49-F238E27FC236}">
                  <a16:creationId xmlns:a16="http://schemas.microsoft.com/office/drawing/2014/main" id="{AD60DB8C-E012-4555-B64E-8C5C32FC919B}"/>
                </a:ext>
              </a:extLst>
            </p:cNvPr>
            <p:cNvSpPr>
              <a:spLocks noChangeArrowheads="1"/>
            </p:cNvSpPr>
            <p:nvPr/>
          </p:nvSpPr>
          <p:spPr bwMode="auto">
            <a:xfrm>
              <a:off x="4400" y="1354"/>
              <a:ext cx="3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t>
              </a:r>
              <a:endParaRPr lang="en-US" altLang="en-US" b="0"/>
            </a:p>
          </p:txBody>
        </p:sp>
        <p:sp>
          <p:nvSpPr>
            <p:cNvPr id="114713" name="Rectangle 17">
              <a:extLst>
                <a:ext uri="{FF2B5EF4-FFF2-40B4-BE49-F238E27FC236}">
                  <a16:creationId xmlns:a16="http://schemas.microsoft.com/office/drawing/2014/main" id="{C72115A8-7F6B-43EB-85FC-A0A1ECBDD195}"/>
                </a:ext>
              </a:extLst>
            </p:cNvPr>
            <p:cNvSpPr>
              <a:spLocks noChangeArrowheads="1"/>
            </p:cNvSpPr>
            <p:nvPr/>
          </p:nvSpPr>
          <p:spPr bwMode="auto">
            <a:xfrm>
              <a:off x="4400" y="1354"/>
              <a:ext cx="55" cy="1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14714" name="Rectangle 18">
              <a:extLst>
                <a:ext uri="{FF2B5EF4-FFF2-40B4-BE49-F238E27FC236}">
                  <a16:creationId xmlns:a16="http://schemas.microsoft.com/office/drawing/2014/main" id="{533446AF-58A0-4CA2-B17F-B180868CC7A8}"/>
                </a:ext>
              </a:extLst>
            </p:cNvPr>
            <p:cNvSpPr>
              <a:spLocks noChangeArrowheads="1"/>
            </p:cNvSpPr>
            <p:nvPr/>
          </p:nvSpPr>
          <p:spPr bwMode="auto">
            <a:xfrm>
              <a:off x="4400" y="1354"/>
              <a:ext cx="3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t>
              </a:r>
              <a:endParaRPr lang="en-US" altLang="en-US" b="0"/>
            </a:p>
          </p:txBody>
        </p:sp>
        <p:sp>
          <p:nvSpPr>
            <p:cNvPr id="114715" name="Rectangle 19">
              <a:extLst>
                <a:ext uri="{FF2B5EF4-FFF2-40B4-BE49-F238E27FC236}">
                  <a16:creationId xmlns:a16="http://schemas.microsoft.com/office/drawing/2014/main" id="{4B1721AF-36FA-4D62-BBDC-5AF4F2B7C451}"/>
                </a:ext>
              </a:extLst>
            </p:cNvPr>
            <p:cNvSpPr>
              <a:spLocks noChangeArrowheads="1"/>
            </p:cNvSpPr>
            <p:nvPr/>
          </p:nvSpPr>
          <p:spPr bwMode="auto">
            <a:xfrm>
              <a:off x="4400" y="1354"/>
              <a:ext cx="55" cy="1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14716" name="Rectangle 20">
              <a:extLst>
                <a:ext uri="{FF2B5EF4-FFF2-40B4-BE49-F238E27FC236}">
                  <a16:creationId xmlns:a16="http://schemas.microsoft.com/office/drawing/2014/main" id="{456D68D5-70DE-40C7-BF7E-87A1E4A607E5}"/>
                </a:ext>
              </a:extLst>
            </p:cNvPr>
            <p:cNvSpPr>
              <a:spLocks noChangeArrowheads="1"/>
            </p:cNvSpPr>
            <p:nvPr/>
          </p:nvSpPr>
          <p:spPr bwMode="auto">
            <a:xfrm>
              <a:off x="4400" y="1354"/>
              <a:ext cx="3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t>
              </a:r>
              <a:endParaRPr lang="en-US" altLang="en-US" b="0"/>
            </a:p>
          </p:txBody>
        </p:sp>
        <p:sp>
          <p:nvSpPr>
            <p:cNvPr id="114717" name="Rectangle 21">
              <a:extLst>
                <a:ext uri="{FF2B5EF4-FFF2-40B4-BE49-F238E27FC236}">
                  <a16:creationId xmlns:a16="http://schemas.microsoft.com/office/drawing/2014/main" id="{0BCF1600-6269-461A-9E86-A921843971D6}"/>
                </a:ext>
              </a:extLst>
            </p:cNvPr>
            <p:cNvSpPr>
              <a:spLocks noChangeArrowheads="1"/>
            </p:cNvSpPr>
            <p:nvPr/>
          </p:nvSpPr>
          <p:spPr bwMode="auto">
            <a:xfrm>
              <a:off x="4503" y="1095"/>
              <a:ext cx="1100" cy="803"/>
            </a:xfrm>
            <a:prstGeom prst="rect">
              <a:avLst/>
            </a:prstGeom>
            <a:noFill/>
            <a:ln w="174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14718" name="Line 22">
              <a:extLst>
                <a:ext uri="{FF2B5EF4-FFF2-40B4-BE49-F238E27FC236}">
                  <a16:creationId xmlns:a16="http://schemas.microsoft.com/office/drawing/2014/main" id="{F0390659-2B6D-4F49-8644-CD34EACE6E70}"/>
                </a:ext>
              </a:extLst>
            </p:cNvPr>
            <p:cNvSpPr>
              <a:spLocks noChangeShapeType="1"/>
            </p:cNvSpPr>
            <p:nvPr/>
          </p:nvSpPr>
          <p:spPr bwMode="auto">
            <a:xfrm>
              <a:off x="4509" y="1299"/>
              <a:ext cx="1088" cy="1"/>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4719" name="Rectangle 23">
              <a:extLst>
                <a:ext uri="{FF2B5EF4-FFF2-40B4-BE49-F238E27FC236}">
                  <a16:creationId xmlns:a16="http://schemas.microsoft.com/office/drawing/2014/main" id="{F0DF813A-167C-4584-96D4-0CAED28CEF8B}"/>
                </a:ext>
              </a:extLst>
            </p:cNvPr>
            <p:cNvSpPr>
              <a:spLocks noChangeArrowheads="1"/>
            </p:cNvSpPr>
            <p:nvPr/>
          </p:nvSpPr>
          <p:spPr bwMode="auto">
            <a:xfrm>
              <a:off x="4542" y="1145"/>
              <a:ext cx="105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a:solidFill>
                    <a:srgbClr val="000000"/>
                  </a:solidFill>
                  <a:latin typeface="Arial" panose="020B0604020202020204" pitchFamily="34" charset="0"/>
                </a:rPr>
                <a:t>ConnectionToClient</a:t>
              </a:r>
              <a:endParaRPr lang="en-US" altLang="en-US" b="0"/>
            </a:p>
          </p:txBody>
        </p:sp>
        <p:sp>
          <p:nvSpPr>
            <p:cNvPr id="114720" name="Rectangle 24">
              <a:extLst>
                <a:ext uri="{FF2B5EF4-FFF2-40B4-BE49-F238E27FC236}">
                  <a16:creationId xmlns:a16="http://schemas.microsoft.com/office/drawing/2014/main" id="{85140B41-1CEB-49E1-ACF9-3FFF6FA5399F}"/>
                </a:ext>
              </a:extLst>
            </p:cNvPr>
            <p:cNvSpPr>
              <a:spLocks noChangeArrowheads="1"/>
            </p:cNvSpPr>
            <p:nvPr/>
          </p:nvSpPr>
          <p:spPr bwMode="auto">
            <a:xfrm>
              <a:off x="4597" y="1354"/>
              <a:ext cx="56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sendToClient</a:t>
              </a:r>
              <a:endParaRPr lang="en-US" altLang="en-US" b="0"/>
            </a:p>
          </p:txBody>
        </p:sp>
        <p:sp>
          <p:nvSpPr>
            <p:cNvPr id="114721" name="Rectangle 25">
              <a:extLst>
                <a:ext uri="{FF2B5EF4-FFF2-40B4-BE49-F238E27FC236}">
                  <a16:creationId xmlns:a16="http://schemas.microsoft.com/office/drawing/2014/main" id="{8B5687EE-2968-417F-AAA8-12A2D47F026D}"/>
                </a:ext>
              </a:extLst>
            </p:cNvPr>
            <p:cNvSpPr>
              <a:spLocks noChangeArrowheads="1"/>
            </p:cNvSpPr>
            <p:nvPr/>
          </p:nvSpPr>
          <p:spPr bwMode="auto">
            <a:xfrm>
              <a:off x="4597" y="1485"/>
              <a:ext cx="22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close</a:t>
              </a:r>
              <a:endParaRPr lang="en-US" altLang="en-US" b="0"/>
            </a:p>
          </p:txBody>
        </p:sp>
        <p:sp>
          <p:nvSpPr>
            <p:cNvPr id="114722" name="Rectangle 26">
              <a:extLst>
                <a:ext uri="{FF2B5EF4-FFF2-40B4-BE49-F238E27FC236}">
                  <a16:creationId xmlns:a16="http://schemas.microsoft.com/office/drawing/2014/main" id="{98749B89-B115-4DF6-8AE0-DD3CFFD2711F}"/>
                </a:ext>
              </a:extLst>
            </p:cNvPr>
            <p:cNvSpPr>
              <a:spLocks noChangeArrowheads="1"/>
            </p:cNvSpPr>
            <p:nvPr/>
          </p:nvSpPr>
          <p:spPr bwMode="auto">
            <a:xfrm>
              <a:off x="4597" y="1617"/>
              <a:ext cx="28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setInfo</a:t>
              </a:r>
              <a:endParaRPr lang="en-US" altLang="en-US" b="0"/>
            </a:p>
          </p:txBody>
        </p:sp>
        <p:sp>
          <p:nvSpPr>
            <p:cNvPr id="114723" name="Rectangle 27">
              <a:extLst>
                <a:ext uri="{FF2B5EF4-FFF2-40B4-BE49-F238E27FC236}">
                  <a16:creationId xmlns:a16="http://schemas.microsoft.com/office/drawing/2014/main" id="{C3F59D6B-B705-4D25-A98B-074A9C83C39C}"/>
                </a:ext>
              </a:extLst>
            </p:cNvPr>
            <p:cNvSpPr>
              <a:spLocks noChangeArrowheads="1"/>
            </p:cNvSpPr>
            <p:nvPr/>
          </p:nvSpPr>
          <p:spPr bwMode="auto">
            <a:xfrm>
              <a:off x="4597" y="1749"/>
              <a:ext cx="29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getInfo</a:t>
              </a:r>
              <a:endParaRPr lang="en-US" altLang="en-US" b="0"/>
            </a:p>
          </p:txBody>
        </p:sp>
        <p:sp>
          <p:nvSpPr>
            <p:cNvPr id="114724" name="Rectangle 37">
              <a:extLst>
                <a:ext uri="{FF2B5EF4-FFF2-40B4-BE49-F238E27FC236}">
                  <a16:creationId xmlns:a16="http://schemas.microsoft.com/office/drawing/2014/main" id="{B9937968-A550-47AF-934D-793A95EDC103}"/>
                </a:ext>
              </a:extLst>
            </p:cNvPr>
            <p:cNvSpPr>
              <a:spLocks noChangeArrowheads="1"/>
            </p:cNvSpPr>
            <p:nvPr/>
          </p:nvSpPr>
          <p:spPr bwMode="auto">
            <a:xfrm>
              <a:off x="2592" y="1084"/>
              <a:ext cx="1319" cy="1990"/>
            </a:xfrm>
            <a:prstGeom prst="rect">
              <a:avLst/>
            </a:prstGeom>
            <a:noFill/>
            <a:ln w="174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14725" name="Line 38">
              <a:extLst>
                <a:ext uri="{FF2B5EF4-FFF2-40B4-BE49-F238E27FC236}">
                  <a16:creationId xmlns:a16="http://schemas.microsoft.com/office/drawing/2014/main" id="{87B4BDB9-F4B9-4228-8CAB-932E312DA0B6}"/>
                </a:ext>
              </a:extLst>
            </p:cNvPr>
            <p:cNvSpPr>
              <a:spLocks noChangeShapeType="1"/>
            </p:cNvSpPr>
            <p:nvPr/>
          </p:nvSpPr>
          <p:spPr bwMode="auto">
            <a:xfrm>
              <a:off x="2598" y="1288"/>
              <a:ext cx="1307" cy="1"/>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4726" name="Rectangle 39">
              <a:extLst>
                <a:ext uri="{FF2B5EF4-FFF2-40B4-BE49-F238E27FC236}">
                  <a16:creationId xmlns:a16="http://schemas.microsoft.com/office/drawing/2014/main" id="{4FE9E1EB-A004-47AE-BDEA-0E562D077F55}"/>
                </a:ext>
              </a:extLst>
            </p:cNvPr>
            <p:cNvSpPr>
              <a:spLocks noChangeArrowheads="1"/>
            </p:cNvSpPr>
            <p:nvPr/>
          </p:nvSpPr>
          <p:spPr bwMode="auto">
            <a:xfrm>
              <a:off x="2851" y="1145"/>
              <a:ext cx="80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i="1">
                  <a:solidFill>
                    <a:srgbClr val="000000"/>
                  </a:solidFill>
                  <a:latin typeface="Arial" panose="020B0604020202020204" pitchFamily="34" charset="0"/>
                </a:rPr>
                <a:t>AbstractServer</a:t>
              </a:r>
              <a:endParaRPr lang="en-US" altLang="en-US" b="0"/>
            </a:p>
          </p:txBody>
        </p:sp>
        <p:sp>
          <p:nvSpPr>
            <p:cNvPr id="114727" name="Rectangle 40">
              <a:extLst>
                <a:ext uri="{FF2B5EF4-FFF2-40B4-BE49-F238E27FC236}">
                  <a16:creationId xmlns:a16="http://schemas.microsoft.com/office/drawing/2014/main" id="{79CE49C0-07BA-4B4D-B792-DCFB67B3BE62}"/>
                </a:ext>
              </a:extLst>
            </p:cNvPr>
            <p:cNvSpPr>
              <a:spLocks noChangeArrowheads="1"/>
            </p:cNvSpPr>
            <p:nvPr/>
          </p:nvSpPr>
          <p:spPr bwMode="auto">
            <a:xfrm>
              <a:off x="2686" y="1343"/>
              <a:ext cx="22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listen</a:t>
              </a:r>
              <a:endParaRPr lang="en-US" altLang="en-US" b="0"/>
            </a:p>
          </p:txBody>
        </p:sp>
        <p:sp>
          <p:nvSpPr>
            <p:cNvPr id="114728" name="Rectangle 41">
              <a:extLst>
                <a:ext uri="{FF2B5EF4-FFF2-40B4-BE49-F238E27FC236}">
                  <a16:creationId xmlns:a16="http://schemas.microsoft.com/office/drawing/2014/main" id="{30CA4B6E-EB64-437E-8EE8-C002B844D903}"/>
                </a:ext>
              </a:extLst>
            </p:cNvPr>
            <p:cNvSpPr>
              <a:spLocks noChangeArrowheads="1"/>
            </p:cNvSpPr>
            <p:nvPr/>
          </p:nvSpPr>
          <p:spPr bwMode="auto">
            <a:xfrm>
              <a:off x="2686" y="1475"/>
              <a:ext cx="56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stopListening</a:t>
              </a:r>
              <a:endParaRPr lang="en-US" altLang="en-US" b="0"/>
            </a:p>
          </p:txBody>
        </p:sp>
        <p:sp>
          <p:nvSpPr>
            <p:cNvPr id="114729" name="Rectangle 42">
              <a:extLst>
                <a:ext uri="{FF2B5EF4-FFF2-40B4-BE49-F238E27FC236}">
                  <a16:creationId xmlns:a16="http://schemas.microsoft.com/office/drawing/2014/main" id="{AAC655EF-1604-4056-8E77-8A05105D2B60}"/>
                </a:ext>
              </a:extLst>
            </p:cNvPr>
            <p:cNvSpPr>
              <a:spLocks noChangeArrowheads="1"/>
            </p:cNvSpPr>
            <p:nvPr/>
          </p:nvSpPr>
          <p:spPr bwMode="auto">
            <a:xfrm>
              <a:off x="2686" y="1606"/>
              <a:ext cx="22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close</a:t>
              </a:r>
              <a:endParaRPr lang="en-US" altLang="en-US" b="0"/>
            </a:p>
          </p:txBody>
        </p:sp>
        <p:sp>
          <p:nvSpPr>
            <p:cNvPr id="114730" name="Rectangle 43">
              <a:extLst>
                <a:ext uri="{FF2B5EF4-FFF2-40B4-BE49-F238E27FC236}">
                  <a16:creationId xmlns:a16="http://schemas.microsoft.com/office/drawing/2014/main" id="{13AF2887-6023-4095-A7EE-CC54B24D5E54}"/>
                </a:ext>
              </a:extLst>
            </p:cNvPr>
            <p:cNvSpPr>
              <a:spLocks noChangeArrowheads="1"/>
            </p:cNvSpPr>
            <p:nvPr/>
          </p:nvSpPr>
          <p:spPr bwMode="auto">
            <a:xfrm>
              <a:off x="2686" y="2002"/>
              <a:ext cx="68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clientConnected</a:t>
              </a:r>
              <a:endParaRPr lang="en-US" altLang="en-US" b="0"/>
            </a:p>
          </p:txBody>
        </p:sp>
        <p:sp>
          <p:nvSpPr>
            <p:cNvPr id="114731" name="Rectangle 44">
              <a:extLst>
                <a:ext uri="{FF2B5EF4-FFF2-40B4-BE49-F238E27FC236}">
                  <a16:creationId xmlns:a16="http://schemas.microsoft.com/office/drawing/2014/main" id="{C090484B-C3C2-4ADF-93D6-6AF089E61B1B}"/>
                </a:ext>
              </a:extLst>
            </p:cNvPr>
            <p:cNvSpPr>
              <a:spLocks noChangeArrowheads="1"/>
            </p:cNvSpPr>
            <p:nvPr/>
          </p:nvSpPr>
          <p:spPr bwMode="auto">
            <a:xfrm>
              <a:off x="2686" y="2134"/>
              <a:ext cx="80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clientDisconnected</a:t>
              </a:r>
              <a:endParaRPr lang="en-US" altLang="en-US" b="0"/>
            </a:p>
          </p:txBody>
        </p:sp>
        <p:sp>
          <p:nvSpPr>
            <p:cNvPr id="114732" name="Rectangle 45">
              <a:extLst>
                <a:ext uri="{FF2B5EF4-FFF2-40B4-BE49-F238E27FC236}">
                  <a16:creationId xmlns:a16="http://schemas.microsoft.com/office/drawing/2014/main" id="{BD70A500-EBF2-44C0-9258-059888B06C5B}"/>
                </a:ext>
              </a:extLst>
            </p:cNvPr>
            <p:cNvSpPr>
              <a:spLocks noChangeArrowheads="1"/>
            </p:cNvSpPr>
            <p:nvPr/>
          </p:nvSpPr>
          <p:spPr bwMode="auto">
            <a:xfrm>
              <a:off x="2686" y="2398"/>
              <a:ext cx="575"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serverStarted</a:t>
              </a:r>
              <a:endParaRPr lang="en-US" altLang="en-US" b="0"/>
            </a:p>
          </p:txBody>
        </p:sp>
        <p:sp>
          <p:nvSpPr>
            <p:cNvPr id="114733" name="Rectangle 46">
              <a:extLst>
                <a:ext uri="{FF2B5EF4-FFF2-40B4-BE49-F238E27FC236}">
                  <a16:creationId xmlns:a16="http://schemas.microsoft.com/office/drawing/2014/main" id="{3BD174D1-EF24-4EAD-9EDB-04C99D7D90BD}"/>
                </a:ext>
              </a:extLst>
            </p:cNvPr>
            <p:cNvSpPr>
              <a:spLocks noChangeArrowheads="1"/>
            </p:cNvSpPr>
            <p:nvPr/>
          </p:nvSpPr>
          <p:spPr bwMode="auto">
            <a:xfrm>
              <a:off x="2686" y="2925"/>
              <a:ext cx="114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i="1">
                  <a:solidFill>
                    <a:srgbClr val="000000"/>
                  </a:solidFill>
                  <a:latin typeface="Arial" panose="020B0604020202020204" pitchFamily="34" charset="0"/>
                </a:rPr>
                <a:t>handleMessageFromClient</a:t>
              </a:r>
              <a:endParaRPr lang="en-US" altLang="en-US" b="0"/>
            </a:p>
          </p:txBody>
        </p:sp>
        <p:sp>
          <p:nvSpPr>
            <p:cNvPr id="114734" name="Line 47">
              <a:extLst>
                <a:ext uri="{FF2B5EF4-FFF2-40B4-BE49-F238E27FC236}">
                  <a16:creationId xmlns:a16="http://schemas.microsoft.com/office/drawing/2014/main" id="{C3234E28-C318-4EE8-9D5E-9D8F1DBF3C56}"/>
                </a:ext>
              </a:extLst>
            </p:cNvPr>
            <p:cNvSpPr>
              <a:spLocks noChangeShapeType="1"/>
            </p:cNvSpPr>
            <p:nvPr/>
          </p:nvSpPr>
          <p:spPr bwMode="auto">
            <a:xfrm>
              <a:off x="2598" y="1332"/>
              <a:ext cx="1307" cy="1"/>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4735" name="Line 48">
              <a:extLst>
                <a:ext uri="{FF2B5EF4-FFF2-40B4-BE49-F238E27FC236}">
                  <a16:creationId xmlns:a16="http://schemas.microsoft.com/office/drawing/2014/main" id="{F5B3E232-52AA-42B4-9874-F62AD8256A50}"/>
                </a:ext>
              </a:extLst>
            </p:cNvPr>
            <p:cNvSpPr>
              <a:spLocks noChangeShapeType="1"/>
            </p:cNvSpPr>
            <p:nvPr/>
          </p:nvSpPr>
          <p:spPr bwMode="auto">
            <a:xfrm>
              <a:off x="4509" y="1343"/>
              <a:ext cx="1088" cy="1"/>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4736" name="Rectangle 50">
              <a:extLst>
                <a:ext uri="{FF2B5EF4-FFF2-40B4-BE49-F238E27FC236}">
                  <a16:creationId xmlns:a16="http://schemas.microsoft.com/office/drawing/2014/main" id="{63D9EE7D-1E96-45B2-AC25-B3210DC293AE}"/>
                </a:ext>
              </a:extLst>
            </p:cNvPr>
            <p:cNvSpPr>
              <a:spLocks noChangeArrowheads="1"/>
            </p:cNvSpPr>
            <p:nvPr/>
          </p:nvSpPr>
          <p:spPr bwMode="auto">
            <a:xfrm>
              <a:off x="2686" y="2529"/>
              <a:ext cx="62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serverStopped</a:t>
              </a:r>
              <a:endParaRPr lang="en-US" altLang="en-US" b="0"/>
            </a:p>
          </p:txBody>
        </p:sp>
        <p:sp>
          <p:nvSpPr>
            <p:cNvPr id="114737" name="Rectangle 51">
              <a:extLst>
                <a:ext uri="{FF2B5EF4-FFF2-40B4-BE49-F238E27FC236}">
                  <a16:creationId xmlns:a16="http://schemas.microsoft.com/office/drawing/2014/main" id="{DDC8D3FF-0CE4-4248-B65B-49EC1C811248}"/>
                </a:ext>
              </a:extLst>
            </p:cNvPr>
            <p:cNvSpPr>
              <a:spLocks noChangeArrowheads="1"/>
            </p:cNvSpPr>
            <p:nvPr/>
          </p:nvSpPr>
          <p:spPr bwMode="auto">
            <a:xfrm>
              <a:off x="2686" y="1738"/>
              <a:ext cx="717"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sendToAllClients</a:t>
              </a:r>
              <a:endParaRPr lang="en-US" altLang="en-US" b="0"/>
            </a:p>
          </p:txBody>
        </p:sp>
        <p:sp>
          <p:nvSpPr>
            <p:cNvPr id="114738" name="Rectangle 52">
              <a:extLst>
                <a:ext uri="{FF2B5EF4-FFF2-40B4-BE49-F238E27FC236}">
                  <a16:creationId xmlns:a16="http://schemas.microsoft.com/office/drawing/2014/main" id="{7FA8513D-7350-4327-A57B-54CF9E511378}"/>
                </a:ext>
              </a:extLst>
            </p:cNvPr>
            <p:cNvSpPr>
              <a:spLocks noChangeArrowheads="1"/>
            </p:cNvSpPr>
            <p:nvPr/>
          </p:nvSpPr>
          <p:spPr bwMode="auto">
            <a:xfrm>
              <a:off x="2686" y="1870"/>
              <a:ext cx="908"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getClientConnections</a:t>
              </a:r>
              <a:endParaRPr lang="en-US" altLang="en-US" b="0"/>
            </a:p>
          </p:txBody>
        </p:sp>
        <p:sp>
          <p:nvSpPr>
            <p:cNvPr id="114739" name="Rectangle 53">
              <a:extLst>
                <a:ext uri="{FF2B5EF4-FFF2-40B4-BE49-F238E27FC236}">
                  <a16:creationId xmlns:a16="http://schemas.microsoft.com/office/drawing/2014/main" id="{27AA3A25-E0BD-423A-86D0-08E301AC3D4E}"/>
                </a:ext>
              </a:extLst>
            </p:cNvPr>
            <p:cNvSpPr>
              <a:spLocks noChangeArrowheads="1"/>
            </p:cNvSpPr>
            <p:nvPr/>
          </p:nvSpPr>
          <p:spPr bwMode="auto">
            <a:xfrm>
              <a:off x="2686" y="2793"/>
              <a:ext cx="56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serverClosed</a:t>
              </a:r>
              <a:endParaRPr lang="en-US" altLang="en-US" b="0"/>
            </a:p>
          </p:txBody>
        </p:sp>
        <p:sp>
          <p:nvSpPr>
            <p:cNvPr id="114740" name="Rectangle 55">
              <a:extLst>
                <a:ext uri="{FF2B5EF4-FFF2-40B4-BE49-F238E27FC236}">
                  <a16:creationId xmlns:a16="http://schemas.microsoft.com/office/drawing/2014/main" id="{92EC9C14-9123-4D3F-9AD5-222B94E3336E}"/>
                </a:ext>
              </a:extLst>
            </p:cNvPr>
            <p:cNvSpPr>
              <a:spLocks noChangeArrowheads="1"/>
            </p:cNvSpPr>
            <p:nvPr/>
          </p:nvSpPr>
          <p:spPr bwMode="auto">
            <a:xfrm>
              <a:off x="2686" y="2266"/>
              <a:ext cx="6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clientException</a:t>
              </a:r>
              <a:endParaRPr lang="en-US" altLang="en-US" b="0"/>
            </a:p>
          </p:txBody>
        </p:sp>
        <p:sp>
          <p:nvSpPr>
            <p:cNvPr id="114741" name="Rectangle 56">
              <a:extLst>
                <a:ext uri="{FF2B5EF4-FFF2-40B4-BE49-F238E27FC236}">
                  <a16:creationId xmlns:a16="http://schemas.microsoft.com/office/drawing/2014/main" id="{BDCB683B-88DD-4579-AD35-367FAEA8DD0D}"/>
                </a:ext>
              </a:extLst>
            </p:cNvPr>
            <p:cNvSpPr>
              <a:spLocks noChangeArrowheads="1"/>
            </p:cNvSpPr>
            <p:nvPr/>
          </p:nvSpPr>
          <p:spPr bwMode="auto">
            <a:xfrm>
              <a:off x="2686" y="2661"/>
              <a:ext cx="770"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listeningException</a:t>
              </a:r>
              <a:endParaRPr lang="en-US" altLang="en-US" b="0"/>
            </a:p>
          </p:txBody>
        </p:sp>
      </p:gr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5">
            <a:extLst>
              <a:ext uri="{FF2B5EF4-FFF2-40B4-BE49-F238E27FC236}">
                <a16:creationId xmlns:a16="http://schemas.microsoft.com/office/drawing/2014/main" id="{CEE56DA0-DD86-4578-8050-E1B7A5EE9D8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E49E178-8D3A-4A0B-B6B0-7308DC5A6422}" type="slidenum">
              <a:rPr lang="en-US" altLang="en-US" sz="1400" b="0"/>
              <a:pPr>
                <a:spcBef>
                  <a:spcPct val="0"/>
                </a:spcBef>
              </a:pPr>
              <a:t>106</a:t>
            </a:fld>
            <a:endParaRPr lang="en-US" altLang="en-US" sz="1400" b="0"/>
          </a:p>
        </p:txBody>
      </p:sp>
      <p:sp>
        <p:nvSpPr>
          <p:cNvPr id="115715" name="Rectangle 2">
            <a:extLst>
              <a:ext uri="{FF2B5EF4-FFF2-40B4-BE49-F238E27FC236}">
                <a16:creationId xmlns:a16="http://schemas.microsoft.com/office/drawing/2014/main" id="{29B0424B-82AC-478D-B47B-5C36512714DB}"/>
              </a:ext>
            </a:extLst>
          </p:cNvPr>
          <p:cNvSpPr>
            <a:spLocks noGrp="1" noChangeArrowheads="1"/>
          </p:cNvSpPr>
          <p:nvPr>
            <p:ph type="title"/>
          </p:nvPr>
        </p:nvSpPr>
        <p:spPr/>
        <p:txBody>
          <a:bodyPr/>
          <a:lstStyle/>
          <a:p>
            <a:r>
              <a:rPr lang="en-GB" altLang="en-US">
                <a:cs typeface="Times" panose="02020603050405020304" pitchFamily="18" charset="0"/>
              </a:rPr>
              <a:t>Using OCSF</a:t>
            </a:r>
          </a:p>
        </p:txBody>
      </p:sp>
      <p:sp>
        <p:nvSpPr>
          <p:cNvPr id="115716" name="Rectangle 3">
            <a:extLst>
              <a:ext uri="{FF2B5EF4-FFF2-40B4-BE49-F238E27FC236}">
                <a16:creationId xmlns:a16="http://schemas.microsoft.com/office/drawing/2014/main" id="{7D0ABE0D-6BCA-4DC0-B469-F31AE2C53926}"/>
              </a:ext>
            </a:extLst>
          </p:cNvPr>
          <p:cNvSpPr>
            <a:spLocks noGrp="1" noChangeArrowheads="1"/>
          </p:cNvSpPr>
          <p:nvPr>
            <p:ph type="body" idx="1"/>
          </p:nvPr>
        </p:nvSpPr>
        <p:spPr/>
        <p:txBody>
          <a:bodyPr/>
          <a:lstStyle/>
          <a:p>
            <a:pPr marL="0" indent="0"/>
            <a:r>
              <a:rPr lang="en-GB" altLang="en-US">
                <a:cs typeface="Times" panose="02020603050405020304" pitchFamily="18" charset="0"/>
              </a:rPr>
              <a:t>Software engineers using OCSF </a:t>
            </a:r>
            <a:r>
              <a:rPr lang="en-GB" altLang="en-US" i="1">
                <a:cs typeface="Times" panose="02020603050405020304" pitchFamily="18" charset="0"/>
              </a:rPr>
              <a:t>never</a:t>
            </a:r>
            <a:r>
              <a:rPr lang="en-GB" altLang="en-US">
                <a:cs typeface="Times" panose="02020603050405020304" pitchFamily="18" charset="0"/>
              </a:rPr>
              <a:t> modify its three classes</a:t>
            </a:r>
          </a:p>
          <a:p>
            <a:pPr marL="0" indent="0"/>
            <a:endParaRPr lang="en-GB" altLang="en-US">
              <a:cs typeface="Times" panose="02020603050405020304" pitchFamily="18" charset="0"/>
            </a:endParaRPr>
          </a:p>
          <a:p>
            <a:pPr marL="0" indent="0"/>
            <a:r>
              <a:rPr lang="en-GB" altLang="en-US">
                <a:cs typeface="Times" panose="02020603050405020304" pitchFamily="18" charset="0"/>
              </a:rPr>
              <a:t>They:</a:t>
            </a:r>
          </a:p>
          <a:p>
            <a:pPr lvl="1"/>
            <a:r>
              <a:rPr lang="en-GB" altLang="en-US" i="1">
                <a:cs typeface="Times" panose="02020603050405020304" pitchFamily="18" charset="0"/>
              </a:rPr>
              <a:t>Create subclasses</a:t>
            </a:r>
            <a:r>
              <a:rPr lang="en-GB" altLang="en-US">
                <a:cs typeface="Times" panose="02020603050405020304" pitchFamily="18" charset="0"/>
              </a:rPr>
              <a:t> of the abstract classes in the framework</a:t>
            </a:r>
            <a:r>
              <a:rPr lang="en-US" altLang="en-US">
                <a:cs typeface="Times" panose="02020603050405020304" pitchFamily="18" charset="0"/>
              </a:rPr>
              <a:t> </a:t>
            </a:r>
          </a:p>
          <a:p>
            <a:pPr lvl="1"/>
            <a:endParaRPr lang="en-US" altLang="en-US">
              <a:cs typeface="Times" panose="02020603050405020304" pitchFamily="18" charset="0"/>
            </a:endParaRPr>
          </a:p>
          <a:p>
            <a:pPr lvl="1"/>
            <a:r>
              <a:rPr lang="en-GB" altLang="en-US" i="1">
                <a:cs typeface="Times" panose="02020603050405020304" pitchFamily="18" charset="0"/>
              </a:rPr>
              <a:t>Call public methods</a:t>
            </a:r>
            <a:r>
              <a:rPr lang="en-GB" altLang="en-US">
                <a:cs typeface="Times" panose="02020603050405020304" pitchFamily="18" charset="0"/>
              </a:rPr>
              <a:t> that are provided by the framework</a:t>
            </a:r>
          </a:p>
          <a:p>
            <a:pPr lvl="1"/>
            <a:endParaRPr lang="en-US" altLang="en-US">
              <a:cs typeface="Times" panose="02020603050405020304" pitchFamily="18" charset="0"/>
            </a:endParaRPr>
          </a:p>
          <a:p>
            <a:pPr lvl="1"/>
            <a:r>
              <a:rPr lang="en-GB" altLang="en-US" i="1">
                <a:cs typeface="Times" panose="02020603050405020304" pitchFamily="18" charset="0"/>
              </a:rPr>
              <a:t>Override</a:t>
            </a:r>
            <a:r>
              <a:rPr lang="en-GB" altLang="en-US">
                <a:cs typeface="Times" panose="02020603050405020304" pitchFamily="18" charset="0"/>
              </a:rPr>
              <a:t> certain slot and hook methods (explicitly designed to be overridden)</a:t>
            </a:r>
            <a:r>
              <a:rPr lang="en-US" altLang="en-US">
                <a:cs typeface="Times" panose="02020603050405020304" pitchFamily="18" charset="0"/>
              </a:rPr>
              <a:t>  </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Number Placeholder 5">
            <a:extLst>
              <a:ext uri="{FF2B5EF4-FFF2-40B4-BE49-F238E27FC236}">
                <a16:creationId xmlns:a16="http://schemas.microsoft.com/office/drawing/2014/main" id="{82B9B65D-B7F6-47FC-8E7E-A43F5E2C38B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56226C73-3207-4DD7-9704-1AC47E18B649}" type="slidenum">
              <a:rPr lang="en-US" altLang="en-US" sz="1400" b="0"/>
              <a:pPr>
                <a:spcBef>
                  <a:spcPct val="0"/>
                </a:spcBef>
              </a:pPr>
              <a:t>107</a:t>
            </a:fld>
            <a:endParaRPr lang="en-US" altLang="en-US" sz="1400" b="0"/>
          </a:p>
        </p:txBody>
      </p:sp>
      <p:sp>
        <p:nvSpPr>
          <p:cNvPr id="116739" name="Rectangle 2">
            <a:extLst>
              <a:ext uri="{FF2B5EF4-FFF2-40B4-BE49-F238E27FC236}">
                <a16:creationId xmlns:a16="http://schemas.microsoft.com/office/drawing/2014/main" id="{E75BA9C4-1653-4B34-9286-91E53B3BBFC7}"/>
              </a:ext>
            </a:extLst>
          </p:cNvPr>
          <p:cNvSpPr>
            <a:spLocks noGrp="1" noChangeArrowheads="1"/>
          </p:cNvSpPr>
          <p:nvPr>
            <p:ph type="title"/>
          </p:nvPr>
        </p:nvSpPr>
        <p:spPr/>
        <p:txBody>
          <a:bodyPr/>
          <a:lstStyle/>
          <a:p>
            <a:r>
              <a:rPr lang="en-GB" altLang="en-US">
                <a:cs typeface="Times" panose="02020603050405020304" pitchFamily="18" charset="0"/>
              </a:rPr>
              <a:t>The Client Side</a:t>
            </a:r>
          </a:p>
        </p:txBody>
      </p:sp>
      <p:sp>
        <p:nvSpPr>
          <p:cNvPr id="116740" name="Rectangle 3">
            <a:extLst>
              <a:ext uri="{FF2B5EF4-FFF2-40B4-BE49-F238E27FC236}">
                <a16:creationId xmlns:a16="http://schemas.microsoft.com/office/drawing/2014/main" id="{3BE73ADB-5EE0-4E20-A5D8-805305918D1E}"/>
              </a:ext>
            </a:extLst>
          </p:cNvPr>
          <p:cNvSpPr>
            <a:spLocks noGrp="1" noChangeArrowheads="1"/>
          </p:cNvSpPr>
          <p:nvPr>
            <p:ph type="body" idx="1"/>
          </p:nvPr>
        </p:nvSpPr>
        <p:spPr/>
        <p:txBody>
          <a:bodyPr/>
          <a:lstStyle/>
          <a:p>
            <a:pPr marL="0" indent="0"/>
            <a:r>
              <a:rPr lang="en-GB" altLang="en-US">
                <a:cs typeface="Times" panose="02020603050405020304" pitchFamily="18" charset="0"/>
              </a:rPr>
              <a:t>Consists of a single class: </a:t>
            </a:r>
            <a:r>
              <a:rPr lang="en-GB" altLang="en-US" b="0">
                <a:latin typeface="Courier" pitchFamily="49" charset="0"/>
                <a:cs typeface="Times" panose="02020603050405020304" pitchFamily="18" charset="0"/>
              </a:rPr>
              <a:t>AbstractClient</a:t>
            </a:r>
            <a:endParaRPr lang="en-GB" altLang="en-US">
              <a:latin typeface="Courier" pitchFamily="49" charset="0"/>
              <a:cs typeface="Times" panose="02020603050405020304" pitchFamily="18" charset="0"/>
            </a:endParaRPr>
          </a:p>
          <a:p>
            <a:pPr lvl="1"/>
            <a:r>
              <a:rPr lang="en-GB" altLang="en-US" i="1">
                <a:cs typeface="Times" panose="02020603050405020304" pitchFamily="18" charset="0"/>
              </a:rPr>
              <a:t>Must</a:t>
            </a:r>
            <a:r>
              <a:rPr lang="en-GB" altLang="en-US">
                <a:cs typeface="Times" panose="02020603050405020304" pitchFamily="18" charset="0"/>
              </a:rPr>
              <a:t> be subclassed</a:t>
            </a:r>
          </a:p>
          <a:p>
            <a:pPr lvl="2"/>
            <a:r>
              <a:rPr lang="en-GB" altLang="en-US">
                <a:cs typeface="Times" panose="02020603050405020304" pitchFamily="18" charset="0"/>
              </a:rPr>
              <a:t>Any subclass must provide an implementation for </a:t>
            </a:r>
            <a:r>
              <a:rPr lang="en-GB" altLang="en-US">
                <a:latin typeface="Courier" pitchFamily="49" charset="0"/>
                <a:cs typeface="Times" panose="02020603050405020304" pitchFamily="18" charset="0"/>
              </a:rPr>
              <a:t>handleMessageFromServer</a:t>
            </a:r>
            <a:r>
              <a:rPr lang="en-GB" altLang="en-US">
                <a:cs typeface="Times" panose="02020603050405020304" pitchFamily="18" charset="0"/>
              </a:rPr>
              <a:t> </a:t>
            </a:r>
          </a:p>
          <a:p>
            <a:pPr lvl="3"/>
            <a:r>
              <a:rPr lang="en-GB" altLang="en-US">
                <a:cs typeface="Times" panose="02020603050405020304" pitchFamily="18" charset="0"/>
              </a:rPr>
              <a:t>Takes appropriate action when a message is received from a server</a:t>
            </a:r>
          </a:p>
          <a:p>
            <a:pPr lvl="3"/>
            <a:endParaRPr lang="en-GB" altLang="en-US">
              <a:cs typeface="Times" panose="02020603050405020304" pitchFamily="18" charset="0"/>
            </a:endParaRPr>
          </a:p>
          <a:p>
            <a:pPr lvl="1"/>
            <a:r>
              <a:rPr lang="en-GB" altLang="en-US">
                <a:cs typeface="Times" panose="02020603050405020304" pitchFamily="18" charset="0"/>
              </a:rPr>
              <a:t>Implements the </a:t>
            </a:r>
            <a:r>
              <a:rPr lang="en-GB" altLang="en-US">
                <a:latin typeface="Courier" pitchFamily="49" charset="0"/>
                <a:cs typeface="Times" panose="02020603050405020304" pitchFamily="18" charset="0"/>
              </a:rPr>
              <a:t>Runnable</a:t>
            </a:r>
            <a:r>
              <a:rPr lang="en-GB" altLang="en-US">
                <a:cs typeface="Times" panose="02020603050405020304" pitchFamily="18" charset="0"/>
              </a:rPr>
              <a:t> interface</a:t>
            </a:r>
          </a:p>
          <a:p>
            <a:pPr lvl="2"/>
            <a:r>
              <a:rPr lang="en-GB" altLang="en-US">
                <a:cs typeface="Times" panose="02020603050405020304" pitchFamily="18" charset="0"/>
              </a:rPr>
              <a:t>Has a </a:t>
            </a:r>
            <a:r>
              <a:rPr lang="en-GB" altLang="en-US">
                <a:latin typeface="Courier" pitchFamily="49" charset="0"/>
                <a:cs typeface="Times" panose="02020603050405020304" pitchFamily="18" charset="0"/>
              </a:rPr>
              <a:t>run</a:t>
            </a:r>
            <a:r>
              <a:rPr lang="en-GB" altLang="en-US" b="1">
                <a:latin typeface="Courier" pitchFamily="49" charset="0"/>
                <a:cs typeface="Times" panose="02020603050405020304" pitchFamily="18" charset="0"/>
              </a:rPr>
              <a:t> </a:t>
            </a:r>
            <a:r>
              <a:rPr lang="en-GB" altLang="en-US">
                <a:cs typeface="Times" panose="02020603050405020304" pitchFamily="18" charset="0"/>
              </a:rPr>
              <a:t>method which</a:t>
            </a:r>
          </a:p>
          <a:p>
            <a:pPr lvl="3"/>
            <a:r>
              <a:rPr lang="en-GB" altLang="en-US">
                <a:cs typeface="Times" panose="02020603050405020304" pitchFamily="18" charset="0"/>
              </a:rPr>
              <a:t>Contains a loop that executes for the lifetime of the thread</a:t>
            </a:r>
            <a:r>
              <a:rPr lang="en-US" altLang="en-US">
                <a:cs typeface="Times" panose="02020603050405020304" pitchFamily="18" charset="0"/>
              </a:rPr>
              <a:t> </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5">
            <a:extLst>
              <a:ext uri="{FF2B5EF4-FFF2-40B4-BE49-F238E27FC236}">
                <a16:creationId xmlns:a16="http://schemas.microsoft.com/office/drawing/2014/main" id="{25AC98C9-60DD-4A86-9048-8BA4E74A335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81AF26CD-4996-44F9-B01A-6823E602AAFE}" type="slidenum">
              <a:rPr lang="en-US" altLang="en-US" sz="1400" b="0"/>
              <a:pPr>
                <a:spcBef>
                  <a:spcPct val="0"/>
                </a:spcBef>
              </a:pPr>
              <a:t>108</a:t>
            </a:fld>
            <a:endParaRPr lang="en-US" altLang="en-US" sz="1400" b="0"/>
          </a:p>
        </p:txBody>
      </p:sp>
      <p:sp>
        <p:nvSpPr>
          <p:cNvPr id="117763" name="Rectangle 2">
            <a:extLst>
              <a:ext uri="{FF2B5EF4-FFF2-40B4-BE49-F238E27FC236}">
                <a16:creationId xmlns:a16="http://schemas.microsoft.com/office/drawing/2014/main" id="{F163EA25-E691-4998-9BD1-A4A2C25CEA7D}"/>
              </a:ext>
            </a:extLst>
          </p:cNvPr>
          <p:cNvSpPr>
            <a:spLocks noGrp="1" noChangeArrowheads="1"/>
          </p:cNvSpPr>
          <p:nvPr>
            <p:ph type="title"/>
          </p:nvPr>
        </p:nvSpPr>
        <p:spPr/>
        <p:txBody>
          <a:bodyPr/>
          <a:lstStyle/>
          <a:p>
            <a:r>
              <a:rPr lang="en-GB" altLang="en-US">
                <a:cs typeface="Times" panose="02020603050405020304" pitchFamily="18" charset="0"/>
              </a:rPr>
              <a:t>The public interface of </a:t>
            </a:r>
            <a:r>
              <a:rPr lang="en-GB" altLang="en-US">
                <a:latin typeface="Courier" pitchFamily="49" charset="0"/>
                <a:cs typeface="Times" panose="02020603050405020304" pitchFamily="18" charset="0"/>
              </a:rPr>
              <a:t>AbstractClient</a:t>
            </a:r>
            <a:r>
              <a:rPr lang="en-US" altLang="en-US">
                <a:cs typeface="Times" panose="02020603050405020304" pitchFamily="18" charset="0"/>
              </a:rPr>
              <a:t> </a:t>
            </a:r>
          </a:p>
        </p:txBody>
      </p:sp>
      <p:sp>
        <p:nvSpPr>
          <p:cNvPr id="117764" name="Rectangle 3">
            <a:extLst>
              <a:ext uri="{FF2B5EF4-FFF2-40B4-BE49-F238E27FC236}">
                <a16:creationId xmlns:a16="http://schemas.microsoft.com/office/drawing/2014/main" id="{EDB31ED1-ED02-4B2D-823C-588508B0FCDB}"/>
              </a:ext>
            </a:extLst>
          </p:cNvPr>
          <p:cNvSpPr>
            <a:spLocks noGrp="1" noChangeArrowheads="1"/>
          </p:cNvSpPr>
          <p:nvPr>
            <p:ph type="body" idx="1"/>
          </p:nvPr>
        </p:nvSpPr>
        <p:spPr/>
        <p:txBody>
          <a:bodyPr/>
          <a:lstStyle/>
          <a:p>
            <a:pPr marL="0" indent="0">
              <a:lnSpc>
                <a:spcPct val="90000"/>
              </a:lnSpc>
            </a:pPr>
            <a:r>
              <a:rPr lang="en-GB" altLang="en-US">
                <a:cs typeface="Times" panose="02020603050405020304" pitchFamily="18" charset="0"/>
              </a:rPr>
              <a:t>Controlling methods:</a:t>
            </a:r>
          </a:p>
          <a:p>
            <a:pPr lvl="1">
              <a:lnSpc>
                <a:spcPct val="90000"/>
              </a:lnSpc>
            </a:pPr>
            <a:r>
              <a:rPr lang="en-GB" altLang="en-US" b="1">
                <a:latin typeface="Courier" pitchFamily="49" charset="0"/>
                <a:cs typeface="Times" panose="02020603050405020304" pitchFamily="18" charset="0"/>
              </a:rPr>
              <a:t>openConnection</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closeConnection</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sendToServer</a:t>
            </a:r>
            <a:r>
              <a:rPr lang="en-US" altLang="en-US">
                <a:cs typeface="Times" panose="02020603050405020304" pitchFamily="18" charset="0"/>
              </a:rPr>
              <a:t> </a:t>
            </a:r>
          </a:p>
          <a:p>
            <a:pPr marL="0" indent="0">
              <a:lnSpc>
                <a:spcPct val="90000"/>
              </a:lnSpc>
            </a:pPr>
            <a:r>
              <a:rPr lang="en-GB" altLang="en-US">
                <a:cs typeface="Times" panose="02020603050405020304" pitchFamily="18" charset="0"/>
              </a:rPr>
              <a:t>Accessing methods:</a:t>
            </a:r>
          </a:p>
          <a:p>
            <a:pPr lvl="1">
              <a:lnSpc>
                <a:spcPct val="90000"/>
              </a:lnSpc>
            </a:pPr>
            <a:r>
              <a:rPr lang="en-GB" altLang="en-US" b="1">
                <a:latin typeface="Courier" pitchFamily="49" charset="0"/>
                <a:cs typeface="Times" panose="02020603050405020304" pitchFamily="18" charset="0"/>
              </a:rPr>
              <a:t>isConnected</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getHost</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setHost</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getPort</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setPort</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getInetAddress</a:t>
            </a:r>
            <a:r>
              <a:rPr lang="en-US" altLang="en-US">
                <a:cs typeface="Times" panose="02020603050405020304" pitchFamily="18" charset="0"/>
              </a:rPr>
              <a:t> </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Number Placeholder 5">
            <a:extLst>
              <a:ext uri="{FF2B5EF4-FFF2-40B4-BE49-F238E27FC236}">
                <a16:creationId xmlns:a16="http://schemas.microsoft.com/office/drawing/2014/main" id="{03643CB7-F624-4686-A816-6E71E38A9DE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B333A17-C5BF-4C5C-877A-399E8C52995D}" type="slidenum">
              <a:rPr lang="en-US" altLang="en-US" sz="1400" b="0"/>
              <a:pPr>
                <a:spcBef>
                  <a:spcPct val="0"/>
                </a:spcBef>
              </a:pPr>
              <a:t>109</a:t>
            </a:fld>
            <a:endParaRPr lang="en-US" altLang="en-US" sz="1400" b="0"/>
          </a:p>
        </p:txBody>
      </p:sp>
      <p:sp>
        <p:nvSpPr>
          <p:cNvPr id="118787" name="Rectangle 2">
            <a:extLst>
              <a:ext uri="{FF2B5EF4-FFF2-40B4-BE49-F238E27FC236}">
                <a16:creationId xmlns:a16="http://schemas.microsoft.com/office/drawing/2014/main" id="{ED1BF119-4BF7-4B45-A43F-A63A400ADA0F}"/>
              </a:ext>
            </a:extLst>
          </p:cNvPr>
          <p:cNvSpPr>
            <a:spLocks noGrp="1" noChangeArrowheads="1"/>
          </p:cNvSpPr>
          <p:nvPr>
            <p:ph type="title"/>
          </p:nvPr>
        </p:nvSpPr>
        <p:spPr/>
        <p:txBody>
          <a:bodyPr/>
          <a:lstStyle/>
          <a:p>
            <a:r>
              <a:rPr lang="en-GB" altLang="en-US">
                <a:cs typeface="Times" panose="02020603050405020304" pitchFamily="18" charset="0"/>
              </a:rPr>
              <a:t>The callback methods of </a:t>
            </a:r>
            <a:r>
              <a:rPr lang="en-GB" altLang="en-US">
                <a:latin typeface="Courier" pitchFamily="49" charset="0"/>
                <a:cs typeface="Times" panose="02020603050405020304" pitchFamily="18" charset="0"/>
              </a:rPr>
              <a:t>AbstractClient</a:t>
            </a:r>
            <a:r>
              <a:rPr lang="en-US" altLang="en-US">
                <a:cs typeface="Times" panose="02020603050405020304" pitchFamily="18" charset="0"/>
              </a:rPr>
              <a:t> </a:t>
            </a:r>
          </a:p>
        </p:txBody>
      </p:sp>
      <p:sp>
        <p:nvSpPr>
          <p:cNvPr id="118788" name="Rectangle 3">
            <a:extLst>
              <a:ext uri="{FF2B5EF4-FFF2-40B4-BE49-F238E27FC236}">
                <a16:creationId xmlns:a16="http://schemas.microsoft.com/office/drawing/2014/main" id="{3DCA9862-6C4C-4176-98C3-DD1E8EA95FBA}"/>
              </a:ext>
            </a:extLst>
          </p:cNvPr>
          <p:cNvSpPr>
            <a:spLocks noGrp="1" noChangeArrowheads="1"/>
          </p:cNvSpPr>
          <p:nvPr>
            <p:ph type="body" idx="1"/>
          </p:nvPr>
        </p:nvSpPr>
        <p:spPr/>
        <p:txBody>
          <a:bodyPr/>
          <a:lstStyle/>
          <a:p>
            <a:pPr marL="0" indent="0"/>
            <a:r>
              <a:rPr lang="en-GB" altLang="en-US">
                <a:cs typeface="Times" panose="02020603050405020304" pitchFamily="18" charset="0"/>
              </a:rPr>
              <a:t>Methods that </a:t>
            </a:r>
            <a:r>
              <a:rPr lang="en-GB" altLang="en-US" i="1">
                <a:cs typeface="Times" panose="02020603050405020304" pitchFamily="18" charset="0"/>
              </a:rPr>
              <a:t>may</a:t>
            </a:r>
            <a:r>
              <a:rPr lang="en-GB" altLang="en-US">
                <a:cs typeface="Times" panose="02020603050405020304" pitchFamily="18" charset="0"/>
              </a:rPr>
              <a:t> be overridden</a:t>
            </a:r>
            <a:r>
              <a:rPr lang="en-US" altLang="en-US">
                <a:cs typeface="Times" panose="02020603050405020304" pitchFamily="18" charset="0"/>
              </a:rPr>
              <a:t>:</a:t>
            </a:r>
          </a:p>
          <a:p>
            <a:pPr lvl="1"/>
            <a:r>
              <a:rPr lang="en-GB" altLang="en-US" b="1">
                <a:latin typeface="Courier" pitchFamily="49" charset="0"/>
                <a:cs typeface="Times" panose="02020603050405020304" pitchFamily="18" charset="0"/>
              </a:rPr>
              <a:t>connectionEstablished</a:t>
            </a:r>
            <a:r>
              <a:rPr lang="en-US" altLang="en-US">
                <a:cs typeface="Times" panose="02020603050405020304" pitchFamily="18" charset="0"/>
              </a:rPr>
              <a:t> </a:t>
            </a:r>
          </a:p>
          <a:p>
            <a:pPr lvl="1"/>
            <a:r>
              <a:rPr lang="en-GB" altLang="en-US" b="1">
                <a:latin typeface="Courier" pitchFamily="49" charset="0"/>
                <a:cs typeface="Times" panose="02020603050405020304" pitchFamily="18" charset="0"/>
              </a:rPr>
              <a:t>connectionClosed</a:t>
            </a:r>
            <a:r>
              <a:rPr lang="en-US" altLang="en-US">
                <a:cs typeface="Times" panose="02020603050405020304" pitchFamily="18" charset="0"/>
              </a:rPr>
              <a:t> </a:t>
            </a:r>
          </a:p>
          <a:p>
            <a:pPr marL="0" indent="0"/>
            <a:endParaRPr lang="en-GB" altLang="en-US">
              <a:cs typeface="Times" panose="02020603050405020304" pitchFamily="18" charset="0"/>
            </a:endParaRPr>
          </a:p>
          <a:p>
            <a:pPr marL="0" indent="0"/>
            <a:r>
              <a:rPr lang="en-GB" altLang="en-US">
                <a:cs typeface="Times" panose="02020603050405020304" pitchFamily="18" charset="0"/>
              </a:rPr>
              <a:t>Method that </a:t>
            </a:r>
            <a:r>
              <a:rPr lang="en-GB" altLang="en-US" i="1">
                <a:cs typeface="Times" panose="02020603050405020304" pitchFamily="18" charset="0"/>
              </a:rPr>
              <a:t>must</a:t>
            </a:r>
            <a:r>
              <a:rPr lang="en-GB" altLang="en-US">
                <a:cs typeface="Times" panose="02020603050405020304" pitchFamily="18" charset="0"/>
              </a:rPr>
              <a:t> be overridden</a:t>
            </a:r>
            <a:r>
              <a:rPr lang="en-US" altLang="en-US">
                <a:cs typeface="Times" panose="02020603050405020304" pitchFamily="18" charset="0"/>
              </a:rPr>
              <a:t>:</a:t>
            </a:r>
          </a:p>
          <a:p>
            <a:pPr lvl="1"/>
            <a:r>
              <a:rPr lang="en-GB" altLang="en-US" b="1">
                <a:latin typeface="Courier" pitchFamily="49" charset="0"/>
                <a:cs typeface="Times" panose="02020603050405020304" pitchFamily="18" charset="0"/>
              </a:rPr>
              <a:t>handleMessageFromServer</a:t>
            </a:r>
            <a:r>
              <a:rPr lang="en-US" altLang="en-US">
                <a:cs typeface="Times" panose="02020603050405020304"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6C01E93E-8CD5-49B5-A22F-89B537CBF87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099BF624-79EC-4566-A6F8-20AA3DA39F86}" type="slidenum">
              <a:rPr lang="en-US" altLang="en-US" sz="1400" b="0"/>
              <a:pPr>
                <a:spcBef>
                  <a:spcPct val="0"/>
                </a:spcBef>
              </a:pPr>
              <a:t>11</a:t>
            </a:fld>
            <a:endParaRPr lang="en-US" altLang="en-US" sz="1400" b="0"/>
          </a:p>
        </p:txBody>
      </p:sp>
      <p:sp>
        <p:nvSpPr>
          <p:cNvPr id="15363" name="Rectangle 2">
            <a:extLst>
              <a:ext uri="{FF2B5EF4-FFF2-40B4-BE49-F238E27FC236}">
                <a16:creationId xmlns:a16="http://schemas.microsoft.com/office/drawing/2014/main" id="{11A4D9FB-B63E-493F-9EB2-278B72C3B09D}"/>
              </a:ext>
            </a:extLst>
          </p:cNvPr>
          <p:cNvSpPr>
            <a:spLocks noGrp="1" noChangeArrowheads="1"/>
          </p:cNvSpPr>
          <p:nvPr>
            <p:ph type="title"/>
          </p:nvPr>
        </p:nvSpPr>
        <p:spPr/>
        <p:txBody>
          <a:bodyPr/>
          <a:lstStyle/>
          <a:p>
            <a:r>
              <a:rPr lang="en-US" altLang="en-US"/>
              <a:t>What is Software Engineering?…</a:t>
            </a:r>
          </a:p>
        </p:txBody>
      </p:sp>
      <p:sp>
        <p:nvSpPr>
          <p:cNvPr id="15364" name="Rectangle 3">
            <a:extLst>
              <a:ext uri="{FF2B5EF4-FFF2-40B4-BE49-F238E27FC236}">
                <a16:creationId xmlns:a16="http://schemas.microsoft.com/office/drawing/2014/main" id="{72FCBA19-7D36-4BB4-A788-C1B2E71C6D46}"/>
              </a:ext>
            </a:extLst>
          </p:cNvPr>
          <p:cNvSpPr>
            <a:spLocks noGrp="1" noChangeArrowheads="1"/>
          </p:cNvSpPr>
          <p:nvPr>
            <p:ph type="body" idx="1"/>
          </p:nvPr>
        </p:nvSpPr>
        <p:spPr/>
        <p:txBody>
          <a:bodyPr/>
          <a:lstStyle/>
          <a:p>
            <a:pPr marL="0" indent="0">
              <a:lnSpc>
                <a:spcPct val="90000"/>
              </a:lnSpc>
            </a:pPr>
            <a:r>
              <a:rPr lang="en-US" altLang="en-US" sz="2000"/>
              <a:t>Systematic development and evolution</a:t>
            </a:r>
          </a:p>
          <a:p>
            <a:pPr lvl="1">
              <a:lnSpc>
                <a:spcPct val="90000"/>
              </a:lnSpc>
            </a:pPr>
            <a:r>
              <a:rPr lang="en-US" altLang="en-US" sz="2000"/>
              <a:t>An engineering process involves applying well understood techniques in a organized and disciplined way</a:t>
            </a:r>
          </a:p>
          <a:p>
            <a:pPr lvl="1">
              <a:lnSpc>
                <a:spcPct val="90000"/>
              </a:lnSpc>
            </a:pPr>
            <a:r>
              <a:rPr lang="en-US" altLang="en-US" sz="2000">
                <a:cs typeface="Times" panose="02020603050405020304" pitchFamily="18" charset="0"/>
              </a:rPr>
              <a:t>Many well-accepted practices have been formally standardized</a:t>
            </a:r>
          </a:p>
          <a:p>
            <a:pPr lvl="2">
              <a:lnSpc>
                <a:spcPct val="90000"/>
              </a:lnSpc>
            </a:pPr>
            <a:r>
              <a:rPr lang="en-US" altLang="en-US" sz="2000">
                <a:cs typeface="Times" panose="02020603050405020304" pitchFamily="18" charset="0"/>
              </a:rPr>
              <a:t>e.g. by the IEEE or ISO</a:t>
            </a:r>
            <a:r>
              <a:rPr lang="en-US" altLang="en-US" sz="2000"/>
              <a:t> </a:t>
            </a:r>
          </a:p>
          <a:p>
            <a:pPr lvl="1">
              <a:lnSpc>
                <a:spcPct val="90000"/>
              </a:lnSpc>
            </a:pPr>
            <a:r>
              <a:rPr lang="en-US" altLang="en-US" sz="2000"/>
              <a:t>Most development work is </a:t>
            </a:r>
            <a:r>
              <a:rPr lang="en-US" altLang="en-US" sz="2000" i="1"/>
              <a:t>evolution</a:t>
            </a:r>
            <a:r>
              <a:rPr lang="en-US" altLang="en-US" sz="2000"/>
              <a:t> </a:t>
            </a:r>
          </a:p>
          <a:p>
            <a:pPr marL="0" indent="0">
              <a:lnSpc>
                <a:spcPct val="90000"/>
              </a:lnSpc>
            </a:pPr>
            <a:endParaRPr lang="en-US" altLang="en-US" sz="2000"/>
          </a:p>
          <a:p>
            <a:pPr marL="0" indent="0">
              <a:lnSpc>
                <a:spcPct val="90000"/>
              </a:lnSpc>
            </a:pPr>
            <a:r>
              <a:rPr lang="en-US" altLang="en-US" sz="2000"/>
              <a:t>Large, high quality software systems</a:t>
            </a:r>
          </a:p>
          <a:p>
            <a:pPr lvl="1">
              <a:lnSpc>
                <a:spcPct val="90000"/>
              </a:lnSpc>
            </a:pPr>
            <a:r>
              <a:rPr lang="en-US" altLang="en-US" sz="2000"/>
              <a:t>Software engineering techniques are needed because large systems cannot be completely understood by one person</a:t>
            </a:r>
          </a:p>
          <a:p>
            <a:pPr lvl="1">
              <a:lnSpc>
                <a:spcPct val="90000"/>
              </a:lnSpc>
            </a:pPr>
            <a:r>
              <a:rPr lang="en-US" altLang="en-US" sz="2000"/>
              <a:t>Teamwork and co-ordination are required</a:t>
            </a:r>
          </a:p>
          <a:p>
            <a:pPr lvl="1">
              <a:lnSpc>
                <a:spcPct val="90000"/>
              </a:lnSpc>
            </a:pPr>
            <a:r>
              <a:rPr lang="en-US" altLang="en-US" sz="2000"/>
              <a:t>Key challenge: Dividing up the work and ensuring that the parts of the system work properly together</a:t>
            </a:r>
          </a:p>
          <a:p>
            <a:pPr lvl="1">
              <a:lnSpc>
                <a:spcPct val="90000"/>
              </a:lnSpc>
            </a:pPr>
            <a:r>
              <a:rPr lang="en-US" altLang="en-US" sz="2000">
                <a:cs typeface="Times" panose="02020603050405020304" pitchFamily="18" charset="0"/>
              </a:rPr>
              <a:t>The end-product that is produced must be of sufficient quality</a:t>
            </a:r>
            <a:r>
              <a:rPr lang="en-US" altLang="en-US" sz="2000"/>
              <a:t> </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Number Placeholder 5">
            <a:extLst>
              <a:ext uri="{FF2B5EF4-FFF2-40B4-BE49-F238E27FC236}">
                <a16:creationId xmlns:a16="http://schemas.microsoft.com/office/drawing/2014/main" id="{3BF4DE14-3F88-42CD-883A-987A5735E8C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8706E763-26BF-45E9-894B-28A8F00558C6}" type="slidenum">
              <a:rPr lang="en-US" altLang="en-US" sz="1400" b="0"/>
              <a:pPr>
                <a:spcBef>
                  <a:spcPct val="0"/>
                </a:spcBef>
              </a:pPr>
              <a:t>110</a:t>
            </a:fld>
            <a:endParaRPr lang="en-US" altLang="en-US" sz="1400" b="0"/>
          </a:p>
        </p:txBody>
      </p:sp>
      <p:sp>
        <p:nvSpPr>
          <p:cNvPr id="119811" name="Rectangle 2">
            <a:extLst>
              <a:ext uri="{FF2B5EF4-FFF2-40B4-BE49-F238E27FC236}">
                <a16:creationId xmlns:a16="http://schemas.microsoft.com/office/drawing/2014/main" id="{119D73BA-E0EF-4C04-BAB3-172AFD52FC5A}"/>
              </a:ext>
            </a:extLst>
          </p:cNvPr>
          <p:cNvSpPr>
            <a:spLocks noGrp="1" noChangeArrowheads="1"/>
          </p:cNvSpPr>
          <p:nvPr>
            <p:ph type="title"/>
          </p:nvPr>
        </p:nvSpPr>
        <p:spPr/>
        <p:txBody>
          <a:bodyPr/>
          <a:lstStyle/>
          <a:p>
            <a:r>
              <a:rPr lang="en-US" altLang="en-US">
                <a:cs typeface="Times" panose="02020603050405020304" pitchFamily="18" charset="0"/>
              </a:rPr>
              <a:t>Using </a:t>
            </a:r>
            <a:r>
              <a:rPr lang="en-GB" altLang="en-US">
                <a:latin typeface="Courier" pitchFamily="49" charset="0"/>
                <a:cs typeface="Times" panose="02020603050405020304" pitchFamily="18" charset="0"/>
              </a:rPr>
              <a:t>AbstractClient</a:t>
            </a:r>
          </a:p>
        </p:txBody>
      </p:sp>
      <p:sp>
        <p:nvSpPr>
          <p:cNvPr id="119812" name="Rectangle 3">
            <a:extLst>
              <a:ext uri="{FF2B5EF4-FFF2-40B4-BE49-F238E27FC236}">
                <a16:creationId xmlns:a16="http://schemas.microsoft.com/office/drawing/2014/main" id="{11130BA3-9799-495B-A158-6B984CFAAD47}"/>
              </a:ext>
            </a:extLst>
          </p:cNvPr>
          <p:cNvSpPr>
            <a:spLocks noGrp="1" noChangeArrowheads="1"/>
          </p:cNvSpPr>
          <p:nvPr>
            <p:ph type="body" idx="1"/>
          </p:nvPr>
        </p:nvSpPr>
        <p:spPr/>
        <p:txBody>
          <a:bodyPr/>
          <a:lstStyle/>
          <a:p>
            <a:pPr lvl="1"/>
            <a:r>
              <a:rPr lang="en-GB" altLang="en-US">
                <a:cs typeface="Times" panose="02020603050405020304" pitchFamily="18" charset="0"/>
              </a:rPr>
              <a:t>Create a subclass of </a:t>
            </a:r>
            <a:r>
              <a:rPr lang="en-GB" altLang="en-US" b="1">
                <a:latin typeface="Courier" pitchFamily="49" charset="0"/>
                <a:cs typeface="Times" panose="02020603050405020304" pitchFamily="18" charset="0"/>
              </a:rPr>
              <a:t>AbstractClient</a:t>
            </a:r>
            <a:r>
              <a:rPr lang="en-US" altLang="en-US">
                <a:cs typeface="Times" panose="02020603050405020304" pitchFamily="18" charset="0"/>
              </a:rPr>
              <a:t> </a:t>
            </a:r>
          </a:p>
          <a:p>
            <a:pPr lvl="1"/>
            <a:r>
              <a:rPr lang="en-GB" altLang="en-US">
                <a:cs typeface="Times" panose="02020603050405020304" pitchFamily="18" charset="0"/>
              </a:rPr>
              <a:t>Implement </a:t>
            </a:r>
            <a:r>
              <a:rPr lang="en-GB" altLang="en-US" b="1">
                <a:latin typeface="Courier" pitchFamily="49" charset="0"/>
                <a:cs typeface="Times" panose="02020603050405020304" pitchFamily="18" charset="0"/>
              </a:rPr>
              <a:t>handleMessageFromServer </a:t>
            </a:r>
            <a:r>
              <a:rPr lang="en-GB" altLang="en-US">
                <a:cs typeface="Times" panose="02020603050405020304" pitchFamily="18" charset="0"/>
              </a:rPr>
              <a:t>slot method</a:t>
            </a:r>
            <a:r>
              <a:rPr lang="en-US" altLang="en-US">
                <a:cs typeface="Times" panose="02020603050405020304" pitchFamily="18" charset="0"/>
              </a:rPr>
              <a:t> </a:t>
            </a:r>
          </a:p>
          <a:p>
            <a:pPr lvl="1"/>
            <a:r>
              <a:rPr lang="en-US" altLang="en-US">
                <a:cs typeface="Times" panose="02020603050405020304" pitchFamily="18" charset="0"/>
              </a:rPr>
              <a:t>Write code that:</a:t>
            </a:r>
          </a:p>
          <a:p>
            <a:pPr lvl="2"/>
            <a:r>
              <a:rPr lang="en-GB" altLang="en-US">
                <a:cs typeface="Times" panose="02020603050405020304" pitchFamily="18" charset="0"/>
              </a:rPr>
              <a:t>Creates an instance of the new subclass</a:t>
            </a:r>
            <a:r>
              <a:rPr lang="en-US" altLang="en-US">
                <a:cs typeface="Times" panose="02020603050405020304" pitchFamily="18" charset="0"/>
              </a:rPr>
              <a:t> </a:t>
            </a:r>
          </a:p>
          <a:p>
            <a:pPr lvl="2"/>
            <a:r>
              <a:rPr lang="en-GB" altLang="en-US">
                <a:cs typeface="Times" panose="02020603050405020304" pitchFamily="18" charset="0"/>
              </a:rPr>
              <a:t>Calls </a:t>
            </a:r>
            <a:r>
              <a:rPr lang="en-GB" altLang="en-US" b="1">
                <a:latin typeface="Courier" pitchFamily="49" charset="0"/>
                <a:cs typeface="Times" panose="02020603050405020304" pitchFamily="18" charset="0"/>
              </a:rPr>
              <a:t>openConnection</a:t>
            </a:r>
            <a:r>
              <a:rPr lang="en-US" altLang="en-US">
                <a:cs typeface="Times" panose="02020603050405020304" pitchFamily="18" charset="0"/>
              </a:rPr>
              <a:t> </a:t>
            </a:r>
          </a:p>
          <a:p>
            <a:pPr lvl="2"/>
            <a:r>
              <a:rPr lang="en-GB" altLang="en-US">
                <a:cs typeface="Times" panose="02020603050405020304" pitchFamily="18" charset="0"/>
              </a:rPr>
              <a:t>Sends messages to the server using the </a:t>
            </a:r>
            <a:r>
              <a:rPr lang="en-GB" altLang="en-US" b="1">
                <a:latin typeface="Courier" pitchFamily="49" charset="0"/>
                <a:cs typeface="Times" panose="02020603050405020304" pitchFamily="18" charset="0"/>
              </a:rPr>
              <a:t>sendToServer</a:t>
            </a:r>
            <a:r>
              <a:rPr lang="en-GB" altLang="en-US">
                <a:cs typeface="Times" panose="02020603050405020304" pitchFamily="18" charset="0"/>
              </a:rPr>
              <a:t> service method</a:t>
            </a:r>
            <a:r>
              <a:rPr lang="en-US" altLang="en-US">
                <a:cs typeface="Times" panose="02020603050405020304" pitchFamily="18" charset="0"/>
              </a:rPr>
              <a:t> </a:t>
            </a:r>
          </a:p>
          <a:p>
            <a:pPr lvl="1"/>
            <a:r>
              <a:rPr lang="en-GB" altLang="en-US">
                <a:cs typeface="Times" panose="02020603050405020304" pitchFamily="18" charset="0"/>
              </a:rPr>
              <a:t>Implement the </a:t>
            </a:r>
            <a:r>
              <a:rPr lang="en-GB" altLang="en-US" b="1">
                <a:latin typeface="Courier" pitchFamily="49" charset="0"/>
                <a:cs typeface="Times" panose="02020603050405020304" pitchFamily="18" charset="0"/>
              </a:rPr>
              <a:t>connectionClosed</a:t>
            </a:r>
            <a:r>
              <a:rPr lang="en-GB" altLang="en-US">
                <a:cs typeface="Times" panose="02020603050405020304" pitchFamily="18" charset="0"/>
              </a:rPr>
              <a:t> callback</a:t>
            </a:r>
            <a:r>
              <a:rPr lang="en-US" altLang="en-US">
                <a:cs typeface="Times" panose="02020603050405020304" pitchFamily="18" charset="0"/>
              </a:rPr>
              <a:t> </a:t>
            </a:r>
          </a:p>
          <a:p>
            <a:pPr lvl="1"/>
            <a:r>
              <a:rPr lang="en-GB" altLang="en-US">
                <a:cs typeface="Times" panose="02020603050405020304" pitchFamily="18" charset="0"/>
              </a:rPr>
              <a:t>Implement the </a:t>
            </a:r>
            <a:r>
              <a:rPr lang="en-GB" altLang="en-US" b="1">
                <a:latin typeface="Courier" pitchFamily="49" charset="0"/>
                <a:cs typeface="Times" panose="02020603050405020304" pitchFamily="18" charset="0"/>
              </a:rPr>
              <a:t>connectionException</a:t>
            </a:r>
            <a:r>
              <a:rPr lang="en-GB" altLang="en-US">
                <a:cs typeface="Times" panose="02020603050405020304" pitchFamily="18" charset="0"/>
              </a:rPr>
              <a:t> callback</a:t>
            </a:r>
            <a:r>
              <a:rPr lang="en-US" altLang="en-US">
                <a:cs typeface="Times" panose="02020603050405020304" pitchFamily="18" charset="0"/>
              </a:rPr>
              <a:t> </a:t>
            </a:r>
          </a:p>
          <a:p>
            <a:pPr lvl="1"/>
            <a:endParaRPr lang="en-US" altLang="en-US">
              <a:cs typeface="Times" panose="02020603050405020304" pitchFamily="18"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Number Placeholder 5">
            <a:extLst>
              <a:ext uri="{FF2B5EF4-FFF2-40B4-BE49-F238E27FC236}">
                <a16:creationId xmlns:a16="http://schemas.microsoft.com/office/drawing/2014/main" id="{D812F4D3-F221-41AC-A88D-B09FF022F29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CCD29B5F-72C0-4D5C-9B5A-8ADA5AC57B07}" type="slidenum">
              <a:rPr lang="en-US" altLang="en-US" sz="1400" b="0"/>
              <a:pPr>
                <a:spcBef>
                  <a:spcPct val="0"/>
                </a:spcBef>
              </a:pPr>
              <a:t>111</a:t>
            </a:fld>
            <a:endParaRPr lang="en-US" altLang="en-US" sz="1400" b="0"/>
          </a:p>
        </p:txBody>
      </p:sp>
      <p:sp>
        <p:nvSpPr>
          <p:cNvPr id="120835" name="Rectangle 2050">
            <a:extLst>
              <a:ext uri="{FF2B5EF4-FFF2-40B4-BE49-F238E27FC236}">
                <a16:creationId xmlns:a16="http://schemas.microsoft.com/office/drawing/2014/main" id="{DDF4743B-5B12-4DB0-824F-4A7A287F3601}"/>
              </a:ext>
            </a:extLst>
          </p:cNvPr>
          <p:cNvSpPr>
            <a:spLocks noGrp="1" noChangeArrowheads="1"/>
          </p:cNvSpPr>
          <p:nvPr>
            <p:ph type="title"/>
          </p:nvPr>
        </p:nvSpPr>
        <p:spPr/>
        <p:txBody>
          <a:bodyPr/>
          <a:lstStyle/>
          <a:p>
            <a:r>
              <a:rPr lang="en-US" altLang="en-US"/>
              <a:t>Internals of </a:t>
            </a:r>
            <a:r>
              <a:rPr lang="en-US" altLang="en-US">
                <a:latin typeface="Courier" pitchFamily="49" charset="0"/>
              </a:rPr>
              <a:t>AbstractClient</a:t>
            </a:r>
            <a:endParaRPr lang="en-US" altLang="en-US"/>
          </a:p>
        </p:txBody>
      </p:sp>
      <p:sp>
        <p:nvSpPr>
          <p:cNvPr id="120836" name="Rectangle 2051">
            <a:extLst>
              <a:ext uri="{FF2B5EF4-FFF2-40B4-BE49-F238E27FC236}">
                <a16:creationId xmlns:a16="http://schemas.microsoft.com/office/drawing/2014/main" id="{386A53E2-0CEA-4D76-A1C2-09D083B801C8}"/>
              </a:ext>
            </a:extLst>
          </p:cNvPr>
          <p:cNvSpPr>
            <a:spLocks noGrp="1" noChangeArrowheads="1"/>
          </p:cNvSpPr>
          <p:nvPr>
            <p:ph type="body" idx="1"/>
          </p:nvPr>
        </p:nvSpPr>
        <p:spPr/>
        <p:txBody>
          <a:bodyPr/>
          <a:lstStyle/>
          <a:p>
            <a:pPr marL="0" indent="0"/>
            <a:r>
              <a:rPr lang="en-GB" altLang="en-US">
                <a:cs typeface="Times" panose="02020603050405020304" pitchFamily="18" charset="0"/>
              </a:rPr>
              <a:t>Instance variables:</a:t>
            </a:r>
          </a:p>
          <a:p>
            <a:pPr lvl="1"/>
            <a:r>
              <a:rPr lang="en-GB" altLang="en-US">
                <a:cs typeface="Times" panose="02020603050405020304" pitchFamily="18" charset="0"/>
              </a:rPr>
              <a:t>A </a:t>
            </a:r>
            <a:r>
              <a:rPr lang="en-GB" altLang="en-US" b="1">
                <a:latin typeface="Courier" pitchFamily="49" charset="0"/>
                <a:cs typeface="Times" panose="02020603050405020304" pitchFamily="18" charset="0"/>
              </a:rPr>
              <a:t>Socket</a:t>
            </a:r>
            <a:r>
              <a:rPr lang="en-GB" altLang="en-US">
                <a:cs typeface="Times" panose="02020603050405020304" pitchFamily="18" charset="0"/>
              </a:rPr>
              <a:t> which keeps all the information about the connection to the server</a:t>
            </a:r>
            <a:r>
              <a:rPr lang="en-US" altLang="en-US"/>
              <a:t> </a:t>
            </a:r>
          </a:p>
          <a:p>
            <a:pPr lvl="1"/>
            <a:r>
              <a:rPr lang="en-GB" altLang="en-US">
                <a:cs typeface="Times" panose="02020603050405020304" pitchFamily="18" charset="0"/>
              </a:rPr>
              <a:t>Two streams, an </a:t>
            </a:r>
            <a:r>
              <a:rPr lang="en-GB" altLang="en-US" b="1">
                <a:latin typeface="Courier" pitchFamily="49" charset="0"/>
                <a:cs typeface="Times" panose="02020603050405020304" pitchFamily="18" charset="0"/>
              </a:rPr>
              <a:t>ObjectOutputStream</a:t>
            </a:r>
            <a:r>
              <a:rPr lang="en-GB" altLang="en-US">
                <a:cs typeface="Times" panose="02020603050405020304" pitchFamily="18" charset="0"/>
              </a:rPr>
              <a:t> and an </a:t>
            </a:r>
            <a:r>
              <a:rPr lang="en-GB" altLang="en-US" b="1">
                <a:latin typeface="Courier" pitchFamily="49" charset="0"/>
                <a:cs typeface="Times" panose="02020603050405020304" pitchFamily="18" charset="0"/>
              </a:rPr>
              <a:t>ObjectInputStream</a:t>
            </a:r>
            <a:r>
              <a:rPr lang="en-US" altLang="en-US"/>
              <a:t> </a:t>
            </a:r>
          </a:p>
          <a:p>
            <a:pPr lvl="1"/>
            <a:r>
              <a:rPr lang="en-GB" altLang="en-US">
                <a:cs typeface="Times" panose="02020603050405020304" pitchFamily="18" charset="0"/>
              </a:rPr>
              <a:t>A </a:t>
            </a:r>
            <a:r>
              <a:rPr lang="en-GB" altLang="en-US" b="1">
                <a:latin typeface="Courier" pitchFamily="49" charset="0"/>
                <a:cs typeface="Times" panose="02020603050405020304" pitchFamily="18" charset="0"/>
              </a:rPr>
              <a:t>Thread</a:t>
            </a:r>
            <a:r>
              <a:rPr lang="en-GB" altLang="en-US">
                <a:cs typeface="Times" panose="02020603050405020304" pitchFamily="18" charset="0"/>
              </a:rPr>
              <a:t> that runs using </a:t>
            </a:r>
            <a:r>
              <a:rPr lang="en-GB" altLang="en-US" b="1">
                <a:latin typeface="Courier" pitchFamily="49" charset="0"/>
                <a:cs typeface="Times" panose="02020603050405020304" pitchFamily="18" charset="0"/>
              </a:rPr>
              <a:t>AbstractClient</a:t>
            </a:r>
            <a:r>
              <a:rPr lang="en-GB" altLang="en-US">
                <a:cs typeface="Times" panose="02020603050405020304" pitchFamily="18" charset="0"/>
              </a:rPr>
              <a:t>’s run method</a:t>
            </a:r>
            <a:r>
              <a:rPr lang="en-US" altLang="en-US"/>
              <a:t> </a:t>
            </a:r>
          </a:p>
          <a:p>
            <a:pPr lvl="1"/>
            <a:r>
              <a:rPr lang="en-GB" altLang="en-US">
                <a:cs typeface="Times" panose="02020603050405020304" pitchFamily="18" charset="0"/>
              </a:rPr>
              <a:t>Two variables storing the </a:t>
            </a:r>
            <a:r>
              <a:rPr lang="en-GB" altLang="en-US" i="1">
                <a:cs typeface="Times" panose="02020603050405020304" pitchFamily="18" charset="0"/>
              </a:rPr>
              <a:t>host</a:t>
            </a:r>
            <a:r>
              <a:rPr lang="en-GB" altLang="en-US">
                <a:cs typeface="Times" panose="02020603050405020304" pitchFamily="18" charset="0"/>
              </a:rPr>
              <a:t> and </a:t>
            </a:r>
            <a:r>
              <a:rPr lang="en-GB" altLang="en-US" i="1">
                <a:cs typeface="Times" panose="02020603050405020304" pitchFamily="18" charset="0"/>
              </a:rPr>
              <a:t>port</a:t>
            </a:r>
            <a:r>
              <a:rPr lang="en-GB" altLang="en-US">
                <a:cs typeface="Times" panose="02020603050405020304" pitchFamily="18" charset="0"/>
              </a:rPr>
              <a:t> of the server</a:t>
            </a:r>
            <a:r>
              <a:rPr lang="en-US" altLang="en-US"/>
              <a:t> </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Number Placeholder 5">
            <a:extLst>
              <a:ext uri="{FF2B5EF4-FFF2-40B4-BE49-F238E27FC236}">
                <a16:creationId xmlns:a16="http://schemas.microsoft.com/office/drawing/2014/main" id="{FB0D95AB-22AE-470B-B8E5-2FA48654895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6B13CC2C-077A-453A-8886-6F0F2483EF96}" type="slidenum">
              <a:rPr lang="en-US" altLang="en-US" sz="1400" b="0"/>
              <a:pPr>
                <a:spcBef>
                  <a:spcPct val="0"/>
                </a:spcBef>
              </a:pPr>
              <a:t>112</a:t>
            </a:fld>
            <a:endParaRPr lang="en-US" altLang="en-US" sz="1400" b="0"/>
          </a:p>
        </p:txBody>
      </p:sp>
      <p:sp>
        <p:nvSpPr>
          <p:cNvPr id="121859" name="Rectangle 2">
            <a:extLst>
              <a:ext uri="{FF2B5EF4-FFF2-40B4-BE49-F238E27FC236}">
                <a16:creationId xmlns:a16="http://schemas.microsoft.com/office/drawing/2014/main" id="{00672C6D-DBA9-4182-AB31-96D25FC1C4CA}"/>
              </a:ext>
            </a:extLst>
          </p:cNvPr>
          <p:cNvSpPr>
            <a:spLocks noGrp="1" noChangeArrowheads="1"/>
          </p:cNvSpPr>
          <p:nvPr>
            <p:ph type="title"/>
          </p:nvPr>
        </p:nvSpPr>
        <p:spPr/>
        <p:txBody>
          <a:bodyPr/>
          <a:lstStyle/>
          <a:p>
            <a:r>
              <a:rPr lang="en-GB" altLang="en-US">
                <a:cs typeface="Times" panose="02020603050405020304" pitchFamily="18" charset="0"/>
              </a:rPr>
              <a:t>The Server Side</a:t>
            </a:r>
          </a:p>
        </p:txBody>
      </p:sp>
      <p:sp>
        <p:nvSpPr>
          <p:cNvPr id="121860" name="Rectangle 3">
            <a:extLst>
              <a:ext uri="{FF2B5EF4-FFF2-40B4-BE49-F238E27FC236}">
                <a16:creationId xmlns:a16="http://schemas.microsoft.com/office/drawing/2014/main" id="{06F4F821-D3CA-4F3E-8518-823CDAA636CC}"/>
              </a:ext>
            </a:extLst>
          </p:cNvPr>
          <p:cNvSpPr>
            <a:spLocks noGrp="1" noChangeArrowheads="1"/>
          </p:cNvSpPr>
          <p:nvPr>
            <p:ph type="body" idx="1"/>
          </p:nvPr>
        </p:nvSpPr>
        <p:spPr/>
        <p:txBody>
          <a:bodyPr/>
          <a:lstStyle/>
          <a:p>
            <a:pPr marL="0" indent="0"/>
            <a:r>
              <a:rPr lang="en-GB" altLang="en-US">
                <a:cs typeface="Times" panose="02020603050405020304" pitchFamily="18" charset="0"/>
              </a:rPr>
              <a:t>Two classes:</a:t>
            </a:r>
          </a:p>
          <a:p>
            <a:pPr lvl="1"/>
            <a:r>
              <a:rPr lang="en-GB" altLang="en-US">
                <a:cs typeface="Times" panose="02020603050405020304" pitchFamily="18" charset="0"/>
              </a:rPr>
              <a:t>One for the thread which listens for new connections (</a:t>
            </a:r>
            <a:r>
              <a:rPr lang="en-GB" altLang="en-US" b="1">
                <a:latin typeface="Courier" pitchFamily="49" charset="0"/>
                <a:cs typeface="Times" panose="02020603050405020304" pitchFamily="18" charset="0"/>
              </a:rPr>
              <a:t>AbstractServer</a:t>
            </a:r>
            <a:r>
              <a:rPr lang="en-GB" altLang="en-US">
                <a:cs typeface="Times" panose="02020603050405020304" pitchFamily="18" charset="0"/>
              </a:rPr>
              <a:t>)</a:t>
            </a:r>
          </a:p>
          <a:p>
            <a:pPr lvl="1"/>
            <a:endParaRPr lang="en-GB" altLang="en-US">
              <a:cs typeface="Times" panose="02020603050405020304" pitchFamily="18" charset="0"/>
            </a:endParaRPr>
          </a:p>
          <a:p>
            <a:pPr lvl="1"/>
            <a:r>
              <a:rPr lang="en-GB" altLang="en-US">
                <a:cs typeface="Times" panose="02020603050405020304" pitchFamily="18" charset="0"/>
              </a:rPr>
              <a:t>One for the threads that handle the connections to clients (</a:t>
            </a:r>
            <a:r>
              <a:rPr lang="en-GB" altLang="en-US" b="1">
                <a:latin typeface="Courier" pitchFamily="49" charset="0"/>
                <a:cs typeface="Times" panose="02020603050405020304" pitchFamily="18" charset="0"/>
              </a:rPr>
              <a:t>ConnectionToClient</a:t>
            </a:r>
            <a:r>
              <a:rPr lang="en-GB" altLang="en-US">
                <a:cs typeface="Times" panose="02020603050405020304" pitchFamily="18" charset="0"/>
              </a:rPr>
              <a:t>)</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Number Placeholder 5">
            <a:extLst>
              <a:ext uri="{FF2B5EF4-FFF2-40B4-BE49-F238E27FC236}">
                <a16:creationId xmlns:a16="http://schemas.microsoft.com/office/drawing/2014/main" id="{3222B760-B90F-409F-853A-E0CD6C5B084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182926AF-C042-4B0E-906B-58C2CF52E7CC}" type="slidenum">
              <a:rPr lang="en-US" altLang="en-US" sz="1400" b="0"/>
              <a:pPr>
                <a:spcBef>
                  <a:spcPct val="0"/>
                </a:spcBef>
              </a:pPr>
              <a:t>113</a:t>
            </a:fld>
            <a:endParaRPr lang="en-US" altLang="en-US" sz="1400" b="0"/>
          </a:p>
        </p:txBody>
      </p:sp>
      <p:sp>
        <p:nvSpPr>
          <p:cNvPr id="122883" name="Rectangle 2">
            <a:extLst>
              <a:ext uri="{FF2B5EF4-FFF2-40B4-BE49-F238E27FC236}">
                <a16:creationId xmlns:a16="http://schemas.microsoft.com/office/drawing/2014/main" id="{4E047657-C1D8-45F4-9102-EF6E7D675F7C}"/>
              </a:ext>
            </a:extLst>
          </p:cNvPr>
          <p:cNvSpPr>
            <a:spLocks noGrp="1" noChangeArrowheads="1"/>
          </p:cNvSpPr>
          <p:nvPr>
            <p:ph type="title"/>
          </p:nvPr>
        </p:nvSpPr>
        <p:spPr/>
        <p:txBody>
          <a:bodyPr/>
          <a:lstStyle/>
          <a:p>
            <a:r>
              <a:rPr lang="en-GB" altLang="en-US">
                <a:cs typeface="Times" panose="02020603050405020304" pitchFamily="18" charset="0"/>
              </a:rPr>
              <a:t>The public interface of </a:t>
            </a:r>
            <a:r>
              <a:rPr lang="en-GB" altLang="en-US">
                <a:latin typeface="Courier" pitchFamily="49" charset="0"/>
                <a:cs typeface="Times" panose="02020603050405020304" pitchFamily="18" charset="0"/>
              </a:rPr>
              <a:t>AbstractServer</a:t>
            </a:r>
            <a:r>
              <a:rPr lang="en-US" altLang="en-US">
                <a:cs typeface="Times" panose="02020603050405020304" pitchFamily="18" charset="0"/>
              </a:rPr>
              <a:t> </a:t>
            </a:r>
          </a:p>
        </p:txBody>
      </p:sp>
      <p:sp>
        <p:nvSpPr>
          <p:cNvPr id="122884" name="Rectangle 3">
            <a:extLst>
              <a:ext uri="{FF2B5EF4-FFF2-40B4-BE49-F238E27FC236}">
                <a16:creationId xmlns:a16="http://schemas.microsoft.com/office/drawing/2014/main" id="{8BAF3FB6-4565-4B6D-B312-F3FCAA32EA77}"/>
              </a:ext>
            </a:extLst>
          </p:cNvPr>
          <p:cNvSpPr>
            <a:spLocks noGrp="1" noChangeArrowheads="1"/>
          </p:cNvSpPr>
          <p:nvPr>
            <p:ph type="body" idx="1"/>
          </p:nvPr>
        </p:nvSpPr>
        <p:spPr/>
        <p:txBody>
          <a:bodyPr/>
          <a:lstStyle/>
          <a:p>
            <a:pPr marL="0" indent="0">
              <a:lnSpc>
                <a:spcPct val="90000"/>
              </a:lnSpc>
            </a:pPr>
            <a:r>
              <a:rPr lang="en-GB" altLang="en-US">
                <a:cs typeface="Times" panose="02020603050405020304" pitchFamily="18" charset="0"/>
              </a:rPr>
              <a:t>Controlling methods:</a:t>
            </a:r>
          </a:p>
          <a:p>
            <a:pPr lvl="1">
              <a:lnSpc>
                <a:spcPct val="90000"/>
              </a:lnSpc>
            </a:pPr>
            <a:r>
              <a:rPr lang="en-GB" altLang="en-US" b="1">
                <a:latin typeface="Courier" pitchFamily="49" charset="0"/>
                <a:cs typeface="Times" panose="02020603050405020304" pitchFamily="18" charset="0"/>
              </a:rPr>
              <a:t>listen</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stopListening</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close</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sendToAllClients</a:t>
            </a:r>
            <a:r>
              <a:rPr lang="en-US" altLang="en-US">
                <a:cs typeface="Times" panose="02020603050405020304" pitchFamily="18" charset="0"/>
              </a:rPr>
              <a:t> </a:t>
            </a:r>
          </a:p>
          <a:p>
            <a:pPr marL="0" indent="0">
              <a:lnSpc>
                <a:spcPct val="90000"/>
              </a:lnSpc>
            </a:pPr>
            <a:r>
              <a:rPr lang="en-GB" altLang="en-US">
                <a:cs typeface="Times" panose="02020603050405020304" pitchFamily="18" charset="0"/>
              </a:rPr>
              <a:t>Accessing methods:</a:t>
            </a:r>
          </a:p>
          <a:p>
            <a:pPr lvl="1">
              <a:lnSpc>
                <a:spcPct val="90000"/>
              </a:lnSpc>
            </a:pPr>
            <a:r>
              <a:rPr lang="en-GB" altLang="en-US" b="1">
                <a:latin typeface="Courier" pitchFamily="49" charset="0"/>
                <a:cs typeface="Times" panose="02020603050405020304" pitchFamily="18" charset="0"/>
              </a:rPr>
              <a:t>isListening</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getClientConnections</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getPort</a:t>
            </a:r>
            <a:r>
              <a:rPr lang="en-US" altLang="en-US">
                <a:cs typeface="Times" panose="02020603050405020304" pitchFamily="18" charset="0"/>
              </a:rPr>
              <a:t> </a:t>
            </a:r>
          </a:p>
          <a:p>
            <a:pPr lvl="1">
              <a:lnSpc>
                <a:spcPct val="90000"/>
              </a:lnSpc>
            </a:pPr>
            <a:r>
              <a:rPr lang="en-GB" altLang="en-US" b="1">
                <a:latin typeface="Courier" pitchFamily="49" charset="0"/>
                <a:cs typeface="Times" panose="02020603050405020304" pitchFamily="18" charset="0"/>
              </a:rPr>
              <a:t>setPort</a:t>
            </a:r>
          </a:p>
          <a:p>
            <a:pPr lvl="1">
              <a:lnSpc>
                <a:spcPct val="90000"/>
              </a:lnSpc>
            </a:pPr>
            <a:r>
              <a:rPr lang="en-GB" altLang="en-US" b="1">
                <a:latin typeface="Courier" pitchFamily="49" charset="0"/>
                <a:cs typeface="Times" panose="02020603050405020304" pitchFamily="18" charset="0"/>
              </a:rPr>
              <a:t>setBacklog</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Number Placeholder 5">
            <a:extLst>
              <a:ext uri="{FF2B5EF4-FFF2-40B4-BE49-F238E27FC236}">
                <a16:creationId xmlns:a16="http://schemas.microsoft.com/office/drawing/2014/main" id="{0AD63B28-3623-40B2-9970-9C77007DD9D9}"/>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C72E44C2-C7BE-4797-BCDB-790545CA33F5}" type="slidenum">
              <a:rPr lang="en-US" altLang="en-US" sz="1400" b="0"/>
              <a:pPr>
                <a:spcBef>
                  <a:spcPct val="0"/>
                </a:spcBef>
              </a:pPr>
              <a:t>114</a:t>
            </a:fld>
            <a:endParaRPr lang="en-US" altLang="en-US" sz="1400" b="0"/>
          </a:p>
        </p:txBody>
      </p:sp>
      <p:sp>
        <p:nvSpPr>
          <p:cNvPr id="123907" name="Rectangle 2">
            <a:extLst>
              <a:ext uri="{FF2B5EF4-FFF2-40B4-BE49-F238E27FC236}">
                <a16:creationId xmlns:a16="http://schemas.microsoft.com/office/drawing/2014/main" id="{FA54BEEA-31AC-4793-A0C7-45F2F80680B9}"/>
              </a:ext>
            </a:extLst>
          </p:cNvPr>
          <p:cNvSpPr>
            <a:spLocks noGrp="1" noChangeArrowheads="1"/>
          </p:cNvSpPr>
          <p:nvPr>
            <p:ph type="title"/>
          </p:nvPr>
        </p:nvSpPr>
        <p:spPr/>
        <p:txBody>
          <a:bodyPr/>
          <a:lstStyle/>
          <a:p>
            <a:r>
              <a:rPr lang="en-GB" altLang="en-US">
                <a:cs typeface="Times" panose="02020603050405020304" pitchFamily="18" charset="0"/>
              </a:rPr>
              <a:t>The callback methods of </a:t>
            </a:r>
            <a:r>
              <a:rPr lang="en-GB" altLang="en-US">
                <a:latin typeface="Courier" pitchFamily="49" charset="0"/>
                <a:cs typeface="Times" panose="02020603050405020304" pitchFamily="18" charset="0"/>
              </a:rPr>
              <a:t>AbstractServer</a:t>
            </a:r>
            <a:r>
              <a:rPr lang="en-US" altLang="en-US">
                <a:cs typeface="Times" panose="02020603050405020304" pitchFamily="18" charset="0"/>
              </a:rPr>
              <a:t> </a:t>
            </a:r>
          </a:p>
        </p:txBody>
      </p:sp>
      <p:sp>
        <p:nvSpPr>
          <p:cNvPr id="123908" name="Rectangle 3">
            <a:extLst>
              <a:ext uri="{FF2B5EF4-FFF2-40B4-BE49-F238E27FC236}">
                <a16:creationId xmlns:a16="http://schemas.microsoft.com/office/drawing/2014/main" id="{6894E910-DF58-4025-8A5A-3C2941B658F3}"/>
              </a:ext>
            </a:extLst>
          </p:cNvPr>
          <p:cNvSpPr>
            <a:spLocks noGrp="1" noChangeArrowheads="1"/>
          </p:cNvSpPr>
          <p:nvPr>
            <p:ph type="body" idx="1"/>
          </p:nvPr>
        </p:nvSpPr>
        <p:spPr/>
        <p:txBody>
          <a:bodyPr/>
          <a:lstStyle/>
          <a:p>
            <a:pPr marL="0" indent="0"/>
            <a:r>
              <a:rPr lang="en-GB" altLang="en-US">
                <a:cs typeface="Times" panose="02020603050405020304" pitchFamily="18" charset="0"/>
              </a:rPr>
              <a:t>Methods that </a:t>
            </a:r>
            <a:r>
              <a:rPr lang="en-GB" altLang="en-US" i="1">
                <a:cs typeface="Times" panose="02020603050405020304" pitchFamily="18" charset="0"/>
              </a:rPr>
              <a:t>may</a:t>
            </a:r>
            <a:r>
              <a:rPr lang="en-GB" altLang="en-US">
                <a:cs typeface="Times" panose="02020603050405020304" pitchFamily="18" charset="0"/>
              </a:rPr>
              <a:t> be overridden</a:t>
            </a:r>
            <a:r>
              <a:rPr lang="en-US" altLang="en-US">
                <a:cs typeface="Times" panose="02020603050405020304" pitchFamily="18" charset="0"/>
              </a:rPr>
              <a:t>:</a:t>
            </a:r>
          </a:p>
          <a:p>
            <a:pPr lvl="1"/>
            <a:r>
              <a:rPr lang="en-GB" altLang="en-US" b="1">
                <a:latin typeface="Courier" pitchFamily="49" charset="0"/>
                <a:cs typeface="Times" panose="02020603050405020304" pitchFamily="18" charset="0"/>
              </a:rPr>
              <a:t>serverStarted</a:t>
            </a:r>
            <a:r>
              <a:rPr lang="en-US" altLang="en-US" b="1">
                <a:latin typeface="Courier" pitchFamily="49" charset="0"/>
                <a:cs typeface="Times" panose="02020603050405020304" pitchFamily="18" charset="0"/>
              </a:rPr>
              <a:t> </a:t>
            </a:r>
          </a:p>
          <a:p>
            <a:pPr lvl="1"/>
            <a:r>
              <a:rPr lang="en-GB" altLang="en-US" b="1">
                <a:latin typeface="Courier" pitchFamily="49" charset="0"/>
                <a:cs typeface="Times" panose="02020603050405020304" pitchFamily="18" charset="0"/>
              </a:rPr>
              <a:t>clientConnected</a:t>
            </a:r>
            <a:r>
              <a:rPr lang="en-US" altLang="en-US">
                <a:cs typeface="Times" panose="02020603050405020304" pitchFamily="18" charset="0"/>
              </a:rPr>
              <a:t> </a:t>
            </a:r>
          </a:p>
          <a:p>
            <a:pPr lvl="1"/>
            <a:r>
              <a:rPr lang="en-GB" altLang="en-US" b="1">
                <a:latin typeface="Courier" pitchFamily="49" charset="0"/>
                <a:cs typeface="Times" panose="02020603050405020304" pitchFamily="18" charset="0"/>
              </a:rPr>
              <a:t>clientDisconnected</a:t>
            </a:r>
          </a:p>
          <a:p>
            <a:pPr lvl="1"/>
            <a:r>
              <a:rPr lang="en-GB" altLang="en-US" b="1">
                <a:latin typeface="Courier" pitchFamily="49" charset="0"/>
                <a:cs typeface="Times" panose="02020603050405020304" pitchFamily="18" charset="0"/>
              </a:rPr>
              <a:t>clientException</a:t>
            </a:r>
          </a:p>
          <a:p>
            <a:pPr lvl="1"/>
            <a:r>
              <a:rPr lang="en-GB" altLang="en-US" b="1">
                <a:latin typeface="Courier" pitchFamily="49" charset="0"/>
                <a:cs typeface="Times" panose="02020603050405020304" pitchFamily="18" charset="0"/>
              </a:rPr>
              <a:t>serverStopped</a:t>
            </a:r>
          </a:p>
          <a:p>
            <a:pPr lvl="1"/>
            <a:r>
              <a:rPr lang="en-US" altLang="en-US" b="1">
                <a:latin typeface="Courier" pitchFamily="49" charset="0"/>
                <a:cs typeface="Times" panose="02020603050405020304" pitchFamily="18" charset="0"/>
              </a:rPr>
              <a:t>listeningException </a:t>
            </a:r>
          </a:p>
          <a:p>
            <a:pPr lvl="1"/>
            <a:r>
              <a:rPr lang="en-GB" altLang="en-US" b="1">
                <a:latin typeface="Courier" pitchFamily="49" charset="0"/>
                <a:cs typeface="Times" panose="02020603050405020304" pitchFamily="18" charset="0"/>
              </a:rPr>
              <a:t>serverClosed</a:t>
            </a:r>
            <a:endParaRPr lang="en-US" altLang="en-US" b="1">
              <a:latin typeface="Courier" pitchFamily="49" charset="0"/>
              <a:cs typeface="Times" panose="02020603050405020304" pitchFamily="18" charset="0"/>
            </a:endParaRPr>
          </a:p>
          <a:p>
            <a:pPr marL="0" indent="0"/>
            <a:r>
              <a:rPr lang="en-GB" altLang="en-US">
                <a:cs typeface="Times" panose="02020603050405020304" pitchFamily="18" charset="0"/>
              </a:rPr>
              <a:t>Method that </a:t>
            </a:r>
            <a:r>
              <a:rPr lang="en-GB" altLang="en-US" i="1">
                <a:cs typeface="Times" panose="02020603050405020304" pitchFamily="18" charset="0"/>
              </a:rPr>
              <a:t>must</a:t>
            </a:r>
            <a:r>
              <a:rPr lang="en-GB" altLang="en-US">
                <a:cs typeface="Times" panose="02020603050405020304" pitchFamily="18" charset="0"/>
              </a:rPr>
              <a:t> be overridden</a:t>
            </a:r>
            <a:r>
              <a:rPr lang="en-US" altLang="en-US">
                <a:cs typeface="Times" panose="02020603050405020304" pitchFamily="18" charset="0"/>
              </a:rPr>
              <a:t>:</a:t>
            </a:r>
          </a:p>
          <a:p>
            <a:pPr lvl="1"/>
            <a:r>
              <a:rPr lang="en-GB" altLang="en-US" b="1">
                <a:latin typeface="Courier" pitchFamily="49" charset="0"/>
                <a:cs typeface="Times" panose="02020603050405020304" pitchFamily="18" charset="0"/>
              </a:rPr>
              <a:t>handleMessageFromClient</a:t>
            </a:r>
            <a:r>
              <a:rPr lang="en-US" altLang="en-US">
                <a:cs typeface="Times" panose="02020603050405020304" pitchFamily="18" charset="0"/>
              </a:rPr>
              <a:t> </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Number Placeholder 5">
            <a:extLst>
              <a:ext uri="{FF2B5EF4-FFF2-40B4-BE49-F238E27FC236}">
                <a16:creationId xmlns:a16="http://schemas.microsoft.com/office/drawing/2014/main" id="{7C9123FD-3A36-4D35-BA90-0189C4E52DC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C93B90EE-2810-4EFF-B8A1-7EDCC34F0F71}" type="slidenum">
              <a:rPr lang="en-US" altLang="en-US" sz="1400" b="0"/>
              <a:pPr>
                <a:spcBef>
                  <a:spcPct val="0"/>
                </a:spcBef>
              </a:pPr>
              <a:t>115</a:t>
            </a:fld>
            <a:endParaRPr lang="en-US" altLang="en-US" sz="1400" b="0"/>
          </a:p>
        </p:txBody>
      </p:sp>
      <p:sp>
        <p:nvSpPr>
          <p:cNvPr id="124931" name="Rectangle 2">
            <a:extLst>
              <a:ext uri="{FF2B5EF4-FFF2-40B4-BE49-F238E27FC236}">
                <a16:creationId xmlns:a16="http://schemas.microsoft.com/office/drawing/2014/main" id="{369C68D2-ABD1-4A96-A9C6-457800861DF8}"/>
              </a:ext>
            </a:extLst>
          </p:cNvPr>
          <p:cNvSpPr>
            <a:spLocks noGrp="1" noChangeArrowheads="1"/>
          </p:cNvSpPr>
          <p:nvPr>
            <p:ph type="title"/>
          </p:nvPr>
        </p:nvSpPr>
        <p:spPr/>
        <p:txBody>
          <a:bodyPr/>
          <a:lstStyle/>
          <a:p>
            <a:r>
              <a:rPr lang="en-GB" altLang="en-US">
                <a:cs typeface="Times" panose="02020603050405020304" pitchFamily="18" charset="0"/>
              </a:rPr>
              <a:t>The public interface of </a:t>
            </a:r>
            <a:r>
              <a:rPr lang="en-GB" altLang="en-US">
                <a:latin typeface="Courier" pitchFamily="49" charset="0"/>
                <a:cs typeface="Times" panose="02020603050405020304" pitchFamily="18" charset="0"/>
              </a:rPr>
              <a:t>ConnectionToClient</a:t>
            </a:r>
            <a:endParaRPr lang="en-GB" altLang="en-US" b="1">
              <a:latin typeface="Courier" pitchFamily="49" charset="0"/>
              <a:cs typeface="Times" panose="02020603050405020304" pitchFamily="18" charset="0"/>
            </a:endParaRPr>
          </a:p>
        </p:txBody>
      </p:sp>
      <p:sp>
        <p:nvSpPr>
          <p:cNvPr id="124932" name="Rectangle 3">
            <a:extLst>
              <a:ext uri="{FF2B5EF4-FFF2-40B4-BE49-F238E27FC236}">
                <a16:creationId xmlns:a16="http://schemas.microsoft.com/office/drawing/2014/main" id="{E33B6B73-12D1-41DB-BD2B-EB4EF5C5B2DB}"/>
              </a:ext>
            </a:extLst>
          </p:cNvPr>
          <p:cNvSpPr>
            <a:spLocks noGrp="1" noChangeArrowheads="1"/>
          </p:cNvSpPr>
          <p:nvPr>
            <p:ph type="body" idx="1"/>
          </p:nvPr>
        </p:nvSpPr>
        <p:spPr/>
        <p:txBody>
          <a:bodyPr/>
          <a:lstStyle/>
          <a:p>
            <a:pPr marL="0" indent="0"/>
            <a:r>
              <a:rPr lang="en-GB" altLang="en-US">
                <a:cs typeface="Times" panose="02020603050405020304" pitchFamily="18" charset="0"/>
              </a:rPr>
              <a:t>Controlling methods:</a:t>
            </a:r>
          </a:p>
          <a:p>
            <a:pPr lvl="1"/>
            <a:r>
              <a:rPr lang="en-GB" altLang="en-US" b="1">
                <a:latin typeface="Courier" pitchFamily="49" charset="0"/>
                <a:cs typeface="Times" panose="02020603050405020304" pitchFamily="18" charset="0"/>
              </a:rPr>
              <a:t>sendToClient</a:t>
            </a:r>
            <a:r>
              <a:rPr lang="en-US" altLang="en-US" b="1">
                <a:latin typeface="Courier" pitchFamily="49" charset="0"/>
                <a:cs typeface="Times" panose="02020603050405020304" pitchFamily="18" charset="0"/>
              </a:rPr>
              <a:t> </a:t>
            </a:r>
          </a:p>
          <a:p>
            <a:pPr lvl="1"/>
            <a:r>
              <a:rPr lang="en-US" altLang="en-US" b="1">
                <a:latin typeface="Courier" pitchFamily="49" charset="0"/>
                <a:cs typeface="Times" panose="02020603050405020304" pitchFamily="18" charset="0"/>
              </a:rPr>
              <a:t>close </a:t>
            </a:r>
          </a:p>
          <a:p>
            <a:pPr marL="0" indent="0"/>
            <a:r>
              <a:rPr lang="en-GB" altLang="en-US">
                <a:cs typeface="Times" panose="02020603050405020304" pitchFamily="18" charset="0"/>
              </a:rPr>
              <a:t>Accessing methods:</a:t>
            </a:r>
            <a:endParaRPr lang="en-US" altLang="en-US" b="0">
              <a:latin typeface="Courier" pitchFamily="49" charset="0"/>
              <a:cs typeface="Times" panose="02020603050405020304" pitchFamily="18" charset="0"/>
            </a:endParaRPr>
          </a:p>
          <a:p>
            <a:pPr lvl="1"/>
            <a:r>
              <a:rPr lang="en-GB" altLang="en-US" b="1">
                <a:latin typeface="Courier" pitchFamily="49" charset="0"/>
                <a:cs typeface="Times" panose="02020603050405020304" pitchFamily="18" charset="0"/>
              </a:rPr>
              <a:t>getInetAddress</a:t>
            </a:r>
          </a:p>
          <a:p>
            <a:pPr lvl="1"/>
            <a:r>
              <a:rPr lang="en-GB" altLang="en-US" b="1">
                <a:latin typeface="Courier" pitchFamily="49" charset="0"/>
                <a:cs typeface="Times" panose="02020603050405020304" pitchFamily="18" charset="0"/>
              </a:rPr>
              <a:t>setInfo</a:t>
            </a:r>
            <a:r>
              <a:rPr lang="en-US" altLang="en-US" b="1">
                <a:latin typeface="Courier" pitchFamily="49" charset="0"/>
                <a:cs typeface="Times" panose="02020603050405020304" pitchFamily="18" charset="0"/>
              </a:rPr>
              <a:t> </a:t>
            </a:r>
          </a:p>
          <a:p>
            <a:pPr lvl="1"/>
            <a:r>
              <a:rPr lang="en-GB" altLang="en-US" b="1">
                <a:latin typeface="Courier" pitchFamily="49" charset="0"/>
                <a:cs typeface="Times" panose="02020603050405020304" pitchFamily="18" charset="0"/>
              </a:rPr>
              <a:t>getInfo</a:t>
            </a:r>
            <a:r>
              <a:rPr lang="en-US" altLang="en-US" b="1">
                <a:latin typeface="Courier" pitchFamily="49" charset="0"/>
                <a:cs typeface="Times" panose="02020603050405020304" pitchFamily="18" charset="0"/>
              </a:rPr>
              <a:t> </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Number Placeholder 5">
            <a:extLst>
              <a:ext uri="{FF2B5EF4-FFF2-40B4-BE49-F238E27FC236}">
                <a16:creationId xmlns:a16="http://schemas.microsoft.com/office/drawing/2014/main" id="{00B57220-05C4-4E09-9459-28AA18D1429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5E432FA9-0C7C-452C-9AF0-B0C623D0D6CE}" type="slidenum">
              <a:rPr lang="en-US" altLang="en-US" sz="1400" b="0"/>
              <a:pPr>
                <a:spcBef>
                  <a:spcPct val="0"/>
                </a:spcBef>
              </a:pPr>
              <a:t>116</a:t>
            </a:fld>
            <a:endParaRPr lang="en-US" altLang="en-US" sz="1400" b="0"/>
          </a:p>
        </p:txBody>
      </p:sp>
      <p:sp>
        <p:nvSpPr>
          <p:cNvPr id="125955" name="Rectangle 2">
            <a:extLst>
              <a:ext uri="{FF2B5EF4-FFF2-40B4-BE49-F238E27FC236}">
                <a16:creationId xmlns:a16="http://schemas.microsoft.com/office/drawing/2014/main" id="{DF026C1D-148E-4F64-B307-B6E2B7788F47}"/>
              </a:ext>
            </a:extLst>
          </p:cNvPr>
          <p:cNvSpPr>
            <a:spLocks noGrp="1" noChangeArrowheads="1"/>
          </p:cNvSpPr>
          <p:nvPr>
            <p:ph type="title"/>
          </p:nvPr>
        </p:nvSpPr>
        <p:spPr/>
        <p:txBody>
          <a:bodyPr/>
          <a:lstStyle/>
          <a:p>
            <a:r>
              <a:rPr lang="en-US" altLang="en-US">
                <a:cs typeface="Times" panose="02020603050405020304" pitchFamily="18" charset="0"/>
              </a:rPr>
              <a:t>Using </a:t>
            </a:r>
            <a:r>
              <a:rPr lang="en-GB" altLang="en-US">
                <a:latin typeface="Courier" pitchFamily="49" charset="0"/>
                <a:cs typeface="Times" panose="02020603050405020304" pitchFamily="18" charset="0"/>
              </a:rPr>
              <a:t>AbstractServer</a:t>
            </a:r>
            <a:r>
              <a:rPr lang="en-GB" altLang="en-US">
                <a:cs typeface="Times" panose="02020603050405020304" pitchFamily="18" charset="0"/>
              </a:rPr>
              <a:t> and </a:t>
            </a:r>
            <a:r>
              <a:rPr lang="en-GB" altLang="en-US">
                <a:latin typeface="Courier" pitchFamily="49" charset="0"/>
                <a:cs typeface="Times" panose="02020603050405020304" pitchFamily="18" charset="0"/>
              </a:rPr>
              <a:t>ConnectionToClient</a:t>
            </a:r>
            <a:r>
              <a:rPr lang="en-US" altLang="en-US" b="1">
                <a:latin typeface="Courier" pitchFamily="49" charset="0"/>
                <a:cs typeface="Times" panose="02020603050405020304" pitchFamily="18" charset="0"/>
              </a:rPr>
              <a:t> </a:t>
            </a:r>
          </a:p>
        </p:txBody>
      </p:sp>
      <p:sp>
        <p:nvSpPr>
          <p:cNvPr id="125956" name="Rectangle 3">
            <a:extLst>
              <a:ext uri="{FF2B5EF4-FFF2-40B4-BE49-F238E27FC236}">
                <a16:creationId xmlns:a16="http://schemas.microsoft.com/office/drawing/2014/main" id="{AC600D38-5B9E-438F-847D-752727E40ED8}"/>
              </a:ext>
            </a:extLst>
          </p:cNvPr>
          <p:cNvSpPr>
            <a:spLocks noGrp="1" noChangeArrowheads="1"/>
          </p:cNvSpPr>
          <p:nvPr>
            <p:ph type="body" idx="1"/>
          </p:nvPr>
        </p:nvSpPr>
        <p:spPr/>
        <p:txBody>
          <a:bodyPr/>
          <a:lstStyle/>
          <a:p>
            <a:pPr marL="571500" lvl="1" indent="-381000">
              <a:lnSpc>
                <a:spcPct val="90000"/>
              </a:lnSpc>
            </a:pPr>
            <a:r>
              <a:rPr lang="en-GB" altLang="en-US">
                <a:latin typeface="Times New Roman" panose="02020603050405020304" pitchFamily="18" charset="0"/>
                <a:cs typeface="Times" panose="02020603050405020304" pitchFamily="18" charset="0"/>
              </a:rPr>
              <a:t>Create a subclass of </a:t>
            </a:r>
            <a:r>
              <a:rPr lang="en-GB" altLang="en-US" b="1">
                <a:latin typeface="Courier" pitchFamily="49" charset="0"/>
                <a:cs typeface="Times" panose="02020603050405020304" pitchFamily="18" charset="0"/>
              </a:rPr>
              <a:t>AbstractServer</a:t>
            </a:r>
            <a:r>
              <a:rPr lang="en-US" altLang="en-US">
                <a:latin typeface="Times New Roman" panose="02020603050405020304" pitchFamily="18" charset="0"/>
                <a:cs typeface="Times" panose="02020603050405020304" pitchFamily="18" charset="0"/>
              </a:rPr>
              <a:t>  </a:t>
            </a:r>
          </a:p>
          <a:p>
            <a:pPr marL="571500" lvl="1" indent="-381000">
              <a:lnSpc>
                <a:spcPct val="90000"/>
              </a:lnSpc>
            </a:pPr>
            <a:r>
              <a:rPr lang="en-GB" altLang="en-US">
                <a:latin typeface="Times New Roman" panose="02020603050405020304" pitchFamily="18" charset="0"/>
                <a:cs typeface="Times" panose="02020603050405020304" pitchFamily="18" charset="0"/>
              </a:rPr>
              <a:t>Implement the slot method </a:t>
            </a:r>
            <a:r>
              <a:rPr lang="en-GB" altLang="en-US" b="1">
                <a:latin typeface="Courier" pitchFamily="49" charset="0"/>
                <a:cs typeface="Times" panose="02020603050405020304" pitchFamily="18" charset="0"/>
              </a:rPr>
              <a:t>handleMessageFromClient</a:t>
            </a:r>
            <a:r>
              <a:rPr lang="en-GB" altLang="en-US">
                <a:latin typeface="Times New Roman" panose="02020603050405020304" pitchFamily="18" charset="0"/>
                <a:cs typeface="Times" panose="02020603050405020304" pitchFamily="18" charset="0"/>
              </a:rPr>
              <a:t> </a:t>
            </a:r>
          </a:p>
          <a:p>
            <a:pPr marL="571500" lvl="1" indent="-381000">
              <a:lnSpc>
                <a:spcPct val="90000"/>
              </a:lnSpc>
            </a:pPr>
            <a:r>
              <a:rPr lang="en-GB" altLang="en-US">
                <a:latin typeface="Times New Roman" panose="02020603050405020304" pitchFamily="18" charset="0"/>
                <a:cs typeface="Times" panose="02020603050405020304" pitchFamily="18" charset="0"/>
              </a:rPr>
              <a:t>Write code that:</a:t>
            </a:r>
          </a:p>
          <a:p>
            <a:pPr marL="957263" lvl="2" indent="-381000">
              <a:lnSpc>
                <a:spcPct val="90000"/>
              </a:lnSpc>
            </a:pPr>
            <a:r>
              <a:rPr lang="en-GB" altLang="en-US">
                <a:latin typeface="Times New Roman" panose="02020603050405020304" pitchFamily="18" charset="0"/>
                <a:cs typeface="Times" panose="02020603050405020304" pitchFamily="18" charset="0"/>
              </a:rPr>
              <a:t>Creates an instance of the subclass of </a:t>
            </a:r>
            <a:r>
              <a:rPr lang="en-GB" altLang="en-US" b="1">
                <a:latin typeface="Courier" pitchFamily="49" charset="0"/>
                <a:cs typeface="Times" panose="02020603050405020304" pitchFamily="18" charset="0"/>
              </a:rPr>
              <a:t>AbstractClient</a:t>
            </a:r>
            <a:r>
              <a:rPr lang="en-GB" altLang="en-US">
                <a:latin typeface="Times New Roman" panose="02020603050405020304" pitchFamily="18" charset="0"/>
                <a:cs typeface="Times" panose="02020603050405020304" pitchFamily="18" charset="0"/>
              </a:rPr>
              <a:t> </a:t>
            </a:r>
          </a:p>
          <a:p>
            <a:pPr marL="957263" lvl="2" indent="-381000">
              <a:lnSpc>
                <a:spcPct val="90000"/>
              </a:lnSpc>
            </a:pPr>
            <a:r>
              <a:rPr lang="en-GB" altLang="en-US">
                <a:latin typeface="Times New Roman" panose="02020603050405020304" pitchFamily="18" charset="0"/>
                <a:cs typeface="Times" panose="02020603050405020304" pitchFamily="18" charset="0"/>
              </a:rPr>
              <a:t>Calls the </a:t>
            </a:r>
            <a:r>
              <a:rPr lang="en-GB" altLang="en-US" b="1">
                <a:latin typeface="Courier" pitchFamily="49" charset="0"/>
                <a:cs typeface="Times" panose="02020603050405020304" pitchFamily="18" charset="0"/>
              </a:rPr>
              <a:t>listen</a:t>
            </a:r>
            <a:r>
              <a:rPr lang="en-GB" altLang="en-US">
                <a:latin typeface="Times New Roman" panose="02020603050405020304" pitchFamily="18" charset="0"/>
                <a:cs typeface="Times" panose="02020603050405020304" pitchFamily="18" charset="0"/>
              </a:rPr>
              <a:t> method</a:t>
            </a:r>
          </a:p>
          <a:p>
            <a:pPr marL="957263" lvl="2" indent="-381000">
              <a:lnSpc>
                <a:spcPct val="90000"/>
              </a:lnSpc>
            </a:pPr>
            <a:r>
              <a:rPr lang="en-GB" altLang="en-US">
                <a:latin typeface="Times New Roman" panose="02020603050405020304" pitchFamily="18" charset="0"/>
                <a:cs typeface="Times" panose="02020603050405020304" pitchFamily="18" charset="0"/>
              </a:rPr>
              <a:t>Sends messages to clients, using:</a:t>
            </a:r>
          </a:p>
          <a:p>
            <a:pPr marL="1338263" lvl="3" indent="-342900">
              <a:lnSpc>
                <a:spcPct val="90000"/>
              </a:lnSpc>
            </a:pPr>
            <a:r>
              <a:rPr lang="en-GB" altLang="en-US">
                <a:latin typeface="Times New Roman" panose="02020603050405020304" pitchFamily="18" charset="0"/>
                <a:cs typeface="Times" panose="02020603050405020304" pitchFamily="18" charset="0"/>
              </a:rPr>
              <a:t> the </a:t>
            </a:r>
            <a:r>
              <a:rPr lang="en-GB" altLang="en-US" b="1">
                <a:latin typeface="Courier" pitchFamily="49" charset="0"/>
                <a:cs typeface="Times" panose="02020603050405020304" pitchFamily="18" charset="0"/>
              </a:rPr>
              <a:t>getClientConnections</a:t>
            </a:r>
            <a:r>
              <a:rPr lang="en-GB" altLang="en-US">
                <a:latin typeface="Times New Roman" panose="02020603050405020304" pitchFamily="18" charset="0"/>
                <a:cs typeface="Times" panose="02020603050405020304" pitchFamily="18" charset="0"/>
              </a:rPr>
              <a:t> and  </a:t>
            </a:r>
            <a:r>
              <a:rPr lang="en-GB" altLang="en-US" b="1">
                <a:latin typeface="Courier" pitchFamily="49" charset="0"/>
                <a:cs typeface="Times" panose="02020603050405020304" pitchFamily="18" charset="0"/>
              </a:rPr>
              <a:t>sendToClient</a:t>
            </a:r>
            <a:r>
              <a:rPr lang="en-GB" altLang="en-US">
                <a:latin typeface="Times New Roman" panose="02020603050405020304" pitchFamily="18" charset="0"/>
                <a:cs typeface="Times" panose="02020603050405020304" pitchFamily="18" charset="0"/>
              </a:rPr>
              <a:t> service methods</a:t>
            </a:r>
            <a:endParaRPr lang="en-US" altLang="en-US">
              <a:latin typeface="Times New Roman" panose="02020603050405020304" pitchFamily="18" charset="0"/>
              <a:cs typeface="Times" panose="02020603050405020304" pitchFamily="18" charset="0"/>
            </a:endParaRPr>
          </a:p>
          <a:p>
            <a:pPr marL="1338263" lvl="3" indent="-342900">
              <a:lnSpc>
                <a:spcPct val="90000"/>
              </a:lnSpc>
            </a:pPr>
            <a:r>
              <a:rPr lang="en-US" altLang="en-US">
                <a:latin typeface="Times New Roman" panose="02020603050405020304" pitchFamily="18" charset="0"/>
                <a:cs typeface="Times" panose="02020603050405020304" pitchFamily="18" charset="0"/>
              </a:rPr>
              <a:t>or </a:t>
            </a:r>
            <a:r>
              <a:rPr lang="en-GB" altLang="en-US" b="1">
                <a:latin typeface="Courier" pitchFamily="49" charset="0"/>
                <a:cs typeface="Times" panose="02020603050405020304" pitchFamily="18" charset="0"/>
              </a:rPr>
              <a:t>sendToAllClients</a:t>
            </a:r>
            <a:r>
              <a:rPr lang="en-US" altLang="en-US">
                <a:latin typeface="Times New Roman" panose="02020603050405020304" pitchFamily="18" charset="0"/>
                <a:cs typeface="Times" panose="02020603050405020304" pitchFamily="18" charset="0"/>
              </a:rPr>
              <a:t> </a:t>
            </a:r>
          </a:p>
          <a:p>
            <a:pPr marL="571500" lvl="1" indent="-381000">
              <a:lnSpc>
                <a:spcPct val="90000"/>
              </a:lnSpc>
            </a:pPr>
            <a:r>
              <a:rPr lang="en-GB" altLang="en-US">
                <a:latin typeface="Times New Roman" panose="02020603050405020304" pitchFamily="18" charset="0"/>
                <a:cs typeface="Times" panose="02020603050405020304" pitchFamily="18" charset="0"/>
              </a:rPr>
              <a:t>Implement one or more of the other callback methods</a:t>
            </a:r>
            <a:endParaRPr lang="en-US" altLang="en-US" b="1">
              <a:latin typeface="Courier" pitchFamily="49" charset="0"/>
              <a:cs typeface="Times" panose="02020603050405020304" pitchFamily="18" charset="0"/>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Number Placeholder 5">
            <a:extLst>
              <a:ext uri="{FF2B5EF4-FFF2-40B4-BE49-F238E27FC236}">
                <a16:creationId xmlns:a16="http://schemas.microsoft.com/office/drawing/2014/main" id="{CA967709-97D8-4B7A-8040-C85136AD536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6CF6FE99-29B3-40F9-85AD-CF82B1261F7E}" type="slidenum">
              <a:rPr lang="en-US" altLang="en-US" sz="1400" b="0"/>
              <a:pPr>
                <a:spcBef>
                  <a:spcPct val="0"/>
                </a:spcBef>
              </a:pPr>
              <a:t>117</a:t>
            </a:fld>
            <a:endParaRPr lang="en-US" altLang="en-US" sz="1400" b="0"/>
          </a:p>
        </p:txBody>
      </p:sp>
      <p:sp>
        <p:nvSpPr>
          <p:cNvPr id="126979" name="Rectangle 2050">
            <a:extLst>
              <a:ext uri="{FF2B5EF4-FFF2-40B4-BE49-F238E27FC236}">
                <a16:creationId xmlns:a16="http://schemas.microsoft.com/office/drawing/2014/main" id="{3C64FC64-BD2B-4325-A61D-BC2707428581}"/>
              </a:ext>
            </a:extLst>
          </p:cNvPr>
          <p:cNvSpPr>
            <a:spLocks noGrp="1" noChangeArrowheads="1"/>
          </p:cNvSpPr>
          <p:nvPr>
            <p:ph type="title"/>
          </p:nvPr>
        </p:nvSpPr>
        <p:spPr/>
        <p:txBody>
          <a:bodyPr/>
          <a:lstStyle/>
          <a:p>
            <a:r>
              <a:rPr lang="en-US" altLang="en-US"/>
              <a:t>Internals of </a:t>
            </a:r>
            <a:r>
              <a:rPr lang="en-US" altLang="en-US">
                <a:latin typeface="Courier" pitchFamily="49" charset="0"/>
              </a:rPr>
              <a:t>AbstractServer</a:t>
            </a:r>
            <a:r>
              <a:rPr lang="en-US" altLang="en-US"/>
              <a:t> and </a:t>
            </a:r>
            <a:r>
              <a:rPr lang="en-US" altLang="en-US">
                <a:latin typeface="Courier" pitchFamily="49" charset="0"/>
              </a:rPr>
              <a:t>ConnectionToClient</a:t>
            </a:r>
            <a:endParaRPr lang="en-US" altLang="en-US"/>
          </a:p>
        </p:txBody>
      </p:sp>
      <p:sp>
        <p:nvSpPr>
          <p:cNvPr id="126980" name="Rectangle 2051">
            <a:extLst>
              <a:ext uri="{FF2B5EF4-FFF2-40B4-BE49-F238E27FC236}">
                <a16:creationId xmlns:a16="http://schemas.microsoft.com/office/drawing/2014/main" id="{BBBCDB7C-65EF-4289-BFEB-F62DBECC44D1}"/>
              </a:ext>
            </a:extLst>
          </p:cNvPr>
          <p:cNvSpPr>
            <a:spLocks noGrp="1" noChangeArrowheads="1"/>
          </p:cNvSpPr>
          <p:nvPr>
            <p:ph type="body" idx="1"/>
          </p:nvPr>
        </p:nvSpPr>
        <p:spPr/>
        <p:txBody>
          <a:bodyPr/>
          <a:lstStyle/>
          <a:p>
            <a:pPr lvl="1"/>
            <a:r>
              <a:rPr lang="en-GB" altLang="en-US">
                <a:cs typeface="Times" panose="02020603050405020304" pitchFamily="18" charset="0"/>
              </a:rPr>
              <a:t>The </a:t>
            </a:r>
            <a:r>
              <a:rPr lang="en-GB" altLang="en-US" b="1">
                <a:latin typeface="Courier" pitchFamily="49" charset="0"/>
                <a:cs typeface="Times" panose="02020603050405020304" pitchFamily="18" charset="0"/>
              </a:rPr>
              <a:t>setInfo</a:t>
            </a:r>
            <a:r>
              <a:rPr lang="en-GB" altLang="en-US">
                <a:cs typeface="Times" panose="02020603050405020304" pitchFamily="18" charset="0"/>
              </a:rPr>
              <a:t> and </a:t>
            </a:r>
            <a:r>
              <a:rPr lang="en-GB" altLang="en-US" b="1">
                <a:latin typeface="Courier" pitchFamily="49" charset="0"/>
                <a:cs typeface="Times" panose="02020603050405020304" pitchFamily="18" charset="0"/>
              </a:rPr>
              <a:t>getInfo</a:t>
            </a:r>
            <a:r>
              <a:rPr lang="en-GB" altLang="en-US">
                <a:cs typeface="Times" panose="02020603050405020304" pitchFamily="18" charset="0"/>
              </a:rPr>
              <a:t> methods make use of a Java class called </a:t>
            </a:r>
            <a:r>
              <a:rPr lang="en-GB" altLang="en-US" b="1">
                <a:latin typeface="Courier" pitchFamily="49" charset="0"/>
                <a:cs typeface="Times" panose="02020603050405020304" pitchFamily="18" charset="0"/>
              </a:rPr>
              <a:t>HashMap</a:t>
            </a:r>
            <a:r>
              <a:rPr lang="en-US" altLang="en-US"/>
              <a:t> </a:t>
            </a:r>
          </a:p>
          <a:p>
            <a:pPr lvl="3"/>
            <a:endParaRPr lang="en-US" altLang="en-US"/>
          </a:p>
          <a:p>
            <a:pPr lvl="1"/>
            <a:r>
              <a:rPr lang="en-GB" altLang="en-US">
                <a:cs typeface="Times" panose="02020603050405020304" pitchFamily="18" charset="0"/>
              </a:rPr>
              <a:t>Many methods in the server side are </a:t>
            </a:r>
            <a:r>
              <a:rPr lang="en-GB" altLang="en-US" b="1">
                <a:latin typeface="Courier" pitchFamily="49" charset="0"/>
                <a:cs typeface="Times" panose="02020603050405020304" pitchFamily="18" charset="0"/>
              </a:rPr>
              <a:t>synchronized</a:t>
            </a:r>
          </a:p>
          <a:p>
            <a:pPr lvl="3"/>
            <a:endParaRPr lang="en-GB" altLang="en-US">
              <a:cs typeface="Times" panose="02020603050405020304" pitchFamily="18" charset="0"/>
            </a:endParaRPr>
          </a:p>
          <a:p>
            <a:pPr lvl="1"/>
            <a:r>
              <a:rPr lang="en-GB" altLang="en-US">
                <a:cs typeface="Times" panose="02020603050405020304" pitchFamily="18" charset="0"/>
              </a:rPr>
              <a:t>The collection of instances of</a:t>
            </a:r>
            <a:r>
              <a:rPr lang="en-GB" altLang="en-US" b="1">
                <a:latin typeface="Courier" pitchFamily="49" charset="0"/>
                <a:cs typeface="Times" panose="02020603050405020304" pitchFamily="18" charset="0"/>
              </a:rPr>
              <a:t> ConnectionToClient </a:t>
            </a:r>
            <a:r>
              <a:rPr lang="en-GB" altLang="en-US">
                <a:cs typeface="Times" panose="02020603050405020304" pitchFamily="18" charset="0"/>
              </a:rPr>
              <a:t>is stored using a special class called</a:t>
            </a:r>
            <a:r>
              <a:rPr lang="en-GB" altLang="en-US" b="1">
                <a:latin typeface="Courier" pitchFamily="49" charset="0"/>
                <a:cs typeface="Times" panose="02020603050405020304" pitchFamily="18" charset="0"/>
              </a:rPr>
              <a:t> ThreadGroup</a:t>
            </a:r>
          </a:p>
          <a:p>
            <a:pPr lvl="3"/>
            <a:endParaRPr lang="en-GB" altLang="en-US">
              <a:cs typeface="Times" panose="02020603050405020304" pitchFamily="18" charset="0"/>
            </a:endParaRPr>
          </a:p>
          <a:p>
            <a:pPr lvl="1"/>
            <a:r>
              <a:rPr lang="en-GB" altLang="en-US">
                <a:cs typeface="Times" panose="02020603050405020304" pitchFamily="18" charset="0"/>
              </a:rPr>
              <a:t>The server must pause from listening every 500ms to see if the</a:t>
            </a:r>
            <a:r>
              <a:rPr lang="en-GB" altLang="en-US" b="1">
                <a:latin typeface="Courier" pitchFamily="49" charset="0"/>
                <a:cs typeface="Times" panose="02020603050405020304" pitchFamily="18" charset="0"/>
              </a:rPr>
              <a:t> stopListening </a:t>
            </a:r>
            <a:r>
              <a:rPr lang="en-GB" altLang="en-US">
                <a:cs typeface="Times" panose="02020603050405020304" pitchFamily="18" charset="0"/>
              </a:rPr>
              <a:t>method has been called</a:t>
            </a:r>
          </a:p>
          <a:p>
            <a:pPr lvl="2"/>
            <a:r>
              <a:rPr lang="en-GB" altLang="en-US">
                <a:cs typeface="Times" panose="02020603050405020304" pitchFamily="18" charset="0"/>
              </a:rPr>
              <a:t>if not, then it resumes listening immediately</a:t>
            </a:r>
            <a:endParaRPr lang="en-US" altLang="en-US">
              <a:cs typeface="Times" panose="02020603050405020304" pitchFamily="18" charset="0"/>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Number Placeholder 5">
            <a:extLst>
              <a:ext uri="{FF2B5EF4-FFF2-40B4-BE49-F238E27FC236}">
                <a16:creationId xmlns:a16="http://schemas.microsoft.com/office/drawing/2014/main" id="{E15278A5-6D00-4C18-B5DA-0705ADE3180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2DA5524-FFCD-4A01-8A8A-E237B6469837}" type="slidenum">
              <a:rPr lang="en-US" altLang="en-US" sz="1400" b="0"/>
              <a:pPr>
                <a:spcBef>
                  <a:spcPct val="0"/>
                </a:spcBef>
              </a:pPr>
              <a:t>118</a:t>
            </a:fld>
            <a:endParaRPr lang="en-US" altLang="en-US" sz="1400" b="0"/>
          </a:p>
        </p:txBody>
      </p:sp>
      <p:sp>
        <p:nvSpPr>
          <p:cNvPr id="128003" name="Rectangle 2">
            <a:extLst>
              <a:ext uri="{FF2B5EF4-FFF2-40B4-BE49-F238E27FC236}">
                <a16:creationId xmlns:a16="http://schemas.microsoft.com/office/drawing/2014/main" id="{76AFD765-8D1F-4C33-94C9-8AEE3BB639D5}"/>
              </a:ext>
            </a:extLst>
          </p:cNvPr>
          <p:cNvSpPr>
            <a:spLocks noGrp="1" noChangeArrowheads="1"/>
          </p:cNvSpPr>
          <p:nvPr>
            <p:ph type="title"/>
          </p:nvPr>
        </p:nvSpPr>
        <p:spPr>
          <a:xfrm>
            <a:off x="381000" y="228600"/>
            <a:ext cx="7788275" cy="914400"/>
          </a:xfrm>
        </p:spPr>
        <p:txBody>
          <a:bodyPr/>
          <a:lstStyle/>
          <a:p>
            <a:r>
              <a:rPr lang="en-GB" altLang="en-US">
                <a:cs typeface="Times" panose="02020603050405020304" pitchFamily="18" charset="0"/>
              </a:rPr>
              <a:t>An Instant Messaging Application: SimpleChat</a:t>
            </a:r>
            <a:r>
              <a:rPr lang="en-US" altLang="en-US">
                <a:cs typeface="Times" panose="02020603050405020304" pitchFamily="18" charset="0"/>
              </a:rPr>
              <a:t> </a:t>
            </a:r>
          </a:p>
        </p:txBody>
      </p:sp>
      <p:sp>
        <p:nvSpPr>
          <p:cNvPr id="128004" name="Rectangle 8">
            <a:extLst>
              <a:ext uri="{FF2B5EF4-FFF2-40B4-BE49-F238E27FC236}">
                <a16:creationId xmlns:a16="http://schemas.microsoft.com/office/drawing/2014/main" id="{B9CF0DDA-3350-429E-93B0-972DC86CAF9F}"/>
              </a:ext>
            </a:extLst>
          </p:cNvPr>
          <p:cNvSpPr>
            <a:spLocks noChangeArrowheads="1"/>
          </p:cNvSpPr>
          <p:nvPr/>
        </p:nvSpPr>
        <p:spPr bwMode="auto">
          <a:xfrm>
            <a:off x="6745288" y="2897188"/>
            <a:ext cx="2363787" cy="141287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28005" name="Line 9">
            <a:extLst>
              <a:ext uri="{FF2B5EF4-FFF2-40B4-BE49-F238E27FC236}">
                <a16:creationId xmlns:a16="http://schemas.microsoft.com/office/drawing/2014/main" id="{0F30D9F0-242B-43E4-850A-97E14908F3E7}"/>
              </a:ext>
            </a:extLst>
          </p:cNvPr>
          <p:cNvSpPr>
            <a:spLocks noChangeShapeType="1"/>
          </p:cNvSpPr>
          <p:nvPr/>
        </p:nvSpPr>
        <p:spPr bwMode="auto">
          <a:xfrm>
            <a:off x="6754813" y="3255963"/>
            <a:ext cx="234473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06" name="Rectangle 10">
            <a:extLst>
              <a:ext uri="{FF2B5EF4-FFF2-40B4-BE49-F238E27FC236}">
                <a16:creationId xmlns:a16="http://schemas.microsoft.com/office/drawing/2014/main" id="{E3D416E6-01CC-442F-9A69-A82290E4A39A}"/>
              </a:ext>
            </a:extLst>
          </p:cNvPr>
          <p:cNvSpPr>
            <a:spLocks noChangeArrowheads="1"/>
          </p:cNvSpPr>
          <p:nvPr/>
        </p:nvSpPr>
        <p:spPr bwMode="auto">
          <a:xfrm>
            <a:off x="7354888" y="2984500"/>
            <a:ext cx="1060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a:solidFill>
                  <a:srgbClr val="000000"/>
                </a:solidFill>
                <a:latin typeface="Arial" panose="020B0604020202020204" pitchFamily="34" charset="0"/>
              </a:rPr>
              <a:t>EchoServer</a:t>
            </a:r>
            <a:endParaRPr lang="en-US" altLang="en-US" b="0"/>
          </a:p>
        </p:txBody>
      </p:sp>
      <p:sp>
        <p:nvSpPr>
          <p:cNvPr id="128007" name="Rectangle 11">
            <a:extLst>
              <a:ext uri="{FF2B5EF4-FFF2-40B4-BE49-F238E27FC236}">
                <a16:creationId xmlns:a16="http://schemas.microsoft.com/office/drawing/2014/main" id="{572AE40D-7E1F-4738-B282-2CFFA9A02A7F}"/>
              </a:ext>
            </a:extLst>
          </p:cNvPr>
          <p:cNvSpPr>
            <a:spLocks noChangeArrowheads="1"/>
          </p:cNvSpPr>
          <p:nvPr/>
        </p:nvSpPr>
        <p:spPr bwMode="auto">
          <a:xfrm>
            <a:off x="6908800" y="3351213"/>
            <a:ext cx="21177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handleMessageFromClient</a:t>
            </a:r>
            <a:endParaRPr lang="en-US" altLang="en-US" b="0"/>
          </a:p>
        </p:txBody>
      </p:sp>
      <p:sp>
        <p:nvSpPr>
          <p:cNvPr id="128008" name="Rectangle 12">
            <a:extLst>
              <a:ext uri="{FF2B5EF4-FFF2-40B4-BE49-F238E27FC236}">
                <a16:creationId xmlns:a16="http://schemas.microsoft.com/office/drawing/2014/main" id="{67B8669D-B499-493A-8AC5-0A699602E66D}"/>
              </a:ext>
            </a:extLst>
          </p:cNvPr>
          <p:cNvSpPr>
            <a:spLocks noChangeArrowheads="1"/>
          </p:cNvSpPr>
          <p:nvPr/>
        </p:nvSpPr>
        <p:spPr bwMode="auto">
          <a:xfrm>
            <a:off x="6908800" y="3584575"/>
            <a:ext cx="10636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serverStarted</a:t>
            </a:r>
            <a:endParaRPr lang="en-US" altLang="en-US" b="0"/>
          </a:p>
        </p:txBody>
      </p:sp>
      <p:sp>
        <p:nvSpPr>
          <p:cNvPr id="128009" name="Rectangle 13">
            <a:extLst>
              <a:ext uri="{FF2B5EF4-FFF2-40B4-BE49-F238E27FC236}">
                <a16:creationId xmlns:a16="http://schemas.microsoft.com/office/drawing/2014/main" id="{5E60867B-15D9-4BD6-9C42-4FE23ED1F6EF}"/>
              </a:ext>
            </a:extLst>
          </p:cNvPr>
          <p:cNvSpPr>
            <a:spLocks noChangeArrowheads="1"/>
          </p:cNvSpPr>
          <p:nvPr/>
        </p:nvSpPr>
        <p:spPr bwMode="auto">
          <a:xfrm>
            <a:off x="6908800" y="3816350"/>
            <a:ext cx="11525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serverStopped</a:t>
            </a:r>
            <a:endParaRPr lang="en-US" altLang="en-US" b="0"/>
          </a:p>
        </p:txBody>
      </p:sp>
      <p:sp>
        <p:nvSpPr>
          <p:cNvPr id="128010" name="Rectangle 14">
            <a:extLst>
              <a:ext uri="{FF2B5EF4-FFF2-40B4-BE49-F238E27FC236}">
                <a16:creationId xmlns:a16="http://schemas.microsoft.com/office/drawing/2014/main" id="{4E818D0D-EA50-498E-9B6D-2FAACEA53346}"/>
              </a:ext>
            </a:extLst>
          </p:cNvPr>
          <p:cNvSpPr>
            <a:spLocks noChangeArrowheads="1"/>
          </p:cNvSpPr>
          <p:nvPr/>
        </p:nvSpPr>
        <p:spPr bwMode="auto">
          <a:xfrm>
            <a:off x="6908800" y="4048125"/>
            <a:ext cx="3841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main</a:t>
            </a:r>
            <a:endParaRPr lang="en-US" altLang="en-US" b="0"/>
          </a:p>
        </p:txBody>
      </p:sp>
      <p:sp>
        <p:nvSpPr>
          <p:cNvPr id="128011" name="Line 15">
            <a:extLst>
              <a:ext uri="{FF2B5EF4-FFF2-40B4-BE49-F238E27FC236}">
                <a16:creationId xmlns:a16="http://schemas.microsoft.com/office/drawing/2014/main" id="{E6460B72-B13A-45E8-A7B8-16DD527ADBA3}"/>
              </a:ext>
            </a:extLst>
          </p:cNvPr>
          <p:cNvSpPr>
            <a:spLocks noChangeShapeType="1"/>
          </p:cNvSpPr>
          <p:nvPr/>
        </p:nvSpPr>
        <p:spPr bwMode="auto">
          <a:xfrm flipH="1">
            <a:off x="2727325" y="3719513"/>
            <a:ext cx="549275"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12" name="Rectangle 16">
            <a:extLst>
              <a:ext uri="{FF2B5EF4-FFF2-40B4-BE49-F238E27FC236}">
                <a16:creationId xmlns:a16="http://schemas.microsoft.com/office/drawing/2014/main" id="{3DD378A9-78DD-4AB8-AF2A-0E6C280C5991}"/>
              </a:ext>
            </a:extLst>
          </p:cNvPr>
          <p:cNvSpPr>
            <a:spLocks noChangeArrowheads="1"/>
          </p:cNvSpPr>
          <p:nvPr/>
        </p:nvSpPr>
        <p:spPr bwMode="auto">
          <a:xfrm>
            <a:off x="1439863" y="1735138"/>
            <a:ext cx="1100137" cy="909637"/>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28013" name="Line 17">
            <a:extLst>
              <a:ext uri="{FF2B5EF4-FFF2-40B4-BE49-F238E27FC236}">
                <a16:creationId xmlns:a16="http://schemas.microsoft.com/office/drawing/2014/main" id="{D60570B6-CC3A-4362-932F-F7539C1A9AC7}"/>
              </a:ext>
            </a:extLst>
          </p:cNvPr>
          <p:cNvSpPr>
            <a:spLocks noChangeShapeType="1"/>
          </p:cNvSpPr>
          <p:nvPr/>
        </p:nvSpPr>
        <p:spPr bwMode="auto">
          <a:xfrm>
            <a:off x="1450975" y="2287588"/>
            <a:ext cx="1079500"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14" name="Rectangle 18">
            <a:extLst>
              <a:ext uri="{FF2B5EF4-FFF2-40B4-BE49-F238E27FC236}">
                <a16:creationId xmlns:a16="http://schemas.microsoft.com/office/drawing/2014/main" id="{0D03FF15-2690-4774-9002-03B7B40933A8}"/>
              </a:ext>
            </a:extLst>
          </p:cNvPr>
          <p:cNvSpPr>
            <a:spLocks noChangeArrowheads="1"/>
          </p:cNvSpPr>
          <p:nvPr/>
        </p:nvSpPr>
        <p:spPr bwMode="auto">
          <a:xfrm>
            <a:off x="1447800" y="1752600"/>
            <a:ext cx="11509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a:solidFill>
                  <a:srgbClr val="000000"/>
                </a:solidFill>
                <a:latin typeface="Arial" panose="020B0604020202020204" pitchFamily="34" charset="0"/>
              </a:rPr>
              <a:t>&lt;&lt;interface&gt;&gt;</a:t>
            </a:r>
            <a:endParaRPr lang="en-US" altLang="en-US" b="0"/>
          </a:p>
        </p:txBody>
      </p:sp>
      <p:sp>
        <p:nvSpPr>
          <p:cNvPr id="128015" name="Rectangle 19">
            <a:extLst>
              <a:ext uri="{FF2B5EF4-FFF2-40B4-BE49-F238E27FC236}">
                <a16:creationId xmlns:a16="http://schemas.microsoft.com/office/drawing/2014/main" id="{658FFFC3-96F4-4336-8B2E-C77AE7B31699}"/>
              </a:ext>
            </a:extLst>
          </p:cNvPr>
          <p:cNvSpPr>
            <a:spLocks noChangeArrowheads="1"/>
          </p:cNvSpPr>
          <p:nvPr/>
        </p:nvSpPr>
        <p:spPr bwMode="auto">
          <a:xfrm>
            <a:off x="1739900" y="2016125"/>
            <a:ext cx="5921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a:solidFill>
                  <a:srgbClr val="000000"/>
                </a:solidFill>
                <a:latin typeface="Arial" panose="020B0604020202020204" pitchFamily="34" charset="0"/>
              </a:rPr>
              <a:t>ChatIF</a:t>
            </a:r>
            <a:endParaRPr lang="en-US" altLang="en-US" b="0"/>
          </a:p>
        </p:txBody>
      </p:sp>
      <p:sp>
        <p:nvSpPr>
          <p:cNvPr id="128016" name="Rectangle 20">
            <a:extLst>
              <a:ext uri="{FF2B5EF4-FFF2-40B4-BE49-F238E27FC236}">
                <a16:creationId xmlns:a16="http://schemas.microsoft.com/office/drawing/2014/main" id="{CED0E48D-F113-41A7-9325-B3DA1ECA0E9A}"/>
              </a:ext>
            </a:extLst>
          </p:cNvPr>
          <p:cNvSpPr>
            <a:spLocks noChangeArrowheads="1"/>
          </p:cNvSpPr>
          <p:nvPr/>
        </p:nvSpPr>
        <p:spPr bwMode="auto">
          <a:xfrm>
            <a:off x="1604963" y="2382838"/>
            <a:ext cx="552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i="1">
                <a:solidFill>
                  <a:srgbClr val="000000"/>
                </a:solidFill>
                <a:latin typeface="Arial" panose="020B0604020202020204" pitchFamily="34" charset="0"/>
              </a:rPr>
              <a:t>display</a:t>
            </a:r>
            <a:endParaRPr lang="en-US" altLang="en-US" b="0"/>
          </a:p>
        </p:txBody>
      </p:sp>
      <p:sp>
        <p:nvSpPr>
          <p:cNvPr id="128017" name="Rectangle 21">
            <a:extLst>
              <a:ext uri="{FF2B5EF4-FFF2-40B4-BE49-F238E27FC236}">
                <a16:creationId xmlns:a16="http://schemas.microsoft.com/office/drawing/2014/main" id="{764FACB8-B855-4D3A-A580-6CBDAAF495A9}"/>
              </a:ext>
            </a:extLst>
          </p:cNvPr>
          <p:cNvSpPr>
            <a:spLocks noChangeArrowheads="1"/>
          </p:cNvSpPr>
          <p:nvPr/>
        </p:nvSpPr>
        <p:spPr bwMode="auto">
          <a:xfrm>
            <a:off x="3317875" y="2897188"/>
            <a:ext cx="2363788" cy="118110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28018" name="Line 22">
            <a:extLst>
              <a:ext uri="{FF2B5EF4-FFF2-40B4-BE49-F238E27FC236}">
                <a16:creationId xmlns:a16="http://schemas.microsoft.com/office/drawing/2014/main" id="{879DB6A7-32EA-4274-9AD2-3CA553165CBF}"/>
              </a:ext>
            </a:extLst>
          </p:cNvPr>
          <p:cNvSpPr>
            <a:spLocks noChangeShapeType="1"/>
          </p:cNvSpPr>
          <p:nvPr/>
        </p:nvSpPr>
        <p:spPr bwMode="auto">
          <a:xfrm>
            <a:off x="3327400" y="3255963"/>
            <a:ext cx="2344738"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19" name="Rectangle 23">
            <a:extLst>
              <a:ext uri="{FF2B5EF4-FFF2-40B4-BE49-F238E27FC236}">
                <a16:creationId xmlns:a16="http://schemas.microsoft.com/office/drawing/2014/main" id="{E22E080A-5113-41B7-8816-B1593A5945EB}"/>
              </a:ext>
            </a:extLst>
          </p:cNvPr>
          <p:cNvSpPr>
            <a:spLocks noChangeArrowheads="1"/>
          </p:cNvSpPr>
          <p:nvPr/>
        </p:nvSpPr>
        <p:spPr bwMode="auto">
          <a:xfrm>
            <a:off x="4102100" y="2984500"/>
            <a:ext cx="95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a:solidFill>
                  <a:srgbClr val="000000"/>
                </a:solidFill>
                <a:latin typeface="Arial" panose="020B0604020202020204" pitchFamily="34" charset="0"/>
              </a:rPr>
              <a:t>ChatClient</a:t>
            </a:r>
            <a:endParaRPr lang="en-US" altLang="en-US" b="0"/>
          </a:p>
        </p:txBody>
      </p:sp>
      <p:sp>
        <p:nvSpPr>
          <p:cNvPr id="128020" name="Rectangle 24">
            <a:extLst>
              <a:ext uri="{FF2B5EF4-FFF2-40B4-BE49-F238E27FC236}">
                <a16:creationId xmlns:a16="http://schemas.microsoft.com/office/drawing/2014/main" id="{0F015C03-CA10-45C4-BC8B-6043607BE133}"/>
              </a:ext>
            </a:extLst>
          </p:cNvPr>
          <p:cNvSpPr>
            <a:spLocks noChangeArrowheads="1"/>
          </p:cNvSpPr>
          <p:nvPr/>
        </p:nvSpPr>
        <p:spPr bwMode="auto">
          <a:xfrm>
            <a:off x="3482975" y="3351213"/>
            <a:ext cx="21859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handleMessageFromServer</a:t>
            </a:r>
            <a:endParaRPr lang="en-US" altLang="en-US" b="0"/>
          </a:p>
        </p:txBody>
      </p:sp>
      <p:sp>
        <p:nvSpPr>
          <p:cNvPr id="128021" name="Rectangle 25">
            <a:extLst>
              <a:ext uri="{FF2B5EF4-FFF2-40B4-BE49-F238E27FC236}">
                <a16:creationId xmlns:a16="http://schemas.microsoft.com/office/drawing/2014/main" id="{A67DE535-F079-45DB-822E-084F32797B84}"/>
              </a:ext>
            </a:extLst>
          </p:cNvPr>
          <p:cNvSpPr>
            <a:spLocks noChangeArrowheads="1"/>
          </p:cNvSpPr>
          <p:nvPr/>
        </p:nvSpPr>
        <p:spPr bwMode="auto">
          <a:xfrm>
            <a:off x="3482975" y="3584575"/>
            <a:ext cx="22955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handleMessageFromClientUI</a:t>
            </a:r>
            <a:endParaRPr lang="en-US" altLang="en-US" b="0"/>
          </a:p>
        </p:txBody>
      </p:sp>
      <p:sp>
        <p:nvSpPr>
          <p:cNvPr id="128022" name="Rectangle 26">
            <a:extLst>
              <a:ext uri="{FF2B5EF4-FFF2-40B4-BE49-F238E27FC236}">
                <a16:creationId xmlns:a16="http://schemas.microsoft.com/office/drawing/2014/main" id="{0367571A-36DB-4997-B4AC-03E1886C34A3}"/>
              </a:ext>
            </a:extLst>
          </p:cNvPr>
          <p:cNvSpPr>
            <a:spLocks noChangeArrowheads="1"/>
          </p:cNvSpPr>
          <p:nvPr/>
        </p:nvSpPr>
        <p:spPr bwMode="auto">
          <a:xfrm>
            <a:off x="3482975" y="3816350"/>
            <a:ext cx="2857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quit</a:t>
            </a:r>
            <a:endParaRPr lang="en-US" altLang="en-US" b="0"/>
          </a:p>
        </p:txBody>
      </p:sp>
      <p:sp>
        <p:nvSpPr>
          <p:cNvPr id="128023" name="Rectangle 27">
            <a:extLst>
              <a:ext uri="{FF2B5EF4-FFF2-40B4-BE49-F238E27FC236}">
                <a16:creationId xmlns:a16="http://schemas.microsoft.com/office/drawing/2014/main" id="{92716911-CE3B-4947-9CC2-0D1D10DBCB18}"/>
              </a:ext>
            </a:extLst>
          </p:cNvPr>
          <p:cNvSpPr>
            <a:spLocks noChangeArrowheads="1"/>
          </p:cNvSpPr>
          <p:nvPr/>
        </p:nvSpPr>
        <p:spPr bwMode="auto">
          <a:xfrm>
            <a:off x="7151688" y="1793875"/>
            <a:ext cx="1446212" cy="56197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28024" name="Rectangle 28">
            <a:extLst>
              <a:ext uri="{FF2B5EF4-FFF2-40B4-BE49-F238E27FC236}">
                <a16:creationId xmlns:a16="http://schemas.microsoft.com/office/drawing/2014/main" id="{B7DB09FA-74E8-4D30-BA9A-FD381EA787C4}"/>
              </a:ext>
            </a:extLst>
          </p:cNvPr>
          <p:cNvSpPr>
            <a:spLocks noChangeArrowheads="1"/>
          </p:cNvSpPr>
          <p:nvPr/>
        </p:nvSpPr>
        <p:spPr bwMode="auto">
          <a:xfrm>
            <a:off x="7218363" y="1881188"/>
            <a:ext cx="13700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a:solidFill>
                  <a:srgbClr val="000000"/>
                </a:solidFill>
                <a:latin typeface="Arial" panose="020B0604020202020204" pitchFamily="34" charset="0"/>
              </a:rPr>
              <a:t>AbstractServer</a:t>
            </a:r>
            <a:endParaRPr lang="en-US" altLang="en-US" b="0"/>
          </a:p>
        </p:txBody>
      </p:sp>
      <p:sp>
        <p:nvSpPr>
          <p:cNvPr id="128025" name="Rectangle 29">
            <a:extLst>
              <a:ext uri="{FF2B5EF4-FFF2-40B4-BE49-F238E27FC236}">
                <a16:creationId xmlns:a16="http://schemas.microsoft.com/office/drawing/2014/main" id="{E32CF279-D526-4C55-8BE1-3B2E2D4A8039}"/>
              </a:ext>
            </a:extLst>
          </p:cNvPr>
          <p:cNvSpPr>
            <a:spLocks noChangeArrowheads="1"/>
          </p:cNvSpPr>
          <p:nvPr/>
        </p:nvSpPr>
        <p:spPr bwMode="auto">
          <a:xfrm>
            <a:off x="1304925" y="3381375"/>
            <a:ext cx="1336675" cy="118110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28026" name="Line 30">
            <a:extLst>
              <a:ext uri="{FF2B5EF4-FFF2-40B4-BE49-F238E27FC236}">
                <a16:creationId xmlns:a16="http://schemas.microsoft.com/office/drawing/2014/main" id="{7D9E7934-319B-47B2-A9F4-7860078982A4}"/>
              </a:ext>
            </a:extLst>
          </p:cNvPr>
          <p:cNvSpPr>
            <a:spLocks noChangeShapeType="1"/>
          </p:cNvSpPr>
          <p:nvPr/>
        </p:nvSpPr>
        <p:spPr bwMode="auto">
          <a:xfrm>
            <a:off x="1314450" y="3740150"/>
            <a:ext cx="1319213"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27" name="Rectangle 31">
            <a:extLst>
              <a:ext uri="{FF2B5EF4-FFF2-40B4-BE49-F238E27FC236}">
                <a16:creationId xmlns:a16="http://schemas.microsoft.com/office/drawing/2014/main" id="{CE351A25-E107-44AC-96EB-D002DA170F03}"/>
              </a:ext>
            </a:extLst>
          </p:cNvPr>
          <p:cNvSpPr>
            <a:spLocks noChangeArrowheads="1"/>
          </p:cNvSpPr>
          <p:nvPr/>
        </p:nvSpPr>
        <p:spPr bwMode="auto">
          <a:xfrm>
            <a:off x="1373188" y="3468688"/>
            <a:ext cx="12795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a:solidFill>
                  <a:srgbClr val="000000"/>
                </a:solidFill>
                <a:latin typeface="Arial" panose="020B0604020202020204" pitchFamily="34" charset="0"/>
              </a:rPr>
              <a:t>ClientConsole</a:t>
            </a:r>
            <a:endParaRPr lang="en-US" altLang="en-US" b="0"/>
          </a:p>
        </p:txBody>
      </p:sp>
      <p:sp>
        <p:nvSpPr>
          <p:cNvPr id="128028" name="Rectangle 32">
            <a:extLst>
              <a:ext uri="{FF2B5EF4-FFF2-40B4-BE49-F238E27FC236}">
                <a16:creationId xmlns:a16="http://schemas.microsoft.com/office/drawing/2014/main" id="{E6F4ED82-0091-4A94-B16A-4D4CD4EF258D}"/>
              </a:ext>
            </a:extLst>
          </p:cNvPr>
          <p:cNvSpPr>
            <a:spLocks noChangeArrowheads="1"/>
          </p:cNvSpPr>
          <p:nvPr/>
        </p:nvSpPr>
        <p:spPr bwMode="auto">
          <a:xfrm>
            <a:off x="1470025" y="3835400"/>
            <a:ext cx="5222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accept</a:t>
            </a:r>
            <a:endParaRPr lang="en-US" altLang="en-US" b="0"/>
          </a:p>
        </p:txBody>
      </p:sp>
      <p:sp>
        <p:nvSpPr>
          <p:cNvPr id="128029" name="Rectangle 33">
            <a:extLst>
              <a:ext uri="{FF2B5EF4-FFF2-40B4-BE49-F238E27FC236}">
                <a16:creationId xmlns:a16="http://schemas.microsoft.com/office/drawing/2014/main" id="{5D558C8C-24CB-4E69-AC58-C1B4F27F20C1}"/>
              </a:ext>
            </a:extLst>
          </p:cNvPr>
          <p:cNvSpPr>
            <a:spLocks noChangeArrowheads="1"/>
          </p:cNvSpPr>
          <p:nvPr/>
        </p:nvSpPr>
        <p:spPr bwMode="auto">
          <a:xfrm>
            <a:off x="1470025" y="4068763"/>
            <a:ext cx="552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display</a:t>
            </a:r>
            <a:endParaRPr lang="en-US" altLang="en-US" b="0"/>
          </a:p>
        </p:txBody>
      </p:sp>
      <p:sp>
        <p:nvSpPr>
          <p:cNvPr id="128030" name="Rectangle 34">
            <a:extLst>
              <a:ext uri="{FF2B5EF4-FFF2-40B4-BE49-F238E27FC236}">
                <a16:creationId xmlns:a16="http://schemas.microsoft.com/office/drawing/2014/main" id="{F0D6FD02-0BD3-4CEE-BD1A-E8AF4A2BBA35}"/>
              </a:ext>
            </a:extLst>
          </p:cNvPr>
          <p:cNvSpPr>
            <a:spLocks noChangeArrowheads="1"/>
          </p:cNvSpPr>
          <p:nvPr/>
        </p:nvSpPr>
        <p:spPr bwMode="auto">
          <a:xfrm>
            <a:off x="1470025" y="4300538"/>
            <a:ext cx="3841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b="0">
                <a:solidFill>
                  <a:srgbClr val="000000"/>
                </a:solidFill>
                <a:latin typeface="Arial" panose="020B0604020202020204" pitchFamily="34" charset="0"/>
              </a:rPr>
              <a:t>main</a:t>
            </a:r>
            <a:endParaRPr lang="en-US" altLang="en-US" b="0"/>
          </a:p>
        </p:txBody>
      </p:sp>
      <p:sp>
        <p:nvSpPr>
          <p:cNvPr id="128031" name="Line 35">
            <a:extLst>
              <a:ext uri="{FF2B5EF4-FFF2-40B4-BE49-F238E27FC236}">
                <a16:creationId xmlns:a16="http://schemas.microsoft.com/office/drawing/2014/main" id="{F512C2BF-B7AB-46F1-88B8-B6CCB637408C}"/>
              </a:ext>
            </a:extLst>
          </p:cNvPr>
          <p:cNvSpPr>
            <a:spLocks noChangeShapeType="1"/>
          </p:cNvSpPr>
          <p:nvPr/>
        </p:nvSpPr>
        <p:spPr bwMode="auto">
          <a:xfrm>
            <a:off x="7702550" y="2365375"/>
            <a:ext cx="1588" cy="5222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32" name="Freeform 36">
            <a:extLst>
              <a:ext uri="{FF2B5EF4-FFF2-40B4-BE49-F238E27FC236}">
                <a16:creationId xmlns:a16="http://schemas.microsoft.com/office/drawing/2014/main" id="{630216FD-700D-47FE-BA47-9A61093740F8}"/>
              </a:ext>
            </a:extLst>
          </p:cNvPr>
          <p:cNvSpPr>
            <a:spLocks/>
          </p:cNvSpPr>
          <p:nvPr/>
        </p:nvSpPr>
        <p:spPr bwMode="auto">
          <a:xfrm>
            <a:off x="7548563" y="2365375"/>
            <a:ext cx="274637" cy="231775"/>
          </a:xfrm>
          <a:custGeom>
            <a:avLst/>
            <a:gdLst>
              <a:gd name="T0" fmla="*/ 2147483646 w 183"/>
              <a:gd name="T1" fmla="*/ 0 h 146"/>
              <a:gd name="T2" fmla="*/ 2147483646 w 183"/>
              <a:gd name="T3" fmla="*/ 2147483646 h 146"/>
              <a:gd name="T4" fmla="*/ 0 w 183"/>
              <a:gd name="T5" fmla="*/ 2147483646 h 146"/>
              <a:gd name="T6" fmla="*/ 2147483646 w 183"/>
              <a:gd name="T7" fmla="*/ 0 h 146"/>
              <a:gd name="T8" fmla="*/ 0 60000 65536"/>
              <a:gd name="T9" fmla="*/ 0 60000 65536"/>
              <a:gd name="T10" fmla="*/ 0 60000 65536"/>
              <a:gd name="T11" fmla="*/ 0 60000 65536"/>
              <a:gd name="T12" fmla="*/ 0 w 183"/>
              <a:gd name="T13" fmla="*/ 0 h 146"/>
              <a:gd name="T14" fmla="*/ 183 w 183"/>
              <a:gd name="T15" fmla="*/ 146 h 146"/>
            </a:gdLst>
            <a:ahLst/>
            <a:cxnLst>
              <a:cxn ang="T8">
                <a:pos x="T0" y="T1"/>
              </a:cxn>
              <a:cxn ang="T9">
                <a:pos x="T2" y="T3"/>
              </a:cxn>
              <a:cxn ang="T10">
                <a:pos x="T4" y="T5"/>
              </a:cxn>
              <a:cxn ang="T11">
                <a:pos x="T6" y="T7"/>
              </a:cxn>
            </a:cxnLst>
            <a:rect l="T12" t="T13" r="T14" b="T15"/>
            <a:pathLst>
              <a:path w="183" h="146">
                <a:moveTo>
                  <a:pt x="97" y="0"/>
                </a:moveTo>
                <a:lnTo>
                  <a:pt x="183" y="146"/>
                </a:lnTo>
                <a:lnTo>
                  <a:pt x="0" y="146"/>
                </a:lnTo>
                <a:lnTo>
                  <a:pt x="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33" name="Freeform 37">
            <a:extLst>
              <a:ext uri="{FF2B5EF4-FFF2-40B4-BE49-F238E27FC236}">
                <a16:creationId xmlns:a16="http://schemas.microsoft.com/office/drawing/2014/main" id="{B88A5EA9-F1C7-42A3-80C7-A74A59194314}"/>
              </a:ext>
            </a:extLst>
          </p:cNvPr>
          <p:cNvSpPr>
            <a:spLocks/>
          </p:cNvSpPr>
          <p:nvPr/>
        </p:nvSpPr>
        <p:spPr bwMode="auto">
          <a:xfrm>
            <a:off x="7548563" y="2365375"/>
            <a:ext cx="274637" cy="231775"/>
          </a:xfrm>
          <a:custGeom>
            <a:avLst/>
            <a:gdLst>
              <a:gd name="T0" fmla="*/ 2147483646 w 183"/>
              <a:gd name="T1" fmla="*/ 0 h 146"/>
              <a:gd name="T2" fmla="*/ 2147483646 w 183"/>
              <a:gd name="T3" fmla="*/ 2147483646 h 146"/>
              <a:gd name="T4" fmla="*/ 0 w 183"/>
              <a:gd name="T5" fmla="*/ 2147483646 h 146"/>
              <a:gd name="T6" fmla="*/ 2147483646 w 183"/>
              <a:gd name="T7" fmla="*/ 0 h 146"/>
              <a:gd name="T8" fmla="*/ 0 60000 65536"/>
              <a:gd name="T9" fmla="*/ 0 60000 65536"/>
              <a:gd name="T10" fmla="*/ 0 60000 65536"/>
              <a:gd name="T11" fmla="*/ 0 60000 65536"/>
              <a:gd name="T12" fmla="*/ 0 w 183"/>
              <a:gd name="T13" fmla="*/ 0 h 146"/>
              <a:gd name="T14" fmla="*/ 183 w 183"/>
              <a:gd name="T15" fmla="*/ 146 h 146"/>
            </a:gdLst>
            <a:ahLst/>
            <a:cxnLst>
              <a:cxn ang="T8">
                <a:pos x="T0" y="T1"/>
              </a:cxn>
              <a:cxn ang="T9">
                <a:pos x="T2" y="T3"/>
              </a:cxn>
              <a:cxn ang="T10">
                <a:pos x="T4" y="T5"/>
              </a:cxn>
              <a:cxn ang="T11">
                <a:pos x="T6" y="T7"/>
              </a:cxn>
            </a:cxnLst>
            <a:rect l="T12" t="T13" r="T14" b="T15"/>
            <a:pathLst>
              <a:path w="183" h="146">
                <a:moveTo>
                  <a:pt x="97" y="0"/>
                </a:moveTo>
                <a:lnTo>
                  <a:pt x="183" y="146"/>
                </a:lnTo>
                <a:lnTo>
                  <a:pt x="0" y="146"/>
                </a:lnTo>
                <a:lnTo>
                  <a:pt x="97" y="0"/>
                </a:lnTo>
                <a:close/>
              </a:path>
            </a:pathLst>
          </a:custGeom>
          <a:solidFill>
            <a:srgbClr val="FFFFFF"/>
          </a:solidFill>
          <a:ln w="19050">
            <a:solidFill>
              <a:srgbClr val="000000"/>
            </a:solidFill>
            <a:round/>
            <a:headEnd/>
            <a:tailEnd/>
          </a:ln>
        </p:spPr>
        <p:txBody>
          <a:bodyPr/>
          <a:lstStyle/>
          <a:p>
            <a:endParaRPr lang="en-US"/>
          </a:p>
        </p:txBody>
      </p:sp>
      <p:sp>
        <p:nvSpPr>
          <p:cNvPr id="128034" name="Line 38">
            <a:extLst>
              <a:ext uri="{FF2B5EF4-FFF2-40B4-BE49-F238E27FC236}">
                <a16:creationId xmlns:a16="http://schemas.microsoft.com/office/drawing/2014/main" id="{E7D189F3-CFF0-4878-A2DD-4E56DE94838C}"/>
              </a:ext>
            </a:extLst>
          </p:cNvPr>
          <p:cNvSpPr>
            <a:spLocks noChangeShapeType="1"/>
          </p:cNvSpPr>
          <p:nvPr/>
        </p:nvSpPr>
        <p:spPr bwMode="auto">
          <a:xfrm flipV="1">
            <a:off x="1954213" y="2654300"/>
            <a:ext cx="1587" cy="71755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35" name="Line 39">
            <a:extLst>
              <a:ext uri="{FF2B5EF4-FFF2-40B4-BE49-F238E27FC236}">
                <a16:creationId xmlns:a16="http://schemas.microsoft.com/office/drawing/2014/main" id="{3FED88B0-EE43-46AB-BB1D-801F1779FBE2}"/>
              </a:ext>
            </a:extLst>
          </p:cNvPr>
          <p:cNvSpPr>
            <a:spLocks noChangeShapeType="1"/>
          </p:cNvSpPr>
          <p:nvPr/>
        </p:nvSpPr>
        <p:spPr bwMode="auto">
          <a:xfrm>
            <a:off x="1954213" y="2654300"/>
            <a:ext cx="15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36" name="Line 40">
            <a:extLst>
              <a:ext uri="{FF2B5EF4-FFF2-40B4-BE49-F238E27FC236}">
                <a16:creationId xmlns:a16="http://schemas.microsoft.com/office/drawing/2014/main" id="{A3409BAF-F9AF-4E0F-A2AE-2EE676706B23}"/>
              </a:ext>
            </a:extLst>
          </p:cNvPr>
          <p:cNvSpPr>
            <a:spLocks noChangeShapeType="1"/>
          </p:cNvSpPr>
          <p:nvPr/>
        </p:nvSpPr>
        <p:spPr bwMode="auto">
          <a:xfrm>
            <a:off x="1954213" y="2674938"/>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37" name="Line 41">
            <a:extLst>
              <a:ext uri="{FF2B5EF4-FFF2-40B4-BE49-F238E27FC236}">
                <a16:creationId xmlns:a16="http://schemas.microsoft.com/office/drawing/2014/main" id="{A922BB06-75A8-4D71-B69E-3DFFE5BC983B}"/>
              </a:ext>
            </a:extLst>
          </p:cNvPr>
          <p:cNvSpPr>
            <a:spLocks noChangeShapeType="1"/>
          </p:cNvSpPr>
          <p:nvPr/>
        </p:nvSpPr>
        <p:spPr bwMode="auto">
          <a:xfrm>
            <a:off x="1954213" y="2732088"/>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38" name="Line 42">
            <a:extLst>
              <a:ext uri="{FF2B5EF4-FFF2-40B4-BE49-F238E27FC236}">
                <a16:creationId xmlns:a16="http://schemas.microsoft.com/office/drawing/2014/main" id="{EB5DDC99-2891-4B62-B50D-144D0D47B4F2}"/>
              </a:ext>
            </a:extLst>
          </p:cNvPr>
          <p:cNvSpPr>
            <a:spLocks noChangeShapeType="1"/>
          </p:cNvSpPr>
          <p:nvPr/>
        </p:nvSpPr>
        <p:spPr bwMode="auto">
          <a:xfrm>
            <a:off x="1954213" y="2751138"/>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39" name="Line 43">
            <a:extLst>
              <a:ext uri="{FF2B5EF4-FFF2-40B4-BE49-F238E27FC236}">
                <a16:creationId xmlns:a16="http://schemas.microsoft.com/office/drawing/2014/main" id="{56552391-3107-4E69-B7BA-98231C30632B}"/>
              </a:ext>
            </a:extLst>
          </p:cNvPr>
          <p:cNvSpPr>
            <a:spLocks noChangeShapeType="1"/>
          </p:cNvSpPr>
          <p:nvPr/>
        </p:nvSpPr>
        <p:spPr bwMode="auto">
          <a:xfrm>
            <a:off x="1954213" y="2809875"/>
            <a:ext cx="15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0" name="Line 44">
            <a:extLst>
              <a:ext uri="{FF2B5EF4-FFF2-40B4-BE49-F238E27FC236}">
                <a16:creationId xmlns:a16="http://schemas.microsoft.com/office/drawing/2014/main" id="{E8901A96-39AC-4D84-8CCE-6BDD44B12527}"/>
              </a:ext>
            </a:extLst>
          </p:cNvPr>
          <p:cNvSpPr>
            <a:spLocks noChangeShapeType="1"/>
          </p:cNvSpPr>
          <p:nvPr/>
        </p:nvSpPr>
        <p:spPr bwMode="auto">
          <a:xfrm>
            <a:off x="1954213" y="2828925"/>
            <a:ext cx="15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1" name="Line 45">
            <a:extLst>
              <a:ext uri="{FF2B5EF4-FFF2-40B4-BE49-F238E27FC236}">
                <a16:creationId xmlns:a16="http://schemas.microsoft.com/office/drawing/2014/main" id="{CCED3536-36AF-416A-B5E6-57F3A16F2D6E}"/>
              </a:ext>
            </a:extLst>
          </p:cNvPr>
          <p:cNvSpPr>
            <a:spLocks noChangeShapeType="1"/>
          </p:cNvSpPr>
          <p:nvPr/>
        </p:nvSpPr>
        <p:spPr bwMode="auto">
          <a:xfrm>
            <a:off x="1954213" y="2887663"/>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2" name="Line 46">
            <a:extLst>
              <a:ext uri="{FF2B5EF4-FFF2-40B4-BE49-F238E27FC236}">
                <a16:creationId xmlns:a16="http://schemas.microsoft.com/office/drawing/2014/main" id="{1C705B6A-B7E4-4211-8BEE-C49A9953FA1F}"/>
              </a:ext>
            </a:extLst>
          </p:cNvPr>
          <p:cNvSpPr>
            <a:spLocks noChangeShapeType="1"/>
          </p:cNvSpPr>
          <p:nvPr/>
        </p:nvSpPr>
        <p:spPr bwMode="auto">
          <a:xfrm>
            <a:off x="1954213" y="2906713"/>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3" name="Line 47">
            <a:extLst>
              <a:ext uri="{FF2B5EF4-FFF2-40B4-BE49-F238E27FC236}">
                <a16:creationId xmlns:a16="http://schemas.microsoft.com/office/drawing/2014/main" id="{FF9989E6-0DD7-48E8-8AC0-53D8B02699B2}"/>
              </a:ext>
            </a:extLst>
          </p:cNvPr>
          <p:cNvSpPr>
            <a:spLocks noChangeShapeType="1"/>
          </p:cNvSpPr>
          <p:nvPr/>
        </p:nvSpPr>
        <p:spPr bwMode="auto">
          <a:xfrm>
            <a:off x="1954213" y="2965450"/>
            <a:ext cx="15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4" name="Line 48">
            <a:extLst>
              <a:ext uri="{FF2B5EF4-FFF2-40B4-BE49-F238E27FC236}">
                <a16:creationId xmlns:a16="http://schemas.microsoft.com/office/drawing/2014/main" id="{0A3674CD-F8DC-4125-A48D-FC32B8FC462B}"/>
              </a:ext>
            </a:extLst>
          </p:cNvPr>
          <p:cNvSpPr>
            <a:spLocks noChangeShapeType="1"/>
          </p:cNvSpPr>
          <p:nvPr/>
        </p:nvSpPr>
        <p:spPr bwMode="auto">
          <a:xfrm>
            <a:off x="1954213" y="2984500"/>
            <a:ext cx="15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5" name="Line 49">
            <a:extLst>
              <a:ext uri="{FF2B5EF4-FFF2-40B4-BE49-F238E27FC236}">
                <a16:creationId xmlns:a16="http://schemas.microsoft.com/office/drawing/2014/main" id="{646A40BC-195F-4411-BF5F-C77C202A0B7E}"/>
              </a:ext>
            </a:extLst>
          </p:cNvPr>
          <p:cNvSpPr>
            <a:spLocks noChangeShapeType="1"/>
          </p:cNvSpPr>
          <p:nvPr/>
        </p:nvSpPr>
        <p:spPr bwMode="auto">
          <a:xfrm>
            <a:off x="1954213" y="3041650"/>
            <a:ext cx="15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6" name="Line 50">
            <a:extLst>
              <a:ext uri="{FF2B5EF4-FFF2-40B4-BE49-F238E27FC236}">
                <a16:creationId xmlns:a16="http://schemas.microsoft.com/office/drawing/2014/main" id="{359D37FA-FB8E-4829-96BB-91ACD07CD5EE}"/>
              </a:ext>
            </a:extLst>
          </p:cNvPr>
          <p:cNvSpPr>
            <a:spLocks noChangeShapeType="1"/>
          </p:cNvSpPr>
          <p:nvPr/>
        </p:nvSpPr>
        <p:spPr bwMode="auto">
          <a:xfrm>
            <a:off x="1954213" y="3062288"/>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7" name="Line 51">
            <a:extLst>
              <a:ext uri="{FF2B5EF4-FFF2-40B4-BE49-F238E27FC236}">
                <a16:creationId xmlns:a16="http://schemas.microsoft.com/office/drawing/2014/main" id="{2E625059-0770-4C66-8B5B-FA06DDEC05C8}"/>
              </a:ext>
            </a:extLst>
          </p:cNvPr>
          <p:cNvSpPr>
            <a:spLocks noChangeShapeType="1"/>
          </p:cNvSpPr>
          <p:nvPr/>
        </p:nvSpPr>
        <p:spPr bwMode="auto">
          <a:xfrm>
            <a:off x="1954213" y="3119438"/>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8" name="Line 52">
            <a:extLst>
              <a:ext uri="{FF2B5EF4-FFF2-40B4-BE49-F238E27FC236}">
                <a16:creationId xmlns:a16="http://schemas.microsoft.com/office/drawing/2014/main" id="{101BECD8-2300-4016-8EA2-862AB4B5398F}"/>
              </a:ext>
            </a:extLst>
          </p:cNvPr>
          <p:cNvSpPr>
            <a:spLocks noChangeShapeType="1"/>
          </p:cNvSpPr>
          <p:nvPr/>
        </p:nvSpPr>
        <p:spPr bwMode="auto">
          <a:xfrm>
            <a:off x="1954213" y="3138488"/>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49" name="Line 53">
            <a:extLst>
              <a:ext uri="{FF2B5EF4-FFF2-40B4-BE49-F238E27FC236}">
                <a16:creationId xmlns:a16="http://schemas.microsoft.com/office/drawing/2014/main" id="{A6B91928-F7F7-4BE5-AFED-9FD52EFDA466}"/>
              </a:ext>
            </a:extLst>
          </p:cNvPr>
          <p:cNvSpPr>
            <a:spLocks noChangeShapeType="1"/>
          </p:cNvSpPr>
          <p:nvPr/>
        </p:nvSpPr>
        <p:spPr bwMode="auto">
          <a:xfrm>
            <a:off x="1954213" y="3197225"/>
            <a:ext cx="15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50" name="Line 54">
            <a:extLst>
              <a:ext uri="{FF2B5EF4-FFF2-40B4-BE49-F238E27FC236}">
                <a16:creationId xmlns:a16="http://schemas.microsoft.com/office/drawing/2014/main" id="{17C5F0B7-E45A-41E3-8FA7-2097F89DF456}"/>
              </a:ext>
            </a:extLst>
          </p:cNvPr>
          <p:cNvSpPr>
            <a:spLocks noChangeShapeType="1"/>
          </p:cNvSpPr>
          <p:nvPr/>
        </p:nvSpPr>
        <p:spPr bwMode="auto">
          <a:xfrm>
            <a:off x="1954213" y="3216275"/>
            <a:ext cx="15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51" name="Line 55">
            <a:extLst>
              <a:ext uri="{FF2B5EF4-FFF2-40B4-BE49-F238E27FC236}">
                <a16:creationId xmlns:a16="http://schemas.microsoft.com/office/drawing/2014/main" id="{5F4069EC-1587-4685-9CAB-9E1FC15A8823}"/>
              </a:ext>
            </a:extLst>
          </p:cNvPr>
          <p:cNvSpPr>
            <a:spLocks noChangeShapeType="1"/>
          </p:cNvSpPr>
          <p:nvPr/>
        </p:nvSpPr>
        <p:spPr bwMode="auto">
          <a:xfrm>
            <a:off x="1954213" y="3275013"/>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52" name="Line 56">
            <a:extLst>
              <a:ext uri="{FF2B5EF4-FFF2-40B4-BE49-F238E27FC236}">
                <a16:creationId xmlns:a16="http://schemas.microsoft.com/office/drawing/2014/main" id="{44586284-E86A-43FF-9A61-C2941E5B0418}"/>
              </a:ext>
            </a:extLst>
          </p:cNvPr>
          <p:cNvSpPr>
            <a:spLocks noChangeShapeType="1"/>
          </p:cNvSpPr>
          <p:nvPr/>
        </p:nvSpPr>
        <p:spPr bwMode="auto">
          <a:xfrm>
            <a:off x="1954213" y="3294063"/>
            <a:ext cx="1587"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53" name="Line 57">
            <a:extLst>
              <a:ext uri="{FF2B5EF4-FFF2-40B4-BE49-F238E27FC236}">
                <a16:creationId xmlns:a16="http://schemas.microsoft.com/office/drawing/2014/main" id="{951A650A-C917-4F48-B4F7-4476BBB3720C}"/>
              </a:ext>
            </a:extLst>
          </p:cNvPr>
          <p:cNvSpPr>
            <a:spLocks noChangeShapeType="1"/>
          </p:cNvSpPr>
          <p:nvPr/>
        </p:nvSpPr>
        <p:spPr bwMode="auto">
          <a:xfrm>
            <a:off x="1954213" y="3352800"/>
            <a:ext cx="15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54" name="Freeform 58">
            <a:extLst>
              <a:ext uri="{FF2B5EF4-FFF2-40B4-BE49-F238E27FC236}">
                <a16:creationId xmlns:a16="http://schemas.microsoft.com/office/drawing/2014/main" id="{68803A9B-A325-43B9-AE82-995C717DC0F8}"/>
              </a:ext>
            </a:extLst>
          </p:cNvPr>
          <p:cNvSpPr>
            <a:spLocks/>
          </p:cNvSpPr>
          <p:nvPr/>
        </p:nvSpPr>
        <p:spPr bwMode="auto">
          <a:xfrm>
            <a:off x="1798638" y="2654300"/>
            <a:ext cx="274637" cy="233363"/>
          </a:xfrm>
          <a:custGeom>
            <a:avLst/>
            <a:gdLst>
              <a:gd name="T0" fmla="*/ 2147483646 w 183"/>
              <a:gd name="T1" fmla="*/ 0 h 147"/>
              <a:gd name="T2" fmla="*/ 2147483646 w 183"/>
              <a:gd name="T3" fmla="*/ 2147483646 h 147"/>
              <a:gd name="T4" fmla="*/ 0 w 183"/>
              <a:gd name="T5" fmla="*/ 2147483646 h 147"/>
              <a:gd name="T6" fmla="*/ 2147483646 w 183"/>
              <a:gd name="T7" fmla="*/ 0 h 147"/>
              <a:gd name="T8" fmla="*/ 0 60000 65536"/>
              <a:gd name="T9" fmla="*/ 0 60000 65536"/>
              <a:gd name="T10" fmla="*/ 0 60000 65536"/>
              <a:gd name="T11" fmla="*/ 0 60000 65536"/>
              <a:gd name="T12" fmla="*/ 0 w 183"/>
              <a:gd name="T13" fmla="*/ 0 h 147"/>
              <a:gd name="T14" fmla="*/ 183 w 183"/>
              <a:gd name="T15" fmla="*/ 147 h 147"/>
            </a:gdLst>
            <a:ahLst/>
            <a:cxnLst>
              <a:cxn ang="T8">
                <a:pos x="T0" y="T1"/>
              </a:cxn>
              <a:cxn ang="T9">
                <a:pos x="T2" y="T3"/>
              </a:cxn>
              <a:cxn ang="T10">
                <a:pos x="T4" y="T5"/>
              </a:cxn>
              <a:cxn ang="T11">
                <a:pos x="T6" y="T7"/>
              </a:cxn>
            </a:cxnLst>
            <a:rect l="T12" t="T13" r="T14" b="T15"/>
            <a:pathLst>
              <a:path w="183" h="147">
                <a:moveTo>
                  <a:pt x="98" y="0"/>
                </a:moveTo>
                <a:lnTo>
                  <a:pt x="183" y="147"/>
                </a:lnTo>
                <a:lnTo>
                  <a:pt x="0" y="147"/>
                </a:lnTo>
                <a:lnTo>
                  <a:pt x="9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55" name="Freeform 59">
            <a:extLst>
              <a:ext uri="{FF2B5EF4-FFF2-40B4-BE49-F238E27FC236}">
                <a16:creationId xmlns:a16="http://schemas.microsoft.com/office/drawing/2014/main" id="{A264735B-DF48-4D8F-94FB-234A35F0E32A}"/>
              </a:ext>
            </a:extLst>
          </p:cNvPr>
          <p:cNvSpPr>
            <a:spLocks/>
          </p:cNvSpPr>
          <p:nvPr/>
        </p:nvSpPr>
        <p:spPr bwMode="auto">
          <a:xfrm>
            <a:off x="1798638" y="2654300"/>
            <a:ext cx="274637" cy="233363"/>
          </a:xfrm>
          <a:custGeom>
            <a:avLst/>
            <a:gdLst>
              <a:gd name="T0" fmla="*/ 2147483646 w 183"/>
              <a:gd name="T1" fmla="*/ 0 h 147"/>
              <a:gd name="T2" fmla="*/ 2147483646 w 183"/>
              <a:gd name="T3" fmla="*/ 2147483646 h 147"/>
              <a:gd name="T4" fmla="*/ 0 w 183"/>
              <a:gd name="T5" fmla="*/ 2147483646 h 147"/>
              <a:gd name="T6" fmla="*/ 2147483646 w 183"/>
              <a:gd name="T7" fmla="*/ 0 h 147"/>
              <a:gd name="T8" fmla="*/ 0 60000 65536"/>
              <a:gd name="T9" fmla="*/ 0 60000 65536"/>
              <a:gd name="T10" fmla="*/ 0 60000 65536"/>
              <a:gd name="T11" fmla="*/ 0 60000 65536"/>
              <a:gd name="T12" fmla="*/ 0 w 183"/>
              <a:gd name="T13" fmla="*/ 0 h 147"/>
              <a:gd name="T14" fmla="*/ 183 w 183"/>
              <a:gd name="T15" fmla="*/ 147 h 147"/>
            </a:gdLst>
            <a:ahLst/>
            <a:cxnLst>
              <a:cxn ang="T8">
                <a:pos x="T0" y="T1"/>
              </a:cxn>
              <a:cxn ang="T9">
                <a:pos x="T2" y="T3"/>
              </a:cxn>
              <a:cxn ang="T10">
                <a:pos x="T4" y="T5"/>
              </a:cxn>
              <a:cxn ang="T11">
                <a:pos x="T6" y="T7"/>
              </a:cxn>
            </a:cxnLst>
            <a:rect l="T12" t="T13" r="T14" b="T15"/>
            <a:pathLst>
              <a:path w="183" h="147">
                <a:moveTo>
                  <a:pt x="98" y="0"/>
                </a:moveTo>
                <a:lnTo>
                  <a:pt x="183" y="147"/>
                </a:lnTo>
                <a:lnTo>
                  <a:pt x="0" y="147"/>
                </a:lnTo>
                <a:lnTo>
                  <a:pt x="98" y="0"/>
                </a:lnTo>
                <a:close/>
              </a:path>
            </a:pathLst>
          </a:custGeom>
          <a:solidFill>
            <a:srgbClr val="FFFFFF"/>
          </a:solidFill>
          <a:ln w="19050">
            <a:solidFill>
              <a:srgbClr val="000000"/>
            </a:solidFill>
            <a:round/>
            <a:headEnd/>
            <a:tailEnd/>
          </a:ln>
        </p:spPr>
        <p:txBody>
          <a:bodyPr/>
          <a:lstStyle/>
          <a:p>
            <a:endParaRPr lang="en-US"/>
          </a:p>
        </p:txBody>
      </p:sp>
      <p:sp>
        <p:nvSpPr>
          <p:cNvPr id="128056" name="Line 60">
            <a:extLst>
              <a:ext uri="{FF2B5EF4-FFF2-40B4-BE49-F238E27FC236}">
                <a16:creationId xmlns:a16="http://schemas.microsoft.com/office/drawing/2014/main" id="{EDD7E96F-2758-4E1A-864A-5A0E0427CB4E}"/>
              </a:ext>
            </a:extLst>
          </p:cNvPr>
          <p:cNvSpPr>
            <a:spLocks noChangeShapeType="1"/>
          </p:cNvSpPr>
          <p:nvPr/>
        </p:nvSpPr>
        <p:spPr bwMode="auto">
          <a:xfrm>
            <a:off x="4198938" y="2365375"/>
            <a:ext cx="1587" cy="5222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57" name="Freeform 61">
            <a:extLst>
              <a:ext uri="{FF2B5EF4-FFF2-40B4-BE49-F238E27FC236}">
                <a16:creationId xmlns:a16="http://schemas.microsoft.com/office/drawing/2014/main" id="{6E738047-92A4-4EC7-84E5-7180D3DEBF27}"/>
              </a:ext>
            </a:extLst>
          </p:cNvPr>
          <p:cNvSpPr>
            <a:spLocks/>
          </p:cNvSpPr>
          <p:nvPr/>
        </p:nvSpPr>
        <p:spPr bwMode="auto">
          <a:xfrm>
            <a:off x="4044950" y="2365375"/>
            <a:ext cx="273050" cy="231775"/>
          </a:xfrm>
          <a:custGeom>
            <a:avLst/>
            <a:gdLst>
              <a:gd name="T0" fmla="*/ 2147483646 w 182"/>
              <a:gd name="T1" fmla="*/ 0 h 146"/>
              <a:gd name="T2" fmla="*/ 2147483646 w 182"/>
              <a:gd name="T3" fmla="*/ 2147483646 h 146"/>
              <a:gd name="T4" fmla="*/ 0 w 182"/>
              <a:gd name="T5" fmla="*/ 2147483646 h 146"/>
              <a:gd name="T6" fmla="*/ 2147483646 w 182"/>
              <a:gd name="T7" fmla="*/ 0 h 146"/>
              <a:gd name="T8" fmla="*/ 0 60000 65536"/>
              <a:gd name="T9" fmla="*/ 0 60000 65536"/>
              <a:gd name="T10" fmla="*/ 0 60000 65536"/>
              <a:gd name="T11" fmla="*/ 0 60000 65536"/>
              <a:gd name="T12" fmla="*/ 0 w 182"/>
              <a:gd name="T13" fmla="*/ 0 h 146"/>
              <a:gd name="T14" fmla="*/ 182 w 182"/>
              <a:gd name="T15" fmla="*/ 146 h 146"/>
            </a:gdLst>
            <a:ahLst/>
            <a:cxnLst>
              <a:cxn ang="T8">
                <a:pos x="T0" y="T1"/>
              </a:cxn>
              <a:cxn ang="T9">
                <a:pos x="T2" y="T3"/>
              </a:cxn>
              <a:cxn ang="T10">
                <a:pos x="T4" y="T5"/>
              </a:cxn>
              <a:cxn ang="T11">
                <a:pos x="T6" y="T7"/>
              </a:cxn>
            </a:cxnLst>
            <a:rect l="T12" t="T13" r="T14" b="T15"/>
            <a:pathLst>
              <a:path w="182" h="146">
                <a:moveTo>
                  <a:pt x="97" y="0"/>
                </a:moveTo>
                <a:lnTo>
                  <a:pt x="182" y="146"/>
                </a:lnTo>
                <a:lnTo>
                  <a:pt x="0" y="146"/>
                </a:lnTo>
                <a:lnTo>
                  <a:pt x="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58" name="Freeform 62">
            <a:extLst>
              <a:ext uri="{FF2B5EF4-FFF2-40B4-BE49-F238E27FC236}">
                <a16:creationId xmlns:a16="http://schemas.microsoft.com/office/drawing/2014/main" id="{43673EC9-07B7-4F64-B59B-AC3CF2981688}"/>
              </a:ext>
            </a:extLst>
          </p:cNvPr>
          <p:cNvSpPr>
            <a:spLocks/>
          </p:cNvSpPr>
          <p:nvPr/>
        </p:nvSpPr>
        <p:spPr bwMode="auto">
          <a:xfrm>
            <a:off x="4044950" y="2365375"/>
            <a:ext cx="273050" cy="231775"/>
          </a:xfrm>
          <a:custGeom>
            <a:avLst/>
            <a:gdLst>
              <a:gd name="T0" fmla="*/ 2147483646 w 182"/>
              <a:gd name="T1" fmla="*/ 0 h 146"/>
              <a:gd name="T2" fmla="*/ 2147483646 w 182"/>
              <a:gd name="T3" fmla="*/ 2147483646 h 146"/>
              <a:gd name="T4" fmla="*/ 0 w 182"/>
              <a:gd name="T5" fmla="*/ 2147483646 h 146"/>
              <a:gd name="T6" fmla="*/ 2147483646 w 182"/>
              <a:gd name="T7" fmla="*/ 0 h 146"/>
              <a:gd name="T8" fmla="*/ 0 60000 65536"/>
              <a:gd name="T9" fmla="*/ 0 60000 65536"/>
              <a:gd name="T10" fmla="*/ 0 60000 65536"/>
              <a:gd name="T11" fmla="*/ 0 60000 65536"/>
              <a:gd name="T12" fmla="*/ 0 w 182"/>
              <a:gd name="T13" fmla="*/ 0 h 146"/>
              <a:gd name="T14" fmla="*/ 182 w 182"/>
              <a:gd name="T15" fmla="*/ 146 h 146"/>
            </a:gdLst>
            <a:ahLst/>
            <a:cxnLst>
              <a:cxn ang="T8">
                <a:pos x="T0" y="T1"/>
              </a:cxn>
              <a:cxn ang="T9">
                <a:pos x="T2" y="T3"/>
              </a:cxn>
              <a:cxn ang="T10">
                <a:pos x="T4" y="T5"/>
              </a:cxn>
              <a:cxn ang="T11">
                <a:pos x="T6" y="T7"/>
              </a:cxn>
            </a:cxnLst>
            <a:rect l="T12" t="T13" r="T14" b="T15"/>
            <a:pathLst>
              <a:path w="182" h="146">
                <a:moveTo>
                  <a:pt x="97" y="0"/>
                </a:moveTo>
                <a:lnTo>
                  <a:pt x="182" y="146"/>
                </a:lnTo>
                <a:lnTo>
                  <a:pt x="0" y="146"/>
                </a:lnTo>
                <a:lnTo>
                  <a:pt x="97" y="0"/>
                </a:lnTo>
                <a:close/>
              </a:path>
            </a:pathLst>
          </a:custGeom>
          <a:solidFill>
            <a:srgbClr val="FFFFFF"/>
          </a:solidFill>
          <a:ln w="19050">
            <a:solidFill>
              <a:srgbClr val="000000"/>
            </a:solidFill>
            <a:round/>
            <a:headEnd/>
            <a:tailEnd/>
          </a:ln>
        </p:spPr>
        <p:txBody>
          <a:bodyPr/>
          <a:lstStyle/>
          <a:p>
            <a:endParaRPr lang="en-US"/>
          </a:p>
        </p:txBody>
      </p:sp>
      <p:sp>
        <p:nvSpPr>
          <p:cNvPr id="128059" name="Rectangle 63">
            <a:extLst>
              <a:ext uri="{FF2B5EF4-FFF2-40B4-BE49-F238E27FC236}">
                <a16:creationId xmlns:a16="http://schemas.microsoft.com/office/drawing/2014/main" id="{8A928637-0A29-448C-991C-DA3D3C865720}"/>
              </a:ext>
            </a:extLst>
          </p:cNvPr>
          <p:cNvSpPr>
            <a:spLocks noChangeArrowheads="1"/>
          </p:cNvSpPr>
          <p:nvPr/>
        </p:nvSpPr>
        <p:spPr bwMode="auto">
          <a:xfrm>
            <a:off x="3667125" y="1793875"/>
            <a:ext cx="1355725" cy="56197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28060" name="Rectangle 64">
            <a:extLst>
              <a:ext uri="{FF2B5EF4-FFF2-40B4-BE49-F238E27FC236}">
                <a16:creationId xmlns:a16="http://schemas.microsoft.com/office/drawing/2014/main" id="{ACF1C46E-99F5-46D7-9F75-A5841A955F80}"/>
              </a:ext>
            </a:extLst>
          </p:cNvPr>
          <p:cNvSpPr>
            <a:spLocks noChangeArrowheads="1"/>
          </p:cNvSpPr>
          <p:nvPr/>
        </p:nvSpPr>
        <p:spPr bwMode="auto">
          <a:xfrm>
            <a:off x="3733800" y="1881188"/>
            <a:ext cx="13033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a:solidFill>
                  <a:srgbClr val="000000"/>
                </a:solidFill>
                <a:latin typeface="Arial" panose="020B0604020202020204" pitchFamily="34" charset="0"/>
              </a:rPr>
              <a:t>AbstractClient</a:t>
            </a:r>
            <a:endParaRPr lang="en-US" altLang="en-US" b="0"/>
          </a:p>
        </p:txBody>
      </p:sp>
      <p:sp>
        <p:nvSpPr>
          <p:cNvPr id="128061" name="Line 65">
            <a:extLst>
              <a:ext uri="{FF2B5EF4-FFF2-40B4-BE49-F238E27FC236}">
                <a16:creationId xmlns:a16="http://schemas.microsoft.com/office/drawing/2014/main" id="{7D718EC4-7372-4103-B0CF-8CFE9D3E5992}"/>
              </a:ext>
            </a:extLst>
          </p:cNvPr>
          <p:cNvSpPr>
            <a:spLocks noChangeShapeType="1"/>
          </p:cNvSpPr>
          <p:nvPr/>
        </p:nvSpPr>
        <p:spPr bwMode="auto">
          <a:xfrm>
            <a:off x="6754813" y="3314700"/>
            <a:ext cx="2325687"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62" name="Line 66">
            <a:extLst>
              <a:ext uri="{FF2B5EF4-FFF2-40B4-BE49-F238E27FC236}">
                <a16:creationId xmlns:a16="http://schemas.microsoft.com/office/drawing/2014/main" id="{BE96C6B2-3974-4E36-A1F5-1192CFEDEDD6}"/>
              </a:ext>
            </a:extLst>
          </p:cNvPr>
          <p:cNvSpPr>
            <a:spLocks noChangeShapeType="1"/>
          </p:cNvSpPr>
          <p:nvPr/>
        </p:nvSpPr>
        <p:spPr bwMode="auto">
          <a:xfrm>
            <a:off x="3327400" y="3313113"/>
            <a:ext cx="2344738"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63" name="Line 67">
            <a:extLst>
              <a:ext uri="{FF2B5EF4-FFF2-40B4-BE49-F238E27FC236}">
                <a16:creationId xmlns:a16="http://schemas.microsoft.com/office/drawing/2014/main" id="{650D3EE8-E65D-4C40-9657-CD30F08BD50C}"/>
              </a:ext>
            </a:extLst>
          </p:cNvPr>
          <p:cNvSpPr>
            <a:spLocks noChangeShapeType="1"/>
          </p:cNvSpPr>
          <p:nvPr/>
        </p:nvSpPr>
        <p:spPr bwMode="auto">
          <a:xfrm>
            <a:off x="1314450" y="3797300"/>
            <a:ext cx="1319213" cy="15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64" name="Line 68">
            <a:extLst>
              <a:ext uri="{FF2B5EF4-FFF2-40B4-BE49-F238E27FC236}">
                <a16:creationId xmlns:a16="http://schemas.microsoft.com/office/drawing/2014/main" id="{5DD3EC52-27F2-454A-BFA8-B625A0E4C885}"/>
              </a:ext>
            </a:extLst>
          </p:cNvPr>
          <p:cNvSpPr>
            <a:spLocks noChangeShapeType="1"/>
          </p:cNvSpPr>
          <p:nvPr/>
        </p:nvSpPr>
        <p:spPr bwMode="auto">
          <a:xfrm>
            <a:off x="1450975" y="2344738"/>
            <a:ext cx="1079500"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28065" name="Group 71">
            <a:extLst>
              <a:ext uri="{FF2B5EF4-FFF2-40B4-BE49-F238E27FC236}">
                <a16:creationId xmlns:a16="http://schemas.microsoft.com/office/drawing/2014/main" id="{CE0F6D4D-B826-44A5-A39F-8775692D5129}"/>
              </a:ext>
            </a:extLst>
          </p:cNvPr>
          <p:cNvGrpSpPr>
            <a:grpSpLocks/>
          </p:cNvGrpSpPr>
          <p:nvPr/>
        </p:nvGrpSpPr>
        <p:grpSpPr bwMode="auto">
          <a:xfrm>
            <a:off x="2592388" y="2422525"/>
            <a:ext cx="165100" cy="193675"/>
            <a:chOff x="1633" y="1526"/>
            <a:chExt cx="110" cy="122"/>
          </a:xfrm>
        </p:grpSpPr>
        <p:sp>
          <p:nvSpPr>
            <p:cNvPr id="128070" name="Line 69">
              <a:extLst>
                <a:ext uri="{FF2B5EF4-FFF2-40B4-BE49-F238E27FC236}">
                  <a16:creationId xmlns:a16="http://schemas.microsoft.com/office/drawing/2014/main" id="{7E0725BD-8E46-40C9-B3CB-CC1CC0EE3FD5}"/>
                </a:ext>
              </a:extLst>
            </p:cNvPr>
            <p:cNvSpPr>
              <a:spLocks noChangeShapeType="1"/>
            </p:cNvSpPr>
            <p:nvPr/>
          </p:nvSpPr>
          <p:spPr bwMode="auto">
            <a:xfrm flipH="1" flipV="1">
              <a:off x="1633" y="1526"/>
              <a:ext cx="110" cy="6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71" name="Line 70">
              <a:extLst>
                <a:ext uri="{FF2B5EF4-FFF2-40B4-BE49-F238E27FC236}">
                  <a16:creationId xmlns:a16="http://schemas.microsoft.com/office/drawing/2014/main" id="{62688CA8-9524-4220-9249-83F9195E1FBB}"/>
                </a:ext>
              </a:extLst>
            </p:cNvPr>
            <p:cNvSpPr>
              <a:spLocks noChangeShapeType="1"/>
            </p:cNvSpPr>
            <p:nvPr/>
          </p:nvSpPr>
          <p:spPr bwMode="auto">
            <a:xfrm>
              <a:off x="1633" y="1526"/>
              <a:ext cx="61" cy="12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8066" name="Line 72">
            <a:extLst>
              <a:ext uri="{FF2B5EF4-FFF2-40B4-BE49-F238E27FC236}">
                <a16:creationId xmlns:a16="http://schemas.microsoft.com/office/drawing/2014/main" id="{89F55D89-1C3B-44D9-AD82-767BEDF2F2A0}"/>
              </a:ext>
            </a:extLst>
          </p:cNvPr>
          <p:cNvSpPr>
            <a:spLocks noChangeShapeType="1"/>
          </p:cNvSpPr>
          <p:nvPr/>
        </p:nvSpPr>
        <p:spPr bwMode="auto">
          <a:xfrm>
            <a:off x="3114675" y="3662363"/>
            <a:ext cx="182563" cy="5715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67" name="Line 73">
            <a:extLst>
              <a:ext uri="{FF2B5EF4-FFF2-40B4-BE49-F238E27FC236}">
                <a16:creationId xmlns:a16="http://schemas.microsoft.com/office/drawing/2014/main" id="{72A7CC01-3D60-4A1B-9DB3-F1B002E11304}"/>
              </a:ext>
            </a:extLst>
          </p:cNvPr>
          <p:cNvSpPr>
            <a:spLocks noChangeShapeType="1"/>
          </p:cNvSpPr>
          <p:nvPr/>
        </p:nvSpPr>
        <p:spPr bwMode="auto">
          <a:xfrm flipH="1">
            <a:off x="3114675" y="3719513"/>
            <a:ext cx="182563" cy="5873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68" name="Line 74">
            <a:extLst>
              <a:ext uri="{FF2B5EF4-FFF2-40B4-BE49-F238E27FC236}">
                <a16:creationId xmlns:a16="http://schemas.microsoft.com/office/drawing/2014/main" id="{DAF40CE4-073C-48B4-8F54-D2C3563BAAB9}"/>
              </a:ext>
            </a:extLst>
          </p:cNvPr>
          <p:cNvSpPr>
            <a:spLocks noChangeShapeType="1"/>
          </p:cNvSpPr>
          <p:nvPr/>
        </p:nvSpPr>
        <p:spPr bwMode="auto">
          <a:xfrm flipH="1" flipV="1">
            <a:off x="2611438" y="2441575"/>
            <a:ext cx="658812" cy="69691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8069" name="Rectangle 75">
            <a:extLst>
              <a:ext uri="{FF2B5EF4-FFF2-40B4-BE49-F238E27FC236}">
                <a16:creationId xmlns:a16="http://schemas.microsoft.com/office/drawing/2014/main" id="{AA6C4703-FADB-4EA2-8E8B-C28317F845ED}"/>
              </a:ext>
            </a:extLst>
          </p:cNvPr>
          <p:cNvSpPr>
            <a:spLocks noGrp="1" noChangeArrowheads="1"/>
          </p:cNvSpPr>
          <p:nvPr>
            <p:ph type="body" idx="1"/>
          </p:nvPr>
        </p:nvSpPr>
        <p:spPr>
          <a:xfrm>
            <a:off x="1066800" y="4953000"/>
            <a:ext cx="8077200" cy="685800"/>
          </a:xfrm>
          <a:noFill/>
        </p:spPr>
        <p:txBody>
          <a:bodyPr/>
          <a:lstStyle/>
          <a:p>
            <a:pPr marL="0" indent="0">
              <a:lnSpc>
                <a:spcPct val="90000"/>
              </a:lnSpc>
            </a:pPr>
            <a:r>
              <a:rPr lang="en-US" altLang="en-US" b="0">
                <a:latin typeface="Courier" pitchFamily="49" charset="0"/>
                <a:cs typeface="Times" panose="02020603050405020304" pitchFamily="18" charset="0"/>
              </a:rPr>
              <a:t>ClientConsole</a:t>
            </a:r>
            <a:r>
              <a:rPr lang="en-US" altLang="en-US">
                <a:latin typeface="Times New Roman" panose="02020603050405020304" pitchFamily="18" charset="0"/>
                <a:cs typeface="Times" panose="02020603050405020304" pitchFamily="18" charset="0"/>
              </a:rPr>
              <a:t> </a:t>
            </a:r>
            <a:r>
              <a:rPr lang="en-US" altLang="en-US" b="0">
                <a:latin typeface="Times New Roman" panose="02020603050405020304" pitchFamily="18" charset="0"/>
                <a:cs typeface="Times" panose="02020603050405020304" pitchFamily="18" charset="0"/>
              </a:rPr>
              <a:t>can eventually be replaced by</a:t>
            </a:r>
            <a:r>
              <a:rPr lang="en-US" altLang="en-US">
                <a:latin typeface="Times New Roman" panose="02020603050405020304" pitchFamily="18" charset="0"/>
                <a:cs typeface="Times" panose="02020603050405020304" pitchFamily="18" charset="0"/>
              </a:rPr>
              <a:t> </a:t>
            </a:r>
            <a:r>
              <a:rPr lang="en-GB" altLang="en-US">
                <a:latin typeface="Times New Roman" panose="02020603050405020304" pitchFamily="18" charset="0"/>
                <a:cs typeface="Times" panose="02020603050405020304" pitchFamily="18" charset="0"/>
              </a:rPr>
              <a:t> </a:t>
            </a:r>
            <a:r>
              <a:rPr lang="en-GB" altLang="en-US" b="0">
                <a:latin typeface="Courier" pitchFamily="49" charset="0"/>
                <a:cs typeface="Times" panose="02020603050405020304" pitchFamily="18" charset="0"/>
              </a:rPr>
              <a:t>ClientGUI</a:t>
            </a:r>
            <a:r>
              <a:rPr lang="en-US" altLang="en-US" sz="2000">
                <a:latin typeface="Times New Roman" panose="02020603050405020304" pitchFamily="18" charset="0"/>
                <a:cs typeface="Times" panose="02020603050405020304" pitchFamily="18" charset="0"/>
              </a:rPr>
              <a:t> </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Number Placeholder 5">
            <a:extLst>
              <a:ext uri="{FF2B5EF4-FFF2-40B4-BE49-F238E27FC236}">
                <a16:creationId xmlns:a16="http://schemas.microsoft.com/office/drawing/2014/main" id="{DDF753A7-57E9-4AFC-85D7-5AB7D51830E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4D1B5C8F-6C82-488E-BE2C-4B5E5535D9A4}" type="slidenum">
              <a:rPr lang="en-US" altLang="en-US" sz="1400" b="0"/>
              <a:pPr>
                <a:spcBef>
                  <a:spcPct val="0"/>
                </a:spcBef>
              </a:pPr>
              <a:t>119</a:t>
            </a:fld>
            <a:endParaRPr lang="en-US" altLang="en-US" sz="1400" b="0"/>
          </a:p>
        </p:txBody>
      </p:sp>
      <p:sp>
        <p:nvSpPr>
          <p:cNvPr id="129027" name="Rectangle 2">
            <a:extLst>
              <a:ext uri="{FF2B5EF4-FFF2-40B4-BE49-F238E27FC236}">
                <a16:creationId xmlns:a16="http://schemas.microsoft.com/office/drawing/2014/main" id="{0380A57B-62B6-4CF0-9F4B-E4F6442A6753}"/>
              </a:ext>
            </a:extLst>
          </p:cNvPr>
          <p:cNvSpPr>
            <a:spLocks noGrp="1" noChangeArrowheads="1"/>
          </p:cNvSpPr>
          <p:nvPr>
            <p:ph type="title"/>
          </p:nvPr>
        </p:nvSpPr>
        <p:spPr/>
        <p:txBody>
          <a:bodyPr/>
          <a:lstStyle/>
          <a:p>
            <a:r>
              <a:rPr lang="en-US" altLang="en-US">
                <a:cs typeface="Times" panose="02020603050405020304" pitchFamily="18" charset="0"/>
              </a:rPr>
              <a:t>The server</a:t>
            </a:r>
          </a:p>
        </p:txBody>
      </p:sp>
      <p:sp>
        <p:nvSpPr>
          <p:cNvPr id="129028" name="Rectangle 3">
            <a:extLst>
              <a:ext uri="{FF2B5EF4-FFF2-40B4-BE49-F238E27FC236}">
                <a16:creationId xmlns:a16="http://schemas.microsoft.com/office/drawing/2014/main" id="{B1228858-F3A2-4704-A9F9-32A46E39B327}"/>
              </a:ext>
            </a:extLst>
          </p:cNvPr>
          <p:cNvSpPr>
            <a:spLocks noGrp="1" noChangeArrowheads="1"/>
          </p:cNvSpPr>
          <p:nvPr>
            <p:ph type="body" idx="1"/>
          </p:nvPr>
        </p:nvSpPr>
        <p:spPr/>
        <p:txBody>
          <a:bodyPr/>
          <a:lstStyle/>
          <a:p>
            <a:pPr marL="457200" indent="-457200"/>
            <a:r>
              <a:rPr lang="en-GB" altLang="en-US">
                <a:latin typeface="Courier" pitchFamily="49" charset="0"/>
                <a:cs typeface="Times" panose="02020603050405020304" pitchFamily="18" charset="0"/>
              </a:rPr>
              <a:t>EchoServer</a:t>
            </a:r>
            <a:r>
              <a:rPr lang="en-GB" altLang="en-US" b="0">
                <a:cs typeface="Times" panose="02020603050405020304" pitchFamily="18" charset="0"/>
              </a:rPr>
              <a:t> is a subclass of </a:t>
            </a:r>
            <a:r>
              <a:rPr lang="en-GB" altLang="en-US">
                <a:latin typeface="Courier" pitchFamily="49" charset="0"/>
                <a:cs typeface="Times" panose="02020603050405020304" pitchFamily="18" charset="0"/>
              </a:rPr>
              <a:t>AbstractServer</a:t>
            </a:r>
            <a:r>
              <a:rPr lang="en-US" altLang="en-US">
                <a:cs typeface="Times" panose="02020603050405020304" pitchFamily="18" charset="0"/>
              </a:rPr>
              <a:t> </a:t>
            </a:r>
          </a:p>
          <a:p>
            <a:pPr marL="647700" lvl="1" indent="-457200"/>
            <a:r>
              <a:rPr lang="en-GB" altLang="en-US">
                <a:cs typeface="Times" panose="02020603050405020304" pitchFamily="18" charset="0"/>
              </a:rPr>
              <a:t>The </a:t>
            </a:r>
            <a:r>
              <a:rPr lang="en-GB" altLang="en-US" b="1">
                <a:latin typeface="Courier" pitchFamily="49" charset="0"/>
                <a:cs typeface="Times" panose="02020603050405020304" pitchFamily="18" charset="0"/>
              </a:rPr>
              <a:t>main</a:t>
            </a:r>
            <a:r>
              <a:rPr lang="en-GB" altLang="en-US">
                <a:cs typeface="Times" panose="02020603050405020304" pitchFamily="18" charset="0"/>
              </a:rPr>
              <a:t> method creates a new instance and starts it</a:t>
            </a:r>
          </a:p>
          <a:p>
            <a:pPr marL="1033463" lvl="2" indent="-457200"/>
            <a:r>
              <a:rPr lang="en-GB" altLang="en-US">
                <a:cs typeface="Times" panose="02020603050405020304" pitchFamily="18" charset="0"/>
              </a:rPr>
              <a:t>It listens for clients and handles connections until the server is stopped </a:t>
            </a:r>
          </a:p>
          <a:p>
            <a:pPr marL="647700" lvl="1" indent="-457200"/>
            <a:r>
              <a:rPr lang="en-GB" altLang="en-US">
                <a:cs typeface="Times" panose="02020603050405020304" pitchFamily="18" charset="0"/>
              </a:rPr>
              <a:t>The three </a:t>
            </a:r>
            <a:r>
              <a:rPr lang="en-GB" altLang="en-US" i="1">
                <a:cs typeface="Times" panose="02020603050405020304" pitchFamily="18" charset="0"/>
              </a:rPr>
              <a:t>callback</a:t>
            </a:r>
            <a:r>
              <a:rPr lang="en-GB" altLang="en-US">
                <a:cs typeface="Times" panose="02020603050405020304" pitchFamily="18" charset="0"/>
              </a:rPr>
              <a:t> methods just print out a message to the user</a:t>
            </a:r>
          </a:p>
          <a:p>
            <a:pPr marL="1033463" lvl="2" indent="-457200"/>
            <a:r>
              <a:rPr lang="en-GB" altLang="en-US">
                <a:cs typeface="Times" panose="02020603050405020304" pitchFamily="18" charset="0"/>
              </a:rPr>
              <a:t> </a:t>
            </a:r>
            <a:r>
              <a:rPr lang="en-GB" altLang="en-US" b="1">
                <a:latin typeface="Courier" pitchFamily="49" charset="0"/>
                <a:cs typeface="Times" panose="02020603050405020304" pitchFamily="18" charset="0"/>
              </a:rPr>
              <a:t>handleMessageFromClient</a:t>
            </a:r>
            <a:r>
              <a:rPr lang="en-GB" altLang="en-US">
                <a:cs typeface="Times" panose="02020603050405020304" pitchFamily="18" charset="0"/>
              </a:rPr>
              <a:t>, </a:t>
            </a:r>
            <a:r>
              <a:rPr lang="en-GB" altLang="en-US" b="1">
                <a:latin typeface="Courier" pitchFamily="49" charset="0"/>
                <a:cs typeface="Times" panose="02020603050405020304" pitchFamily="18" charset="0"/>
              </a:rPr>
              <a:t>serverStarted</a:t>
            </a:r>
            <a:r>
              <a:rPr lang="en-GB" altLang="en-US">
                <a:cs typeface="Times" panose="02020603050405020304" pitchFamily="18" charset="0"/>
              </a:rPr>
              <a:t> and </a:t>
            </a:r>
            <a:r>
              <a:rPr lang="en-GB" altLang="en-US" b="1">
                <a:latin typeface="Courier" pitchFamily="49" charset="0"/>
                <a:cs typeface="Times" panose="02020603050405020304" pitchFamily="18" charset="0"/>
              </a:rPr>
              <a:t>serverStopped</a:t>
            </a:r>
            <a:r>
              <a:rPr lang="en-GB" altLang="en-US">
                <a:cs typeface="Times" panose="02020603050405020304" pitchFamily="18" charset="0"/>
              </a:rPr>
              <a:t> </a:t>
            </a:r>
          </a:p>
          <a:p>
            <a:pPr marL="647700" lvl="1" indent="-457200"/>
            <a:r>
              <a:rPr lang="en-GB" altLang="en-US">
                <a:latin typeface="Times New Roman" panose="02020603050405020304" pitchFamily="18" charset="0"/>
                <a:cs typeface="Times" panose="02020603050405020304" pitchFamily="18" charset="0"/>
              </a:rPr>
              <a:t>The </a:t>
            </a:r>
            <a:r>
              <a:rPr lang="en-GB" altLang="en-US" i="1">
                <a:latin typeface="Times New Roman" panose="02020603050405020304" pitchFamily="18" charset="0"/>
                <a:cs typeface="Times" panose="02020603050405020304" pitchFamily="18" charset="0"/>
              </a:rPr>
              <a:t>slot</a:t>
            </a:r>
            <a:r>
              <a:rPr lang="en-GB" altLang="en-US">
                <a:latin typeface="Times New Roman" panose="02020603050405020304" pitchFamily="18" charset="0"/>
                <a:cs typeface="Times" panose="02020603050405020304" pitchFamily="18" charset="0"/>
              </a:rPr>
              <a:t> method</a:t>
            </a:r>
            <a:r>
              <a:rPr lang="en-GB" altLang="en-US" b="1">
                <a:latin typeface="Courier" pitchFamily="49" charset="0"/>
                <a:cs typeface="Times" panose="02020603050405020304" pitchFamily="18" charset="0"/>
              </a:rPr>
              <a:t> handleMessageFromClient</a:t>
            </a:r>
            <a:r>
              <a:rPr lang="en-GB" altLang="en-US">
                <a:cs typeface="Times" panose="02020603050405020304" pitchFamily="18" charset="0"/>
              </a:rPr>
              <a:t> calls </a:t>
            </a:r>
            <a:r>
              <a:rPr lang="en-GB" altLang="en-US" b="1">
                <a:latin typeface="Courier" pitchFamily="49" charset="0"/>
                <a:cs typeface="Times" panose="02020603050405020304" pitchFamily="18" charset="0"/>
              </a:rPr>
              <a:t>sendToAllClients</a:t>
            </a:r>
            <a:endParaRPr lang="en-GB" altLang="en-US">
              <a:cs typeface="Times" panose="02020603050405020304" pitchFamily="18" charset="0"/>
            </a:endParaRPr>
          </a:p>
          <a:p>
            <a:pPr marL="1033463" lvl="2" indent="-457200"/>
            <a:r>
              <a:rPr lang="en-GB" altLang="en-US">
                <a:cs typeface="Times" panose="02020603050405020304" pitchFamily="18" charset="0"/>
              </a:rPr>
              <a:t>This echoes any messages</a:t>
            </a:r>
            <a:r>
              <a:rPr lang="en-US" altLang="en-US">
                <a:cs typeface="Times" panose="02020603050405020304"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D48000E3-C5B2-4624-9579-102120EC98B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20AC6A6-D8EE-4295-A5E1-F4949DF113A0}" type="slidenum">
              <a:rPr lang="en-US" altLang="en-US" sz="1400" b="0"/>
              <a:pPr>
                <a:spcBef>
                  <a:spcPct val="0"/>
                </a:spcBef>
              </a:pPr>
              <a:t>12</a:t>
            </a:fld>
            <a:endParaRPr lang="en-US" altLang="en-US" sz="1400" b="0"/>
          </a:p>
        </p:txBody>
      </p:sp>
      <p:sp>
        <p:nvSpPr>
          <p:cNvPr id="16387" name="Rectangle 2">
            <a:extLst>
              <a:ext uri="{FF2B5EF4-FFF2-40B4-BE49-F238E27FC236}">
                <a16:creationId xmlns:a16="http://schemas.microsoft.com/office/drawing/2014/main" id="{52D819AB-3E6E-4185-BAF0-27C62DE99CD0}"/>
              </a:ext>
            </a:extLst>
          </p:cNvPr>
          <p:cNvSpPr>
            <a:spLocks noGrp="1" noChangeArrowheads="1"/>
          </p:cNvSpPr>
          <p:nvPr>
            <p:ph type="title"/>
          </p:nvPr>
        </p:nvSpPr>
        <p:spPr/>
        <p:txBody>
          <a:bodyPr/>
          <a:lstStyle/>
          <a:p>
            <a:r>
              <a:rPr lang="en-US" altLang="en-US"/>
              <a:t>What is Software Engineering?</a:t>
            </a:r>
          </a:p>
        </p:txBody>
      </p:sp>
      <p:sp>
        <p:nvSpPr>
          <p:cNvPr id="16388" name="Rectangle 3">
            <a:extLst>
              <a:ext uri="{FF2B5EF4-FFF2-40B4-BE49-F238E27FC236}">
                <a16:creationId xmlns:a16="http://schemas.microsoft.com/office/drawing/2014/main" id="{B53CBB6C-4B7C-4333-B735-8FBB854346DD}"/>
              </a:ext>
            </a:extLst>
          </p:cNvPr>
          <p:cNvSpPr>
            <a:spLocks noGrp="1" noChangeArrowheads="1"/>
          </p:cNvSpPr>
          <p:nvPr>
            <p:ph type="body" idx="1"/>
          </p:nvPr>
        </p:nvSpPr>
        <p:spPr/>
        <p:txBody>
          <a:bodyPr/>
          <a:lstStyle/>
          <a:p>
            <a:pPr marL="0" indent="0"/>
            <a:r>
              <a:rPr lang="en-US" altLang="en-US"/>
              <a:t>Cost, time and other constraints</a:t>
            </a:r>
          </a:p>
          <a:p>
            <a:pPr lvl="1"/>
            <a:r>
              <a:rPr lang="en-US" altLang="en-US"/>
              <a:t>Finite resources</a:t>
            </a:r>
          </a:p>
          <a:p>
            <a:pPr lvl="1"/>
            <a:r>
              <a:rPr lang="en-US" altLang="en-US"/>
              <a:t>The benefit must outweigh the cost</a:t>
            </a:r>
          </a:p>
          <a:p>
            <a:pPr lvl="1"/>
            <a:r>
              <a:rPr lang="en-US" altLang="en-US"/>
              <a:t>Others are competing to do the job cheaper and faster</a:t>
            </a:r>
          </a:p>
          <a:p>
            <a:pPr lvl="1"/>
            <a:r>
              <a:rPr lang="en-US" altLang="en-US"/>
              <a:t>Inaccurate estimates of cost and time have caused many project failures</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Number Placeholder 5">
            <a:extLst>
              <a:ext uri="{FF2B5EF4-FFF2-40B4-BE49-F238E27FC236}">
                <a16:creationId xmlns:a16="http://schemas.microsoft.com/office/drawing/2014/main" id="{CEB71494-C50D-4597-A39C-BCD68A29956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75B98A5-FE48-4600-AEBD-E6D5CC78CB76}" type="slidenum">
              <a:rPr lang="en-US" altLang="en-US" sz="1400" b="0"/>
              <a:pPr>
                <a:spcBef>
                  <a:spcPct val="0"/>
                </a:spcBef>
              </a:pPr>
              <a:t>120</a:t>
            </a:fld>
            <a:endParaRPr lang="en-US" altLang="en-US" sz="1400" b="0"/>
          </a:p>
        </p:txBody>
      </p:sp>
      <p:sp>
        <p:nvSpPr>
          <p:cNvPr id="130051" name="Rectangle 1026">
            <a:extLst>
              <a:ext uri="{FF2B5EF4-FFF2-40B4-BE49-F238E27FC236}">
                <a16:creationId xmlns:a16="http://schemas.microsoft.com/office/drawing/2014/main" id="{EDDEAE3C-D1BF-4134-B980-4245A5974509}"/>
              </a:ext>
            </a:extLst>
          </p:cNvPr>
          <p:cNvSpPr>
            <a:spLocks noGrp="1" noChangeArrowheads="1"/>
          </p:cNvSpPr>
          <p:nvPr>
            <p:ph type="title"/>
          </p:nvPr>
        </p:nvSpPr>
        <p:spPr/>
        <p:txBody>
          <a:bodyPr/>
          <a:lstStyle/>
          <a:p>
            <a:r>
              <a:rPr lang="en-US" altLang="en-US"/>
              <a:t>Key code in  </a:t>
            </a:r>
            <a:r>
              <a:rPr lang="en-US" altLang="en-US">
                <a:latin typeface="Courier" pitchFamily="49" charset="0"/>
              </a:rPr>
              <a:t>EchoServer</a:t>
            </a:r>
            <a:endParaRPr lang="en-US" altLang="en-US"/>
          </a:p>
        </p:txBody>
      </p:sp>
      <p:sp>
        <p:nvSpPr>
          <p:cNvPr id="130052" name="Rectangle 1028">
            <a:extLst>
              <a:ext uri="{FF2B5EF4-FFF2-40B4-BE49-F238E27FC236}">
                <a16:creationId xmlns:a16="http://schemas.microsoft.com/office/drawing/2014/main" id="{17CAA552-94B2-4005-A5E5-7D6F2B066181}"/>
              </a:ext>
            </a:extLst>
          </p:cNvPr>
          <p:cNvSpPr>
            <a:spLocks noChangeArrowheads="1"/>
          </p:cNvSpPr>
          <p:nvPr/>
        </p:nvSpPr>
        <p:spPr bwMode="auto">
          <a:xfrm>
            <a:off x="1143000" y="1752600"/>
            <a:ext cx="80010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just">
              <a:spcBef>
                <a:spcPct val="0"/>
              </a:spcBef>
            </a:pPr>
            <a:r>
              <a:rPr lang="en-GB" altLang="en-US">
                <a:latin typeface="Courier" pitchFamily="49" charset="0"/>
                <a:cs typeface="Times" panose="02020603050405020304" pitchFamily="18" charset="0"/>
              </a:rPr>
              <a:t>public void handleMessageFromClient </a:t>
            </a:r>
          </a:p>
          <a:p>
            <a:pPr algn="just">
              <a:spcBef>
                <a:spcPct val="0"/>
              </a:spcBef>
            </a:pPr>
            <a:r>
              <a:rPr lang="en-GB" altLang="en-US">
                <a:latin typeface="Courier" pitchFamily="49" charset="0"/>
                <a:cs typeface="Times" panose="02020603050405020304" pitchFamily="18" charset="0"/>
              </a:rPr>
              <a:t>  (Object msg, ConnectionToClient client)</a:t>
            </a:r>
          </a:p>
          <a:p>
            <a:pPr algn="just">
              <a:spcBef>
                <a:spcPct val="0"/>
              </a:spcBef>
            </a:pPr>
            <a:r>
              <a:rPr lang="en-GB" altLang="en-US">
                <a:latin typeface="Courier" pitchFamily="49" charset="0"/>
                <a:cs typeface="Times" panose="02020603050405020304" pitchFamily="18" charset="0"/>
              </a:rPr>
              <a:t>{</a:t>
            </a:r>
          </a:p>
          <a:p>
            <a:pPr algn="just">
              <a:spcBef>
                <a:spcPct val="0"/>
              </a:spcBef>
            </a:pPr>
            <a:r>
              <a:rPr lang="en-GB" altLang="en-US">
                <a:latin typeface="Courier" pitchFamily="49" charset="0"/>
                <a:cs typeface="Times" panose="02020603050405020304" pitchFamily="18" charset="0"/>
              </a:rPr>
              <a:t>   System.out.println( </a:t>
            </a:r>
          </a:p>
          <a:p>
            <a:pPr algn="just">
              <a:spcBef>
                <a:spcPct val="0"/>
              </a:spcBef>
            </a:pPr>
            <a:r>
              <a:rPr lang="en-GB" altLang="en-US">
                <a:latin typeface="Courier" pitchFamily="49" charset="0"/>
                <a:cs typeface="Times" panose="02020603050405020304" pitchFamily="18" charset="0"/>
              </a:rPr>
              <a:t>     "Message received: "</a:t>
            </a:r>
          </a:p>
          <a:p>
            <a:pPr algn="just">
              <a:spcBef>
                <a:spcPct val="0"/>
              </a:spcBef>
            </a:pPr>
            <a:r>
              <a:rPr lang="en-GB" altLang="en-US">
                <a:latin typeface="Courier" pitchFamily="49" charset="0"/>
                <a:cs typeface="Times" panose="02020603050405020304" pitchFamily="18" charset="0"/>
              </a:rPr>
              <a:t>     + msg + " from " + client);</a:t>
            </a:r>
          </a:p>
          <a:p>
            <a:pPr algn="just">
              <a:spcBef>
                <a:spcPct val="0"/>
              </a:spcBef>
            </a:pPr>
            <a:r>
              <a:rPr lang="en-GB" altLang="en-US">
                <a:latin typeface="Courier" pitchFamily="49" charset="0"/>
                <a:cs typeface="Times" panose="02020603050405020304" pitchFamily="18" charset="0"/>
              </a:rPr>
              <a:t>   this.sendToAllClients(msg);</a:t>
            </a:r>
          </a:p>
          <a:p>
            <a:pPr algn="just">
              <a:spcBef>
                <a:spcPct val="0"/>
              </a:spcBef>
            </a:pPr>
            <a:r>
              <a:rPr lang="en-GB" altLang="en-US">
                <a:latin typeface="Courier" pitchFamily="49" charset="0"/>
                <a:cs typeface="Times" panose="02020603050405020304" pitchFamily="18" charset="0"/>
              </a:rPr>
              <a:t>}</a:t>
            </a:r>
          </a:p>
          <a:p>
            <a:pPr>
              <a:spcBef>
                <a:spcPct val="0"/>
              </a:spcBef>
            </a:pPr>
            <a:endParaRPr lang="en-GB" altLang="en-US" b="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Number Placeholder 5">
            <a:extLst>
              <a:ext uri="{FF2B5EF4-FFF2-40B4-BE49-F238E27FC236}">
                <a16:creationId xmlns:a16="http://schemas.microsoft.com/office/drawing/2014/main" id="{6F43ACD8-FE8B-4212-B6F9-DC9EB798C359}"/>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747AAF5-6B5D-466A-94C2-8E9ECB554281}" type="slidenum">
              <a:rPr lang="en-US" altLang="en-US" sz="1400" b="0"/>
              <a:pPr>
                <a:spcBef>
                  <a:spcPct val="0"/>
                </a:spcBef>
              </a:pPr>
              <a:t>121</a:t>
            </a:fld>
            <a:endParaRPr lang="en-US" altLang="en-US" sz="1400" b="0"/>
          </a:p>
        </p:txBody>
      </p:sp>
      <p:sp>
        <p:nvSpPr>
          <p:cNvPr id="131075" name="Rectangle 2">
            <a:extLst>
              <a:ext uri="{FF2B5EF4-FFF2-40B4-BE49-F238E27FC236}">
                <a16:creationId xmlns:a16="http://schemas.microsoft.com/office/drawing/2014/main" id="{A4E59315-FFCE-4B4A-8FB5-A96B3044586C}"/>
              </a:ext>
            </a:extLst>
          </p:cNvPr>
          <p:cNvSpPr>
            <a:spLocks noGrp="1" noChangeArrowheads="1"/>
          </p:cNvSpPr>
          <p:nvPr>
            <p:ph type="title"/>
          </p:nvPr>
        </p:nvSpPr>
        <p:spPr/>
        <p:txBody>
          <a:bodyPr/>
          <a:lstStyle/>
          <a:p>
            <a:r>
              <a:rPr lang="en-US" altLang="en-US">
                <a:cs typeface="Times" panose="02020603050405020304" pitchFamily="18" charset="0"/>
              </a:rPr>
              <a:t>The client</a:t>
            </a:r>
          </a:p>
        </p:txBody>
      </p:sp>
      <p:sp>
        <p:nvSpPr>
          <p:cNvPr id="131076" name="Rectangle 3">
            <a:extLst>
              <a:ext uri="{FF2B5EF4-FFF2-40B4-BE49-F238E27FC236}">
                <a16:creationId xmlns:a16="http://schemas.microsoft.com/office/drawing/2014/main" id="{8116A4F5-3B20-4138-876A-8BCB0CA73D08}"/>
              </a:ext>
            </a:extLst>
          </p:cNvPr>
          <p:cNvSpPr>
            <a:spLocks noGrp="1" noChangeArrowheads="1"/>
          </p:cNvSpPr>
          <p:nvPr>
            <p:ph type="body" idx="1"/>
          </p:nvPr>
        </p:nvSpPr>
        <p:spPr>
          <a:xfrm>
            <a:off x="914400" y="1066800"/>
            <a:ext cx="8534400" cy="4800600"/>
          </a:xfrm>
        </p:spPr>
        <p:txBody>
          <a:bodyPr/>
          <a:lstStyle/>
          <a:p>
            <a:pPr marL="0" indent="0"/>
            <a:r>
              <a:rPr lang="en-GB" altLang="en-US" sz="2000">
                <a:latin typeface="Times New Roman" panose="02020603050405020304" pitchFamily="18" charset="0"/>
                <a:cs typeface="Times" panose="02020603050405020304" pitchFamily="18" charset="0"/>
              </a:rPr>
              <a:t>When the client program starts, it creates instances of two classes:</a:t>
            </a:r>
          </a:p>
          <a:p>
            <a:pPr lvl="1"/>
            <a:r>
              <a:rPr lang="en-GB" altLang="en-US" sz="2000" b="1">
                <a:latin typeface="Courier" pitchFamily="49" charset="0"/>
                <a:cs typeface="Times" panose="02020603050405020304" pitchFamily="18" charset="0"/>
              </a:rPr>
              <a:t>ChatClient</a:t>
            </a:r>
            <a:r>
              <a:rPr lang="en-GB" altLang="en-US" sz="2000">
                <a:latin typeface="Times New Roman" panose="02020603050405020304" pitchFamily="18" charset="0"/>
                <a:cs typeface="Times" panose="02020603050405020304" pitchFamily="18" charset="0"/>
              </a:rPr>
              <a:t> </a:t>
            </a:r>
          </a:p>
          <a:p>
            <a:pPr lvl="2"/>
            <a:r>
              <a:rPr lang="en-GB" altLang="en-US" sz="2000">
                <a:cs typeface="Times" panose="02020603050405020304" pitchFamily="18" charset="0"/>
              </a:rPr>
              <a:t>A subclass of </a:t>
            </a:r>
            <a:r>
              <a:rPr lang="en-GB" altLang="en-US" sz="2000" b="1">
                <a:latin typeface="Courier" pitchFamily="49" charset="0"/>
                <a:cs typeface="Times" panose="02020603050405020304" pitchFamily="18" charset="0"/>
              </a:rPr>
              <a:t>AbstractClient</a:t>
            </a:r>
            <a:r>
              <a:rPr lang="en-GB" altLang="en-US" sz="2000">
                <a:cs typeface="Times" panose="02020603050405020304" pitchFamily="18" charset="0"/>
              </a:rPr>
              <a:t> </a:t>
            </a:r>
            <a:endParaRPr lang="en-US" altLang="en-US" sz="2000">
              <a:cs typeface="Times" panose="02020603050405020304" pitchFamily="18" charset="0"/>
            </a:endParaRPr>
          </a:p>
          <a:p>
            <a:pPr lvl="2"/>
            <a:r>
              <a:rPr lang="en-GB" altLang="en-US" sz="2000">
                <a:cs typeface="Times" panose="02020603050405020304" pitchFamily="18" charset="0"/>
              </a:rPr>
              <a:t>Overrides </a:t>
            </a:r>
            <a:r>
              <a:rPr lang="en-GB" altLang="en-US" sz="2000" b="1">
                <a:latin typeface="Courier" pitchFamily="49" charset="0"/>
                <a:cs typeface="Times" panose="02020603050405020304" pitchFamily="18" charset="0"/>
              </a:rPr>
              <a:t>handleMessageFromServer </a:t>
            </a:r>
            <a:endParaRPr lang="en-GB" altLang="en-US" sz="2000">
              <a:latin typeface="Times New Roman" panose="02020603050405020304" pitchFamily="18" charset="0"/>
              <a:cs typeface="Times" panose="02020603050405020304" pitchFamily="18" charset="0"/>
            </a:endParaRPr>
          </a:p>
          <a:p>
            <a:pPr lvl="3"/>
            <a:r>
              <a:rPr lang="en-GB" altLang="en-US" sz="1800">
                <a:latin typeface="Times New Roman" panose="02020603050405020304" pitchFamily="18" charset="0"/>
                <a:cs typeface="Times" panose="02020603050405020304" pitchFamily="18" charset="0"/>
              </a:rPr>
              <a:t>This calls the </a:t>
            </a:r>
            <a:r>
              <a:rPr lang="en-GB" altLang="en-US" sz="1800" b="1">
                <a:latin typeface="Courier" pitchFamily="49" charset="0"/>
                <a:cs typeface="Times" panose="02020603050405020304" pitchFamily="18" charset="0"/>
              </a:rPr>
              <a:t>display</a:t>
            </a:r>
            <a:r>
              <a:rPr lang="en-GB" altLang="en-US" sz="1800">
                <a:latin typeface="Times New Roman" panose="02020603050405020304" pitchFamily="18" charset="0"/>
                <a:cs typeface="Times" panose="02020603050405020304" pitchFamily="18" charset="0"/>
              </a:rPr>
              <a:t> method of the user interface</a:t>
            </a:r>
          </a:p>
          <a:p>
            <a:pPr lvl="1"/>
            <a:r>
              <a:rPr lang="en-GB" altLang="en-US" sz="2000" b="1">
                <a:latin typeface="Courier" pitchFamily="49" charset="0"/>
                <a:cs typeface="Times" panose="02020603050405020304" pitchFamily="18" charset="0"/>
              </a:rPr>
              <a:t>ClientConsole</a:t>
            </a:r>
            <a:endParaRPr lang="en-GB" altLang="en-US" sz="2000">
              <a:latin typeface="Times New Roman" panose="02020603050405020304" pitchFamily="18" charset="0"/>
              <a:cs typeface="Times" panose="02020603050405020304" pitchFamily="18" charset="0"/>
            </a:endParaRPr>
          </a:p>
          <a:p>
            <a:pPr lvl="2"/>
            <a:r>
              <a:rPr lang="en-GB" altLang="en-US" sz="2000">
                <a:latin typeface="Times New Roman" panose="02020603050405020304" pitchFamily="18" charset="0"/>
                <a:cs typeface="Times" panose="02020603050405020304" pitchFamily="18" charset="0"/>
              </a:rPr>
              <a:t>User interface class that implements the interface </a:t>
            </a:r>
            <a:r>
              <a:rPr lang="en-GB" altLang="en-US" sz="2000" b="1">
                <a:latin typeface="Courier" pitchFamily="49" charset="0"/>
                <a:cs typeface="Times" panose="02020603050405020304" pitchFamily="18" charset="0"/>
              </a:rPr>
              <a:t>ChatIF</a:t>
            </a:r>
            <a:endParaRPr lang="en-GB" altLang="en-US" sz="2000">
              <a:latin typeface="Times New Roman" panose="02020603050405020304" pitchFamily="18" charset="0"/>
              <a:cs typeface="Times" panose="02020603050405020304" pitchFamily="18" charset="0"/>
            </a:endParaRPr>
          </a:p>
          <a:p>
            <a:pPr lvl="3"/>
            <a:r>
              <a:rPr lang="en-GB" altLang="en-US" sz="1800">
                <a:latin typeface="Times New Roman" panose="02020603050405020304" pitchFamily="18" charset="0"/>
                <a:cs typeface="Times" panose="02020603050405020304" pitchFamily="18" charset="0"/>
              </a:rPr>
              <a:t>Hence implements </a:t>
            </a:r>
            <a:r>
              <a:rPr lang="en-GB" altLang="en-US" sz="1800" b="1">
                <a:latin typeface="Courier" pitchFamily="49" charset="0"/>
                <a:cs typeface="Times" panose="02020603050405020304" pitchFamily="18" charset="0"/>
              </a:rPr>
              <a:t>display</a:t>
            </a:r>
            <a:r>
              <a:rPr lang="en-GB" altLang="en-US" sz="1800">
                <a:latin typeface="Times New Roman" panose="02020603050405020304" pitchFamily="18" charset="0"/>
                <a:cs typeface="Times" panose="02020603050405020304" pitchFamily="18" charset="0"/>
              </a:rPr>
              <a:t> which outputs to the console</a:t>
            </a:r>
          </a:p>
          <a:p>
            <a:pPr lvl="2"/>
            <a:r>
              <a:rPr lang="en-GB" altLang="en-US" sz="2000">
                <a:latin typeface="Times New Roman" panose="02020603050405020304" pitchFamily="18" charset="0"/>
                <a:cs typeface="Times" panose="02020603050405020304" pitchFamily="18" charset="0"/>
              </a:rPr>
              <a:t>Accepts user input by calling </a:t>
            </a:r>
            <a:r>
              <a:rPr lang="en-GB" altLang="en-US" sz="2000" b="1">
                <a:latin typeface="Courier" pitchFamily="49" charset="0"/>
                <a:cs typeface="Times" panose="02020603050405020304" pitchFamily="18" charset="0"/>
              </a:rPr>
              <a:t>accept</a:t>
            </a:r>
            <a:r>
              <a:rPr lang="en-GB" altLang="en-US" sz="2000">
                <a:latin typeface="Times New Roman" panose="02020603050405020304" pitchFamily="18" charset="0"/>
                <a:cs typeface="Times" panose="02020603050405020304" pitchFamily="18" charset="0"/>
              </a:rPr>
              <a:t> in its </a:t>
            </a:r>
            <a:r>
              <a:rPr lang="en-GB" altLang="en-US" sz="2000" b="1">
                <a:latin typeface="Courier" pitchFamily="49" charset="0"/>
                <a:cs typeface="Times" panose="02020603050405020304" pitchFamily="18" charset="0"/>
              </a:rPr>
              <a:t>run</a:t>
            </a:r>
            <a:r>
              <a:rPr lang="en-GB" altLang="en-US" sz="2000">
                <a:latin typeface="Times New Roman" panose="02020603050405020304" pitchFamily="18" charset="0"/>
                <a:cs typeface="Times" panose="02020603050405020304" pitchFamily="18" charset="0"/>
              </a:rPr>
              <a:t> method</a:t>
            </a:r>
          </a:p>
          <a:p>
            <a:pPr lvl="2"/>
            <a:r>
              <a:rPr lang="en-GB" altLang="en-US" sz="2000">
                <a:latin typeface="Times New Roman" panose="02020603050405020304" pitchFamily="18" charset="0"/>
                <a:cs typeface="Times" panose="02020603050405020304" pitchFamily="18" charset="0"/>
              </a:rPr>
              <a:t>Sends all user input to the </a:t>
            </a:r>
            <a:r>
              <a:rPr lang="en-GB" altLang="en-US" sz="2000" b="1">
                <a:latin typeface="Courier" pitchFamily="49" charset="0"/>
                <a:cs typeface="Times" panose="02020603050405020304" pitchFamily="18" charset="0"/>
              </a:rPr>
              <a:t>ChatClient</a:t>
            </a:r>
            <a:r>
              <a:rPr lang="en-GB" altLang="en-US" sz="2000">
                <a:latin typeface="Times New Roman" panose="02020603050405020304" pitchFamily="18" charset="0"/>
                <a:cs typeface="Times" panose="02020603050405020304" pitchFamily="18" charset="0"/>
              </a:rPr>
              <a:t> by calling its </a:t>
            </a:r>
            <a:r>
              <a:rPr lang="en-GB" altLang="en-US" sz="2000" b="1">
                <a:latin typeface="Courier" pitchFamily="49" charset="0"/>
                <a:cs typeface="Times" panose="02020603050405020304" pitchFamily="18" charset="0"/>
              </a:rPr>
              <a:t>handleMessageFromClientUI </a:t>
            </a:r>
          </a:p>
          <a:p>
            <a:pPr lvl="3"/>
            <a:r>
              <a:rPr lang="en-GB" altLang="en-US" sz="1800">
                <a:latin typeface="Times New Roman" panose="02020603050405020304" pitchFamily="18" charset="0"/>
                <a:cs typeface="Times" panose="02020603050405020304" pitchFamily="18" charset="0"/>
              </a:rPr>
              <a:t>This, in turn, calls </a:t>
            </a:r>
            <a:r>
              <a:rPr lang="en-GB" altLang="en-US" sz="1800" b="1">
                <a:latin typeface="Courier" pitchFamily="49" charset="0"/>
                <a:cs typeface="Times" panose="02020603050405020304" pitchFamily="18" charset="0"/>
              </a:rPr>
              <a:t>sendToServer</a:t>
            </a:r>
            <a:endParaRPr lang="en-GB" altLang="en-US" sz="1800">
              <a:cs typeface="Times" panose="02020603050405020304" pitchFamily="18" charset="0"/>
            </a:endParaRPr>
          </a:p>
          <a:p>
            <a:pPr lvl="2"/>
            <a:endParaRPr lang="en-US" altLang="en-US" sz="1800">
              <a:latin typeface="Times New Roman" panose="02020603050405020304" pitchFamily="18" charset="0"/>
              <a:cs typeface="Times" panose="02020603050405020304" pitchFamily="18" charset="0"/>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Number Placeholder 5">
            <a:extLst>
              <a:ext uri="{FF2B5EF4-FFF2-40B4-BE49-F238E27FC236}">
                <a16:creationId xmlns:a16="http://schemas.microsoft.com/office/drawing/2014/main" id="{3C13030D-939A-4330-8851-740513AFE52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C9DF7AB-BF38-49FD-BB22-F958FE38F141}" type="slidenum">
              <a:rPr lang="en-US" altLang="en-US" sz="1400" b="0"/>
              <a:pPr>
                <a:spcBef>
                  <a:spcPct val="0"/>
                </a:spcBef>
              </a:pPr>
              <a:t>122</a:t>
            </a:fld>
            <a:endParaRPr lang="en-US" altLang="en-US" sz="1400" b="0"/>
          </a:p>
        </p:txBody>
      </p:sp>
      <p:sp>
        <p:nvSpPr>
          <p:cNvPr id="132099" name="Rectangle 2">
            <a:extLst>
              <a:ext uri="{FF2B5EF4-FFF2-40B4-BE49-F238E27FC236}">
                <a16:creationId xmlns:a16="http://schemas.microsoft.com/office/drawing/2014/main" id="{7A99C247-C11A-48A1-B50E-D2688312B870}"/>
              </a:ext>
            </a:extLst>
          </p:cNvPr>
          <p:cNvSpPr>
            <a:spLocks noGrp="1" noChangeArrowheads="1"/>
          </p:cNvSpPr>
          <p:nvPr>
            <p:ph type="title"/>
          </p:nvPr>
        </p:nvSpPr>
        <p:spPr/>
        <p:txBody>
          <a:bodyPr/>
          <a:lstStyle/>
          <a:p>
            <a:r>
              <a:rPr lang="en-US" altLang="en-US"/>
              <a:t>Key code in </a:t>
            </a:r>
            <a:r>
              <a:rPr lang="en-US" altLang="en-US">
                <a:latin typeface="Courier" pitchFamily="49" charset="0"/>
              </a:rPr>
              <a:t>ChatClient</a:t>
            </a:r>
            <a:endParaRPr lang="en-US" altLang="en-US"/>
          </a:p>
        </p:txBody>
      </p:sp>
      <p:sp>
        <p:nvSpPr>
          <p:cNvPr id="132100" name="Rectangle 4">
            <a:extLst>
              <a:ext uri="{FF2B5EF4-FFF2-40B4-BE49-F238E27FC236}">
                <a16:creationId xmlns:a16="http://schemas.microsoft.com/office/drawing/2014/main" id="{CF8C1768-AC12-4172-9AF8-D1384ABB7025}"/>
              </a:ext>
            </a:extLst>
          </p:cNvPr>
          <p:cNvSpPr>
            <a:spLocks noChangeArrowheads="1"/>
          </p:cNvSpPr>
          <p:nvPr/>
        </p:nvSpPr>
        <p:spPr bwMode="auto">
          <a:xfrm>
            <a:off x="914400" y="1143000"/>
            <a:ext cx="74676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just">
              <a:spcBef>
                <a:spcPct val="0"/>
              </a:spcBef>
            </a:pPr>
            <a:r>
              <a:rPr lang="en-GB" altLang="en-US" sz="2000">
                <a:latin typeface="Courier" pitchFamily="49" charset="0"/>
                <a:cs typeface="Times" panose="02020603050405020304" pitchFamily="18" charset="0"/>
              </a:rPr>
              <a:t>public void handleMessageFromClientUI(</a:t>
            </a:r>
          </a:p>
          <a:p>
            <a:pPr algn="just">
              <a:spcBef>
                <a:spcPct val="0"/>
              </a:spcBef>
            </a:pPr>
            <a:r>
              <a:rPr lang="en-GB" altLang="en-US" sz="2000">
                <a:latin typeface="Courier" pitchFamily="49" charset="0"/>
                <a:cs typeface="Times" panose="02020603050405020304" pitchFamily="18" charset="0"/>
              </a:rPr>
              <a:t>  String message)</a:t>
            </a:r>
          </a:p>
          <a:p>
            <a:pPr algn="just">
              <a:spcBef>
                <a:spcPct val="0"/>
              </a:spcBef>
            </a:pPr>
            <a:r>
              <a:rPr lang="en-GB" altLang="en-US" sz="2000">
                <a:latin typeface="Courier" pitchFamily="49" charset="0"/>
                <a:cs typeface="Times" panose="02020603050405020304" pitchFamily="18" charset="0"/>
              </a:rPr>
              <a:t>{</a:t>
            </a:r>
          </a:p>
          <a:p>
            <a:pPr algn="just">
              <a:spcBef>
                <a:spcPct val="0"/>
              </a:spcBef>
            </a:pPr>
            <a:r>
              <a:rPr lang="en-GB" altLang="en-US" sz="2000">
                <a:latin typeface="Courier" pitchFamily="49" charset="0"/>
                <a:cs typeface="Times" panose="02020603050405020304" pitchFamily="18" charset="0"/>
              </a:rPr>
              <a:t>  try</a:t>
            </a:r>
          </a:p>
          <a:p>
            <a:pPr algn="just">
              <a:spcBef>
                <a:spcPct val="0"/>
              </a:spcBef>
            </a:pPr>
            <a:r>
              <a:rPr lang="en-GB" altLang="en-US" sz="2000">
                <a:latin typeface="Courier" pitchFamily="49" charset="0"/>
                <a:cs typeface="Times" panose="02020603050405020304" pitchFamily="18" charset="0"/>
              </a:rPr>
              <a:t>  {</a:t>
            </a:r>
          </a:p>
          <a:p>
            <a:pPr algn="just">
              <a:spcBef>
                <a:spcPct val="0"/>
              </a:spcBef>
            </a:pPr>
            <a:r>
              <a:rPr lang="en-GB" altLang="en-US" sz="2000">
                <a:latin typeface="Courier" pitchFamily="49" charset="0"/>
                <a:cs typeface="Times" panose="02020603050405020304" pitchFamily="18" charset="0"/>
              </a:rPr>
              <a:t>    sendToServer(message);</a:t>
            </a:r>
          </a:p>
          <a:p>
            <a:pPr algn="just">
              <a:spcBef>
                <a:spcPct val="0"/>
              </a:spcBef>
            </a:pPr>
            <a:r>
              <a:rPr lang="en-GB" altLang="en-US" sz="2000">
                <a:latin typeface="Courier" pitchFamily="49" charset="0"/>
                <a:cs typeface="Times" panose="02020603050405020304" pitchFamily="18" charset="0"/>
              </a:rPr>
              <a:t>  }</a:t>
            </a:r>
          </a:p>
          <a:p>
            <a:pPr algn="just">
              <a:spcBef>
                <a:spcPct val="0"/>
              </a:spcBef>
            </a:pPr>
            <a:r>
              <a:rPr lang="en-GB" altLang="en-US" sz="2000">
                <a:latin typeface="Courier" pitchFamily="49" charset="0"/>
                <a:cs typeface="Times" panose="02020603050405020304" pitchFamily="18" charset="0"/>
              </a:rPr>
              <a:t>  catch(IOException e)</a:t>
            </a:r>
          </a:p>
          <a:p>
            <a:pPr algn="just">
              <a:spcBef>
                <a:spcPct val="0"/>
              </a:spcBef>
            </a:pPr>
            <a:r>
              <a:rPr lang="en-GB" altLang="en-US" sz="2000">
                <a:latin typeface="Courier" pitchFamily="49" charset="0"/>
                <a:cs typeface="Times" panose="02020603050405020304" pitchFamily="18" charset="0"/>
              </a:rPr>
              <a:t>  {</a:t>
            </a:r>
          </a:p>
          <a:p>
            <a:pPr algn="just">
              <a:spcBef>
                <a:spcPct val="0"/>
              </a:spcBef>
            </a:pPr>
            <a:r>
              <a:rPr lang="en-GB" altLang="en-US" sz="2000">
                <a:latin typeface="Courier" pitchFamily="49" charset="0"/>
                <a:cs typeface="Times" panose="02020603050405020304" pitchFamily="18" charset="0"/>
              </a:rPr>
              <a:t>    clientUI.display (</a:t>
            </a:r>
          </a:p>
          <a:p>
            <a:pPr algn="just">
              <a:spcBef>
                <a:spcPct val="0"/>
              </a:spcBef>
            </a:pPr>
            <a:r>
              <a:rPr lang="en-GB" altLang="en-US" sz="2000">
                <a:latin typeface="Courier" pitchFamily="49" charset="0"/>
                <a:cs typeface="Times" panose="02020603050405020304" pitchFamily="18" charset="0"/>
              </a:rPr>
              <a:t>       "Could not send message. " +</a:t>
            </a:r>
          </a:p>
          <a:p>
            <a:pPr algn="just">
              <a:spcBef>
                <a:spcPct val="0"/>
              </a:spcBef>
            </a:pPr>
            <a:r>
              <a:rPr lang="en-GB" altLang="en-US" sz="2000">
                <a:latin typeface="Courier" pitchFamily="49" charset="0"/>
                <a:cs typeface="Times" panose="02020603050405020304" pitchFamily="18" charset="0"/>
              </a:rPr>
              <a:t>       "Terminating client.");</a:t>
            </a:r>
          </a:p>
          <a:p>
            <a:pPr algn="just">
              <a:spcBef>
                <a:spcPct val="0"/>
              </a:spcBef>
            </a:pPr>
            <a:r>
              <a:rPr lang="en-GB" altLang="en-US" sz="2000">
                <a:latin typeface="Courier" pitchFamily="49" charset="0"/>
                <a:cs typeface="Times" panose="02020603050405020304" pitchFamily="18" charset="0"/>
              </a:rPr>
              <a:t>    quit();</a:t>
            </a:r>
          </a:p>
          <a:p>
            <a:pPr algn="just">
              <a:spcBef>
                <a:spcPct val="0"/>
              </a:spcBef>
            </a:pPr>
            <a:r>
              <a:rPr lang="en-GB" altLang="en-US" sz="2000">
                <a:latin typeface="Courier" pitchFamily="49" charset="0"/>
                <a:cs typeface="Times" panose="02020603050405020304" pitchFamily="18" charset="0"/>
              </a:rPr>
              <a:t>  }</a:t>
            </a:r>
          </a:p>
          <a:p>
            <a:pPr algn="just">
              <a:spcBef>
                <a:spcPct val="0"/>
              </a:spcBef>
            </a:pPr>
            <a:r>
              <a:rPr lang="en-GB" altLang="en-US" sz="2000">
                <a:latin typeface="Courier" pitchFamily="49" charset="0"/>
                <a:cs typeface="Times" panose="02020603050405020304" pitchFamily="18" charset="0"/>
              </a:rPr>
              <a:t>}</a:t>
            </a:r>
          </a:p>
          <a:p>
            <a:pPr>
              <a:spcBef>
                <a:spcPct val="0"/>
              </a:spcBef>
            </a:pPr>
            <a:endParaRPr lang="en-GB" altLang="en-US" sz="2000" b="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Number Placeholder 5">
            <a:extLst>
              <a:ext uri="{FF2B5EF4-FFF2-40B4-BE49-F238E27FC236}">
                <a16:creationId xmlns:a16="http://schemas.microsoft.com/office/drawing/2014/main" id="{B26E17DB-75B9-471C-AEE2-3B16B90F7E6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8E7CB9C-DA83-4F28-A321-EF4ED2E77A8A}" type="slidenum">
              <a:rPr lang="en-US" altLang="en-US" sz="1400" b="0"/>
              <a:pPr>
                <a:spcBef>
                  <a:spcPct val="0"/>
                </a:spcBef>
              </a:pPr>
              <a:t>123</a:t>
            </a:fld>
            <a:endParaRPr lang="en-US" altLang="en-US" sz="1400" b="0"/>
          </a:p>
        </p:txBody>
      </p:sp>
      <p:sp>
        <p:nvSpPr>
          <p:cNvPr id="133123" name="Rectangle 1026">
            <a:extLst>
              <a:ext uri="{FF2B5EF4-FFF2-40B4-BE49-F238E27FC236}">
                <a16:creationId xmlns:a16="http://schemas.microsoft.com/office/drawing/2014/main" id="{DF5C1A48-4B30-4CDA-A7EE-706F3F81C98D}"/>
              </a:ext>
            </a:extLst>
          </p:cNvPr>
          <p:cNvSpPr>
            <a:spLocks noGrp="1" noChangeArrowheads="1"/>
          </p:cNvSpPr>
          <p:nvPr>
            <p:ph type="title"/>
          </p:nvPr>
        </p:nvSpPr>
        <p:spPr/>
        <p:txBody>
          <a:bodyPr/>
          <a:lstStyle/>
          <a:p>
            <a:r>
              <a:rPr lang="en-US" altLang="en-US"/>
              <a:t>Key code in </a:t>
            </a:r>
            <a:r>
              <a:rPr lang="en-US" altLang="en-US">
                <a:latin typeface="Courier" pitchFamily="49" charset="0"/>
              </a:rPr>
              <a:t>ChatClient</a:t>
            </a:r>
            <a:r>
              <a:rPr lang="en-US" altLang="en-US"/>
              <a:t> - continued</a:t>
            </a:r>
          </a:p>
        </p:txBody>
      </p:sp>
      <p:sp>
        <p:nvSpPr>
          <p:cNvPr id="133124" name="Rectangle 1028">
            <a:extLst>
              <a:ext uri="{FF2B5EF4-FFF2-40B4-BE49-F238E27FC236}">
                <a16:creationId xmlns:a16="http://schemas.microsoft.com/office/drawing/2014/main" id="{C6694F45-CEF0-4873-9F80-5A29D5C9A4BD}"/>
              </a:ext>
            </a:extLst>
          </p:cNvPr>
          <p:cNvSpPr>
            <a:spLocks noGrp="1" noChangeArrowheads="1"/>
          </p:cNvSpPr>
          <p:nvPr>
            <p:ph type="body" idx="1"/>
          </p:nvPr>
        </p:nvSpPr>
        <p:spPr>
          <a:noFill/>
        </p:spPr>
        <p:txBody>
          <a:bodyPr/>
          <a:lstStyle/>
          <a:p>
            <a:pPr marL="0" indent="0" algn="just"/>
            <a:r>
              <a:rPr lang="en-GB" altLang="en-US" sz="2000">
                <a:latin typeface="Courier" pitchFamily="49" charset="0"/>
                <a:cs typeface="Times" panose="02020603050405020304" pitchFamily="18" charset="0"/>
              </a:rPr>
              <a:t>public void handleMessageFromServer(Object msg) </a:t>
            </a:r>
          </a:p>
          <a:p>
            <a:pPr marL="0" indent="0" algn="just"/>
            <a:r>
              <a:rPr lang="en-GB" altLang="en-US" sz="2000">
                <a:latin typeface="Courier" pitchFamily="49" charset="0"/>
                <a:cs typeface="Times" panose="02020603050405020304" pitchFamily="18" charset="0"/>
              </a:rPr>
              <a:t>{</a:t>
            </a:r>
          </a:p>
          <a:p>
            <a:pPr marL="0" indent="0" algn="just"/>
            <a:r>
              <a:rPr lang="en-GB" altLang="en-US" sz="2000">
                <a:latin typeface="Courier" pitchFamily="49" charset="0"/>
                <a:cs typeface="Times" panose="02020603050405020304" pitchFamily="18" charset="0"/>
              </a:rPr>
              <a:t>  clientUI.display(msg.toString());</a:t>
            </a:r>
          </a:p>
          <a:p>
            <a:pPr marL="0" indent="0" algn="just"/>
            <a:r>
              <a:rPr lang="en-GB" altLang="en-US" sz="2000">
                <a:latin typeface="Courier" pitchFamily="49" charset="0"/>
                <a:cs typeface="Times" panose="02020603050405020304" pitchFamily="18" charset="0"/>
              </a:rPr>
              <a:t>}</a:t>
            </a:r>
          </a:p>
          <a:p>
            <a:pPr marL="0" indent="0"/>
            <a:endParaRPr lang="en-GB" altLang="en-US" sz="2000">
              <a:latin typeface="Courier" pitchFamily="49"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Number Placeholder 5">
            <a:extLst>
              <a:ext uri="{FF2B5EF4-FFF2-40B4-BE49-F238E27FC236}">
                <a16:creationId xmlns:a16="http://schemas.microsoft.com/office/drawing/2014/main" id="{7259C758-EB8A-423C-AC35-244DD0A2FE8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8DD79900-AF50-462C-9DFD-B944800842F4}" type="slidenum">
              <a:rPr lang="en-US" altLang="en-US" sz="1400" b="0"/>
              <a:pPr>
                <a:spcBef>
                  <a:spcPct val="0"/>
                </a:spcBef>
              </a:pPr>
              <a:t>124</a:t>
            </a:fld>
            <a:endParaRPr lang="en-US" altLang="en-US" sz="1400" b="0"/>
          </a:p>
        </p:txBody>
      </p:sp>
      <p:sp>
        <p:nvSpPr>
          <p:cNvPr id="134147" name="Rectangle 2">
            <a:extLst>
              <a:ext uri="{FF2B5EF4-FFF2-40B4-BE49-F238E27FC236}">
                <a16:creationId xmlns:a16="http://schemas.microsoft.com/office/drawing/2014/main" id="{E7CEDFBF-4DD0-451A-816C-9E1571D0FABB}"/>
              </a:ext>
            </a:extLst>
          </p:cNvPr>
          <p:cNvSpPr>
            <a:spLocks noGrp="1" noChangeArrowheads="1"/>
          </p:cNvSpPr>
          <p:nvPr>
            <p:ph type="title"/>
          </p:nvPr>
        </p:nvSpPr>
        <p:spPr/>
        <p:txBody>
          <a:bodyPr/>
          <a:lstStyle/>
          <a:p>
            <a:r>
              <a:rPr lang="en-GB" altLang="en-US">
                <a:cs typeface="Times" panose="02020603050405020304" pitchFamily="18" charset="0"/>
              </a:rPr>
              <a:t>Risks when reusing technology</a:t>
            </a:r>
            <a:endParaRPr lang="en-GB" altLang="en-US">
              <a:latin typeface="Times New Roman" panose="02020603050405020304" pitchFamily="18" charset="0"/>
              <a:cs typeface="Times" panose="02020603050405020304" pitchFamily="18" charset="0"/>
            </a:endParaRPr>
          </a:p>
        </p:txBody>
      </p:sp>
      <p:sp>
        <p:nvSpPr>
          <p:cNvPr id="134148" name="Rectangle 3">
            <a:extLst>
              <a:ext uri="{FF2B5EF4-FFF2-40B4-BE49-F238E27FC236}">
                <a16:creationId xmlns:a16="http://schemas.microsoft.com/office/drawing/2014/main" id="{559EC817-8261-4EB5-90CF-0BFCC108F91E}"/>
              </a:ext>
            </a:extLst>
          </p:cNvPr>
          <p:cNvSpPr>
            <a:spLocks noGrp="1" noChangeArrowheads="1"/>
          </p:cNvSpPr>
          <p:nvPr>
            <p:ph type="body" idx="1"/>
          </p:nvPr>
        </p:nvSpPr>
        <p:spPr/>
        <p:txBody>
          <a:bodyPr/>
          <a:lstStyle/>
          <a:p>
            <a:pPr lvl="1"/>
            <a:r>
              <a:rPr lang="en-GB" altLang="en-US" b="1">
                <a:latin typeface="Times New Roman" panose="02020603050405020304" pitchFamily="18" charset="0"/>
                <a:cs typeface="Times" panose="02020603050405020304" pitchFamily="18" charset="0"/>
              </a:rPr>
              <a:t>Poor quality reusable components</a:t>
            </a:r>
            <a:r>
              <a:rPr lang="en-US" altLang="en-US">
                <a:latin typeface="Times New Roman" panose="02020603050405020304" pitchFamily="18" charset="0"/>
                <a:cs typeface="Times" panose="02020603050405020304" pitchFamily="18" charset="0"/>
              </a:rPr>
              <a:t> </a:t>
            </a:r>
          </a:p>
          <a:p>
            <a:pPr lvl="2"/>
            <a:r>
              <a:rPr lang="en-GB" altLang="en-US" i="1">
                <a:latin typeface="Times New Roman" panose="02020603050405020304" pitchFamily="18" charset="0"/>
                <a:cs typeface="Times" panose="02020603050405020304" pitchFamily="18" charset="0"/>
              </a:rPr>
              <a:t>Ensure that the developers of the reusable technology: </a:t>
            </a:r>
          </a:p>
          <a:p>
            <a:pPr lvl="3"/>
            <a:r>
              <a:rPr lang="en-GB" altLang="en-US" i="1">
                <a:latin typeface="Times New Roman" panose="02020603050405020304" pitchFamily="18" charset="0"/>
                <a:cs typeface="Times" panose="02020603050405020304" pitchFamily="18" charset="0"/>
              </a:rPr>
              <a:t>follow good software engineering practices</a:t>
            </a:r>
          </a:p>
          <a:p>
            <a:pPr lvl="3"/>
            <a:r>
              <a:rPr lang="en-GB" altLang="en-US" i="1">
                <a:latin typeface="Times New Roman" panose="02020603050405020304" pitchFamily="18" charset="0"/>
                <a:cs typeface="Times" panose="02020603050405020304" pitchFamily="18" charset="0"/>
              </a:rPr>
              <a:t> are willing to provide active support</a:t>
            </a:r>
            <a:r>
              <a:rPr lang="en-US" altLang="en-US">
                <a:latin typeface="Times New Roman" panose="02020603050405020304" pitchFamily="18" charset="0"/>
                <a:cs typeface="Times" panose="02020603050405020304" pitchFamily="18" charset="0"/>
              </a:rPr>
              <a:t> </a:t>
            </a:r>
          </a:p>
          <a:p>
            <a:pPr lvl="1"/>
            <a:endParaRPr lang="en-GB" altLang="en-US" b="1">
              <a:latin typeface="Times New Roman" panose="02020603050405020304" pitchFamily="18" charset="0"/>
              <a:cs typeface="Times" panose="02020603050405020304" pitchFamily="18" charset="0"/>
            </a:endParaRPr>
          </a:p>
          <a:p>
            <a:pPr lvl="1"/>
            <a:r>
              <a:rPr lang="en-GB" altLang="en-US" b="1">
                <a:latin typeface="Times New Roman" panose="02020603050405020304" pitchFamily="18" charset="0"/>
                <a:cs typeface="Times" panose="02020603050405020304" pitchFamily="18" charset="0"/>
              </a:rPr>
              <a:t>Compatibility not maintained</a:t>
            </a:r>
            <a:r>
              <a:rPr lang="en-US" altLang="en-US">
                <a:latin typeface="Times New Roman" panose="02020603050405020304" pitchFamily="18" charset="0"/>
                <a:cs typeface="Times" panose="02020603050405020304" pitchFamily="18" charset="0"/>
              </a:rPr>
              <a:t> </a:t>
            </a:r>
          </a:p>
          <a:p>
            <a:pPr lvl="2"/>
            <a:r>
              <a:rPr lang="en-GB" altLang="en-US" i="1">
                <a:latin typeface="Times New Roman" panose="02020603050405020304" pitchFamily="18" charset="0"/>
                <a:cs typeface="Times" panose="02020603050405020304" pitchFamily="18" charset="0"/>
              </a:rPr>
              <a:t>Avoid obscure features </a:t>
            </a:r>
          </a:p>
          <a:p>
            <a:pPr lvl="2"/>
            <a:r>
              <a:rPr lang="en-GB" altLang="en-US" i="1">
                <a:latin typeface="Times New Roman" panose="02020603050405020304" pitchFamily="18" charset="0"/>
                <a:cs typeface="Times" panose="02020603050405020304" pitchFamily="18" charset="0"/>
              </a:rPr>
              <a:t>Only re-use technology that others are also re-using</a:t>
            </a:r>
            <a:r>
              <a:rPr lang="en-US" altLang="en-US">
                <a:latin typeface="Times New Roman" panose="02020603050405020304" pitchFamily="18" charset="0"/>
                <a:cs typeface="Times" panose="02020603050405020304" pitchFamily="18" charset="0"/>
              </a:rPr>
              <a:t> </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Number Placeholder 5">
            <a:extLst>
              <a:ext uri="{FF2B5EF4-FFF2-40B4-BE49-F238E27FC236}">
                <a16:creationId xmlns:a16="http://schemas.microsoft.com/office/drawing/2014/main" id="{7417E4BF-10F9-4B96-A96E-A7907E3FE3D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270E2B95-9011-41B6-967C-C9E7281661E4}" type="slidenum">
              <a:rPr lang="en-US" altLang="en-US" sz="1400" b="0"/>
              <a:pPr>
                <a:spcBef>
                  <a:spcPct val="0"/>
                </a:spcBef>
              </a:pPr>
              <a:t>125</a:t>
            </a:fld>
            <a:endParaRPr lang="en-US" altLang="en-US" sz="1400" b="0"/>
          </a:p>
        </p:txBody>
      </p:sp>
      <p:sp>
        <p:nvSpPr>
          <p:cNvPr id="135171" name="Rectangle 1026">
            <a:extLst>
              <a:ext uri="{FF2B5EF4-FFF2-40B4-BE49-F238E27FC236}">
                <a16:creationId xmlns:a16="http://schemas.microsoft.com/office/drawing/2014/main" id="{D713587E-FD9A-41FA-8132-4554D4374055}"/>
              </a:ext>
            </a:extLst>
          </p:cNvPr>
          <p:cNvSpPr>
            <a:spLocks noGrp="1" noChangeArrowheads="1"/>
          </p:cNvSpPr>
          <p:nvPr>
            <p:ph type="title"/>
          </p:nvPr>
        </p:nvSpPr>
        <p:spPr/>
        <p:txBody>
          <a:bodyPr/>
          <a:lstStyle/>
          <a:p>
            <a:r>
              <a:rPr lang="en-GB" altLang="en-US">
                <a:cs typeface="Times" panose="02020603050405020304" pitchFamily="18" charset="0"/>
              </a:rPr>
              <a:t>Risks when developing reusable technology</a:t>
            </a:r>
            <a:r>
              <a:rPr lang="en-US" altLang="en-US">
                <a:latin typeface="Times New Roman" panose="02020603050405020304" pitchFamily="18" charset="0"/>
                <a:cs typeface="Times" panose="02020603050405020304" pitchFamily="18" charset="0"/>
              </a:rPr>
              <a:t> </a:t>
            </a:r>
          </a:p>
        </p:txBody>
      </p:sp>
      <p:sp>
        <p:nvSpPr>
          <p:cNvPr id="135172" name="Rectangle 1027">
            <a:extLst>
              <a:ext uri="{FF2B5EF4-FFF2-40B4-BE49-F238E27FC236}">
                <a16:creationId xmlns:a16="http://schemas.microsoft.com/office/drawing/2014/main" id="{1EE7EECE-1ADB-43F6-836C-3F754E24E694}"/>
              </a:ext>
            </a:extLst>
          </p:cNvPr>
          <p:cNvSpPr>
            <a:spLocks noGrp="1" noChangeArrowheads="1"/>
          </p:cNvSpPr>
          <p:nvPr>
            <p:ph type="body" idx="1"/>
          </p:nvPr>
        </p:nvSpPr>
        <p:spPr>
          <a:xfrm>
            <a:off x="990600" y="1447800"/>
            <a:ext cx="7924800" cy="4800600"/>
          </a:xfrm>
        </p:spPr>
        <p:txBody>
          <a:bodyPr/>
          <a:lstStyle/>
          <a:p>
            <a:pPr lvl="1"/>
            <a:r>
              <a:rPr lang="en-GB" altLang="en-US" b="1">
                <a:latin typeface="Times New Roman" panose="02020603050405020304" pitchFamily="18" charset="0"/>
                <a:cs typeface="Times" panose="02020603050405020304" pitchFamily="18" charset="0"/>
              </a:rPr>
              <a:t>Investment uncertainty</a:t>
            </a:r>
            <a:r>
              <a:rPr lang="en-US" altLang="en-US">
                <a:latin typeface="Times New Roman" panose="02020603050405020304" pitchFamily="18" charset="0"/>
                <a:cs typeface="Times" panose="02020603050405020304" pitchFamily="18" charset="0"/>
              </a:rPr>
              <a:t> </a:t>
            </a:r>
          </a:p>
          <a:p>
            <a:pPr lvl="2"/>
            <a:r>
              <a:rPr lang="en-GB" altLang="en-US" i="1">
                <a:latin typeface="Times New Roman" panose="02020603050405020304" pitchFamily="18" charset="0"/>
                <a:cs typeface="Times" panose="02020603050405020304" pitchFamily="18" charset="0"/>
              </a:rPr>
              <a:t>Plan the development of the reusable technology, just as if it was a product for a client</a:t>
            </a:r>
            <a:r>
              <a:rPr lang="en-US" altLang="en-US">
                <a:latin typeface="Times New Roman" panose="02020603050405020304" pitchFamily="18" charset="0"/>
                <a:cs typeface="Times" panose="02020603050405020304" pitchFamily="18" charset="0"/>
              </a:rPr>
              <a:t> </a:t>
            </a:r>
          </a:p>
          <a:p>
            <a:pPr lvl="1"/>
            <a:endParaRPr lang="en-GB" altLang="en-US" b="1">
              <a:latin typeface="Times New Roman" panose="02020603050405020304" pitchFamily="18" charset="0"/>
              <a:cs typeface="Times" panose="02020603050405020304" pitchFamily="18" charset="0"/>
            </a:endParaRPr>
          </a:p>
          <a:p>
            <a:pPr lvl="1"/>
            <a:r>
              <a:rPr lang="en-GB" altLang="en-US" b="1">
                <a:latin typeface="Times New Roman" panose="02020603050405020304" pitchFamily="18" charset="0"/>
                <a:cs typeface="Times" panose="02020603050405020304" pitchFamily="18" charset="0"/>
              </a:rPr>
              <a:t>The ‘not invented here syndrome’</a:t>
            </a:r>
            <a:r>
              <a:rPr lang="en-US" altLang="en-US">
                <a:latin typeface="Times New Roman" panose="02020603050405020304" pitchFamily="18" charset="0"/>
                <a:cs typeface="Times" panose="02020603050405020304" pitchFamily="18" charset="0"/>
              </a:rPr>
              <a:t> </a:t>
            </a:r>
          </a:p>
          <a:p>
            <a:pPr lvl="2"/>
            <a:r>
              <a:rPr lang="en-GB" altLang="en-US" i="1">
                <a:latin typeface="Times New Roman" panose="02020603050405020304" pitchFamily="18" charset="0"/>
                <a:cs typeface="Times" panose="02020603050405020304" pitchFamily="18" charset="0"/>
              </a:rPr>
              <a:t>Build confidence in the reusable technology by:</a:t>
            </a:r>
          </a:p>
          <a:p>
            <a:pPr lvl="3"/>
            <a:r>
              <a:rPr lang="en-GB" altLang="en-US" sz="2400" i="1">
                <a:latin typeface="Times New Roman" panose="02020603050405020304" pitchFamily="18" charset="0"/>
                <a:cs typeface="Times" panose="02020603050405020304" pitchFamily="18" charset="0"/>
              </a:rPr>
              <a:t>Guaranteeing support</a:t>
            </a:r>
          </a:p>
          <a:p>
            <a:pPr lvl="3"/>
            <a:r>
              <a:rPr lang="en-GB" altLang="en-US" sz="2400" i="1">
                <a:latin typeface="Times New Roman" panose="02020603050405020304" pitchFamily="18" charset="0"/>
                <a:cs typeface="Times" panose="02020603050405020304" pitchFamily="18" charset="0"/>
              </a:rPr>
              <a:t>Ensuring it is of high quality</a:t>
            </a:r>
          </a:p>
          <a:p>
            <a:pPr lvl="3"/>
            <a:r>
              <a:rPr lang="en-GB" altLang="en-US" sz="2400" i="1">
                <a:latin typeface="Times New Roman" panose="02020603050405020304" pitchFamily="18" charset="0"/>
                <a:cs typeface="Times" panose="02020603050405020304" pitchFamily="18" charset="0"/>
              </a:rPr>
              <a:t>Responding to the needs of its users</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Number Placeholder 5">
            <a:extLst>
              <a:ext uri="{FF2B5EF4-FFF2-40B4-BE49-F238E27FC236}">
                <a16:creationId xmlns:a16="http://schemas.microsoft.com/office/drawing/2014/main" id="{B3B2A5D8-6F49-46DE-B4BE-7CDB2CF070F2}"/>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888BAD1F-BC55-4D40-A9C8-B7BDB3045DFA}" type="slidenum">
              <a:rPr lang="en-US" altLang="en-US" sz="1400" b="0"/>
              <a:pPr>
                <a:spcBef>
                  <a:spcPct val="0"/>
                </a:spcBef>
              </a:pPr>
              <a:t>126</a:t>
            </a:fld>
            <a:endParaRPr lang="en-US" altLang="en-US" sz="1400" b="0"/>
          </a:p>
        </p:txBody>
      </p:sp>
      <p:sp>
        <p:nvSpPr>
          <p:cNvPr id="136195" name="Rectangle 2">
            <a:extLst>
              <a:ext uri="{FF2B5EF4-FFF2-40B4-BE49-F238E27FC236}">
                <a16:creationId xmlns:a16="http://schemas.microsoft.com/office/drawing/2014/main" id="{55D288B6-F17F-4532-AECE-F868CBB9D307}"/>
              </a:ext>
            </a:extLst>
          </p:cNvPr>
          <p:cNvSpPr>
            <a:spLocks noGrp="1" noChangeArrowheads="1"/>
          </p:cNvSpPr>
          <p:nvPr>
            <p:ph type="title"/>
          </p:nvPr>
        </p:nvSpPr>
        <p:spPr/>
        <p:txBody>
          <a:bodyPr/>
          <a:lstStyle/>
          <a:p>
            <a:r>
              <a:rPr lang="en-GB" altLang="en-US">
                <a:cs typeface="Times" panose="02020603050405020304" pitchFamily="18" charset="0"/>
              </a:rPr>
              <a:t>Risk when developing reusable technology – continued</a:t>
            </a:r>
            <a:endParaRPr lang="en-GB" altLang="en-US" sz="2800" i="1">
              <a:latin typeface="Times New Roman" panose="02020603050405020304" pitchFamily="18" charset="0"/>
              <a:cs typeface="Times" panose="02020603050405020304" pitchFamily="18" charset="0"/>
            </a:endParaRPr>
          </a:p>
        </p:txBody>
      </p:sp>
      <p:sp>
        <p:nvSpPr>
          <p:cNvPr id="136196" name="Rectangle 3">
            <a:extLst>
              <a:ext uri="{FF2B5EF4-FFF2-40B4-BE49-F238E27FC236}">
                <a16:creationId xmlns:a16="http://schemas.microsoft.com/office/drawing/2014/main" id="{A00FA106-69EF-486B-B6C4-0F985D76675E}"/>
              </a:ext>
            </a:extLst>
          </p:cNvPr>
          <p:cNvSpPr>
            <a:spLocks noGrp="1" noChangeArrowheads="1"/>
          </p:cNvSpPr>
          <p:nvPr>
            <p:ph type="body" idx="1"/>
          </p:nvPr>
        </p:nvSpPr>
        <p:spPr/>
        <p:txBody>
          <a:bodyPr/>
          <a:lstStyle/>
          <a:p>
            <a:pPr lvl="1"/>
            <a:r>
              <a:rPr lang="en-GB" altLang="en-US" b="1">
                <a:latin typeface="Times New Roman" panose="02020603050405020304" pitchFamily="18" charset="0"/>
                <a:cs typeface="Times" panose="02020603050405020304" pitchFamily="18" charset="0"/>
              </a:rPr>
              <a:t>Competition</a:t>
            </a:r>
            <a:r>
              <a:rPr lang="en-US" altLang="en-US">
                <a:latin typeface="Times New Roman" panose="02020603050405020304" pitchFamily="18" charset="0"/>
                <a:cs typeface="Times" panose="02020603050405020304" pitchFamily="18" charset="0"/>
              </a:rPr>
              <a:t> </a:t>
            </a:r>
          </a:p>
          <a:p>
            <a:pPr lvl="2"/>
            <a:r>
              <a:rPr lang="en-GB" altLang="en-US" i="1">
                <a:latin typeface="Times New Roman" panose="02020603050405020304" pitchFamily="18" charset="0"/>
                <a:cs typeface="Times" panose="02020603050405020304" pitchFamily="18" charset="0"/>
              </a:rPr>
              <a:t>The reusable technology must be as useful and as high quality as possible</a:t>
            </a:r>
            <a:r>
              <a:rPr lang="en-US" altLang="en-US">
                <a:latin typeface="Times New Roman" panose="02020603050405020304" pitchFamily="18" charset="0"/>
                <a:cs typeface="Times" panose="02020603050405020304" pitchFamily="18" charset="0"/>
              </a:rPr>
              <a:t>   </a:t>
            </a:r>
          </a:p>
          <a:p>
            <a:pPr lvl="1"/>
            <a:endParaRPr lang="en-GB" altLang="en-US" b="1">
              <a:cs typeface="Times" panose="02020603050405020304" pitchFamily="18" charset="0"/>
            </a:endParaRPr>
          </a:p>
          <a:p>
            <a:pPr lvl="1"/>
            <a:r>
              <a:rPr lang="en-GB" altLang="en-US" b="1">
                <a:cs typeface="Times" panose="02020603050405020304" pitchFamily="18" charset="0"/>
              </a:rPr>
              <a:t>Divergence</a:t>
            </a:r>
            <a:r>
              <a:rPr lang="en-US" altLang="en-US">
                <a:cs typeface="Times" panose="02020603050405020304" pitchFamily="18" charset="0"/>
              </a:rPr>
              <a:t> (tendency of various groups to change technology in different ways)</a:t>
            </a:r>
          </a:p>
          <a:p>
            <a:pPr lvl="2"/>
            <a:r>
              <a:rPr lang="en-GB" altLang="en-US" i="1">
                <a:latin typeface="Times New Roman" panose="02020603050405020304" pitchFamily="18" charset="0"/>
                <a:cs typeface="Times" panose="02020603050405020304" pitchFamily="18" charset="0"/>
              </a:rPr>
              <a:t>Design it to be general enough, test it and review it in advance</a:t>
            </a:r>
            <a:r>
              <a:rPr lang="en-US" altLang="en-US" sz="1800" i="1">
                <a:cs typeface="Times" panose="02020603050405020304" pitchFamily="18" charset="0"/>
              </a:rPr>
              <a:t> </a:t>
            </a:r>
            <a:r>
              <a:rPr lang="en-US" altLang="en-US" sz="1800">
                <a:cs typeface="Times" panose="02020603050405020304" pitchFamily="18" charset="0"/>
              </a:rPr>
              <a:t> </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Number Placeholder 5">
            <a:extLst>
              <a:ext uri="{FF2B5EF4-FFF2-40B4-BE49-F238E27FC236}">
                <a16:creationId xmlns:a16="http://schemas.microsoft.com/office/drawing/2014/main" id="{398E1991-1188-4A22-9D6B-223EAA090DC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C245A57-E985-4678-AF42-E399172722BC}" type="slidenum">
              <a:rPr lang="en-US" altLang="en-US" sz="1400" b="0"/>
              <a:pPr>
                <a:spcBef>
                  <a:spcPct val="0"/>
                </a:spcBef>
              </a:pPr>
              <a:t>127</a:t>
            </a:fld>
            <a:endParaRPr lang="en-US" altLang="en-US" sz="1400" b="0"/>
          </a:p>
        </p:txBody>
      </p:sp>
      <p:sp>
        <p:nvSpPr>
          <p:cNvPr id="137219" name="Rectangle 2">
            <a:extLst>
              <a:ext uri="{FF2B5EF4-FFF2-40B4-BE49-F238E27FC236}">
                <a16:creationId xmlns:a16="http://schemas.microsoft.com/office/drawing/2014/main" id="{B9F869B5-7158-421F-91D6-2E7E649BA152}"/>
              </a:ext>
            </a:extLst>
          </p:cNvPr>
          <p:cNvSpPr>
            <a:spLocks noGrp="1" noChangeArrowheads="1"/>
          </p:cNvSpPr>
          <p:nvPr>
            <p:ph type="title"/>
          </p:nvPr>
        </p:nvSpPr>
        <p:spPr/>
        <p:txBody>
          <a:bodyPr/>
          <a:lstStyle/>
          <a:p>
            <a:r>
              <a:rPr lang="en-GB" altLang="en-US">
                <a:cs typeface="Times" panose="02020603050405020304" pitchFamily="18" charset="0"/>
              </a:rPr>
              <a:t>Risks when adopting a client-server approach</a:t>
            </a:r>
          </a:p>
        </p:txBody>
      </p:sp>
      <p:sp>
        <p:nvSpPr>
          <p:cNvPr id="137220" name="Rectangle 3">
            <a:extLst>
              <a:ext uri="{FF2B5EF4-FFF2-40B4-BE49-F238E27FC236}">
                <a16:creationId xmlns:a16="http://schemas.microsoft.com/office/drawing/2014/main" id="{A7489EE8-2A02-4C8E-B205-796C104CD69A}"/>
              </a:ext>
            </a:extLst>
          </p:cNvPr>
          <p:cNvSpPr>
            <a:spLocks noGrp="1" noChangeArrowheads="1"/>
          </p:cNvSpPr>
          <p:nvPr>
            <p:ph type="body" idx="1"/>
          </p:nvPr>
        </p:nvSpPr>
        <p:spPr/>
        <p:txBody>
          <a:bodyPr/>
          <a:lstStyle/>
          <a:p>
            <a:pPr lvl="1"/>
            <a:r>
              <a:rPr lang="en-US" altLang="en-US" b="1">
                <a:latin typeface="Times New Roman" panose="02020603050405020304" pitchFamily="18" charset="0"/>
              </a:rPr>
              <a:t>Security</a:t>
            </a:r>
          </a:p>
          <a:p>
            <a:pPr lvl="2"/>
            <a:r>
              <a:rPr lang="en-GB" altLang="en-US" i="1">
                <a:cs typeface="Times" panose="02020603050405020304" pitchFamily="18" charset="0"/>
              </a:rPr>
              <a:t>Security is a big problem with no perfect solutions: consider the use of encryption, firewalls, ...</a:t>
            </a:r>
          </a:p>
          <a:p>
            <a:pPr lvl="1"/>
            <a:endParaRPr lang="en-US" altLang="en-US" b="1">
              <a:latin typeface="Times New Roman" panose="02020603050405020304" pitchFamily="18" charset="0"/>
            </a:endParaRPr>
          </a:p>
          <a:p>
            <a:pPr lvl="1"/>
            <a:r>
              <a:rPr lang="en-US" altLang="en-US" b="1">
                <a:latin typeface="Times New Roman" panose="02020603050405020304" pitchFamily="18" charset="0"/>
              </a:rPr>
              <a:t>Need for adaptive maintenance</a:t>
            </a:r>
          </a:p>
          <a:p>
            <a:pPr lvl="2"/>
            <a:r>
              <a:rPr lang="en-GB" altLang="en-US" i="1">
                <a:cs typeface="Times" panose="02020603050405020304" pitchFamily="18" charset="0"/>
              </a:rPr>
              <a:t>Ensure that all software is forward and backward compatible with other versions of clients and servers</a:t>
            </a:r>
            <a:endParaRPr lang="en-US" altLang="en-US" i="1">
              <a:cs typeface="Times"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EEC0EB18-C696-455E-ACE1-251104517B0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8AEDF2C8-F3DB-46B3-8359-D6E668D2D616}" type="slidenum">
              <a:rPr lang="en-US" altLang="en-US" sz="1400" b="0"/>
              <a:pPr>
                <a:spcBef>
                  <a:spcPct val="0"/>
                </a:spcBef>
              </a:pPr>
              <a:t>13</a:t>
            </a:fld>
            <a:endParaRPr lang="en-US" altLang="en-US" sz="1400" b="0"/>
          </a:p>
        </p:txBody>
      </p:sp>
      <p:sp>
        <p:nvSpPr>
          <p:cNvPr id="17411" name="Rectangle 2">
            <a:extLst>
              <a:ext uri="{FF2B5EF4-FFF2-40B4-BE49-F238E27FC236}">
                <a16:creationId xmlns:a16="http://schemas.microsoft.com/office/drawing/2014/main" id="{1221B455-9909-4E99-ACE8-03606F00E002}"/>
              </a:ext>
            </a:extLst>
          </p:cNvPr>
          <p:cNvSpPr>
            <a:spLocks noGrp="1" noChangeArrowheads="1"/>
          </p:cNvSpPr>
          <p:nvPr>
            <p:ph type="title"/>
          </p:nvPr>
        </p:nvSpPr>
        <p:spPr/>
        <p:txBody>
          <a:bodyPr/>
          <a:lstStyle/>
          <a:p>
            <a:r>
              <a:rPr lang="en-US" altLang="en-US"/>
              <a:t>1.3 Software Engineering and the Engineering Profession</a:t>
            </a:r>
          </a:p>
        </p:txBody>
      </p:sp>
      <p:sp>
        <p:nvSpPr>
          <p:cNvPr id="17412" name="Rectangle 3">
            <a:extLst>
              <a:ext uri="{FF2B5EF4-FFF2-40B4-BE49-F238E27FC236}">
                <a16:creationId xmlns:a16="http://schemas.microsoft.com/office/drawing/2014/main" id="{D216F3AD-A1F1-45D5-8D6C-FEA6487EDC1C}"/>
              </a:ext>
            </a:extLst>
          </p:cNvPr>
          <p:cNvSpPr>
            <a:spLocks noGrp="1" noChangeArrowheads="1"/>
          </p:cNvSpPr>
          <p:nvPr>
            <p:ph type="body" idx="1"/>
          </p:nvPr>
        </p:nvSpPr>
        <p:spPr/>
        <p:txBody>
          <a:bodyPr/>
          <a:lstStyle/>
          <a:p>
            <a:pPr marL="0" indent="0"/>
            <a:r>
              <a:rPr lang="en-US" altLang="en-US"/>
              <a:t>The term Software Engineering was coined in 1968</a:t>
            </a:r>
          </a:p>
          <a:p>
            <a:pPr lvl="1"/>
            <a:r>
              <a:rPr lang="en-US" altLang="en-US"/>
              <a:t>People began to realize that the principles of engineering should be applied to software development</a:t>
            </a:r>
          </a:p>
          <a:p>
            <a:pPr marL="0" indent="0"/>
            <a:endParaRPr lang="en-US" altLang="en-US"/>
          </a:p>
          <a:p>
            <a:pPr marL="0" indent="0"/>
            <a:r>
              <a:rPr lang="en-US" altLang="en-US"/>
              <a:t>Engineering is a licensed profession</a:t>
            </a:r>
          </a:p>
          <a:p>
            <a:pPr lvl="1"/>
            <a:r>
              <a:rPr lang="en-US" altLang="en-US"/>
              <a:t>In order to protect the public</a:t>
            </a:r>
          </a:p>
          <a:p>
            <a:pPr lvl="1"/>
            <a:r>
              <a:rPr lang="en-US" altLang="en-US"/>
              <a:t>Engineers design artifacts following well accepted practices which involve the application of science, mathematics and economics</a:t>
            </a:r>
          </a:p>
          <a:p>
            <a:pPr lvl="1"/>
            <a:r>
              <a:rPr lang="en-US" altLang="en-US"/>
              <a:t>Ethical practice is also a key tenet of the profession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914E477C-DC7A-463D-B846-29DF9542043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635A77DE-4D7D-4EAA-87E6-67A7CAB67A54}" type="slidenum">
              <a:rPr lang="en-US" altLang="en-US" sz="1400" b="0"/>
              <a:pPr>
                <a:spcBef>
                  <a:spcPct val="0"/>
                </a:spcBef>
              </a:pPr>
              <a:t>14</a:t>
            </a:fld>
            <a:endParaRPr lang="en-US" altLang="en-US" sz="1400" b="0"/>
          </a:p>
        </p:txBody>
      </p:sp>
      <p:sp>
        <p:nvSpPr>
          <p:cNvPr id="18435" name="Rectangle 2">
            <a:extLst>
              <a:ext uri="{FF2B5EF4-FFF2-40B4-BE49-F238E27FC236}">
                <a16:creationId xmlns:a16="http://schemas.microsoft.com/office/drawing/2014/main" id="{09B34BB1-EB56-494C-9E9E-5CB9AFE7EBFD}"/>
              </a:ext>
            </a:extLst>
          </p:cNvPr>
          <p:cNvSpPr>
            <a:spLocks noGrp="1" noChangeArrowheads="1"/>
          </p:cNvSpPr>
          <p:nvPr>
            <p:ph type="title"/>
          </p:nvPr>
        </p:nvSpPr>
        <p:spPr/>
        <p:txBody>
          <a:bodyPr/>
          <a:lstStyle/>
          <a:p>
            <a:r>
              <a:rPr lang="en-US" altLang="en-US"/>
              <a:t>1.4 Stakeholders in Software Engineering</a:t>
            </a:r>
          </a:p>
        </p:txBody>
      </p:sp>
      <p:sp>
        <p:nvSpPr>
          <p:cNvPr id="18436" name="Rectangle 3">
            <a:extLst>
              <a:ext uri="{FF2B5EF4-FFF2-40B4-BE49-F238E27FC236}">
                <a16:creationId xmlns:a16="http://schemas.microsoft.com/office/drawing/2014/main" id="{8BA80A12-0548-45E7-88DD-F74E6FAC22FF}"/>
              </a:ext>
            </a:extLst>
          </p:cNvPr>
          <p:cNvSpPr>
            <a:spLocks noGrp="1" noChangeArrowheads="1"/>
          </p:cNvSpPr>
          <p:nvPr>
            <p:ph type="body" idx="1"/>
          </p:nvPr>
        </p:nvSpPr>
        <p:spPr/>
        <p:txBody>
          <a:bodyPr/>
          <a:lstStyle/>
          <a:p>
            <a:pPr marL="0" indent="0"/>
            <a:r>
              <a:rPr lang="en-US" altLang="en-US"/>
              <a:t>1. Users</a:t>
            </a:r>
          </a:p>
          <a:p>
            <a:pPr lvl="1"/>
            <a:r>
              <a:rPr lang="en-US" altLang="en-US"/>
              <a:t>Those who use the software</a:t>
            </a:r>
          </a:p>
          <a:p>
            <a:pPr marL="0" indent="0"/>
            <a:r>
              <a:rPr lang="en-US" altLang="en-US"/>
              <a:t>2. Customers</a:t>
            </a:r>
          </a:p>
          <a:p>
            <a:pPr lvl="1"/>
            <a:r>
              <a:rPr lang="en-US" altLang="en-US"/>
              <a:t>Those who pay for the software</a:t>
            </a:r>
          </a:p>
          <a:p>
            <a:pPr marL="0" indent="0"/>
            <a:r>
              <a:rPr lang="en-US" altLang="en-US"/>
              <a:t>3. Software developers</a:t>
            </a:r>
          </a:p>
          <a:p>
            <a:pPr marL="0" indent="0"/>
            <a:r>
              <a:rPr lang="en-US" altLang="en-US"/>
              <a:t>4. Development Managers</a:t>
            </a:r>
          </a:p>
          <a:p>
            <a:pPr marL="0" indent="0"/>
            <a:endParaRPr lang="en-US" altLang="en-US"/>
          </a:p>
          <a:p>
            <a:pPr marL="0" indent="0"/>
            <a:r>
              <a:rPr lang="en-US" altLang="en-US"/>
              <a:t>All four roles can be fulfilled by the same person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6C6E14DA-7E1E-4782-AE36-91EB0E88702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CD7DB4C1-920E-4125-B1F4-47097679BE3F}" type="slidenum">
              <a:rPr lang="en-US" altLang="en-US" sz="1400" b="0"/>
              <a:pPr>
                <a:spcBef>
                  <a:spcPct val="0"/>
                </a:spcBef>
              </a:pPr>
              <a:t>15</a:t>
            </a:fld>
            <a:endParaRPr lang="en-US" altLang="en-US" sz="1400" b="0"/>
          </a:p>
        </p:txBody>
      </p:sp>
      <p:sp>
        <p:nvSpPr>
          <p:cNvPr id="19459" name="Rectangle 2">
            <a:extLst>
              <a:ext uri="{FF2B5EF4-FFF2-40B4-BE49-F238E27FC236}">
                <a16:creationId xmlns:a16="http://schemas.microsoft.com/office/drawing/2014/main" id="{F631B093-594B-4247-BCF8-783F67A3A248}"/>
              </a:ext>
            </a:extLst>
          </p:cNvPr>
          <p:cNvSpPr>
            <a:spLocks noGrp="1" noChangeArrowheads="1"/>
          </p:cNvSpPr>
          <p:nvPr>
            <p:ph type="title"/>
          </p:nvPr>
        </p:nvSpPr>
        <p:spPr/>
        <p:txBody>
          <a:bodyPr/>
          <a:lstStyle/>
          <a:p>
            <a:r>
              <a:rPr lang="en-US" altLang="en-US"/>
              <a:t>Exercise 1</a:t>
            </a:r>
          </a:p>
        </p:txBody>
      </p:sp>
      <p:sp>
        <p:nvSpPr>
          <p:cNvPr id="19460" name="Rectangle 3">
            <a:extLst>
              <a:ext uri="{FF2B5EF4-FFF2-40B4-BE49-F238E27FC236}">
                <a16:creationId xmlns:a16="http://schemas.microsoft.com/office/drawing/2014/main" id="{55D4CB00-00E2-43C1-86CD-E52BD205684C}"/>
              </a:ext>
            </a:extLst>
          </p:cNvPr>
          <p:cNvSpPr>
            <a:spLocks noGrp="1" noChangeArrowheads="1"/>
          </p:cNvSpPr>
          <p:nvPr>
            <p:ph type="body" idx="1"/>
          </p:nvPr>
        </p:nvSpPr>
        <p:spPr/>
        <p:txBody>
          <a:bodyPr/>
          <a:lstStyle/>
          <a:p>
            <a:pPr marL="0" indent="0">
              <a:lnSpc>
                <a:spcPct val="90000"/>
              </a:lnSpc>
            </a:pPr>
            <a:r>
              <a:rPr lang="en-US" altLang="en-US"/>
              <a:t>How do you think each of the four types of stakeholders would react in each of the following situations?</a:t>
            </a:r>
          </a:p>
          <a:p>
            <a:pPr lvl="1">
              <a:lnSpc>
                <a:spcPct val="90000"/>
              </a:lnSpc>
            </a:pPr>
            <a:r>
              <a:rPr lang="en-US" altLang="en-US"/>
              <a:t>You study a proposal for a new system that will completely automate the work of one individual in the customer’s company. You discover that the cost of developing the system would be far more than the cost of continuing to do the work manually, so you recommend against proceeding with the project.</a:t>
            </a:r>
          </a:p>
          <a:p>
            <a:pPr lvl="1">
              <a:lnSpc>
                <a:spcPct val="90000"/>
              </a:lnSpc>
              <a:buFontTx/>
              <a:buNone/>
            </a:pPr>
            <a:endParaRPr lang="en-US" altLang="en-US"/>
          </a:p>
          <a:p>
            <a:pPr lvl="1">
              <a:lnSpc>
                <a:spcPct val="90000"/>
              </a:lnSpc>
            </a:pPr>
            <a:r>
              <a:rPr lang="en-US" altLang="en-US"/>
              <a:t>You implement a system according to the precise specifications of a customer. However, when the software is put to use, the users find it does not solve their problem.</a:t>
            </a:r>
          </a:p>
          <a:p>
            <a:pPr lvl="1">
              <a:lnSpc>
                <a:spcPct val="90000"/>
              </a:lnSpc>
            </a:pPr>
            <a:endParaRPr lang="en-US" altLang="en-US" sz="1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AD35C018-5FD2-4075-83A9-A9496D44C22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3402E87-B234-4340-A931-54B087C5C698}" type="slidenum">
              <a:rPr lang="en-US" altLang="en-US" sz="1400" b="0"/>
              <a:pPr>
                <a:spcBef>
                  <a:spcPct val="0"/>
                </a:spcBef>
              </a:pPr>
              <a:t>16</a:t>
            </a:fld>
            <a:endParaRPr lang="en-US" altLang="en-US" sz="1400" b="0"/>
          </a:p>
        </p:txBody>
      </p:sp>
      <p:sp>
        <p:nvSpPr>
          <p:cNvPr id="20483" name="Rectangle 2">
            <a:extLst>
              <a:ext uri="{FF2B5EF4-FFF2-40B4-BE49-F238E27FC236}">
                <a16:creationId xmlns:a16="http://schemas.microsoft.com/office/drawing/2014/main" id="{E5C9D7D0-C973-44E6-8666-0E5A41B1254D}"/>
              </a:ext>
            </a:extLst>
          </p:cNvPr>
          <p:cNvSpPr>
            <a:spLocks noGrp="1" noChangeArrowheads="1"/>
          </p:cNvSpPr>
          <p:nvPr>
            <p:ph type="title"/>
          </p:nvPr>
        </p:nvSpPr>
        <p:spPr/>
        <p:txBody>
          <a:bodyPr/>
          <a:lstStyle/>
          <a:p>
            <a:r>
              <a:rPr lang="en-US" altLang="en-US"/>
              <a:t>1.5 Software Quality...</a:t>
            </a:r>
          </a:p>
        </p:txBody>
      </p:sp>
      <p:sp>
        <p:nvSpPr>
          <p:cNvPr id="20484" name="Rectangle 3">
            <a:extLst>
              <a:ext uri="{FF2B5EF4-FFF2-40B4-BE49-F238E27FC236}">
                <a16:creationId xmlns:a16="http://schemas.microsoft.com/office/drawing/2014/main" id="{210010F8-0E5B-4E71-BECA-BE0E8F0C9D98}"/>
              </a:ext>
            </a:extLst>
          </p:cNvPr>
          <p:cNvSpPr>
            <a:spLocks noGrp="1" noChangeArrowheads="1"/>
          </p:cNvSpPr>
          <p:nvPr>
            <p:ph type="body" idx="1"/>
          </p:nvPr>
        </p:nvSpPr>
        <p:spPr>
          <a:xfrm>
            <a:off x="1066800" y="1219200"/>
            <a:ext cx="7543800" cy="4800600"/>
          </a:xfrm>
        </p:spPr>
        <p:txBody>
          <a:bodyPr/>
          <a:lstStyle/>
          <a:p>
            <a:pPr marL="0" indent="0"/>
            <a:r>
              <a:rPr lang="en-US" altLang="en-US"/>
              <a:t>Usability</a:t>
            </a:r>
          </a:p>
          <a:p>
            <a:pPr lvl="1"/>
            <a:r>
              <a:rPr lang="en-US" altLang="en-US"/>
              <a:t>Users can learn it and fast and get their job done easily</a:t>
            </a:r>
          </a:p>
          <a:p>
            <a:pPr marL="0" indent="0"/>
            <a:r>
              <a:rPr lang="en-US" altLang="en-US"/>
              <a:t>Efficiency</a:t>
            </a:r>
          </a:p>
          <a:p>
            <a:pPr lvl="1"/>
            <a:r>
              <a:rPr lang="en-US" altLang="en-US"/>
              <a:t>It doesn’t waste resources such as CPU time and memory</a:t>
            </a:r>
          </a:p>
          <a:p>
            <a:pPr marL="0" indent="0"/>
            <a:r>
              <a:rPr lang="en-US" altLang="en-US"/>
              <a:t>Reliability</a:t>
            </a:r>
          </a:p>
          <a:p>
            <a:pPr lvl="1"/>
            <a:r>
              <a:rPr lang="en-US" altLang="en-US"/>
              <a:t>It does what it is required to do without failing</a:t>
            </a:r>
          </a:p>
          <a:p>
            <a:pPr marL="0" indent="0"/>
            <a:r>
              <a:rPr lang="en-US" altLang="en-US"/>
              <a:t>Maintainability</a:t>
            </a:r>
          </a:p>
          <a:p>
            <a:pPr lvl="1"/>
            <a:r>
              <a:rPr lang="en-US" altLang="en-US"/>
              <a:t>It can be easily changed</a:t>
            </a:r>
          </a:p>
          <a:p>
            <a:pPr marL="0" indent="0"/>
            <a:r>
              <a:rPr lang="en-US" altLang="en-US"/>
              <a:t>Reusability</a:t>
            </a:r>
          </a:p>
          <a:p>
            <a:pPr lvl="1"/>
            <a:r>
              <a:rPr lang="en-US" altLang="en-US"/>
              <a:t>Its parts can be used in other projects, so reprogramming is not needed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62ADF3AE-9263-40B8-BFAA-DB0E673DE99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2810D26-7CDA-4ED5-9692-41FCF234B243}" type="slidenum">
              <a:rPr lang="en-US" altLang="en-US" sz="1400" b="0"/>
              <a:pPr>
                <a:spcBef>
                  <a:spcPct val="0"/>
                </a:spcBef>
              </a:pPr>
              <a:t>17</a:t>
            </a:fld>
            <a:endParaRPr lang="en-US" altLang="en-US" sz="1400" b="0"/>
          </a:p>
        </p:txBody>
      </p:sp>
      <p:sp>
        <p:nvSpPr>
          <p:cNvPr id="21507" name="Rectangle 2">
            <a:extLst>
              <a:ext uri="{FF2B5EF4-FFF2-40B4-BE49-F238E27FC236}">
                <a16:creationId xmlns:a16="http://schemas.microsoft.com/office/drawing/2014/main" id="{769FFB74-87F4-457E-BF82-F4CFC7E3F042}"/>
              </a:ext>
            </a:extLst>
          </p:cNvPr>
          <p:cNvSpPr>
            <a:spLocks noGrp="1" noChangeArrowheads="1"/>
          </p:cNvSpPr>
          <p:nvPr>
            <p:ph type="title"/>
          </p:nvPr>
        </p:nvSpPr>
        <p:spPr/>
        <p:txBody>
          <a:bodyPr/>
          <a:lstStyle/>
          <a:p>
            <a:r>
              <a:rPr lang="en-US" altLang="en-US"/>
              <a:t>Software Quality...</a:t>
            </a:r>
          </a:p>
        </p:txBody>
      </p:sp>
      <p:grpSp>
        <p:nvGrpSpPr>
          <p:cNvPr id="21508" name="Group 11">
            <a:extLst>
              <a:ext uri="{FF2B5EF4-FFF2-40B4-BE49-F238E27FC236}">
                <a16:creationId xmlns:a16="http://schemas.microsoft.com/office/drawing/2014/main" id="{F141C967-7867-4261-B9CB-A12B93D8AF64}"/>
              </a:ext>
            </a:extLst>
          </p:cNvPr>
          <p:cNvGrpSpPr>
            <a:grpSpLocks/>
          </p:cNvGrpSpPr>
          <p:nvPr/>
        </p:nvGrpSpPr>
        <p:grpSpPr bwMode="auto">
          <a:xfrm>
            <a:off x="3236913" y="3197225"/>
            <a:ext cx="1973262" cy="801688"/>
            <a:chOff x="2039" y="2014"/>
            <a:chExt cx="1243" cy="505"/>
          </a:xfrm>
        </p:grpSpPr>
        <p:sp>
          <p:nvSpPr>
            <p:cNvPr id="21538" name="Oval 8">
              <a:extLst>
                <a:ext uri="{FF2B5EF4-FFF2-40B4-BE49-F238E27FC236}">
                  <a16:creationId xmlns:a16="http://schemas.microsoft.com/office/drawing/2014/main" id="{7D0FF8A0-CEDB-4BAB-81A2-924888233362}"/>
                </a:ext>
              </a:extLst>
            </p:cNvPr>
            <p:cNvSpPr>
              <a:spLocks noChangeArrowheads="1"/>
            </p:cNvSpPr>
            <p:nvPr/>
          </p:nvSpPr>
          <p:spPr bwMode="auto">
            <a:xfrm>
              <a:off x="2039" y="2014"/>
              <a:ext cx="1243" cy="505"/>
            </a:xfrm>
            <a:prstGeom prst="ellipse">
              <a:avLst/>
            </a:prstGeom>
            <a:solidFill>
              <a:srgbClr val="FFFFFF"/>
            </a:solidFill>
            <a:ln w="25400">
              <a:solidFill>
                <a:srgbClr val="000000"/>
              </a:solidFill>
              <a:round/>
              <a:headEnd/>
              <a:tailEnd/>
            </a:ln>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21539" name="Rectangle 9">
              <a:extLst>
                <a:ext uri="{FF2B5EF4-FFF2-40B4-BE49-F238E27FC236}">
                  <a16:creationId xmlns:a16="http://schemas.microsoft.com/office/drawing/2014/main" id="{B0554B49-C8C8-410A-9EF0-FC12F2EDA92A}"/>
                </a:ext>
              </a:extLst>
            </p:cNvPr>
            <p:cNvSpPr>
              <a:spLocks noChangeArrowheads="1"/>
            </p:cNvSpPr>
            <p:nvPr/>
          </p:nvSpPr>
          <p:spPr bwMode="auto">
            <a:xfrm>
              <a:off x="2283" y="2053"/>
              <a:ext cx="803"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QUALITY </a:t>
              </a:r>
              <a:endParaRPr lang="en-CA" altLang="en-US" b="0"/>
            </a:p>
          </p:txBody>
        </p:sp>
        <p:sp>
          <p:nvSpPr>
            <p:cNvPr id="21540" name="Rectangle 10">
              <a:extLst>
                <a:ext uri="{FF2B5EF4-FFF2-40B4-BE49-F238E27FC236}">
                  <a16:creationId xmlns:a16="http://schemas.microsoft.com/office/drawing/2014/main" id="{822DA980-4D54-472B-B852-EE1960423F24}"/>
                </a:ext>
              </a:extLst>
            </p:cNvPr>
            <p:cNvSpPr>
              <a:spLocks noChangeArrowheads="1"/>
            </p:cNvSpPr>
            <p:nvPr/>
          </p:nvSpPr>
          <p:spPr bwMode="auto">
            <a:xfrm>
              <a:off x="2283" y="2243"/>
              <a:ext cx="94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SOFTWARE</a:t>
              </a:r>
              <a:endParaRPr lang="en-CA" altLang="en-US" b="0"/>
            </a:p>
          </p:txBody>
        </p:sp>
      </p:grpSp>
      <p:sp>
        <p:nvSpPr>
          <p:cNvPr id="21509" name="Rectangle 12">
            <a:extLst>
              <a:ext uri="{FF2B5EF4-FFF2-40B4-BE49-F238E27FC236}">
                <a16:creationId xmlns:a16="http://schemas.microsoft.com/office/drawing/2014/main" id="{9D828C9C-9992-4D5B-A226-F704CC39718F}"/>
              </a:ext>
            </a:extLst>
          </p:cNvPr>
          <p:cNvSpPr>
            <a:spLocks noChangeArrowheads="1"/>
          </p:cNvSpPr>
          <p:nvPr/>
        </p:nvSpPr>
        <p:spPr bwMode="auto">
          <a:xfrm>
            <a:off x="1625600" y="4237038"/>
            <a:ext cx="1223963"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a:solidFill>
                  <a:srgbClr val="000000"/>
                </a:solidFill>
              </a:rPr>
              <a:t>Developer:</a:t>
            </a:r>
            <a:endParaRPr lang="en-CA" altLang="en-US" b="0"/>
          </a:p>
        </p:txBody>
      </p:sp>
      <p:sp>
        <p:nvSpPr>
          <p:cNvPr id="21510" name="Rectangle 13">
            <a:extLst>
              <a:ext uri="{FF2B5EF4-FFF2-40B4-BE49-F238E27FC236}">
                <a16:creationId xmlns:a16="http://schemas.microsoft.com/office/drawing/2014/main" id="{DA245393-E643-4073-94FD-E6E60D18E310}"/>
              </a:ext>
            </a:extLst>
          </p:cNvPr>
          <p:cNvSpPr>
            <a:spLocks noChangeArrowheads="1"/>
          </p:cNvSpPr>
          <p:nvPr/>
        </p:nvSpPr>
        <p:spPr bwMode="auto">
          <a:xfrm>
            <a:off x="2798763" y="4237038"/>
            <a:ext cx="1746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 </a:t>
            </a:r>
            <a:endParaRPr lang="en-CA" altLang="en-US" b="0"/>
          </a:p>
        </p:txBody>
      </p:sp>
      <p:sp>
        <p:nvSpPr>
          <p:cNvPr id="21511" name="Rectangle 14">
            <a:extLst>
              <a:ext uri="{FF2B5EF4-FFF2-40B4-BE49-F238E27FC236}">
                <a16:creationId xmlns:a16="http://schemas.microsoft.com/office/drawing/2014/main" id="{2AD4DD0B-6603-47AC-8567-DCBBE6A75415}"/>
              </a:ext>
            </a:extLst>
          </p:cNvPr>
          <p:cNvSpPr>
            <a:spLocks noChangeArrowheads="1"/>
          </p:cNvSpPr>
          <p:nvPr/>
        </p:nvSpPr>
        <p:spPr bwMode="auto">
          <a:xfrm>
            <a:off x="1625600" y="4537075"/>
            <a:ext cx="16732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easy to design; </a:t>
            </a:r>
            <a:endParaRPr lang="en-CA" altLang="en-US" b="0"/>
          </a:p>
        </p:txBody>
      </p:sp>
      <p:sp>
        <p:nvSpPr>
          <p:cNvPr id="21512" name="Rectangle 15">
            <a:extLst>
              <a:ext uri="{FF2B5EF4-FFF2-40B4-BE49-F238E27FC236}">
                <a16:creationId xmlns:a16="http://schemas.microsoft.com/office/drawing/2014/main" id="{6C4760AA-4910-4C37-ADAE-786D408F9301}"/>
              </a:ext>
            </a:extLst>
          </p:cNvPr>
          <p:cNvSpPr>
            <a:spLocks noChangeArrowheads="1"/>
          </p:cNvSpPr>
          <p:nvPr/>
        </p:nvSpPr>
        <p:spPr bwMode="auto">
          <a:xfrm>
            <a:off x="1625600" y="4837113"/>
            <a:ext cx="189865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easy to maintain; </a:t>
            </a:r>
            <a:endParaRPr lang="en-CA" altLang="en-US" b="0"/>
          </a:p>
        </p:txBody>
      </p:sp>
      <p:sp>
        <p:nvSpPr>
          <p:cNvPr id="21513" name="Rectangle 16">
            <a:extLst>
              <a:ext uri="{FF2B5EF4-FFF2-40B4-BE49-F238E27FC236}">
                <a16:creationId xmlns:a16="http://schemas.microsoft.com/office/drawing/2014/main" id="{7688DE04-BB02-4560-B2FC-619E869B779F}"/>
              </a:ext>
            </a:extLst>
          </p:cNvPr>
          <p:cNvSpPr>
            <a:spLocks noChangeArrowheads="1"/>
          </p:cNvSpPr>
          <p:nvPr/>
        </p:nvSpPr>
        <p:spPr bwMode="auto">
          <a:xfrm>
            <a:off x="1625600" y="5138738"/>
            <a:ext cx="22479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easy to reuse its parts</a:t>
            </a:r>
            <a:endParaRPr lang="en-CA" altLang="en-US" b="0"/>
          </a:p>
        </p:txBody>
      </p:sp>
      <p:sp>
        <p:nvSpPr>
          <p:cNvPr id="21514" name="Rectangle 17">
            <a:extLst>
              <a:ext uri="{FF2B5EF4-FFF2-40B4-BE49-F238E27FC236}">
                <a16:creationId xmlns:a16="http://schemas.microsoft.com/office/drawing/2014/main" id="{E9A67CD3-6CA9-4C2C-B4FB-4AE998C0F3D6}"/>
              </a:ext>
            </a:extLst>
          </p:cNvPr>
          <p:cNvSpPr>
            <a:spLocks noChangeArrowheads="1"/>
          </p:cNvSpPr>
          <p:nvPr/>
        </p:nvSpPr>
        <p:spPr bwMode="auto">
          <a:xfrm>
            <a:off x="5148263" y="1330325"/>
            <a:ext cx="7239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a:solidFill>
                  <a:srgbClr val="000000"/>
                </a:solidFill>
              </a:rPr>
              <a:t>User: </a:t>
            </a:r>
            <a:endParaRPr lang="en-CA" altLang="en-US" b="0"/>
          </a:p>
        </p:txBody>
      </p:sp>
      <p:sp>
        <p:nvSpPr>
          <p:cNvPr id="21515" name="Rectangle 18">
            <a:extLst>
              <a:ext uri="{FF2B5EF4-FFF2-40B4-BE49-F238E27FC236}">
                <a16:creationId xmlns:a16="http://schemas.microsoft.com/office/drawing/2014/main" id="{D8FF43F9-1B51-430A-BA67-D2BD68509338}"/>
              </a:ext>
            </a:extLst>
          </p:cNvPr>
          <p:cNvSpPr>
            <a:spLocks noChangeArrowheads="1"/>
          </p:cNvSpPr>
          <p:nvPr/>
        </p:nvSpPr>
        <p:spPr bwMode="auto">
          <a:xfrm>
            <a:off x="5148263" y="1631950"/>
            <a:ext cx="149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easy to learn; </a:t>
            </a:r>
            <a:endParaRPr lang="en-CA" altLang="en-US" b="0"/>
          </a:p>
        </p:txBody>
      </p:sp>
      <p:sp>
        <p:nvSpPr>
          <p:cNvPr id="21516" name="Rectangle 19">
            <a:extLst>
              <a:ext uri="{FF2B5EF4-FFF2-40B4-BE49-F238E27FC236}">
                <a16:creationId xmlns:a16="http://schemas.microsoft.com/office/drawing/2014/main" id="{ABA96DEF-AC90-4E97-92A6-81B1C355FF5E}"/>
              </a:ext>
            </a:extLst>
          </p:cNvPr>
          <p:cNvSpPr>
            <a:spLocks noChangeArrowheads="1"/>
          </p:cNvSpPr>
          <p:nvPr/>
        </p:nvSpPr>
        <p:spPr bwMode="auto">
          <a:xfrm>
            <a:off x="5148263" y="1931988"/>
            <a:ext cx="16732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efficient to use; </a:t>
            </a:r>
            <a:endParaRPr lang="en-CA" altLang="en-US" b="0"/>
          </a:p>
        </p:txBody>
      </p:sp>
      <p:sp>
        <p:nvSpPr>
          <p:cNvPr id="21517" name="Rectangle 20">
            <a:extLst>
              <a:ext uri="{FF2B5EF4-FFF2-40B4-BE49-F238E27FC236}">
                <a16:creationId xmlns:a16="http://schemas.microsoft.com/office/drawing/2014/main" id="{9925BDB7-830F-408C-A7CF-1250A9866D51}"/>
              </a:ext>
            </a:extLst>
          </p:cNvPr>
          <p:cNvSpPr>
            <a:spLocks noChangeArrowheads="1"/>
          </p:cNvSpPr>
          <p:nvPr/>
        </p:nvSpPr>
        <p:spPr bwMode="auto">
          <a:xfrm>
            <a:off x="5148263" y="2232025"/>
            <a:ext cx="212407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helps get work done</a:t>
            </a:r>
            <a:endParaRPr lang="en-CA" altLang="en-US" b="0"/>
          </a:p>
        </p:txBody>
      </p:sp>
      <p:sp>
        <p:nvSpPr>
          <p:cNvPr id="21518" name="Rectangle 21">
            <a:extLst>
              <a:ext uri="{FF2B5EF4-FFF2-40B4-BE49-F238E27FC236}">
                <a16:creationId xmlns:a16="http://schemas.microsoft.com/office/drawing/2014/main" id="{D4141D07-24E0-4221-8810-CEF3F91BCA16}"/>
              </a:ext>
            </a:extLst>
          </p:cNvPr>
          <p:cNvSpPr>
            <a:spLocks noChangeArrowheads="1"/>
          </p:cNvSpPr>
          <p:nvPr/>
        </p:nvSpPr>
        <p:spPr bwMode="auto">
          <a:xfrm>
            <a:off x="1625600" y="1230313"/>
            <a:ext cx="1198563"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a:solidFill>
                  <a:srgbClr val="000000"/>
                </a:solidFill>
              </a:rPr>
              <a:t>Customer:</a:t>
            </a:r>
            <a:endParaRPr lang="en-CA" altLang="en-US" b="0"/>
          </a:p>
        </p:txBody>
      </p:sp>
      <p:sp>
        <p:nvSpPr>
          <p:cNvPr id="21519" name="Rectangle 22">
            <a:extLst>
              <a:ext uri="{FF2B5EF4-FFF2-40B4-BE49-F238E27FC236}">
                <a16:creationId xmlns:a16="http://schemas.microsoft.com/office/drawing/2014/main" id="{E72BC744-24C2-478E-BD8D-FCB812D5E4AE}"/>
              </a:ext>
            </a:extLst>
          </p:cNvPr>
          <p:cNvSpPr>
            <a:spLocks noChangeArrowheads="1"/>
          </p:cNvSpPr>
          <p:nvPr/>
        </p:nvSpPr>
        <p:spPr bwMode="auto">
          <a:xfrm>
            <a:off x="2774950" y="1230313"/>
            <a:ext cx="1746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 </a:t>
            </a:r>
            <a:endParaRPr lang="en-CA" altLang="en-US" b="0"/>
          </a:p>
        </p:txBody>
      </p:sp>
      <p:sp>
        <p:nvSpPr>
          <p:cNvPr id="21520" name="Rectangle 23">
            <a:extLst>
              <a:ext uri="{FF2B5EF4-FFF2-40B4-BE49-F238E27FC236}">
                <a16:creationId xmlns:a16="http://schemas.microsoft.com/office/drawing/2014/main" id="{F74FF2D7-C241-4A4A-9D3B-6237189146AF}"/>
              </a:ext>
            </a:extLst>
          </p:cNvPr>
          <p:cNvSpPr>
            <a:spLocks noChangeArrowheads="1"/>
          </p:cNvSpPr>
          <p:nvPr/>
        </p:nvSpPr>
        <p:spPr bwMode="auto">
          <a:xfrm>
            <a:off x="1625600" y="1530350"/>
            <a:ext cx="204787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solves problems at </a:t>
            </a:r>
            <a:endParaRPr lang="en-CA" altLang="en-US" b="0"/>
          </a:p>
        </p:txBody>
      </p:sp>
      <p:sp>
        <p:nvSpPr>
          <p:cNvPr id="21521" name="Rectangle 24">
            <a:extLst>
              <a:ext uri="{FF2B5EF4-FFF2-40B4-BE49-F238E27FC236}">
                <a16:creationId xmlns:a16="http://schemas.microsoft.com/office/drawing/2014/main" id="{E82798FB-47FD-4EF2-AEA7-A8A56E2BDE50}"/>
              </a:ext>
            </a:extLst>
          </p:cNvPr>
          <p:cNvSpPr>
            <a:spLocks noChangeArrowheads="1"/>
          </p:cNvSpPr>
          <p:nvPr/>
        </p:nvSpPr>
        <p:spPr bwMode="auto">
          <a:xfrm>
            <a:off x="1625600" y="1831975"/>
            <a:ext cx="22240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an acceptable cost in </a:t>
            </a:r>
            <a:endParaRPr lang="en-CA" altLang="en-US" b="0"/>
          </a:p>
        </p:txBody>
      </p:sp>
      <p:sp>
        <p:nvSpPr>
          <p:cNvPr id="21522" name="Rectangle 25">
            <a:extLst>
              <a:ext uri="{FF2B5EF4-FFF2-40B4-BE49-F238E27FC236}">
                <a16:creationId xmlns:a16="http://schemas.microsoft.com/office/drawing/2014/main" id="{062F7AD7-8F51-44AD-AFD9-2F74E55C3706}"/>
              </a:ext>
            </a:extLst>
          </p:cNvPr>
          <p:cNvSpPr>
            <a:spLocks noChangeArrowheads="1"/>
          </p:cNvSpPr>
          <p:nvPr/>
        </p:nvSpPr>
        <p:spPr bwMode="auto">
          <a:xfrm>
            <a:off x="1625600" y="2132013"/>
            <a:ext cx="264795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terms of money paid and </a:t>
            </a:r>
            <a:endParaRPr lang="en-CA" altLang="en-US" b="0"/>
          </a:p>
        </p:txBody>
      </p:sp>
      <p:sp>
        <p:nvSpPr>
          <p:cNvPr id="21523" name="Rectangle 26">
            <a:extLst>
              <a:ext uri="{FF2B5EF4-FFF2-40B4-BE49-F238E27FC236}">
                <a16:creationId xmlns:a16="http://schemas.microsoft.com/office/drawing/2014/main" id="{4C46EA8C-4BA1-4DB4-BC8E-3AE1A8133DD3}"/>
              </a:ext>
            </a:extLst>
          </p:cNvPr>
          <p:cNvSpPr>
            <a:spLocks noChangeArrowheads="1"/>
          </p:cNvSpPr>
          <p:nvPr/>
        </p:nvSpPr>
        <p:spPr bwMode="auto">
          <a:xfrm>
            <a:off x="1625600" y="2433638"/>
            <a:ext cx="15240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resources used</a:t>
            </a:r>
            <a:endParaRPr lang="en-CA" altLang="en-US" b="0"/>
          </a:p>
        </p:txBody>
      </p:sp>
      <p:sp>
        <p:nvSpPr>
          <p:cNvPr id="21524" name="Rectangle 27">
            <a:extLst>
              <a:ext uri="{FF2B5EF4-FFF2-40B4-BE49-F238E27FC236}">
                <a16:creationId xmlns:a16="http://schemas.microsoft.com/office/drawing/2014/main" id="{B2C0135E-F46E-4906-8A72-414BAEC96DA7}"/>
              </a:ext>
            </a:extLst>
          </p:cNvPr>
          <p:cNvSpPr>
            <a:spLocks noChangeArrowheads="1"/>
          </p:cNvSpPr>
          <p:nvPr/>
        </p:nvSpPr>
        <p:spPr bwMode="auto">
          <a:xfrm>
            <a:off x="5148263" y="4160838"/>
            <a:ext cx="2547937"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a:solidFill>
                  <a:srgbClr val="000000"/>
                </a:solidFill>
              </a:rPr>
              <a:t>Development manager:</a:t>
            </a:r>
            <a:endParaRPr lang="en-CA" altLang="en-US" b="0"/>
          </a:p>
        </p:txBody>
      </p:sp>
      <p:sp>
        <p:nvSpPr>
          <p:cNvPr id="21525" name="Rectangle 28">
            <a:extLst>
              <a:ext uri="{FF2B5EF4-FFF2-40B4-BE49-F238E27FC236}">
                <a16:creationId xmlns:a16="http://schemas.microsoft.com/office/drawing/2014/main" id="{21467D9D-0BBB-4081-A5D2-7E41C6E33B8E}"/>
              </a:ext>
            </a:extLst>
          </p:cNvPr>
          <p:cNvSpPr>
            <a:spLocks noChangeArrowheads="1"/>
          </p:cNvSpPr>
          <p:nvPr/>
        </p:nvSpPr>
        <p:spPr bwMode="auto">
          <a:xfrm>
            <a:off x="7646988" y="4160838"/>
            <a:ext cx="1746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 </a:t>
            </a:r>
            <a:endParaRPr lang="en-CA" altLang="en-US" b="0"/>
          </a:p>
        </p:txBody>
      </p:sp>
      <p:sp>
        <p:nvSpPr>
          <p:cNvPr id="21526" name="Rectangle 29">
            <a:extLst>
              <a:ext uri="{FF2B5EF4-FFF2-40B4-BE49-F238E27FC236}">
                <a16:creationId xmlns:a16="http://schemas.microsoft.com/office/drawing/2014/main" id="{CA8301DF-29B9-410A-9B30-B2D72744F7F9}"/>
              </a:ext>
            </a:extLst>
          </p:cNvPr>
          <p:cNvSpPr>
            <a:spLocks noChangeArrowheads="1"/>
          </p:cNvSpPr>
          <p:nvPr/>
        </p:nvSpPr>
        <p:spPr bwMode="auto">
          <a:xfrm>
            <a:off x="5148263" y="4462463"/>
            <a:ext cx="1624012"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sells more and </a:t>
            </a:r>
            <a:endParaRPr lang="en-CA" altLang="en-US" b="0"/>
          </a:p>
        </p:txBody>
      </p:sp>
      <p:sp>
        <p:nvSpPr>
          <p:cNvPr id="21527" name="Rectangle 30">
            <a:extLst>
              <a:ext uri="{FF2B5EF4-FFF2-40B4-BE49-F238E27FC236}">
                <a16:creationId xmlns:a16="http://schemas.microsoft.com/office/drawing/2014/main" id="{801BD552-6C4B-4B05-85C9-29164B2A84A7}"/>
              </a:ext>
            </a:extLst>
          </p:cNvPr>
          <p:cNvSpPr>
            <a:spLocks noChangeArrowheads="1"/>
          </p:cNvSpPr>
          <p:nvPr/>
        </p:nvSpPr>
        <p:spPr bwMode="auto">
          <a:xfrm>
            <a:off x="5148263" y="4762500"/>
            <a:ext cx="194945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pleases customers </a:t>
            </a:r>
            <a:endParaRPr lang="en-CA" altLang="en-US" b="0"/>
          </a:p>
        </p:txBody>
      </p:sp>
      <p:sp>
        <p:nvSpPr>
          <p:cNvPr id="21528" name="Rectangle 31">
            <a:extLst>
              <a:ext uri="{FF2B5EF4-FFF2-40B4-BE49-F238E27FC236}">
                <a16:creationId xmlns:a16="http://schemas.microsoft.com/office/drawing/2014/main" id="{5E7ACA12-844D-497F-9E8A-2ED3B251AC57}"/>
              </a:ext>
            </a:extLst>
          </p:cNvPr>
          <p:cNvSpPr>
            <a:spLocks noChangeArrowheads="1"/>
          </p:cNvSpPr>
          <p:nvPr/>
        </p:nvSpPr>
        <p:spPr bwMode="auto">
          <a:xfrm>
            <a:off x="5148263" y="5064125"/>
            <a:ext cx="1973262"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while costing less </a:t>
            </a:r>
            <a:endParaRPr lang="en-CA" altLang="en-US" b="0"/>
          </a:p>
        </p:txBody>
      </p:sp>
      <p:sp>
        <p:nvSpPr>
          <p:cNvPr id="21529" name="Rectangle 32">
            <a:extLst>
              <a:ext uri="{FF2B5EF4-FFF2-40B4-BE49-F238E27FC236}">
                <a16:creationId xmlns:a16="http://schemas.microsoft.com/office/drawing/2014/main" id="{541EADE9-71AF-464B-82B1-3A2D9608FA30}"/>
              </a:ext>
            </a:extLst>
          </p:cNvPr>
          <p:cNvSpPr>
            <a:spLocks noChangeArrowheads="1"/>
          </p:cNvSpPr>
          <p:nvPr/>
        </p:nvSpPr>
        <p:spPr bwMode="auto">
          <a:xfrm>
            <a:off x="5148263" y="5364163"/>
            <a:ext cx="25241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CA" altLang="en-US" sz="2000" b="0">
                <a:solidFill>
                  <a:srgbClr val="000000"/>
                </a:solidFill>
              </a:rPr>
              <a:t>to develop and maintain</a:t>
            </a:r>
            <a:endParaRPr lang="en-CA" altLang="en-US" b="0"/>
          </a:p>
        </p:txBody>
      </p:sp>
      <p:sp>
        <p:nvSpPr>
          <p:cNvPr id="21530" name="Arc 33">
            <a:extLst>
              <a:ext uri="{FF2B5EF4-FFF2-40B4-BE49-F238E27FC236}">
                <a16:creationId xmlns:a16="http://schemas.microsoft.com/office/drawing/2014/main" id="{17134034-BA65-4F2B-AD5A-8417DBF4386E}"/>
              </a:ext>
            </a:extLst>
          </p:cNvPr>
          <p:cNvSpPr>
            <a:spLocks/>
          </p:cNvSpPr>
          <p:nvPr/>
        </p:nvSpPr>
        <p:spPr bwMode="auto">
          <a:xfrm>
            <a:off x="3308350" y="2601913"/>
            <a:ext cx="223838" cy="298450"/>
          </a:xfrm>
          <a:custGeom>
            <a:avLst/>
            <a:gdLst>
              <a:gd name="T0" fmla="*/ 2147483646 w 16138"/>
              <a:gd name="T1" fmla="*/ 2147483646 h 21416"/>
              <a:gd name="T2" fmla="*/ 2147483646 w 16138"/>
              <a:gd name="T3" fmla="*/ 2147483646 h 21416"/>
              <a:gd name="T4" fmla="*/ 0 w 16138"/>
              <a:gd name="T5" fmla="*/ 0 h 21416"/>
              <a:gd name="T6" fmla="*/ 0 60000 65536"/>
              <a:gd name="T7" fmla="*/ 0 60000 65536"/>
              <a:gd name="T8" fmla="*/ 0 60000 65536"/>
              <a:gd name="T9" fmla="*/ 0 w 16138"/>
              <a:gd name="T10" fmla="*/ 0 h 21416"/>
              <a:gd name="T11" fmla="*/ 16138 w 16138"/>
              <a:gd name="T12" fmla="*/ 21416 h 21416"/>
            </a:gdLst>
            <a:ahLst/>
            <a:cxnLst>
              <a:cxn ang="T6">
                <a:pos x="T0" y="T1"/>
              </a:cxn>
              <a:cxn ang="T7">
                <a:pos x="T2" y="T3"/>
              </a:cxn>
              <a:cxn ang="T8">
                <a:pos x="T4" y="T5"/>
              </a:cxn>
            </a:cxnLst>
            <a:rect l="T9" t="T10" r="T11" b="T12"/>
            <a:pathLst>
              <a:path w="16138" h="21416" fill="none" extrusionOk="0">
                <a:moveTo>
                  <a:pt x="16138" y="14357"/>
                </a:moveTo>
                <a:cubicBezTo>
                  <a:pt x="12688" y="18234"/>
                  <a:pt x="7957" y="20740"/>
                  <a:pt x="2812" y="21416"/>
                </a:cubicBezTo>
              </a:path>
              <a:path w="16138" h="21416" stroke="0" extrusionOk="0">
                <a:moveTo>
                  <a:pt x="16138" y="14357"/>
                </a:moveTo>
                <a:cubicBezTo>
                  <a:pt x="12688" y="18234"/>
                  <a:pt x="7957" y="20740"/>
                  <a:pt x="2812" y="21416"/>
                </a:cubicBezTo>
                <a:lnTo>
                  <a:pt x="0" y="0"/>
                </a:lnTo>
                <a:lnTo>
                  <a:pt x="16138" y="143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531" name="Line 34">
            <a:extLst>
              <a:ext uri="{FF2B5EF4-FFF2-40B4-BE49-F238E27FC236}">
                <a16:creationId xmlns:a16="http://schemas.microsoft.com/office/drawing/2014/main" id="{5FFB04F4-971E-455E-B8A5-B4E82F417940}"/>
              </a:ext>
            </a:extLst>
          </p:cNvPr>
          <p:cNvSpPr>
            <a:spLocks noChangeShapeType="1"/>
          </p:cNvSpPr>
          <p:nvPr/>
        </p:nvSpPr>
        <p:spPr bwMode="auto">
          <a:xfrm>
            <a:off x="3432175" y="2825750"/>
            <a:ext cx="225425" cy="45085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2" name="Arc 35">
            <a:extLst>
              <a:ext uri="{FF2B5EF4-FFF2-40B4-BE49-F238E27FC236}">
                <a16:creationId xmlns:a16="http://schemas.microsoft.com/office/drawing/2014/main" id="{FF96E2EE-B8A3-4A2E-B2A0-EAD4EA1FEB1D}"/>
              </a:ext>
            </a:extLst>
          </p:cNvPr>
          <p:cNvSpPr>
            <a:spLocks/>
          </p:cNvSpPr>
          <p:nvPr/>
        </p:nvSpPr>
        <p:spPr bwMode="auto">
          <a:xfrm>
            <a:off x="2849563" y="4192588"/>
            <a:ext cx="290512" cy="246062"/>
          </a:xfrm>
          <a:custGeom>
            <a:avLst/>
            <a:gdLst>
              <a:gd name="T0" fmla="*/ 2147483646 w 20901"/>
              <a:gd name="T1" fmla="*/ 0 h 17669"/>
              <a:gd name="T2" fmla="*/ 2147483646 w 20901"/>
              <a:gd name="T3" fmla="*/ 2147483646 h 17669"/>
              <a:gd name="T4" fmla="*/ 0 w 20901"/>
              <a:gd name="T5" fmla="*/ 2147483646 h 17669"/>
              <a:gd name="T6" fmla="*/ 0 60000 65536"/>
              <a:gd name="T7" fmla="*/ 0 60000 65536"/>
              <a:gd name="T8" fmla="*/ 0 60000 65536"/>
              <a:gd name="T9" fmla="*/ 0 w 20901"/>
              <a:gd name="T10" fmla="*/ 0 h 17669"/>
              <a:gd name="T11" fmla="*/ 20901 w 20901"/>
              <a:gd name="T12" fmla="*/ 17669 h 17669"/>
            </a:gdLst>
            <a:ahLst/>
            <a:cxnLst>
              <a:cxn ang="T6">
                <a:pos x="T0" y="T1"/>
              </a:cxn>
              <a:cxn ang="T7">
                <a:pos x="T2" y="T3"/>
              </a:cxn>
              <a:cxn ang="T8">
                <a:pos x="T4" y="T5"/>
              </a:cxn>
            </a:cxnLst>
            <a:rect l="T9" t="T10" r="T11" b="T12"/>
            <a:pathLst>
              <a:path w="20901" h="17669" fill="none" extrusionOk="0">
                <a:moveTo>
                  <a:pt x="12424" y="0"/>
                </a:moveTo>
                <a:cubicBezTo>
                  <a:pt x="16607" y="2941"/>
                  <a:pt x="19610" y="7271"/>
                  <a:pt x="20901" y="12218"/>
                </a:cubicBezTo>
              </a:path>
              <a:path w="20901" h="17669" stroke="0" extrusionOk="0">
                <a:moveTo>
                  <a:pt x="12424" y="0"/>
                </a:moveTo>
                <a:cubicBezTo>
                  <a:pt x="16607" y="2941"/>
                  <a:pt x="19610" y="7271"/>
                  <a:pt x="20901" y="12218"/>
                </a:cubicBezTo>
                <a:lnTo>
                  <a:pt x="0" y="17669"/>
                </a:lnTo>
                <a:lnTo>
                  <a:pt x="124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533" name="Line 36">
            <a:extLst>
              <a:ext uri="{FF2B5EF4-FFF2-40B4-BE49-F238E27FC236}">
                <a16:creationId xmlns:a16="http://schemas.microsoft.com/office/drawing/2014/main" id="{1077180B-89FA-44CF-86B1-8872C0CC456A}"/>
              </a:ext>
            </a:extLst>
          </p:cNvPr>
          <p:cNvSpPr>
            <a:spLocks noChangeShapeType="1"/>
          </p:cNvSpPr>
          <p:nvPr/>
        </p:nvSpPr>
        <p:spPr bwMode="auto">
          <a:xfrm flipH="1">
            <a:off x="3074988" y="3911600"/>
            <a:ext cx="523875" cy="3508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4" name="Arc 37">
            <a:extLst>
              <a:ext uri="{FF2B5EF4-FFF2-40B4-BE49-F238E27FC236}">
                <a16:creationId xmlns:a16="http://schemas.microsoft.com/office/drawing/2014/main" id="{5C3BCE4E-86B2-410B-BFDE-9A0614E14A83}"/>
              </a:ext>
            </a:extLst>
          </p:cNvPr>
          <p:cNvSpPr>
            <a:spLocks/>
          </p:cNvSpPr>
          <p:nvPr/>
        </p:nvSpPr>
        <p:spPr bwMode="auto">
          <a:xfrm>
            <a:off x="4822825" y="4151313"/>
            <a:ext cx="250825" cy="287337"/>
          </a:xfrm>
          <a:custGeom>
            <a:avLst/>
            <a:gdLst>
              <a:gd name="T0" fmla="*/ 0 w 18117"/>
              <a:gd name="T1" fmla="*/ 2147483646 h 20653"/>
              <a:gd name="T2" fmla="*/ 2147483646 w 18117"/>
              <a:gd name="T3" fmla="*/ 0 h 20653"/>
              <a:gd name="T4" fmla="*/ 2147483646 w 18117"/>
              <a:gd name="T5" fmla="*/ 2147483646 h 20653"/>
              <a:gd name="T6" fmla="*/ 0 60000 65536"/>
              <a:gd name="T7" fmla="*/ 0 60000 65536"/>
              <a:gd name="T8" fmla="*/ 0 60000 65536"/>
              <a:gd name="T9" fmla="*/ 0 w 18117"/>
              <a:gd name="T10" fmla="*/ 0 h 20653"/>
              <a:gd name="T11" fmla="*/ 18117 w 18117"/>
              <a:gd name="T12" fmla="*/ 20653 h 20653"/>
            </a:gdLst>
            <a:ahLst/>
            <a:cxnLst>
              <a:cxn ang="T6">
                <a:pos x="T0" y="T1"/>
              </a:cxn>
              <a:cxn ang="T7">
                <a:pos x="T2" y="T3"/>
              </a:cxn>
              <a:cxn ang="T8">
                <a:pos x="T4" y="T5"/>
              </a:cxn>
            </a:cxnLst>
            <a:rect l="T9" t="T10" r="T11" b="T12"/>
            <a:pathLst>
              <a:path w="18117" h="20653" fill="none" extrusionOk="0">
                <a:moveTo>
                  <a:pt x="0" y="8891"/>
                </a:moveTo>
                <a:cubicBezTo>
                  <a:pt x="2763" y="4634"/>
                  <a:pt x="6938" y="1486"/>
                  <a:pt x="11791" y="0"/>
                </a:cubicBezTo>
              </a:path>
              <a:path w="18117" h="20653" stroke="0" extrusionOk="0">
                <a:moveTo>
                  <a:pt x="0" y="8891"/>
                </a:moveTo>
                <a:cubicBezTo>
                  <a:pt x="2763" y="4634"/>
                  <a:pt x="6938" y="1486"/>
                  <a:pt x="11791" y="0"/>
                </a:cubicBezTo>
                <a:lnTo>
                  <a:pt x="18117" y="20653"/>
                </a:lnTo>
                <a:lnTo>
                  <a:pt x="0" y="88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535" name="Line 38">
            <a:extLst>
              <a:ext uri="{FF2B5EF4-FFF2-40B4-BE49-F238E27FC236}">
                <a16:creationId xmlns:a16="http://schemas.microsoft.com/office/drawing/2014/main" id="{053167BD-54BD-46AE-B6B0-09A0226B521C}"/>
              </a:ext>
            </a:extLst>
          </p:cNvPr>
          <p:cNvSpPr>
            <a:spLocks noChangeShapeType="1"/>
          </p:cNvSpPr>
          <p:nvPr/>
        </p:nvSpPr>
        <p:spPr bwMode="auto">
          <a:xfrm>
            <a:off x="4697413" y="3937000"/>
            <a:ext cx="200025" cy="2746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6" name="Arc 39">
            <a:extLst>
              <a:ext uri="{FF2B5EF4-FFF2-40B4-BE49-F238E27FC236}">
                <a16:creationId xmlns:a16="http://schemas.microsoft.com/office/drawing/2014/main" id="{0CFAC583-E5D6-4ADA-8288-93B573C5D14F}"/>
              </a:ext>
            </a:extLst>
          </p:cNvPr>
          <p:cNvSpPr>
            <a:spLocks/>
          </p:cNvSpPr>
          <p:nvPr/>
        </p:nvSpPr>
        <p:spPr bwMode="auto">
          <a:xfrm>
            <a:off x="4926013" y="2724150"/>
            <a:ext cx="269875" cy="276225"/>
          </a:xfrm>
          <a:custGeom>
            <a:avLst/>
            <a:gdLst>
              <a:gd name="T0" fmla="*/ 2147483646 w 19450"/>
              <a:gd name="T1" fmla="*/ 2147483646 h 19777"/>
              <a:gd name="T2" fmla="*/ 0 w 19450"/>
              <a:gd name="T3" fmla="*/ 2147483646 h 19777"/>
              <a:gd name="T4" fmla="*/ 2147483646 w 19450"/>
              <a:gd name="T5" fmla="*/ 0 h 19777"/>
              <a:gd name="T6" fmla="*/ 0 60000 65536"/>
              <a:gd name="T7" fmla="*/ 0 60000 65536"/>
              <a:gd name="T8" fmla="*/ 0 60000 65536"/>
              <a:gd name="T9" fmla="*/ 0 w 19450"/>
              <a:gd name="T10" fmla="*/ 0 h 19777"/>
              <a:gd name="T11" fmla="*/ 19450 w 19450"/>
              <a:gd name="T12" fmla="*/ 19777 h 19777"/>
            </a:gdLst>
            <a:ahLst/>
            <a:cxnLst>
              <a:cxn ang="T6">
                <a:pos x="T0" y="T1"/>
              </a:cxn>
              <a:cxn ang="T7">
                <a:pos x="T2" y="T3"/>
              </a:cxn>
              <a:cxn ang="T8">
                <a:pos x="T4" y="T5"/>
              </a:cxn>
            </a:cxnLst>
            <a:rect l="T9" t="T10" r="T11" b="T12"/>
            <a:pathLst>
              <a:path w="19450" h="19777" fill="none" extrusionOk="0">
                <a:moveTo>
                  <a:pt x="10764" y="19776"/>
                </a:moveTo>
                <a:cubicBezTo>
                  <a:pt x="6054" y="17708"/>
                  <a:pt x="2237" y="14026"/>
                  <a:pt x="0" y="9394"/>
                </a:cubicBezTo>
              </a:path>
              <a:path w="19450" h="19777" stroke="0" extrusionOk="0">
                <a:moveTo>
                  <a:pt x="10764" y="19776"/>
                </a:moveTo>
                <a:cubicBezTo>
                  <a:pt x="6054" y="17708"/>
                  <a:pt x="2237" y="14026"/>
                  <a:pt x="0" y="9394"/>
                </a:cubicBezTo>
                <a:lnTo>
                  <a:pt x="19450" y="0"/>
                </a:lnTo>
                <a:lnTo>
                  <a:pt x="10764" y="197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537" name="Line 40">
            <a:extLst>
              <a:ext uri="{FF2B5EF4-FFF2-40B4-BE49-F238E27FC236}">
                <a16:creationId xmlns:a16="http://schemas.microsoft.com/office/drawing/2014/main" id="{E8DBBAA9-03DE-48FE-A71F-562117924811}"/>
              </a:ext>
            </a:extLst>
          </p:cNvPr>
          <p:cNvSpPr>
            <a:spLocks noChangeShapeType="1"/>
          </p:cNvSpPr>
          <p:nvPr/>
        </p:nvSpPr>
        <p:spPr bwMode="auto">
          <a:xfrm flipH="1">
            <a:off x="4695825" y="2898775"/>
            <a:ext cx="300038" cy="3508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55CB1BE5-F277-4A82-A104-991F3474975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045E2ED1-0898-4B0D-8CE7-FF1625A859CB}" type="slidenum">
              <a:rPr lang="en-US" altLang="en-US" sz="1400" b="0"/>
              <a:pPr>
                <a:spcBef>
                  <a:spcPct val="0"/>
                </a:spcBef>
              </a:pPr>
              <a:t>18</a:t>
            </a:fld>
            <a:endParaRPr lang="en-US" altLang="en-US" sz="1400" b="0"/>
          </a:p>
        </p:txBody>
      </p:sp>
      <p:sp>
        <p:nvSpPr>
          <p:cNvPr id="22531" name="Rectangle 2">
            <a:extLst>
              <a:ext uri="{FF2B5EF4-FFF2-40B4-BE49-F238E27FC236}">
                <a16:creationId xmlns:a16="http://schemas.microsoft.com/office/drawing/2014/main" id="{C1B488F6-118A-493A-B6C0-C2C9505D3708}"/>
              </a:ext>
            </a:extLst>
          </p:cNvPr>
          <p:cNvSpPr>
            <a:spLocks noGrp="1" noChangeArrowheads="1"/>
          </p:cNvSpPr>
          <p:nvPr>
            <p:ph type="title"/>
          </p:nvPr>
        </p:nvSpPr>
        <p:spPr/>
        <p:txBody>
          <a:bodyPr/>
          <a:lstStyle/>
          <a:p>
            <a:r>
              <a:rPr lang="en-US" altLang="en-US"/>
              <a:t>Software Quality</a:t>
            </a:r>
          </a:p>
        </p:txBody>
      </p:sp>
      <p:sp>
        <p:nvSpPr>
          <p:cNvPr id="22532" name="Rectangle 3">
            <a:extLst>
              <a:ext uri="{FF2B5EF4-FFF2-40B4-BE49-F238E27FC236}">
                <a16:creationId xmlns:a16="http://schemas.microsoft.com/office/drawing/2014/main" id="{CEA1B2DE-6B1F-4318-A727-B0A26460CD9C}"/>
              </a:ext>
            </a:extLst>
          </p:cNvPr>
          <p:cNvSpPr>
            <a:spLocks noGrp="1" noChangeArrowheads="1"/>
          </p:cNvSpPr>
          <p:nvPr>
            <p:ph type="body" idx="1"/>
          </p:nvPr>
        </p:nvSpPr>
        <p:spPr/>
        <p:txBody>
          <a:bodyPr/>
          <a:lstStyle/>
          <a:p>
            <a:pPr marL="0" indent="0">
              <a:lnSpc>
                <a:spcPct val="90000"/>
              </a:lnSpc>
            </a:pPr>
            <a:r>
              <a:rPr lang="en-US" altLang="en-US"/>
              <a:t>The different qualities can conflict</a:t>
            </a:r>
          </a:p>
          <a:p>
            <a:pPr lvl="1">
              <a:lnSpc>
                <a:spcPct val="90000"/>
              </a:lnSpc>
            </a:pPr>
            <a:r>
              <a:rPr lang="en-US" altLang="en-US"/>
              <a:t>Increasing efficiency can reduce maintainability or reusability</a:t>
            </a:r>
          </a:p>
          <a:p>
            <a:pPr lvl="1">
              <a:lnSpc>
                <a:spcPct val="90000"/>
              </a:lnSpc>
            </a:pPr>
            <a:r>
              <a:rPr lang="en-US" altLang="en-US"/>
              <a:t>Increasing usability can reduce efficiency</a:t>
            </a:r>
          </a:p>
          <a:p>
            <a:pPr lvl="1">
              <a:lnSpc>
                <a:spcPct val="90000"/>
              </a:lnSpc>
            </a:pPr>
            <a:endParaRPr lang="en-US" altLang="en-US" sz="1000"/>
          </a:p>
          <a:p>
            <a:pPr marL="0" indent="0">
              <a:lnSpc>
                <a:spcPct val="90000"/>
              </a:lnSpc>
            </a:pPr>
            <a:r>
              <a:rPr lang="en-US" altLang="en-US"/>
              <a:t>Setting objectives for quality is a key engineering activity</a:t>
            </a:r>
          </a:p>
          <a:p>
            <a:pPr lvl="1">
              <a:lnSpc>
                <a:spcPct val="90000"/>
              </a:lnSpc>
            </a:pPr>
            <a:r>
              <a:rPr lang="en-US" altLang="en-US"/>
              <a:t>You then design to meet the objectives</a:t>
            </a:r>
          </a:p>
          <a:p>
            <a:pPr lvl="1">
              <a:lnSpc>
                <a:spcPct val="90000"/>
              </a:lnSpc>
            </a:pPr>
            <a:r>
              <a:rPr lang="en-US" altLang="en-US"/>
              <a:t>Avoids ‘over-engineering’ which wastes money</a:t>
            </a:r>
          </a:p>
          <a:p>
            <a:pPr lvl="1">
              <a:lnSpc>
                <a:spcPct val="90000"/>
              </a:lnSpc>
            </a:pPr>
            <a:endParaRPr lang="en-US" altLang="en-US" sz="1000"/>
          </a:p>
          <a:p>
            <a:pPr marL="0" indent="0">
              <a:lnSpc>
                <a:spcPct val="90000"/>
              </a:lnSpc>
            </a:pPr>
            <a:r>
              <a:rPr lang="en-US" altLang="en-US"/>
              <a:t>Optimizing is also sometimes necessary</a:t>
            </a:r>
          </a:p>
          <a:p>
            <a:pPr lvl="1">
              <a:lnSpc>
                <a:spcPct val="90000"/>
              </a:lnSpc>
            </a:pPr>
            <a:r>
              <a:rPr lang="en-US" altLang="en-US"/>
              <a:t>E.g. obtain the highest possible reliability using a fixed budget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id="{DA5B9F9F-4036-4CF2-8BF0-873F650FB4E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35E27167-69C8-4BDE-BD18-0C53C14EF0F9}" type="slidenum">
              <a:rPr lang="en-US" altLang="en-US" sz="1400" b="0"/>
              <a:pPr>
                <a:spcBef>
                  <a:spcPct val="0"/>
                </a:spcBef>
              </a:pPr>
              <a:t>19</a:t>
            </a:fld>
            <a:endParaRPr lang="en-US" altLang="en-US" sz="1400" b="0"/>
          </a:p>
        </p:txBody>
      </p:sp>
      <p:sp>
        <p:nvSpPr>
          <p:cNvPr id="23555" name="Rectangle 2">
            <a:extLst>
              <a:ext uri="{FF2B5EF4-FFF2-40B4-BE49-F238E27FC236}">
                <a16:creationId xmlns:a16="http://schemas.microsoft.com/office/drawing/2014/main" id="{2A043A36-C1A0-4C74-876A-687C0262EA0F}"/>
              </a:ext>
            </a:extLst>
          </p:cNvPr>
          <p:cNvSpPr>
            <a:spLocks noGrp="1" noChangeArrowheads="1"/>
          </p:cNvSpPr>
          <p:nvPr>
            <p:ph type="title"/>
          </p:nvPr>
        </p:nvSpPr>
        <p:spPr/>
        <p:txBody>
          <a:bodyPr/>
          <a:lstStyle/>
          <a:p>
            <a:r>
              <a:rPr lang="en-US" altLang="en-US"/>
              <a:t>Exercise 2</a:t>
            </a:r>
          </a:p>
        </p:txBody>
      </p:sp>
      <p:sp>
        <p:nvSpPr>
          <p:cNvPr id="23556" name="Rectangle 3">
            <a:extLst>
              <a:ext uri="{FF2B5EF4-FFF2-40B4-BE49-F238E27FC236}">
                <a16:creationId xmlns:a16="http://schemas.microsoft.com/office/drawing/2014/main" id="{C01BC0DE-7D98-4B81-B913-ED2749178084}"/>
              </a:ext>
            </a:extLst>
          </p:cNvPr>
          <p:cNvSpPr>
            <a:spLocks noGrp="1" noChangeArrowheads="1"/>
          </p:cNvSpPr>
          <p:nvPr>
            <p:ph type="body" idx="1"/>
          </p:nvPr>
        </p:nvSpPr>
        <p:spPr>
          <a:xfrm>
            <a:off x="1066800" y="1066800"/>
            <a:ext cx="7543800" cy="4800600"/>
          </a:xfrm>
        </p:spPr>
        <p:txBody>
          <a:bodyPr/>
          <a:lstStyle/>
          <a:p>
            <a:pPr marL="0" indent="0">
              <a:lnSpc>
                <a:spcPct val="90000"/>
              </a:lnSpc>
            </a:pPr>
            <a:r>
              <a:rPr lang="en-US" altLang="en-US" dirty="0"/>
              <a:t>For each of the following system, which quality attributes do you think would be the most important and the least important?</a:t>
            </a:r>
          </a:p>
          <a:p>
            <a:pPr marL="647700" lvl="1" indent="-457200">
              <a:lnSpc>
                <a:spcPct val="90000"/>
              </a:lnSpc>
              <a:buFontTx/>
              <a:buAutoNum type="arabicPeriod"/>
            </a:pPr>
            <a:r>
              <a:rPr lang="en-US" altLang="en-US" dirty="0"/>
              <a:t>A program that is being uploaded into a spacecraft that was launched 20 years ago, and has been flying towards Pluto since then. The program will enable the spacecraft to move into an orbit of Pluto.</a:t>
            </a:r>
          </a:p>
          <a:p>
            <a:pPr marL="647700" lvl="1" indent="-457200">
              <a:lnSpc>
                <a:spcPct val="90000"/>
              </a:lnSpc>
              <a:buFontTx/>
              <a:buAutoNum type="arabicPeriod"/>
            </a:pPr>
            <a:r>
              <a:rPr lang="en-US" altLang="en-US" dirty="0"/>
              <a:t>A system situated in a shopping center that is used by shoppers to determine which shop sells the product they want.</a:t>
            </a:r>
          </a:p>
          <a:p>
            <a:pPr marL="647700" lvl="1" indent="-457200">
              <a:lnSpc>
                <a:spcPct val="90000"/>
              </a:lnSpc>
              <a:buFontTx/>
              <a:buAutoNum type="arabicPeriod"/>
            </a:pPr>
            <a:r>
              <a:rPr lang="en-US" altLang="en-US" dirty="0"/>
              <a:t>A utility package for printing bills.</a:t>
            </a:r>
          </a:p>
          <a:p>
            <a:pPr marL="647700" lvl="1" indent="-457200">
              <a:lnSpc>
                <a:spcPct val="90000"/>
              </a:lnSpc>
              <a:buFontTx/>
              <a:buAutoNum type="arabicPeriod"/>
            </a:pPr>
            <a:r>
              <a:rPr lang="en-US" altLang="en-US" dirty="0"/>
              <a:t>The controller of an automatic transmission in a car.</a:t>
            </a:r>
          </a:p>
          <a:p>
            <a:pPr marL="647700" lvl="1" indent="-457200">
              <a:lnSpc>
                <a:spcPct val="90000"/>
              </a:lnSpc>
              <a:buFontTx/>
              <a:buAutoNum type="arabicPeriod"/>
            </a:pPr>
            <a:r>
              <a:rPr lang="en-US" altLang="en-US" dirty="0"/>
              <a:t>A program for computing income taxes, that will be used by government employees who audit taxpayers.</a:t>
            </a:r>
          </a:p>
          <a:p>
            <a:pPr marL="647700" lvl="1" indent="-457200">
              <a:lnSpc>
                <a:spcPct val="90000"/>
              </a:lnSpc>
            </a:pPr>
            <a:endParaRPr lang="en-US" altLang="en-US"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2A873DBE-3091-433F-951C-E4CB891D61B6}"/>
              </a:ext>
            </a:extLst>
          </p:cNvPr>
          <p:cNvSpPr>
            <a:spLocks noGrp="1" noChangeArrowheads="1"/>
          </p:cNvSpPr>
          <p:nvPr>
            <p:ph type="subTitle" idx="1"/>
          </p:nvPr>
        </p:nvSpPr>
        <p:spPr>
          <a:xfrm>
            <a:off x="1524000" y="2133600"/>
            <a:ext cx="6400800" cy="1752600"/>
          </a:xfrm>
          <a:noFill/>
        </p:spPr>
        <p:txBody>
          <a:bodyPr/>
          <a:lstStyle/>
          <a:p>
            <a:r>
              <a:rPr lang="en-US" altLang="en-US" sz="2800"/>
              <a:t>Section 1: </a:t>
            </a:r>
          </a:p>
          <a:p>
            <a:r>
              <a:rPr lang="en-US" altLang="en-US" sz="2800">
                <a:cs typeface="Times" panose="02020603050405020304" pitchFamily="18" charset="0"/>
              </a:rPr>
              <a:t>Software and Software Engineering</a:t>
            </a:r>
            <a:endParaRPr lang="en-US" altLang="en-US" sz="2800"/>
          </a:p>
          <a:p>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a:extLst>
              <a:ext uri="{FF2B5EF4-FFF2-40B4-BE49-F238E27FC236}">
                <a16:creationId xmlns:a16="http://schemas.microsoft.com/office/drawing/2014/main" id="{2AEACB4A-D822-4B53-AE48-F7D833181CE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2B2251D-2F82-41D2-B425-9C3ABA073DA4}" type="slidenum">
              <a:rPr lang="en-US" altLang="en-US" sz="1400" b="0"/>
              <a:pPr>
                <a:spcBef>
                  <a:spcPct val="0"/>
                </a:spcBef>
              </a:pPr>
              <a:t>20</a:t>
            </a:fld>
            <a:endParaRPr lang="en-US" altLang="en-US" sz="1400" b="0"/>
          </a:p>
        </p:txBody>
      </p:sp>
      <p:sp>
        <p:nvSpPr>
          <p:cNvPr id="24579" name="Rectangle 2">
            <a:extLst>
              <a:ext uri="{FF2B5EF4-FFF2-40B4-BE49-F238E27FC236}">
                <a16:creationId xmlns:a16="http://schemas.microsoft.com/office/drawing/2014/main" id="{83EE5329-5455-4342-9B1A-6D84F676C1E6}"/>
              </a:ext>
            </a:extLst>
          </p:cNvPr>
          <p:cNvSpPr>
            <a:spLocks noGrp="1" noChangeArrowheads="1"/>
          </p:cNvSpPr>
          <p:nvPr>
            <p:ph type="title"/>
          </p:nvPr>
        </p:nvSpPr>
        <p:spPr/>
        <p:txBody>
          <a:bodyPr/>
          <a:lstStyle/>
          <a:p>
            <a:r>
              <a:rPr lang="en-US" altLang="en-US"/>
              <a:t>Internal Quality Criteria</a:t>
            </a:r>
          </a:p>
        </p:txBody>
      </p:sp>
      <p:sp>
        <p:nvSpPr>
          <p:cNvPr id="24580" name="Rectangle 3">
            <a:extLst>
              <a:ext uri="{FF2B5EF4-FFF2-40B4-BE49-F238E27FC236}">
                <a16:creationId xmlns:a16="http://schemas.microsoft.com/office/drawing/2014/main" id="{D88C8A08-C1D7-4067-B665-0CE7BDA0CD60}"/>
              </a:ext>
            </a:extLst>
          </p:cNvPr>
          <p:cNvSpPr>
            <a:spLocks noGrp="1" noChangeArrowheads="1"/>
          </p:cNvSpPr>
          <p:nvPr>
            <p:ph type="body" idx="1"/>
          </p:nvPr>
        </p:nvSpPr>
        <p:spPr/>
        <p:txBody>
          <a:bodyPr/>
          <a:lstStyle/>
          <a:p>
            <a:pPr marL="0" indent="0"/>
            <a:r>
              <a:rPr lang="en-US" altLang="en-US">
                <a:cs typeface="Times" panose="02020603050405020304" pitchFamily="18" charset="0"/>
              </a:rPr>
              <a:t>These:</a:t>
            </a:r>
          </a:p>
          <a:p>
            <a:pPr lvl="1"/>
            <a:r>
              <a:rPr lang="en-US" altLang="en-US">
                <a:cs typeface="Times" panose="02020603050405020304" pitchFamily="18" charset="0"/>
              </a:rPr>
              <a:t>Characterize aspects of the design of the software</a:t>
            </a:r>
          </a:p>
          <a:p>
            <a:pPr lvl="1"/>
            <a:r>
              <a:rPr lang="en-US" altLang="en-US">
                <a:cs typeface="Times" panose="02020603050405020304" pitchFamily="18" charset="0"/>
              </a:rPr>
              <a:t>Have an effect on the external quality attributes</a:t>
            </a:r>
          </a:p>
          <a:p>
            <a:pPr lvl="1"/>
            <a:r>
              <a:rPr lang="en-US" altLang="en-US">
                <a:cs typeface="Times" panose="02020603050405020304" pitchFamily="18" charset="0"/>
              </a:rPr>
              <a:t>E.g.</a:t>
            </a:r>
          </a:p>
          <a:p>
            <a:pPr lvl="2"/>
            <a:r>
              <a:rPr lang="en-US" altLang="en-US">
                <a:cs typeface="Times" panose="02020603050405020304" pitchFamily="18" charset="0"/>
              </a:rPr>
              <a:t>The amount of commenting of the code</a:t>
            </a:r>
            <a:r>
              <a:rPr lang="en-US" altLang="en-US"/>
              <a:t> </a:t>
            </a:r>
          </a:p>
          <a:p>
            <a:pPr lvl="2"/>
            <a:r>
              <a:rPr lang="en-US" altLang="en-US">
                <a:cs typeface="Times" panose="02020603050405020304" pitchFamily="18" charset="0"/>
              </a:rPr>
              <a:t>The complexity of the code </a:t>
            </a:r>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DCFEC3EB-D5B5-4D78-BDE6-1600BF2AA2B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27F4430-9455-40CA-8925-9F743B713E66}" type="slidenum">
              <a:rPr lang="en-US" altLang="en-US" sz="1400" b="0"/>
              <a:pPr>
                <a:spcBef>
                  <a:spcPct val="0"/>
                </a:spcBef>
              </a:pPr>
              <a:t>21</a:t>
            </a:fld>
            <a:endParaRPr lang="en-US" altLang="en-US" sz="1400" b="0"/>
          </a:p>
        </p:txBody>
      </p:sp>
      <p:sp>
        <p:nvSpPr>
          <p:cNvPr id="25603" name="Rectangle 1026">
            <a:extLst>
              <a:ext uri="{FF2B5EF4-FFF2-40B4-BE49-F238E27FC236}">
                <a16:creationId xmlns:a16="http://schemas.microsoft.com/office/drawing/2014/main" id="{B140D6EB-9A0C-400A-BE45-C4866B8B7336}"/>
              </a:ext>
            </a:extLst>
          </p:cNvPr>
          <p:cNvSpPr>
            <a:spLocks noGrp="1" noChangeArrowheads="1"/>
          </p:cNvSpPr>
          <p:nvPr>
            <p:ph type="title"/>
          </p:nvPr>
        </p:nvSpPr>
        <p:spPr/>
        <p:txBody>
          <a:bodyPr/>
          <a:lstStyle/>
          <a:p>
            <a:r>
              <a:rPr lang="en-US" altLang="en-US">
                <a:cs typeface="Times" panose="02020603050405020304" pitchFamily="18" charset="0"/>
              </a:rPr>
              <a:t>Short Term Vs. Long Term Quality</a:t>
            </a:r>
          </a:p>
        </p:txBody>
      </p:sp>
      <p:sp>
        <p:nvSpPr>
          <p:cNvPr id="25604" name="Rectangle 1027">
            <a:extLst>
              <a:ext uri="{FF2B5EF4-FFF2-40B4-BE49-F238E27FC236}">
                <a16:creationId xmlns:a16="http://schemas.microsoft.com/office/drawing/2014/main" id="{07ABC117-564D-4E25-94DC-01753C9BA499}"/>
              </a:ext>
            </a:extLst>
          </p:cNvPr>
          <p:cNvSpPr>
            <a:spLocks noGrp="1" noChangeArrowheads="1"/>
          </p:cNvSpPr>
          <p:nvPr>
            <p:ph type="body" idx="1"/>
          </p:nvPr>
        </p:nvSpPr>
        <p:spPr/>
        <p:txBody>
          <a:bodyPr/>
          <a:lstStyle/>
          <a:p>
            <a:pPr marL="0" indent="0"/>
            <a:r>
              <a:rPr lang="en-US" altLang="en-US"/>
              <a:t>Short term:</a:t>
            </a:r>
          </a:p>
          <a:p>
            <a:pPr lvl="1"/>
            <a:r>
              <a:rPr lang="en-US" altLang="en-US">
                <a:cs typeface="Times" panose="02020603050405020304" pitchFamily="18" charset="0"/>
              </a:rPr>
              <a:t>Does the software meet the customer’s immediate needs? </a:t>
            </a:r>
          </a:p>
          <a:p>
            <a:pPr lvl="1"/>
            <a:r>
              <a:rPr lang="en-US" altLang="en-US">
                <a:cs typeface="Times" panose="02020603050405020304" pitchFamily="18" charset="0"/>
              </a:rPr>
              <a:t>Is it sufficiently efficient for the volume of data we have today?</a:t>
            </a:r>
          </a:p>
          <a:p>
            <a:pPr marL="0" indent="0"/>
            <a:r>
              <a:rPr lang="en-US" altLang="en-US"/>
              <a:t>Long term:</a:t>
            </a:r>
          </a:p>
          <a:p>
            <a:pPr lvl="1"/>
            <a:r>
              <a:rPr lang="en-US" altLang="en-US"/>
              <a:t>Maintainability</a:t>
            </a:r>
          </a:p>
          <a:p>
            <a:pPr lvl="1"/>
            <a:r>
              <a:rPr lang="en-US" altLang="en-US"/>
              <a:t>Customer’s future needs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6918AB3C-D5C9-426D-8A02-73B8E3A00E3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D99264D-233D-454F-B397-1F3E292362EB}" type="slidenum">
              <a:rPr lang="en-US" altLang="en-US" sz="1400" b="0"/>
              <a:pPr>
                <a:spcBef>
                  <a:spcPct val="0"/>
                </a:spcBef>
              </a:pPr>
              <a:t>22</a:t>
            </a:fld>
            <a:endParaRPr lang="en-US" altLang="en-US" sz="1400" b="0"/>
          </a:p>
        </p:txBody>
      </p:sp>
      <p:sp>
        <p:nvSpPr>
          <p:cNvPr id="26627" name="Rectangle 2">
            <a:extLst>
              <a:ext uri="{FF2B5EF4-FFF2-40B4-BE49-F238E27FC236}">
                <a16:creationId xmlns:a16="http://schemas.microsoft.com/office/drawing/2014/main" id="{19C81972-51D6-4E73-9458-08776A6B9CC0}"/>
              </a:ext>
            </a:extLst>
          </p:cNvPr>
          <p:cNvSpPr>
            <a:spLocks noGrp="1" noChangeArrowheads="1"/>
          </p:cNvSpPr>
          <p:nvPr>
            <p:ph type="title"/>
          </p:nvPr>
        </p:nvSpPr>
        <p:spPr/>
        <p:txBody>
          <a:bodyPr/>
          <a:lstStyle/>
          <a:p>
            <a:r>
              <a:rPr lang="en-US" altLang="en-US"/>
              <a:t>1.6 Software Engineering Projects</a:t>
            </a:r>
          </a:p>
        </p:txBody>
      </p:sp>
      <p:sp>
        <p:nvSpPr>
          <p:cNvPr id="26628" name="Rectangle 3">
            <a:extLst>
              <a:ext uri="{FF2B5EF4-FFF2-40B4-BE49-F238E27FC236}">
                <a16:creationId xmlns:a16="http://schemas.microsoft.com/office/drawing/2014/main" id="{AC86A85F-1756-4F54-A650-4F5381A88702}"/>
              </a:ext>
            </a:extLst>
          </p:cNvPr>
          <p:cNvSpPr>
            <a:spLocks noGrp="1" noChangeArrowheads="1"/>
          </p:cNvSpPr>
          <p:nvPr>
            <p:ph type="body" idx="1"/>
          </p:nvPr>
        </p:nvSpPr>
        <p:spPr/>
        <p:txBody>
          <a:bodyPr/>
          <a:lstStyle/>
          <a:p>
            <a:pPr marL="0" indent="0"/>
            <a:r>
              <a:rPr lang="en-US" altLang="en-US"/>
              <a:t>Most projects are evolutionary or maintenance projects, involving work on </a:t>
            </a:r>
            <a:r>
              <a:rPr lang="en-US" altLang="en-US" i="1"/>
              <a:t>legacy</a:t>
            </a:r>
            <a:r>
              <a:rPr lang="en-US" altLang="en-US"/>
              <a:t> systems</a:t>
            </a:r>
          </a:p>
          <a:p>
            <a:pPr lvl="1"/>
            <a:r>
              <a:rPr lang="en-US" altLang="en-US"/>
              <a:t>Corrective projects: fixing defects</a:t>
            </a:r>
          </a:p>
          <a:p>
            <a:pPr lvl="1"/>
            <a:r>
              <a:rPr lang="en-US" altLang="en-US"/>
              <a:t>Adaptive projects: changing the system in response to changes in</a:t>
            </a:r>
          </a:p>
          <a:p>
            <a:pPr lvl="2"/>
            <a:r>
              <a:rPr lang="en-US" altLang="en-US"/>
              <a:t>Operating system</a:t>
            </a:r>
          </a:p>
          <a:p>
            <a:pPr lvl="2"/>
            <a:r>
              <a:rPr lang="en-US" altLang="en-US"/>
              <a:t>Database</a:t>
            </a:r>
          </a:p>
          <a:p>
            <a:pPr lvl="2"/>
            <a:r>
              <a:rPr lang="en-US" altLang="en-US"/>
              <a:t>Rules and regulations</a:t>
            </a:r>
          </a:p>
          <a:p>
            <a:pPr lvl="1"/>
            <a:r>
              <a:rPr lang="en-US" altLang="en-US"/>
              <a:t>Enhancement projects: adding new features for users</a:t>
            </a:r>
          </a:p>
          <a:p>
            <a:pPr lvl="1"/>
            <a:r>
              <a:rPr lang="en-US" altLang="en-US"/>
              <a:t>Reengineering or  perfective projects: changing the system internally so it is more maintainable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8F085DBC-5C26-4F48-9241-2997334FC1D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8B39875C-51FB-4524-80E2-46D88622F5DE}" type="slidenum">
              <a:rPr lang="en-US" altLang="en-US" sz="1400" b="0"/>
              <a:pPr>
                <a:spcBef>
                  <a:spcPct val="0"/>
                </a:spcBef>
              </a:pPr>
              <a:t>23</a:t>
            </a:fld>
            <a:endParaRPr lang="en-US" altLang="en-US" sz="1400" b="0"/>
          </a:p>
        </p:txBody>
      </p:sp>
      <p:sp>
        <p:nvSpPr>
          <p:cNvPr id="27651" name="Rectangle 2">
            <a:extLst>
              <a:ext uri="{FF2B5EF4-FFF2-40B4-BE49-F238E27FC236}">
                <a16:creationId xmlns:a16="http://schemas.microsoft.com/office/drawing/2014/main" id="{AAE498F9-43D6-42DE-BED6-CF06EDC066C5}"/>
              </a:ext>
            </a:extLst>
          </p:cNvPr>
          <p:cNvSpPr>
            <a:spLocks noGrp="1" noChangeArrowheads="1"/>
          </p:cNvSpPr>
          <p:nvPr>
            <p:ph type="title"/>
          </p:nvPr>
        </p:nvSpPr>
        <p:spPr/>
        <p:txBody>
          <a:bodyPr/>
          <a:lstStyle/>
          <a:p>
            <a:r>
              <a:rPr lang="en-US" altLang="en-US"/>
              <a:t>Software Engineering Projects</a:t>
            </a:r>
          </a:p>
        </p:txBody>
      </p:sp>
      <p:sp>
        <p:nvSpPr>
          <p:cNvPr id="27652" name="Rectangle 3">
            <a:extLst>
              <a:ext uri="{FF2B5EF4-FFF2-40B4-BE49-F238E27FC236}">
                <a16:creationId xmlns:a16="http://schemas.microsoft.com/office/drawing/2014/main" id="{52291B1D-C360-426E-BD5B-CE78896E71C2}"/>
              </a:ext>
            </a:extLst>
          </p:cNvPr>
          <p:cNvSpPr>
            <a:spLocks noGrp="1" noChangeArrowheads="1"/>
          </p:cNvSpPr>
          <p:nvPr>
            <p:ph type="body" idx="1"/>
          </p:nvPr>
        </p:nvSpPr>
        <p:spPr/>
        <p:txBody>
          <a:bodyPr/>
          <a:lstStyle/>
          <a:p>
            <a:pPr marL="0" indent="0">
              <a:lnSpc>
                <a:spcPct val="90000"/>
              </a:lnSpc>
            </a:pPr>
            <a:r>
              <a:rPr lang="en-US" altLang="en-US"/>
              <a:t>‘Green field’ projects</a:t>
            </a:r>
          </a:p>
          <a:p>
            <a:pPr lvl="1">
              <a:lnSpc>
                <a:spcPct val="90000"/>
              </a:lnSpc>
            </a:pPr>
            <a:r>
              <a:rPr lang="en-US" altLang="en-US"/>
              <a:t>New development</a:t>
            </a:r>
          </a:p>
          <a:p>
            <a:pPr lvl="1">
              <a:lnSpc>
                <a:spcPct val="90000"/>
              </a:lnSpc>
            </a:pPr>
            <a:r>
              <a:rPr lang="en-US" altLang="en-US"/>
              <a:t>The minority of projects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D6AED946-A9E2-4004-880F-46670BB8F85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CA07FCD3-D663-4786-8768-AEB3A4D75C09}" type="slidenum">
              <a:rPr lang="en-US" altLang="en-US" sz="1400" b="0"/>
              <a:pPr>
                <a:spcBef>
                  <a:spcPct val="0"/>
                </a:spcBef>
              </a:pPr>
              <a:t>24</a:t>
            </a:fld>
            <a:endParaRPr lang="en-US" altLang="en-US" sz="1400" b="0"/>
          </a:p>
        </p:txBody>
      </p:sp>
      <p:sp>
        <p:nvSpPr>
          <p:cNvPr id="28675" name="Rectangle 1026">
            <a:extLst>
              <a:ext uri="{FF2B5EF4-FFF2-40B4-BE49-F238E27FC236}">
                <a16:creationId xmlns:a16="http://schemas.microsoft.com/office/drawing/2014/main" id="{C3983C2A-3D50-4775-BA74-36381550BAD4}"/>
              </a:ext>
            </a:extLst>
          </p:cNvPr>
          <p:cNvSpPr>
            <a:spLocks noGrp="1" noChangeArrowheads="1"/>
          </p:cNvSpPr>
          <p:nvPr>
            <p:ph type="title"/>
          </p:nvPr>
        </p:nvSpPr>
        <p:spPr/>
        <p:txBody>
          <a:bodyPr/>
          <a:lstStyle/>
          <a:p>
            <a:pPr>
              <a:lnSpc>
                <a:spcPct val="90000"/>
              </a:lnSpc>
            </a:pPr>
            <a:r>
              <a:rPr lang="en-US" altLang="en-US"/>
              <a:t>Software Engineering Projects</a:t>
            </a:r>
          </a:p>
        </p:txBody>
      </p:sp>
      <p:sp>
        <p:nvSpPr>
          <p:cNvPr id="28676" name="Rectangle 1027">
            <a:extLst>
              <a:ext uri="{FF2B5EF4-FFF2-40B4-BE49-F238E27FC236}">
                <a16:creationId xmlns:a16="http://schemas.microsoft.com/office/drawing/2014/main" id="{3D4EE99E-272E-4BA5-8ACE-BFF059DCA07A}"/>
              </a:ext>
            </a:extLst>
          </p:cNvPr>
          <p:cNvSpPr>
            <a:spLocks noGrp="1" noChangeArrowheads="1"/>
          </p:cNvSpPr>
          <p:nvPr>
            <p:ph type="body" idx="1"/>
          </p:nvPr>
        </p:nvSpPr>
        <p:spPr/>
        <p:txBody>
          <a:bodyPr/>
          <a:lstStyle/>
          <a:p>
            <a:pPr marL="0" indent="0">
              <a:lnSpc>
                <a:spcPct val="90000"/>
              </a:lnSpc>
            </a:pPr>
            <a:r>
              <a:rPr lang="en-US" altLang="en-US">
                <a:cs typeface="Times" panose="02020603050405020304" pitchFamily="18" charset="0"/>
              </a:rPr>
              <a:t>Projects that involve building on a </a:t>
            </a:r>
            <a:r>
              <a:rPr lang="en-US" altLang="en-US" i="1">
                <a:cs typeface="Times" panose="02020603050405020304" pitchFamily="18" charset="0"/>
              </a:rPr>
              <a:t>framework</a:t>
            </a:r>
            <a:r>
              <a:rPr lang="en-US" altLang="en-US">
                <a:cs typeface="Times" panose="02020603050405020304" pitchFamily="18" charset="0"/>
              </a:rPr>
              <a:t> or a set of existing components.</a:t>
            </a:r>
            <a:endParaRPr lang="en-US" altLang="en-US"/>
          </a:p>
          <a:p>
            <a:pPr lvl="1">
              <a:lnSpc>
                <a:spcPct val="90000"/>
              </a:lnSpc>
            </a:pPr>
            <a:r>
              <a:rPr lang="en-US" altLang="en-US"/>
              <a:t>The framework is an application that is missing some important details.</a:t>
            </a:r>
          </a:p>
          <a:p>
            <a:pPr lvl="2">
              <a:lnSpc>
                <a:spcPct val="90000"/>
              </a:lnSpc>
            </a:pPr>
            <a:r>
              <a:rPr lang="en-US" altLang="en-US"/>
              <a:t>E.g. Specific rules of this organization.</a:t>
            </a:r>
          </a:p>
          <a:p>
            <a:pPr lvl="1">
              <a:lnSpc>
                <a:spcPct val="90000"/>
              </a:lnSpc>
            </a:pPr>
            <a:r>
              <a:rPr lang="en-US" altLang="en-US"/>
              <a:t>Such projects:</a:t>
            </a:r>
          </a:p>
          <a:p>
            <a:pPr lvl="2">
              <a:lnSpc>
                <a:spcPct val="90000"/>
              </a:lnSpc>
            </a:pPr>
            <a:r>
              <a:rPr lang="en-US" altLang="en-US">
                <a:cs typeface="Times" panose="02020603050405020304" pitchFamily="18" charset="0"/>
              </a:rPr>
              <a:t>Involve plugging together </a:t>
            </a:r>
            <a:r>
              <a:rPr lang="en-US" altLang="en-US" i="1">
                <a:cs typeface="Times" panose="02020603050405020304" pitchFamily="18" charset="0"/>
              </a:rPr>
              <a:t>components</a:t>
            </a:r>
            <a:r>
              <a:rPr lang="en-US" altLang="en-US">
                <a:cs typeface="Times" panose="02020603050405020304" pitchFamily="18" charset="0"/>
              </a:rPr>
              <a:t> that are:</a:t>
            </a:r>
          </a:p>
          <a:p>
            <a:pPr lvl="3">
              <a:lnSpc>
                <a:spcPct val="90000"/>
              </a:lnSpc>
            </a:pPr>
            <a:r>
              <a:rPr lang="en-US" altLang="en-US">
                <a:cs typeface="Times" panose="02020603050405020304" pitchFamily="18" charset="0"/>
              </a:rPr>
              <a:t>Already developed.</a:t>
            </a:r>
          </a:p>
          <a:p>
            <a:pPr lvl="3">
              <a:lnSpc>
                <a:spcPct val="90000"/>
              </a:lnSpc>
            </a:pPr>
            <a:r>
              <a:rPr lang="en-US" altLang="en-US">
                <a:cs typeface="Times" panose="02020603050405020304" pitchFamily="18" charset="0"/>
              </a:rPr>
              <a:t>Provide significant functionality.</a:t>
            </a:r>
            <a:endParaRPr lang="en-US" altLang="en-US"/>
          </a:p>
          <a:p>
            <a:pPr lvl="2" algn="just">
              <a:lnSpc>
                <a:spcPct val="90000"/>
              </a:lnSpc>
            </a:pPr>
            <a:r>
              <a:rPr lang="en-US" altLang="en-US">
                <a:cs typeface="Times New Roman" panose="02020603050405020304" pitchFamily="18" charset="0"/>
              </a:rPr>
              <a:t>Benefit from reusing reliable software.</a:t>
            </a:r>
          </a:p>
          <a:p>
            <a:pPr lvl="2" algn="just">
              <a:lnSpc>
                <a:spcPct val="90000"/>
              </a:lnSpc>
            </a:pPr>
            <a:r>
              <a:rPr lang="en-US" altLang="en-US">
                <a:cs typeface="Times New Roman" panose="02020603050405020304" pitchFamily="18" charset="0"/>
              </a:rPr>
              <a:t>Provide much of the same freedom to innovate found in green field development.</a:t>
            </a:r>
          </a:p>
          <a:p>
            <a:pPr lvl="1" algn="just">
              <a:lnSpc>
                <a:spcPct val="90000"/>
              </a:lnSpc>
            </a:pPr>
            <a:endParaRPr lang="en-US" alt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41BF2107-2116-481E-BAF1-62C53A4733F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255EEE87-40FE-4B27-81C4-6A0C8B01CBC9}" type="slidenum">
              <a:rPr lang="en-US" altLang="en-US" sz="1400" b="0"/>
              <a:pPr>
                <a:spcBef>
                  <a:spcPct val="0"/>
                </a:spcBef>
              </a:pPr>
              <a:t>25</a:t>
            </a:fld>
            <a:endParaRPr lang="en-US" altLang="en-US" sz="1400" b="0"/>
          </a:p>
        </p:txBody>
      </p:sp>
      <p:sp>
        <p:nvSpPr>
          <p:cNvPr id="29699" name="Rectangle 2">
            <a:extLst>
              <a:ext uri="{FF2B5EF4-FFF2-40B4-BE49-F238E27FC236}">
                <a16:creationId xmlns:a16="http://schemas.microsoft.com/office/drawing/2014/main" id="{567B490D-A0CA-4ED9-A66F-F2E17A9D1A79}"/>
              </a:ext>
            </a:extLst>
          </p:cNvPr>
          <p:cNvSpPr>
            <a:spLocks noGrp="1" noChangeArrowheads="1"/>
          </p:cNvSpPr>
          <p:nvPr>
            <p:ph type="title"/>
          </p:nvPr>
        </p:nvSpPr>
        <p:spPr/>
        <p:txBody>
          <a:bodyPr/>
          <a:lstStyle/>
          <a:p>
            <a:r>
              <a:rPr lang="en-US" altLang="en-US"/>
              <a:t>1.7 Activities Common to Software Projects...</a:t>
            </a:r>
          </a:p>
        </p:txBody>
      </p:sp>
      <p:sp>
        <p:nvSpPr>
          <p:cNvPr id="29700" name="Rectangle 3">
            <a:extLst>
              <a:ext uri="{FF2B5EF4-FFF2-40B4-BE49-F238E27FC236}">
                <a16:creationId xmlns:a16="http://schemas.microsoft.com/office/drawing/2014/main" id="{9F4D2ECF-1124-46A4-B163-93C1F880DA5F}"/>
              </a:ext>
            </a:extLst>
          </p:cNvPr>
          <p:cNvSpPr>
            <a:spLocks noGrp="1" noChangeArrowheads="1"/>
          </p:cNvSpPr>
          <p:nvPr>
            <p:ph type="body" idx="1"/>
          </p:nvPr>
        </p:nvSpPr>
        <p:spPr/>
        <p:txBody>
          <a:bodyPr/>
          <a:lstStyle/>
          <a:p>
            <a:pPr marL="0" indent="0"/>
            <a:r>
              <a:rPr lang="en-US" altLang="en-US"/>
              <a:t>Requirements and specification</a:t>
            </a:r>
          </a:p>
          <a:p>
            <a:pPr lvl="1"/>
            <a:r>
              <a:rPr lang="en-US" altLang="en-US"/>
              <a:t>Includes</a:t>
            </a:r>
          </a:p>
          <a:p>
            <a:pPr lvl="2"/>
            <a:r>
              <a:rPr lang="en-US" altLang="en-US"/>
              <a:t>Domain analysis</a:t>
            </a:r>
          </a:p>
          <a:p>
            <a:pPr lvl="2"/>
            <a:r>
              <a:rPr lang="en-US" altLang="en-US"/>
              <a:t>Defining the problem</a:t>
            </a:r>
          </a:p>
          <a:p>
            <a:pPr lvl="2"/>
            <a:r>
              <a:rPr lang="en-US" altLang="en-US"/>
              <a:t>Requirements gathering</a:t>
            </a:r>
          </a:p>
          <a:p>
            <a:pPr lvl="3"/>
            <a:r>
              <a:rPr lang="en-US" altLang="en-US"/>
              <a:t>Obtaining input from as many sources as possible</a:t>
            </a:r>
          </a:p>
          <a:p>
            <a:pPr lvl="2"/>
            <a:r>
              <a:rPr lang="en-US" altLang="en-US"/>
              <a:t>Requirements analysis</a:t>
            </a:r>
          </a:p>
          <a:p>
            <a:pPr lvl="3"/>
            <a:r>
              <a:rPr lang="en-US" altLang="en-US"/>
              <a:t>Organizing the information</a:t>
            </a:r>
          </a:p>
          <a:p>
            <a:pPr lvl="2"/>
            <a:r>
              <a:rPr lang="en-US" altLang="en-US"/>
              <a:t>Requirements specification</a:t>
            </a:r>
          </a:p>
          <a:p>
            <a:pPr lvl="3"/>
            <a:r>
              <a:rPr lang="en-US" altLang="en-US"/>
              <a:t>Writing detailed instructions about how the software should behave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a:extLst>
              <a:ext uri="{FF2B5EF4-FFF2-40B4-BE49-F238E27FC236}">
                <a16:creationId xmlns:a16="http://schemas.microsoft.com/office/drawing/2014/main" id="{39395666-7501-435C-A2FD-3FA2919A662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296A92CE-75B4-46CA-BC13-22EE16FFB66D}" type="slidenum">
              <a:rPr lang="en-US" altLang="en-US" sz="1400" b="0"/>
              <a:pPr>
                <a:spcBef>
                  <a:spcPct val="0"/>
                </a:spcBef>
              </a:pPr>
              <a:t>26</a:t>
            </a:fld>
            <a:endParaRPr lang="en-US" altLang="en-US" sz="1400" b="0"/>
          </a:p>
        </p:txBody>
      </p:sp>
      <p:sp>
        <p:nvSpPr>
          <p:cNvPr id="30723" name="Rectangle 2">
            <a:extLst>
              <a:ext uri="{FF2B5EF4-FFF2-40B4-BE49-F238E27FC236}">
                <a16:creationId xmlns:a16="http://schemas.microsoft.com/office/drawing/2014/main" id="{9C767F58-A695-4A68-AB7A-59808C40C017}"/>
              </a:ext>
            </a:extLst>
          </p:cNvPr>
          <p:cNvSpPr>
            <a:spLocks noGrp="1" noChangeArrowheads="1"/>
          </p:cNvSpPr>
          <p:nvPr>
            <p:ph type="title"/>
          </p:nvPr>
        </p:nvSpPr>
        <p:spPr/>
        <p:txBody>
          <a:bodyPr/>
          <a:lstStyle/>
          <a:p>
            <a:r>
              <a:rPr lang="en-US" altLang="en-US"/>
              <a:t>Activities Common to Software Projects...</a:t>
            </a:r>
          </a:p>
        </p:txBody>
      </p:sp>
      <p:sp>
        <p:nvSpPr>
          <p:cNvPr id="30724" name="Rectangle 3">
            <a:extLst>
              <a:ext uri="{FF2B5EF4-FFF2-40B4-BE49-F238E27FC236}">
                <a16:creationId xmlns:a16="http://schemas.microsoft.com/office/drawing/2014/main" id="{EE570577-103D-4DE5-884F-9D0D254D24F8}"/>
              </a:ext>
            </a:extLst>
          </p:cNvPr>
          <p:cNvSpPr>
            <a:spLocks noGrp="1" noChangeArrowheads="1"/>
          </p:cNvSpPr>
          <p:nvPr>
            <p:ph type="body" idx="1"/>
          </p:nvPr>
        </p:nvSpPr>
        <p:spPr/>
        <p:txBody>
          <a:bodyPr/>
          <a:lstStyle/>
          <a:p>
            <a:pPr marL="0" indent="0">
              <a:lnSpc>
                <a:spcPct val="90000"/>
              </a:lnSpc>
            </a:pPr>
            <a:r>
              <a:rPr lang="en-US" altLang="en-US"/>
              <a:t>Design</a:t>
            </a:r>
          </a:p>
          <a:p>
            <a:pPr lvl="1">
              <a:lnSpc>
                <a:spcPct val="90000"/>
              </a:lnSpc>
            </a:pPr>
            <a:r>
              <a:rPr lang="en-US" altLang="en-US"/>
              <a:t>Deciding how the requirements should be implemented, using the available technology</a:t>
            </a:r>
          </a:p>
          <a:p>
            <a:pPr lvl="1">
              <a:lnSpc>
                <a:spcPct val="90000"/>
              </a:lnSpc>
            </a:pPr>
            <a:r>
              <a:rPr lang="en-US" altLang="en-US"/>
              <a:t>Includes:</a:t>
            </a:r>
          </a:p>
          <a:p>
            <a:pPr lvl="2">
              <a:lnSpc>
                <a:spcPct val="90000"/>
              </a:lnSpc>
            </a:pPr>
            <a:r>
              <a:rPr lang="en-US" altLang="en-US"/>
              <a:t>Systems engineering: Deciding what should be in hardware and what in software</a:t>
            </a:r>
          </a:p>
          <a:p>
            <a:pPr lvl="2">
              <a:lnSpc>
                <a:spcPct val="90000"/>
              </a:lnSpc>
            </a:pPr>
            <a:r>
              <a:rPr lang="en-US" altLang="en-US"/>
              <a:t>Software architecture: Dividing the system into subsystems and deciding how the subsystems will interact</a:t>
            </a:r>
          </a:p>
          <a:p>
            <a:pPr lvl="2">
              <a:lnSpc>
                <a:spcPct val="90000"/>
              </a:lnSpc>
            </a:pPr>
            <a:r>
              <a:rPr lang="en-US" altLang="en-US"/>
              <a:t>Detailed design of the internals of a subsystem</a:t>
            </a:r>
          </a:p>
          <a:p>
            <a:pPr lvl="2">
              <a:lnSpc>
                <a:spcPct val="90000"/>
              </a:lnSpc>
            </a:pPr>
            <a:r>
              <a:rPr lang="en-US" altLang="en-US"/>
              <a:t>User interface design</a:t>
            </a:r>
          </a:p>
          <a:p>
            <a:pPr lvl="2">
              <a:lnSpc>
                <a:spcPct val="90000"/>
              </a:lnSpc>
            </a:pPr>
            <a:r>
              <a:rPr lang="en-US" altLang="en-US"/>
              <a:t>Design of databases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a:extLst>
              <a:ext uri="{FF2B5EF4-FFF2-40B4-BE49-F238E27FC236}">
                <a16:creationId xmlns:a16="http://schemas.microsoft.com/office/drawing/2014/main" id="{5F9E9219-6C52-48EC-B305-C29DFB96A24E}"/>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6FE0BDB-2336-479C-AF13-7D96EA4DB441}" type="slidenum">
              <a:rPr lang="en-US" altLang="en-US" sz="1400" b="0"/>
              <a:pPr>
                <a:spcBef>
                  <a:spcPct val="0"/>
                </a:spcBef>
              </a:pPr>
              <a:t>27</a:t>
            </a:fld>
            <a:endParaRPr lang="en-US" altLang="en-US" sz="1400" b="0"/>
          </a:p>
        </p:txBody>
      </p:sp>
      <p:sp>
        <p:nvSpPr>
          <p:cNvPr id="31747" name="Rectangle 2">
            <a:extLst>
              <a:ext uri="{FF2B5EF4-FFF2-40B4-BE49-F238E27FC236}">
                <a16:creationId xmlns:a16="http://schemas.microsoft.com/office/drawing/2014/main" id="{C2CCADE4-1CF6-4FB5-B46D-6CB4FDFD74B7}"/>
              </a:ext>
            </a:extLst>
          </p:cNvPr>
          <p:cNvSpPr>
            <a:spLocks noGrp="1" noChangeArrowheads="1"/>
          </p:cNvSpPr>
          <p:nvPr>
            <p:ph type="title"/>
          </p:nvPr>
        </p:nvSpPr>
        <p:spPr/>
        <p:txBody>
          <a:bodyPr/>
          <a:lstStyle/>
          <a:p>
            <a:r>
              <a:rPr lang="en-US" altLang="en-US"/>
              <a:t>Activities Common to Software Projects</a:t>
            </a:r>
          </a:p>
        </p:txBody>
      </p:sp>
      <p:sp>
        <p:nvSpPr>
          <p:cNvPr id="31748" name="Rectangle 3">
            <a:extLst>
              <a:ext uri="{FF2B5EF4-FFF2-40B4-BE49-F238E27FC236}">
                <a16:creationId xmlns:a16="http://schemas.microsoft.com/office/drawing/2014/main" id="{BC926264-96BD-41F3-91D8-3663C1AEDE66}"/>
              </a:ext>
            </a:extLst>
          </p:cNvPr>
          <p:cNvSpPr>
            <a:spLocks noGrp="1" noChangeArrowheads="1"/>
          </p:cNvSpPr>
          <p:nvPr>
            <p:ph type="body" idx="1"/>
          </p:nvPr>
        </p:nvSpPr>
        <p:spPr/>
        <p:txBody>
          <a:bodyPr/>
          <a:lstStyle/>
          <a:p>
            <a:pPr marL="0" indent="0">
              <a:lnSpc>
                <a:spcPct val="90000"/>
              </a:lnSpc>
            </a:pPr>
            <a:r>
              <a:rPr lang="en-US" altLang="en-US"/>
              <a:t>Modeling</a:t>
            </a:r>
          </a:p>
          <a:p>
            <a:pPr lvl="1">
              <a:lnSpc>
                <a:spcPct val="90000"/>
              </a:lnSpc>
            </a:pPr>
            <a:r>
              <a:rPr lang="en-US" altLang="en-US"/>
              <a:t>Creating representations of the domain or the software</a:t>
            </a:r>
          </a:p>
          <a:p>
            <a:pPr lvl="2">
              <a:lnSpc>
                <a:spcPct val="90000"/>
              </a:lnSpc>
            </a:pPr>
            <a:r>
              <a:rPr lang="en-US" altLang="en-US"/>
              <a:t>Use case modeling</a:t>
            </a:r>
          </a:p>
          <a:p>
            <a:pPr lvl="2">
              <a:lnSpc>
                <a:spcPct val="90000"/>
              </a:lnSpc>
            </a:pPr>
            <a:r>
              <a:rPr lang="en-US" altLang="en-US"/>
              <a:t>Structural modeling</a:t>
            </a:r>
          </a:p>
          <a:p>
            <a:pPr lvl="2">
              <a:lnSpc>
                <a:spcPct val="90000"/>
              </a:lnSpc>
            </a:pPr>
            <a:r>
              <a:rPr lang="en-US" altLang="en-US"/>
              <a:t>Dynamic and behavioural modeling</a:t>
            </a:r>
          </a:p>
          <a:p>
            <a:pPr marL="0" indent="0">
              <a:lnSpc>
                <a:spcPct val="90000"/>
              </a:lnSpc>
            </a:pPr>
            <a:r>
              <a:rPr lang="en-US" altLang="en-US"/>
              <a:t>Programming</a:t>
            </a:r>
          </a:p>
          <a:p>
            <a:pPr marL="0" indent="0">
              <a:lnSpc>
                <a:spcPct val="90000"/>
              </a:lnSpc>
            </a:pPr>
            <a:r>
              <a:rPr lang="en-US" altLang="en-US"/>
              <a:t>Quality assurance</a:t>
            </a:r>
          </a:p>
          <a:p>
            <a:pPr lvl="1">
              <a:lnSpc>
                <a:spcPct val="90000"/>
              </a:lnSpc>
            </a:pPr>
            <a:r>
              <a:rPr lang="en-US" altLang="en-US"/>
              <a:t>Reviews and inspections</a:t>
            </a:r>
          </a:p>
          <a:p>
            <a:pPr lvl="1">
              <a:lnSpc>
                <a:spcPct val="90000"/>
              </a:lnSpc>
            </a:pPr>
            <a:r>
              <a:rPr lang="en-US" altLang="en-US"/>
              <a:t>Testing</a:t>
            </a:r>
          </a:p>
          <a:p>
            <a:pPr lvl="1">
              <a:lnSpc>
                <a:spcPct val="90000"/>
              </a:lnSpc>
            </a:pPr>
            <a:r>
              <a:rPr lang="en-US" altLang="en-US"/>
              <a:t>Can be classified into Validation &amp; Verification</a:t>
            </a:r>
          </a:p>
          <a:p>
            <a:pPr marL="0" indent="0">
              <a:lnSpc>
                <a:spcPct val="90000"/>
              </a:lnSpc>
            </a:pPr>
            <a:r>
              <a:rPr lang="en-US" altLang="en-US"/>
              <a:t>Deployment</a:t>
            </a:r>
          </a:p>
          <a:p>
            <a:pPr marL="0" indent="0">
              <a:lnSpc>
                <a:spcPct val="90000"/>
              </a:lnSpc>
            </a:pPr>
            <a:r>
              <a:rPr lang="en-US" altLang="en-US"/>
              <a:t>Managing the process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a:extLst>
              <a:ext uri="{FF2B5EF4-FFF2-40B4-BE49-F238E27FC236}">
                <a16:creationId xmlns:a16="http://schemas.microsoft.com/office/drawing/2014/main" id="{2B6A6E4D-8E56-4847-B04C-01CF1BCCEF8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4E9A9CAB-EFE9-48E7-AC5B-C93AD73BF93B}" type="slidenum">
              <a:rPr lang="en-US" altLang="en-US" sz="1400" b="0"/>
              <a:pPr>
                <a:spcBef>
                  <a:spcPct val="0"/>
                </a:spcBef>
              </a:pPr>
              <a:t>28</a:t>
            </a:fld>
            <a:endParaRPr lang="en-US" altLang="en-US" sz="1400" b="0"/>
          </a:p>
        </p:txBody>
      </p:sp>
      <p:sp>
        <p:nvSpPr>
          <p:cNvPr id="32771" name="Rectangle 2">
            <a:extLst>
              <a:ext uri="{FF2B5EF4-FFF2-40B4-BE49-F238E27FC236}">
                <a16:creationId xmlns:a16="http://schemas.microsoft.com/office/drawing/2014/main" id="{7FFD7698-9794-410A-BC3E-7A5C7453141F}"/>
              </a:ext>
            </a:extLst>
          </p:cNvPr>
          <p:cNvSpPr>
            <a:spLocks noGrp="1" noChangeArrowheads="1"/>
          </p:cNvSpPr>
          <p:nvPr>
            <p:ph type="title"/>
          </p:nvPr>
        </p:nvSpPr>
        <p:spPr/>
        <p:txBody>
          <a:bodyPr/>
          <a:lstStyle/>
          <a:p>
            <a:r>
              <a:rPr lang="en-US" altLang="en-US"/>
              <a:t>1.8 The Four Themes</a:t>
            </a:r>
          </a:p>
        </p:txBody>
      </p:sp>
      <p:sp>
        <p:nvSpPr>
          <p:cNvPr id="32772" name="Rectangle 3">
            <a:extLst>
              <a:ext uri="{FF2B5EF4-FFF2-40B4-BE49-F238E27FC236}">
                <a16:creationId xmlns:a16="http://schemas.microsoft.com/office/drawing/2014/main" id="{60FD71A0-A201-4485-99C1-97E99FD06307}"/>
              </a:ext>
            </a:extLst>
          </p:cNvPr>
          <p:cNvSpPr>
            <a:spLocks noGrp="1" noChangeArrowheads="1"/>
          </p:cNvSpPr>
          <p:nvPr>
            <p:ph type="body" idx="1"/>
          </p:nvPr>
        </p:nvSpPr>
        <p:spPr/>
        <p:txBody>
          <a:bodyPr/>
          <a:lstStyle/>
          <a:p>
            <a:pPr marL="0" indent="0"/>
            <a:r>
              <a:rPr lang="en-US" altLang="en-US"/>
              <a:t>1. Understanding the customer and the user</a:t>
            </a:r>
          </a:p>
          <a:p>
            <a:pPr marL="0" indent="0"/>
            <a:r>
              <a:rPr lang="en-US" altLang="en-US"/>
              <a:t>2. Basing development on solid principles and reusable technology</a:t>
            </a:r>
          </a:p>
          <a:p>
            <a:pPr marL="0" indent="0"/>
            <a:r>
              <a:rPr lang="en-US" altLang="en-US"/>
              <a:t>3. Object orientation</a:t>
            </a:r>
          </a:p>
          <a:p>
            <a:pPr marL="0" indent="0"/>
            <a:r>
              <a:rPr lang="en-US" altLang="en-US"/>
              <a:t>4. Visual modeling using UML</a:t>
            </a:r>
          </a:p>
          <a:p>
            <a:pPr marL="0" indent="0"/>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a:extLst>
              <a:ext uri="{FF2B5EF4-FFF2-40B4-BE49-F238E27FC236}">
                <a16:creationId xmlns:a16="http://schemas.microsoft.com/office/drawing/2014/main" id="{B0322FEC-D506-41D8-BB48-401038A18C3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BE6E6EF-1E39-41A6-AD55-1239A8BC1CC0}" type="slidenum">
              <a:rPr lang="en-US" altLang="en-US" sz="1400" b="0"/>
              <a:pPr>
                <a:spcBef>
                  <a:spcPct val="0"/>
                </a:spcBef>
              </a:pPr>
              <a:t>29</a:t>
            </a:fld>
            <a:endParaRPr lang="en-US" altLang="en-US" sz="1400" b="0"/>
          </a:p>
        </p:txBody>
      </p:sp>
      <p:sp>
        <p:nvSpPr>
          <p:cNvPr id="33795" name="Rectangle 2">
            <a:extLst>
              <a:ext uri="{FF2B5EF4-FFF2-40B4-BE49-F238E27FC236}">
                <a16:creationId xmlns:a16="http://schemas.microsoft.com/office/drawing/2014/main" id="{C24B7530-3BE0-4B9F-BD37-1B9654C4A0A7}"/>
              </a:ext>
            </a:extLst>
          </p:cNvPr>
          <p:cNvSpPr>
            <a:spLocks noGrp="1" noChangeArrowheads="1"/>
          </p:cNvSpPr>
          <p:nvPr>
            <p:ph type="title"/>
          </p:nvPr>
        </p:nvSpPr>
        <p:spPr/>
        <p:txBody>
          <a:bodyPr/>
          <a:lstStyle/>
          <a:p>
            <a:r>
              <a:rPr lang="en-US" altLang="en-US"/>
              <a:t>1.9 Difficulties and Risks in Software Engineering</a:t>
            </a:r>
          </a:p>
        </p:txBody>
      </p:sp>
      <p:sp>
        <p:nvSpPr>
          <p:cNvPr id="39940" name="Rectangle 3">
            <a:extLst>
              <a:ext uri="{FF2B5EF4-FFF2-40B4-BE49-F238E27FC236}">
                <a16:creationId xmlns:a16="http://schemas.microsoft.com/office/drawing/2014/main" id="{740AEBCD-E83D-45DB-B6A2-8A2FC45ACD06}"/>
              </a:ext>
            </a:extLst>
          </p:cNvPr>
          <p:cNvSpPr>
            <a:spLocks noGrp="1" noChangeArrowheads="1"/>
          </p:cNvSpPr>
          <p:nvPr>
            <p:ph type="body" idx="1"/>
          </p:nvPr>
        </p:nvSpPr>
        <p:spPr/>
        <p:txBody>
          <a:bodyPr/>
          <a:lstStyle/>
          <a:p>
            <a:pPr marL="0" indent="0"/>
            <a:r>
              <a:rPr lang="en-US" altLang="en-US"/>
              <a:t>• Complexity and large numbers of details</a:t>
            </a:r>
          </a:p>
          <a:p>
            <a:pPr marL="0" indent="0"/>
            <a:r>
              <a:rPr lang="en-US" altLang="en-US"/>
              <a:t>• Uncertainty about technology</a:t>
            </a:r>
          </a:p>
          <a:p>
            <a:pPr marL="0" indent="0"/>
            <a:r>
              <a:rPr lang="en-US" altLang="en-US"/>
              <a:t>• Uncertainty about requirements</a:t>
            </a:r>
          </a:p>
          <a:p>
            <a:pPr marL="0" indent="0"/>
            <a:r>
              <a:rPr lang="en-US" altLang="en-US"/>
              <a:t>• </a:t>
            </a:r>
            <a:r>
              <a:rPr lang="en-US" altLang="en-US">
                <a:cs typeface="Times" panose="02020603050405020304" pitchFamily="18" charset="0"/>
              </a:rPr>
              <a:t>Uncertainty about software engineering skills</a:t>
            </a:r>
            <a:endParaRPr lang="en-US" altLang="en-US"/>
          </a:p>
          <a:p>
            <a:pPr marL="0" indent="0"/>
            <a:r>
              <a:rPr lang="en-US" altLang="en-US"/>
              <a:t>• Constant change</a:t>
            </a:r>
          </a:p>
          <a:p>
            <a:pPr marL="0" indent="0"/>
            <a:r>
              <a:rPr lang="en-US" altLang="en-US"/>
              <a:t>• Deterioration of software design</a:t>
            </a:r>
          </a:p>
          <a:p>
            <a:pPr marL="0" indent="0"/>
            <a:r>
              <a:rPr lang="en-US" altLang="en-US"/>
              <a:t>• Political risks</a:t>
            </a:r>
          </a:p>
          <a:p>
            <a:pPr marL="0" indent="0"/>
            <a:endParaRPr lang="en-US" altLang="en-US"/>
          </a:p>
          <a:p>
            <a:pPr marL="0" indent="0"/>
            <a:r>
              <a:rPr lang="en-US" altLang="en-US"/>
              <a:t>Please find solutions to each of the above risks.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9940">
                                            <p:txEl>
                                              <p:pRg st="8" end="8"/>
                                            </p:txEl>
                                          </p:spTgt>
                                        </p:tgtEl>
                                        <p:attrNameLst>
                                          <p:attrName>style.visibility</p:attrName>
                                        </p:attrNameLst>
                                      </p:cBhvr>
                                      <p:to>
                                        <p:strVal val="visible"/>
                                      </p:to>
                                    </p:set>
                                    <p:anim calcmode="lin" valueType="num">
                                      <p:cBhvr additive="base">
                                        <p:cTn id="7" dur="500" fill="hold"/>
                                        <p:tgtEl>
                                          <p:spTgt spid="39940">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4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C59018B7-F650-4DC5-A89D-65DF9341FD2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34C6A9C0-33D7-4275-8D87-C94521015A1B}" type="slidenum">
              <a:rPr lang="en-US" altLang="en-US" sz="1400" b="0"/>
              <a:pPr>
                <a:spcBef>
                  <a:spcPct val="0"/>
                </a:spcBef>
              </a:pPr>
              <a:t>3</a:t>
            </a:fld>
            <a:endParaRPr lang="en-US" altLang="en-US" sz="1400" b="0"/>
          </a:p>
        </p:txBody>
      </p:sp>
      <p:sp>
        <p:nvSpPr>
          <p:cNvPr id="6147" name="Rectangle 2">
            <a:extLst>
              <a:ext uri="{FF2B5EF4-FFF2-40B4-BE49-F238E27FC236}">
                <a16:creationId xmlns:a16="http://schemas.microsoft.com/office/drawing/2014/main" id="{580FAC65-6940-45D0-ACFC-6C21DDDB2FE8}"/>
              </a:ext>
            </a:extLst>
          </p:cNvPr>
          <p:cNvSpPr>
            <a:spLocks noGrp="1" noChangeArrowheads="1"/>
          </p:cNvSpPr>
          <p:nvPr>
            <p:ph type="title"/>
          </p:nvPr>
        </p:nvSpPr>
        <p:spPr/>
        <p:txBody>
          <a:bodyPr/>
          <a:lstStyle/>
          <a:p>
            <a:r>
              <a:rPr lang="en-US" altLang="en-US"/>
              <a:t>Questions to ponder</a:t>
            </a:r>
          </a:p>
        </p:txBody>
      </p:sp>
      <p:sp>
        <p:nvSpPr>
          <p:cNvPr id="6148" name="Rectangle 3">
            <a:extLst>
              <a:ext uri="{FF2B5EF4-FFF2-40B4-BE49-F238E27FC236}">
                <a16:creationId xmlns:a16="http://schemas.microsoft.com/office/drawing/2014/main" id="{AFB5F558-5DA7-49F2-99AC-BA303D919E8F}"/>
              </a:ext>
            </a:extLst>
          </p:cNvPr>
          <p:cNvSpPr>
            <a:spLocks noGrp="1" noChangeArrowheads="1"/>
          </p:cNvSpPr>
          <p:nvPr>
            <p:ph type="body" idx="1"/>
          </p:nvPr>
        </p:nvSpPr>
        <p:spPr>
          <a:xfrm>
            <a:off x="609600" y="1371600"/>
            <a:ext cx="8001000" cy="4800600"/>
          </a:xfrm>
        </p:spPr>
        <p:txBody>
          <a:bodyPr/>
          <a:lstStyle/>
          <a:p>
            <a:pPr marL="114300" indent="-114300">
              <a:buFontTx/>
              <a:buChar char="•"/>
            </a:pPr>
            <a:r>
              <a:rPr lang="en-US" altLang="en-US"/>
              <a:t>How does software differ from other products? How does software change over time? What do we mean when we talk about high-quality software?</a:t>
            </a:r>
          </a:p>
          <a:p>
            <a:pPr marL="114300" indent="-114300">
              <a:buFontTx/>
              <a:buChar char="•"/>
            </a:pPr>
            <a:r>
              <a:rPr lang="en-US" altLang="en-US"/>
              <a:t>How are software projects organized?</a:t>
            </a:r>
          </a:p>
          <a:p>
            <a:pPr marL="114300" indent="-114300">
              <a:buFontTx/>
              <a:buChar char="•"/>
            </a:pPr>
            <a:r>
              <a:rPr lang="en-US" altLang="en-US"/>
              <a:t>How can we define software engineering? Why will following a disciplined approach to software engineering help us produce successful software systems?</a:t>
            </a:r>
          </a:p>
          <a:p>
            <a:pPr marL="114300" indent="-114300">
              <a:buFontTx/>
              <a:buChar char="•"/>
            </a:pPr>
            <a:r>
              <a:rPr lang="en-US" altLang="en-US"/>
              <a:t>What activities occur in every software project?</a:t>
            </a:r>
          </a:p>
          <a:p>
            <a:pPr marL="114300" indent="-114300">
              <a:buFontTx/>
              <a:buChar char="•"/>
            </a:pPr>
            <a:r>
              <a:rPr lang="en-US" altLang="en-US"/>
              <a:t>What should we keep in mind as we perform any software engineering activity?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a:extLst>
              <a:ext uri="{FF2B5EF4-FFF2-40B4-BE49-F238E27FC236}">
                <a16:creationId xmlns:a16="http://schemas.microsoft.com/office/drawing/2014/main" id="{378420EF-735D-4821-954F-FDA07FE31777}"/>
              </a:ext>
            </a:extLst>
          </p:cNvPr>
          <p:cNvSpPr>
            <a:spLocks noGrp="1" noChangeArrowheads="1"/>
          </p:cNvSpPr>
          <p:nvPr>
            <p:ph type="subTitle" idx="1"/>
          </p:nvPr>
        </p:nvSpPr>
        <p:spPr>
          <a:xfrm>
            <a:off x="1600200" y="2362200"/>
            <a:ext cx="6400800" cy="1752600"/>
          </a:xfrm>
          <a:noFill/>
        </p:spPr>
        <p:txBody>
          <a:bodyPr/>
          <a:lstStyle/>
          <a:p>
            <a:r>
              <a:rPr lang="en-GB" altLang="en-US" sz="2800">
                <a:cs typeface="Times" panose="02020603050405020304" pitchFamily="18" charset="0"/>
              </a:rPr>
              <a:t>Section 2:</a:t>
            </a:r>
          </a:p>
          <a:p>
            <a:r>
              <a:rPr lang="en-GB" altLang="en-US" sz="2800">
                <a:cs typeface="Times" panose="02020603050405020304" pitchFamily="18" charset="0"/>
              </a:rPr>
              <a:t>Introduction of Object Orientation </a:t>
            </a:r>
            <a:endParaRPr lang="en-US" altLang="en-US" sz="2800"/>
          </a:p>
          <a:p>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a:extLst>
              <a:ext uri="{FF2B5EF4-FFF2-40B4-BE49-F238E27FC236}">
                <a16:creationId xmlns:a16="http://schemas.microsoft.com/office/drawing/2014/main" id="{41939C0E-0D9B-48DD-83B6-402728B6F92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B501015-2F9C-452A-9652-00050C5C22F6}" type="slidenum">
              <a:rPr lang="en-US" altLang="en-US" sz="1400" b="0"/>
              <a:pPr>
                <a:spcBef>
                  <a:spcPct val="0"/>
                </a:spcBef>
              </a:pPr>
              <a:t>31</a:t>
            </a:fld>
            <a:endParaRPr lang="en-US" altLang="en-US" sz="1400" b="0"/>
          </a:p>
        </p:txBody>
      </p:sp>
      <p:sp>
        <p:nvSpPr>
          <p:cNvPr id="35843" name="Rectangle 2">
            <a:extLst>
              <a:ext uri="{FF2B5EF4-FFF2-40B4-BE49-F238E27FC236}">
                <a16:creationId xmlns:a16="http://schemas.microsoft.com/office/drawing/2014/main" id="{2C4E4A36-D608-4DAD-8B9F-797452CB3488}"/>
              </a:ext>
            </a:extLst>
          </p:cNvPr>
          <p:cNvSpPr>
            <a:spLocks noGrp="1" noChangeArrowheads="1"/>
          </p:cNvSpPr>
          <p:nvPr>
            <p:ph type="title"/>
          </p:nvPr>
        </p:nvSpPr>
        <p:spPr/>
        <p:txBody>
          <a:bodyPr/>
          <a:lstStyle/>
          <a:p>
            <a:r>
              <a:rPr lang="en-US" altLang="en-US"/>
              <a:t>What is Object Orientation?</a:t>
            </a:r>
          </a:p>
        </p:txBody>
      </p:sp>
      <p:sp>
        <p:nvSpPr>
          <p:cNvPr id="35844" name="Rectangle 3">
            <a:extLst>
              <a:ext uri="{FF2B5EF4-FFF2-40B4-BE49-F238E27FC236}">
                <a16:creationId xmlns:a16="http://schemas.microsoft.com/office/drawing/2014/main" id="{A201C756-28D8-4C4C-BE09-56B6C83A6409}"/>
              </a:ext>
            </a:extLst>
          </p:cNvPr>
          <p:cNvSpPr>
            <a:spLocks noGrp="1" noChangeArrowheads="1"/>
          </p:cNvSpPr>
          <p:nvPr>
            <p:ph type="body" idx="1"/>
          </p:nvPr>
        </p:nvSpPr>
        <p:spPr>
          <a:xfrm>
            <a:off x="990600" y="1219200"/>
            <a:ext cx="7543800" cy="4800600"/>
          </a:xfrm>
        </p:spPr>
        <p:txBody>
          <a:bodyPr/>
          <a:lstStyle/>
          <a:p>
            <a:pPr marL="0" indent="0">
              <a:lnSpc>
                <a:spcPct val="90000"/>
              </a:lnSpc>
            </a:pPr>
            <a:r>
              <a:rPr lang="en-US" altLang="en-US"/>
              <a:t>Procedural paradigm:</a:t>
            </a:r>
          </a:p>
          <a:p>
            <a:pPr lvl="1">
              <a:lnSpc>
                <a:spcPct val="90000"/>
              </a:lnSpc>
            </a:pPr>
            <a:r>
              <a:rPr lang="en-US" altLang="en-US">
                <a:cs typeface="Times" panose="02020603050405020304" pitchFamily="18" charset="0"/>
              </a:rPr>
              <a:t>Software</a:t>
            </a:r>
            <a:r>
              <a:rPr lang="en-GB" altLang="en-US">
                <a:cs typeface="Times" panose="02020603050405020304" pitchFamily="18" charset="0"/>
              </a:rPr>
              <a:t> is organized around the notion of </a:t>
            </a:r>
            <a:r>
              <a:rPr lang="en-GB" altLang="en-US" i="1">
                <a:cs typeface="Times" panose="02020603050405020304" pitchFamily="18" charset="0"/>
              </a:rPr>
              <a:t>procedures</a:t>
            </a:r>
            <a:r>
              <a:rPr lang="en-US" altLang="en-US"/>
              <a:t> </a:t>
            </a:r>
          </a:p>
          <a:p>
            <a:pPr lvl="1">
              <a:lnSpc>
                <a:spcPct val="90000"/>
              </a:lnSpc>
            </a:pPr>
            <a:r>
              <a:rPr lang="en-US" altLang="en-US" i="1"/>
              <a:t>Procedural abstraction</a:t>
            </a:r>
            <a:endParaRPr lang="en-US" altLang="en-US"/>
          </a:p>
          <a:p>
            <a:pPr lvl="2">
              <a:lnSpc>
                <a:spcPct val="90000"/>
              </a:lnSpc>
            </a:pPr>
            <a:r>
              <a:rPr lang="en-US" altLang="en-US"/>
              <a:t> Works as long as the data is simple</a:t>
            </a:r>
          </a:p>
          <a:p>
            <a:pPr lvl="1">
              <a:lnSpc>
                <a:spcPct val="90000"/>
              </a:lnSpc>
            </a:pPr>
            <a:r>
              <a:rPr lang="en-GB" altLang="en-US" i="1">
                <a:cs typeface="Times" panose="02020603050405020304" pitchFamily="18" charset="0"/>
              </a:rPr>
              <a:t>Adding data abstractions</a:t>
            </a:r>
            <a:r>
              <a:rPr lang="en-GB" altLang="en-US">
                <a:cs typeface="Times" panose="02020603050405020304" pitchFamily="18" charset="0"/>
              </a:rPr>
              <a:t> </a:t>
            </a:r>
          </a:p>
          <a:p>
            <a:pPr lvl="2">
              <a:lnSpc>
                <a:spcPct val="90000"/>
              </a:lnSpc>
            </a:pPr>
            <a:r>
              <a:rPr lang="en-GB" altLang="en-US">
                <a:cs typeface="Times" panose="02020603050405020304" pitchFamily="18" charset="0"/>
              </a:rPr>
              <a:t> Groups together the pieces of data that describe some entity</a:t>
            </a:r>
            <a:r>
              <a:rPr lang="en-US" altLang="en-US"/>
              <a:t> </a:t>
            </a:r>
          </a:p>
          <a:p>
            <a:pPr lvl="2">
              <a:lnSpc>
                <a:spcPct val="90000"/>
              </a:lnSpc>
            </a:pPr>
            <a:r>
              <a:rPr lang="en-GB" altLang="en-US">
                <a:cs typeface="Times" panose="02020603050405020304" pitchFamily="18" charset="0"/>
              </a:rPr>
              <a:t> Helps reduce the system’s complexity. </a:t>
            </a:r>
          </a:p>
          <a:p>
            <a:pPr lvl="3">
              <a:lnSpc>
                <a:spcPct val="90000"/>
              </a:lnSpc>
            </a:pPr>
            <a:r>
              <a:rPr lang="en-US" altLang="en-US">
                <a:cs typeface="Times" panose="02020603050405020304" pitchFamily="18" charset="0"/>
              </a:rPr>
              <a:t>Such as </a:t>
            </a:r>
            <a:r>
              <a:rPr lang="en-GB" altLang="en-US" i="1">
                <a:cs typeface="Times" panose="02020603050405020304" pitchFamily="18" charset="0"/>
              </a:rPr>
              <a:t>Records</a:t>
            </a:r>
            <a:r>
              <a:rPr lang="en-GB" altLang="en-US">
                <a:cs typeface="Times" panose="02020603050405020304" pitchFamily="18" charset="0"/>
              </a:rPr>
              <a:t> and </a:t>
            </a:r>
            <a:r>
              <a:rPr lang="en-GB" altLang="en-US" i="1">
                <a:cs typeface="Times" panose="02020603050405020304" pitchFamily="18" charset="0"/>
              </a:rPr>
              <a:t>structures</a:t>
            </a:r>
          </a:p>
          <a:p>
            <a:pPr lvl="3">
              <a:lnSpc>
                <a:spcPct val="90000"/>
              </a:lnSpc>
            </a:pPr>
            <a:endParaRPr lang="en-GB" altLang="en-US" i="1">
              <a:cs typeface="Times" panose="02020603050405020304" pitchFamily="18" charset="0"/>
            </a:endParaRPr>
          </a:p>
          <a:p>
            <a:pPr marL="0" indent="0">
              <a:lnSpc>
                <a:spcPct val="90000"/>
              </a:lnSpc>
            </a:pPr>
            <a:r>
              <a:rPr lang="en-US" altLang="en-US"/>
              <a:t>Object oriented paradigm: </a:t>
            </a:r>
          </a:p>
          <a:p>
            <a:pPr lvl="1">
              <a:lnSpc>
                <a:spcPct val="90000"/>
              </a:lnSpc>
            </a:pPr>
            <a:r>
              <a:rPr lang="en-GB" altLang="en-US">
                <a:cs typeface="Times New Roman" panose="02020603050405020304" pitchFamily="18" charset="0"/>
              </a:rPr>
              <a:t>Organizing procedural abstractions in the context of data abstractions</a:t>
            </a:r>
            <a:endParaRPr lang="en-US" altLang="en-US"/>
          </a:p>
          <a:p>
            <a:pPr lvl="2">
              <a:lnSpc>
                <a:spcPct val="90000"/>
              </a:lnSpc>
              <a:buFontTx/>
              <a:buNone/>
            </a:pPr>
            <a:endParaRPr lang="en-GB" altLang="en-US" i="1">
              <a:cs typeface="Times"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a:extLst>
              <a:ext uri="{FF2B5EF4-FFF2-40B4-BE49-F238E27FC236}">
                <a16:creationId xmlns:a16="http://schemas.microsoft.com/office/drawing/2014/main" id="{30BBE30F-EAC3-48FA-A752-9BA68035E88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167D30BF-536D-40C5-95B4-F0E99FABFB3F}" type="slidenum">
              <a:rPr lang="en-US" altLang="en-US" sz="1400" b="0"/>
              <a:pPr>
                <a:spcBef>
                  <a:spcPct val="0"/>
                </a:spcBef>
              </a:pPr>
              <a:t>32</a:t>
            </a:fld>
            <a:endParaRPr lang="en-US" altLang="en-US" sz="1400" b="0"/>
          </a:p>
        </p:txBody>
      </p:sp>
      <p:sp>
        <p:nvSpPr>
          <p:cNvPr id="36867" name="Rectangle 2">
            <a:extLst>
              <a:ext uri="{FF2B5EF4-FFF2-40B4-BE49-F238E27FC236}">
                <a16:creationId xmlns:a16="http://schemas.microsoft.com/office/drawing/2014/main" id="{606FE269-4666-423C-B584-452D1386091D}"/>
              </a:ext>
            </a:extLst>
          </p:cNvPr>
          <p:cNvSpPr>
            <a:spLocks noGrp="1" noChangeArrowheads="1"/>
          </p:cNvSpPr>
          <p:nvPr>
            <p:ph type="title"/>
          </p:nvPr>
        </p:nvSpPr>
        <p:spPr/>
        <p:txBody>
          <a:bodyPr/>
          <a:lstStyle/>
          <a:p>
            <a:r>
              <a:rPr lang="en-US" altLang="en-US"/>
              <a:t>Object Oriented paradigm</a:t>
            </a:r>
          </a:p>
        </p:txBody>
      </p:sp>
      <p:sp>
        <p:nvSpPr>
          <p:cNvPr id="36868" name="Rectangle 3">
            <a:extLst>
              <a:ext uri="{FF2B5EF4-FFF2-40B4-BE49-F238E27FC236}">
                <a16:creationId xmlns:a16="http://schemas.microsoft.com/office/drawing/2014/main" id="{2A49BB9D-A566-4D5F-84BC-DA58C292E659}"/>
              </a:ext>
            </a:extLst>
          </p:cNvPr>
          <p:cNvSpPr>
            <a:spLocks noGrp="1" noChangeArrowheads="1"/>
          </p:cNvSpPr>
          <p:nvPr>
            <p:ph type="body" idx="1"/>
          </p:nvPr>
        </p:nvSpPr>
        <p:spPr/>
        <p:txBody>
          <a:bodyPr/>
          <a:lstStyle/>
          <a:p>
            <a:pPr marL="0" indent="0"/>
            <a:r>
              <a:rPr lang="en-US" altLang="en-US">
                <a:cs typeface="Times" panose="02020603050405020304" pitchFamily="18" charset="0"/>
              </a:rPr>
              <a:t>A</a:t>
            </a:r>
            <a:r>
              <a:rPr lang="en-GB" altLang="en-US">
                <a:cs typeface="Times" panose="02020603050405020304" pitchFamily="18" charset="0"/>
              </a:rPr>
              <a:t>n approach to the solution of problems in which all computations are performed in the context of objects. </a:t>
            </a:r>
          </a:p>
          <a:p>
            <a:pPr marL="0" indent="0"/>
            <a:endParaRPr lang="en-US" altLang="en-US" b="0">
              <a:latin typeface="Arial" panose="020B0604020202020204" pitchFamily="34" charset="0"/>
              <a:cs typeface="Times New Roman" panose="02020603050405020304" pitchFamily="18" charset="0"/>
            </a:endParaRPr>
          </a:p>
          <a:p>
            <a:pPr lvl="1"/>
            <a:r>
              <a:rPr lang="en-GB" altLang="en-US">
                <a:cs typeface="Times" panose="02020603050405020304" pitchFamily="18" charset="0"/>
              </a:rPr>
              <a:t>The objects are instances of classes, which:</a:t>
            </a:r>
          </a:p>
          <a:p>
            <a:pPr lvl="2"/>
            <a:r>
              <a:rPr lang="en-GB" altLang="en-US">
                <a:cs typeface="Times" panose="02020603050405020304" pitchFamily="18" charset="0"/>
              </a:rPr>
              <a:t>are data abstractions</a:t>
            </a:r>
          </a:p>
          <a:p>
            <a:pPr lvl="2"/>
            <a:r>
              <a:rPr lang="en-GB" altLang="en-US">
                <a:cs typeface="Times" panose="02020603050405020304" pitchFamily="18" charset="0"/>
              </a:rPr>
              <a:t>contain procedural abstractions that operation on the objects</a:t>
            </a:r>
          </a:p>
          <a:p>
            <a:pPr lvl="2"/>
            <a:endParaRPr lang="en-GB" altLang="en-US">
              <a:cs typeface="Times" panose="02020603050405020304" pitchFamily="18" charset="0"/>
            </a:endParaRPr>
          </a:p>
          <a:p>
            <a:pPr lvl="1"/>
            <a:r>
              <a:rPr lang="en-GB" altLang="en-US">
                <a:cs typeface="Times" panose="02020603050405020304" pitchFamily="18" charset="0"/>
              </a:rPr>
              <a:t>A running program can be seen as a collection of objects collaborating to perform a given task</a:t>
            </a:r>
            <a:r>
              <a:rPr lang="en-US" altLang="en-US"/>
              <a:t> </a:t>
            </a:r>
          </a:p>
          <a:p>
            <a:pPr lvl="1">
              <a:buFontTx/>
              <a:buNone/>
            </a:pPr>
            <a:endParaRPr lang="en-US" altLang="en-US" i="1"/>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a:extLst>
              <a:ext uri="{FF2B5EF4-FFF2-40B4-BE49-F238E27FC236}">
                <a16:creationId xmlns:a16="http://schemas.microsoft.com/office/drawing/2014/main" id="{0D7B229A-8832-4A30-B267-BD4E898F186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335A3BC1-2DE3-422D-AF93-369C386BC07B}" type="slidenum">
              <a:rPr lang="en-US" altLang="en-US" sz="1400" b="0"/>
              <a:pPr>
                <a:spcBef>
                  <a:spcPct val="0"/>
                </a:spcBef>
              </a:pPr>
              <a:t>33</a:t>
            </a:fld>
            <a:endParaRPr lang="en-US" altLang="en-US" sz="1400" b="0"/>
          </a:p>
        </p:txBody>
      </p:sp>
      <p:sp>
        <p:nvSpPr>
          <p:cNvPr id="37891" name="Rectangle 2">
            <a:extLst>
              <a:ext uri="{FF2B5EF4-FFF2-40B4-BE49-F238E27FC236}">
                <a16:creationId xmlns:a16="http://schemas.microsoft.com/office/drawing/2014/main" id="{EE606E92-043A-4DFF-AFD0-B311938EB360}"/>
              </a:ext>
            </a:extLst>
          </p:cNvPr>
          <p:cNvSpPr>
            <a:spLocks noGrp="1" noChangeArrowheads="1"/>
          </p:cNvSpPr>
          <p:nvPr>
            <p:ph type="title"/>
          </p:nvPr>
        </p:nvSpPr>
        <p:spPr/>
        <p:txBody>
          <a:bodyPr/>
          <a:lstStyle/>
          <a:p>
            <a:r>
              <a:rPr lang="en-US" altLang="en-US"/>
              <a:t>A View of the Two paradigms</a:t>
            </a:r>
          </a:p>
        </p:txBody>
      </p:sp>
      <p:graphicFrame>
        <p:nvGraphicFramePr>
          <p:cNvPr id="37892" name="Object 2">
            <a:extLst>
              <a:ext uri="{FF2B5EF4-FFF2-40B4-BE49-F238E27FC236}">
                <a16:creationId xmlns:a16="http://schemas.microsoft.com/office/drawing/2014/main" id="{F945ECFA-38A4-4E99-90ED-9836134D016C}"/>
              </a:ext>
            </a:extLst>
          </p:cNvPr>
          <p:cNvGraphicFramePr>
            <a:graphicFrameLocks noGrp="1" noChangeAspect="1"/>
          </p:cNvGraphicFramePr>
          <p:nvPr>
            <p:ph type="body" idx="1"/>
          </p:nvPr>
        </p:nvGraphicFramePr>
        <p:xfrm>
          <a:off x="1066800" y="2478088"/>
          <a:ext cx="7543800" cy="2587625"/>
        </p:xfrm>
        <a:graphic>
          <a:graphicData uri="http://schemas.openxmlformats.org/presentationml/2006/ole">
            <mc:AlternateContent xmlns:mc="http://schemas.openxmlformats.org/markup-compatibility/2006">
              <mc:Choice xmlns:v="urn:schemas-microsoft-com:vml" Requires="v">
                <p:oleObj spid="_x0000_s37902" name="Document" r:id="rId3" imgW="4428744" imgH="1392936" progId="Word.Document.8">
                  <p:embed/>
                </p:oleObj>
              </mc:Choice>
              <mc:Fallback>
                <p:oleObj name="Document" r:id="rId3" imgW="4428744" imgH="1392936"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2478088"/>
                        <a:ext cx="7543800" cy="258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a:extLst>
              <a:ext uri="{FF2B5EF4-FFF2-40B4-BE49-F238E27FC236}">
                <a16:creationId xmlns:a16="http://schemas.microsoft.com/office/drawing/2014/main" id="{3F5CB96B-9326-40C2-AE4D-197C8E44D99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88C5570-AD42-4F2F-BE1C-6EADBAC61A1A}" type="slidenum">
              <a:rPr lang="en-US" altLang="en-US" sz="1400" b="0"/>
              <a:pPr>
                <a:spcBef>
                  <a:spcPct val="0"/>
                </a:spcBef>
              </a:pPr>
              <a:t>34</a:t>
            </a:fld>
            <a:endParaRPr lang="en-US" altLang="en-US" sz="1400" b="0"/>
          </a:p>
        </p:txBody>
      </p:sp>
      <p:sp>
        <p:nvSpPr>
          <p:cNvPr id="38915" name="Rectangle 2">
            <a:extLst>
              <a:ext uri="{FF2B5EF4-FFF2-40B4-BE49-F238E27FC236}">
                <a16:creationId xmlns:a16="http://schemas.microsoft.com/office/drawing/2014/main" id="{848D5D86-12F4-4834-B1A6-334F9193FAA5}"/>
              </a:ext>
            </a:extLst>
          </p:cNvPr>
          <p:cNvSpPr>
            <a:spLocks noGrp="1" noChangeArrowheads="1"/>
          </p:cNvSpPr>
          <p:nvPr>
            <p:ph type="title"/>
          </p:nvPr>
        </p:nvSpPr>
        <p:spPr/>
        <p:txBody>
          <a:bodyPr/>
          <a:lstStyle/>
          <a:p>
            <a:r>
              <a:rPr lang="en-US" altLang="en-US"/>
              <a:t>Classes and Objects</a:t>
            </a:r>
          </a:p>
        </p:txBody>
      </p:sp>
      <p:sp>
        <p:nvSpPr>
          <p:cNvPr id="38916" name="Rectangle 3">
            <a:extLst>
              <a:ext uri="{FF2B5EF4-FFF2-40B4-BE49-F238E27FC236}">
                <a16:creationId xmlns:a16="http://schemas.microsoft.com/office/drawing/2014/main" id="{95322C60-C663-4118-ABEA-41EFC748D80F}"/>
              </a:ext>
            </a:extLst>
          </p:cNvPr>
          <p:cNvSpPr>
            <a:spLocks noGrp="1" noChangeArrowheads="1"/>
          </p:cNvSpPr>
          <p:nvPr>
            <p:ph type="body" idx="1"/>
          </p:nvPr>
        </p:nvSpPr>
        <p:spPr/>
        <p:txBody>
          <a:bodyPr/>
          <a:lstStyle/>
          <a:p>
            <a:pPr marL="0" indent="0"/>
            <a:r>
              <a:rPr lang="en-US" altLang="en-US"/>
              <a:t>Object</a:t>
            </a:r>
          </a:p>
          <a:p>
            <a:pPr lvl="1"/>
            <a:r>
              <a:rPr lang="en-US" altLang="en-US"/>
              <a:t>A chunk of structured data </a:t>
            </a:r>
            <a:r>
              <a:rPr lang="en-GB" altLang="en-US">
                <a:cs typeface="Times" panose="02020603050405020304" pitchFamily="18" charset="0"/>
              </a:rPr>
              <a:t>in a running software system</a:t>
            </a:r>
            <a:r>
              <a:rPr lang="en-US" altLang="en-US"/>
              <a:t> </a:t>
            </a:r>
          </a:p>
          <a:p>
            <a:pPr lvl="1"/>
            <a:endParaRPr lang="en-US" altLang="en-US"/>
          </a:p>
          <a:p>
            <a:pPr lvl="1"/>
            <a:r>
              <a:rPr lang="en-US" altLang="en-US"/>
              <a:t>Has </a:t>
            </a:r>
            <a:r>
              <a:rPr lang="en-US" altLang="en-US" i="1"/>
              <a:t>properties</a:t>
            </a:r>
            <a:endParaRPr lang="en-US" altLang="en-US"/>
          </a:p>
          <a:p>
            <a:pPr lvl="2"/>
            <a:r>
              <a:rPr lang="en-US" altLang="en-US"/>
              <a:t>Represent its state</a:t>
            </a:r>
          </a:p>
          <a:p>
            <a:pPr lvl="1"/>
            <a:endParaRPr lang="en-US" altLang="en-US"/>
          </a:p>
          <a:p>
            <a:pPr lvl="1"/>
            <a:r>
              <a:rPr lang="en-US" altLang="en-US"/>
              <a:t>Has </a:t>
            </a:r>
            <a:r>
              <a:rPr lang="en-US" altLang="en-US" i="1"/>
              <a:t>behaviour</a:t>
            </a:r>
            <a:endParaRPr lang="en-US" altLang="en-US"/>
          </a:p>
          <a:p>
            <a:pPr lvl="2"/>
            <a:r>
              <a:rPr lang="en-US" altLang="en-US"/>
              <a:t>How it acts and reacts</a:t>
            </a:r>
          </a:p>
          <a:p>
            <a:pPr lvl="2"/>
            <a:r>
              <a:rPr lang="en-US" altLang="en-US"/>
              <a:t>May simulate the behaviour of an object in the real world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a:extLst>
              <a:ext uri="{FF2B5EF4-FFF2-40B4-BE49-F238E27FC236}">
                <a16:creationId xmlns:a16="http://schemas.microsoft.com/office/drawing/2014/main" id="{C2A9EDFE-1126-48BB-B68E-AA0F4A4F0D2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63240F4-81D4-451A-A2C0-D940EA8744E8}" type="slidenum">
              <a:rPr lang="en-US" altLang="en-US" sz="1400" b="0"/>
              <a:pPr>
                <a:spcBef>
                  <a:spcPct val="0"/>
                </a:spcBef>
              </a:pPr>
              <a:t>35</a:t>
            </a:fld>
            <a:endParaRPr lang="en-US" altLang="en-US" sz="1400" b="0"/>
          </a:p>
        </p:txBody>
      </p:sp>
      <p:sp>
        <p:nvSpPr>
          <p:cNvPr id="39939" name="Rectangle 2">
            <a:extLst>
              <a:ext uri="{FF2B5EF4-FFF2-40B4-BE49-F238E27FC236}">
                <a16:creationId xmlns:a16="http://schemas.microsoft.com/office/drawing/2014/main" id="{3C4BA2CB-CB5E-40A4-A45B-D5F8C357AB36}"/>
              </a:ext>
            </a:extLst>
          </p:cNvPr>
          <p:cNvSpPr>
            <a:spLocks noGrp="1" noChangeArrowheads="1"/>
          </p:cNvSpPr>
          <p:nvPr>
            <p:ph type="title"/>
          </p:nvPr>
        </p:nvSpPr>
        <p:spPr/>
        <p:txBody>
          <a:bodyPr/>
          <a:lstStyle/>
          <a:p>
            <a:r>
              <a:rPr lang="en-US" altLang="en-US"/>
              <a:t>Objects</a:t>
            </a:r>
          </a:p>
        </p:txBody>
      </p:sp>
      <p:sp>
        <p:nvSpPr>
          <p:cNvPr id="39940" name="Rectangle 4">
            <a:extLst>
              <a:ext uri="{FF2B5EF4-FFF2-40B4-BE49-F238E27FC236}">
                <a16:creationId xmlns:a16="http://schemas.microsoft.com/office/drawing/2014/main" id="{D36C9B57-56EC-453A-9B12-30B65A3DF26A}"/>
              </a:ext>
            </a:extLst>
          </p:cNvPr>
          <p:cNvSpPr>
            <a:spLocks noChangeArrowheads="1"/>
          </p:cNvSpPr>
          <p:nvPr/>
        </p:nvSpPr>
        <p:spPr bwMode="auto">
          <a:xfrm>
            <a:off x="4416425" y="3479800"/>
            <a:ext cx="1870075" cy="1044575"/>
          </a:xfrm>
          <a:prstGeom prst="rect">
            <a:avLst/>
          </a:prstGeom>
          <a:noFill/>
          <a:ln w="238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39941" name="Line 5">
            <a:extLst>
              <a:ext uri="{FF2B5EF4-FFF2-40B4-BE49-F238E27FC236}">
                <a16:creationId xmlns:a16="http://schemas.microsoft.com/office/drawing/2014/main" id="{A0F692B9-BC3D-470B-BC26-A238221E51A4}"/>
              </a:ext>
            </a:extLst>
          </p:cNvPr>
          <p:cNvSpPr>
            <a:spLocks noChangeShapeType="1"/>
          </p:cNvSpPr>
          <p:nvPr/>
        </p:nvSpPr>
        <p:spPr bwMode="auto">
          <a:xfrm>
            <a:off x="4435475" y="3817938"/>
            <a:ext cx="1857375" cy="1587"/>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42" name="Rectangle 6">
            <a:extLst>
              <a:ext uri="{FF2B5EF4-FFF2-40B4-BE49-F238E27FC236}">
                <a16:creationId xmlns:a16="http://schemas.microsoft.com/office/drawing/2014/main" id="{219187A7-AD76-4251-BB27-1EA25F8CFECD}"/>
              </a:ext>
            </a:extLst>
          </p:cNvPr>
          <p:cNvSpPr>
            <a:spLocks noChangeArrowheads="1"/>
          </p:cNvSpPr>
          <p:nvPr/>
        </p:nvSpPr>
        <p:spPr bwMode="auto">
          <a:xfrm>
            <a:off x="5014913" y="3573463"/>
            <a:ext cx="8255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u="sng">
                <a:solidFill>
                  <a:srgbClr val="000000"/>
                </a:solidFill>
                <a:latin typeface="Arial" panose="020B0604020202020204" pitchFamily="34" charset="0"/>
              </a:rPr>
              <a:t>Margaret:</a:t>
            </a:r>
            <a:endParaRPr lang="en-US" altLang="en-US" b="0"/>
          </a:p>
        </p:txBody>
      </p:sp>
      <p:sp>
        <p:nvSpPr>
          <p:cNvPr id="39943" name="Rectangle 7">
            <a:extLst>
              <a:ext uri="{FF2B5EF4-FFF2-40B4-BE49-F238E27FC236}">
                <a16:creationId xmlns:a16="http://schemas.microsoft.com/office/drawing/2014/main" id="{9F747EA0-AC1C-489D-8ADC-2DE6E1FB7C56}"/>
              </a:ext>
            </a:extLst>
          </p:cNvPr>
          <p:cNvSpPr>
            <a:spLocks noChangeArrowheads="1"/>
          </p:cNvSpPr>
          <p:nvPr/>
        </p:nvSpPr>
        <p:spPr bwMode="auto">
          <a:xfrm>
            <a:off x="4556125" y="3922713"/>
            <a:ext cx="166391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dirty="0">
                <a:solidFill>
                  <a:srgbClr val="000000"/>
                </a:solidFill>
                <a:latin typeface="Arial" panose="020B0604020202020204" pitchFamily="34" charset="0"/>
              </a:rPr>
              <a:t>date of birth: 1982/03/03</a:t>
            </a:r>
            <a:endParaRPr lang="en-US" altLang="en-US" b="0" dirty="0"/>
          </a:p>
        </p:txBody>
      </p:sp>
      <p:sp>
        <p:nvSpPr>
          <p:cNvPr id="39944" name="Rectangle 8">
            <a:extLst>
              <a:ext uri="{FF2B5EF4-FFF2-40B4-BE49-F238E27FC236}">
                <a16:creationId xmlns:a16="http://schemas.microsoft.com/office/drawing/2014/main" id="{30234309-87E1-4FB3-864E-9AED5CA164A9}"/>
              </a:ext>
            </a:extLst>
          </p:cNvPr>
          <p:cNvSpPr>
            <a:spLocks noChangeArrowheads="1"/>
          </p:cNvSpPr>
          <p:nvPr/>
        </p:nvSpPr>
        <p:spPr bwMode="auto">
          <a:xfrm>
            <a:off x="4556125" y="4297363"/>
            <a:ext cx="105410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position: Teller</a:t>
            </a:r>
            <a:endParaRPr lang="en-US" altLang="en-US" b="0"/>
          </a:p>
        </p:txBody>
      </p:sp>
      <p:sp>
        <p:nvSpPr>
          <p:cNvPr id="39945" name="Rectangle 9">
            <a:extLst>
              <a:ext uri="{FF2B5EF4-FFF2-40B4-BE49-F238E27FC236}">
                <a16:creationId xmlns:a16="http://schemas.microsoft.com/office/drawing/2014/main" id="{8CE43697-D7F7-4C26-9B68-B068BFF4989E}"/>
              </a:ext>
            </a:extLst>
          </p:cNvPr>
          <p:cNvSpPr>
            <a:spLocks noChangeArrowheads="1"/>
          </p:cNvSpPr>
          <p:nvPr/>
        </p:nvSpPr>
        <p:spPr bwMode="auto">
          <a:xfrm>
            <a:off x="5978525" y="4762500"/>
            <a:ext cx="1755775" cy="865188"/>
          </a:xfrm>
          <a:prstGeom prst="rect">
            <a:avLst/>
          </a:prstGeom>
          <a:noFill/>
          <a:ln w="238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39946" name="Line 10">
            <a:extLst>
              <a:ext uri="{FF2B5EF4-FFF2-40B4-BE49-F238E27FC236}">
                <a16:creationId xmlns:a16="http://schemas.microsoft.com/office/drawing/2014/main" id="{1AB4D54A-E3DC-401A-AD16-AE1A542004A3}"/>
              </a:ext>
            </a:extLst>
          </p:cNvPr>
          <p:cNvSpPr>
            <a:spLocks noChangeShapeType="1"/>
          </p:cNvSpPr>
          <p:nvPr/>
        </p:nvSpPr>
        <p:spPr bwMode="auto">
          <a:xfrm>
            <a:off x="5997575" y="5100638"/>
            <a:ext cx="1741488" cy="1587"/>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47" name="Rectangle 11">
            <a:extLst>
              <a:ext uri="{FF2B5EF4-FFF2-40B4-BE49-F238E27FC236}">
                <a16:creationId xmlns:a16="http://schemas.microsoft.com/office/drawing/2014/main" id="{330AC92B-E458-4CD9-881B-C9056C2A0589}"/>
              </a:ext>
            </a:extLst>
          </p:cNvPr>
          <p:cNvSpPr>
            <a:spLocks noChangeArrowheads="1"/>
          </p:cNvSpPr>
          <p:nvPr/>
        </p:nvSpPr>
        <p:spPr bwMode="auto">
          <a:xfrm>
            <a:off x="6237288" y="4856163"/>
            <a:ext cx="1404937"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u="sng">
                <a:solidFill>
                  <a:srgbClr val="000000"/>
                </a:solidFill>
                <a:latin typeface="Arial" panose="020B0604020202020204" pitchFamily="34" charset="0"/>
              </a:rPr>
              <a:t>Transaction 487:</a:t>
            </a:r>
            <a:endParaRPr lang="en-US" altLang="en-US" b="0"/>
          </a:p>
        </p:txBody>
      </p:sp>
      <p:sp>
        <p:nvSpPr>
          <p:cNvPr id="39948" name="Rectangle 12">
            <a:extLst>
              <a:ext uri="{FF2B5EF4-FFF2-40B4-BE49-F238E27FC236}">
                <a16:creationId xmlns:a16="http://schemas.microsoft.com/office/drawing/2014/main" id="{604D3CA1-709A-4331-A37F-98F4158A2D55}"/>
              </a:ext>
            </a:extLst>
          </p:cNvPr>
          <p:cNvSpPr>
            <a:spLocks noChangeArrowheads="1"/>
          </p:cNvSpPr>
          <p:nvPr/>
        </p:nvSpPr>
        <p:spPr bwMode="auto">
          <a:xfrm>
            <a:off x="6122988" y="5205413"/>
            <a:ext cx="1127125"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amount: 200.00</a:t>
            </a:r>
            <a:endParaRPr lang="en-US" altLang="en-US" b="0"/>
          </a:p>
        </p:txBody>
      </p:sp>
      <p:sp>
        <p:nvSpPr>
          <p:cNvPr id="39949" name="Rectangle 13">
            <a:extLst>
              <a:ext uri="{FF2B5EF4-FFF2-40B4-BE49-F238E27FC236}">
                <a16:creationId xmlns:a16="http://schemas.microsoft.com/office/drawing/2014/main" id="{E89EABAD-BFFD-4D8F-9128-A7F178656042}"/>
              </a:ext>
            </a:extLst>
          </p:cNvPr>
          <p:cNvSpPr>
            <a:spLocks noChangeArrowheads="1"/>
          </p:cNvSpPr>
          <p:nvPr/>
        </p:nvSpPr>
        <p:spPr bwMode="auto">
          <a:xfrm>
            <a:off x="6122988" y="5416550"/>
            <a:ext cx="156934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dirty="0">
                <a:solidFill>
                  <a:srgbClr val="000000"/>
                </a:solidFill>
                <a:latin typeface="Arial" panose="020B0604020202020204" pitchFamily="34" charset="0"/>
              </a:rPr>
              <a:t>time: 2020/06/01 14:30</a:t>
            </a:r>
            <a:endParaRPr lang="en-US" altLang="en-US" b="0" dirty="0"/>
          </a:p>
        </p:txBody>
      </p:sp>
      <p:sp>
        <p:nvSpPr>
          <p:cNvPr id="39950" name="Rectangle 14">
            <a:extLst>
              <a:ext uri="{FF2B5EF4-FFF2-40B4-BE49-F238E27FC236}">
                <a16:creationId xmlns:a16="http://schemas.microsoft.com/office/drawing/2014/main" id="{54C3D835-A89C-4A95-8DDB-AB2723C8FF1B}"/>
              </a:ext>
            </a:extLst>
          </p:cNvPr>
          <p:cNvSpPr>
            <a:spLocks noChangeArrowheads="1"/>
          </p:cNvSpPr>
          <p:nvPr/>
        </p:nvSpPr>
        <p:spPr bwMode="auto">
          <a:xfrm>
            <a:off x="1873250" y="2414588"/>
            <a:ext cx="1870075" cy="866775"/>
          </a:xfrm>
          <a:prstGeom prst="rect">
            <a:avLst/>
          </a:prstGeom>
          <a:noFill/>
          <a:ln w="238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39951" name="Line 15">
            <a:extLst>
              <a:ext uri="{FF2B5EF4-FFF2-40B4-BE49-F238E27FC236}">
                <a16:creationId xmlns:a16="http://schemas.microsoft.com/office/drawing/2014/main" id="{F7B3C6C9-E46C-4F90-8FFD-0FA8E19DB17C}"/>
              </a:ext>
            </a:extLst>
          </p:cNvPr>
          <p:cNvSpPr>
            <a:spLocks noChangeShapeType="1"/>
          </p:cNvSpPr>
          <p:nvPr/>
        </p:nvSpPr>
        <p:spPr bwMode="auto">
          <a:xfrm>
            <a:off x="1892300" y="2752725"/>
            <a:ext cx="1855788" cy="1588"/>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2" name="Rectangle 16">
            <a:extLst>
              <a:ext uri="{FF2B5EF4-FFF2-40B4-BE49-F238E27FC236}">
                <a16:creationId xmlns:a16="http://schemas.microsoft.com/office/drawing/2014/main" id="{F98F7055-DF2C-4F6E-91AA-4451E188641F}"/>
              </a:ext>
            </a:extLst>
          </p:cNvPr>
          <p:cNvSpPr>
            <a:spLocks noChangeArrowheads="1"/>
          </p:cNvSpPr>
          <p:nvPr/>
        </p:nvSpPr>
        <p:spPr bwMode="auto">
          <a:xfrm>
            <a:off x="2681288" y="2508250"/>
            <a:ext cx="5238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u="sng">
                <a:solidFill>
                  <a:srgbClr val="000000"/>
                </a:solidFill>
                <a:latin typeface="Arial" panose="020B0604020202020204" pitchFamily="34" charset="0"/>
              </a:rPr>
              <a:t>Greg:</a:t>
            </a:r>
            <a:endParaRPr lang="en-US" altLang="en-US" b="0"/>
          </a:p>
        </p:txBody>
      </p:sp>
      <p:sp>
        <p:nvSpPr>
          <p:cNvPr id="39953" name="Rectangle 17">
            <a:extLst>
              <a:ext uri="{FF2B5EF4-FFF2-40B4-BE49-F238E27FC236}">
                <a16:creationId xmlns:a16="http://schemas.microsoft.com/office/drawing/2014/main" id="{CA013F72-5B62-4618-AB90-B7D12717D62D}"/>
              </a:ext>
            </a:extLst>
          </p:cNvPr>
          <p:cNvSpPr>
            <a:spLocks noChangeArrowheads="1"/>
          </p:cNvSpPr>
          <p:nvPr/>
        </p:nvSpPr>
        <p:spPr bwMode="auto">
          <a:xfrm>
            <a:off x="2012950" y="2857500"/>
            <a:ext cx="166391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dirty="0">
                <a:solidFill>
                  <a:srgbClr val="000000"/>
                </a:solidFill>
                <a:latin typeface="Arial" panose="020B0604020202020204" pitchFamily="34" charset="0"/>
              </a:rPr>
              <a:t>date of birth: 1989/01/01</a:t>
            </a:r>
            <a:endParaRPr lang="en-US" altLang="en-US" b="0" dirty="0"/>
          </a:p>
        </p:txBody>
      </p:sp>
      <p:sp>
        <p:nvSpPr>
          <p:cNvPr id="39954" name="Rectangle 18">
            <a:extLst>
              <a:ext uri="{FF2B5EF4-FFF2-40B4-BE49-F238E27FC236}">
                <a16:creationId xmlns:a16="http://schemas.microsoft.com/office/drawing/2014/main" id="{AC0A910E-FB85-47C9-AAD2-298271BA21DC}"/>
              </a:ext>
            </a:extLst>
          </p:cNvPr>
          <p:cNvSpPr>
            <a:spLocks noChangeArrowheads="1"/>
          </p:cNvSpPr>
          <p:nvPr/>
        </p:nvSpPr>
        <p:spPr bwMode="auto">
          <a:xfrm>
            <a:off x="2012950" y="3068638"/>
            <a:ext cx="1585913"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address: 75 Object Dr.</a:t>
            </a:r>
            <a:endParaRPr lang="en-US" altLang="en-US" b="0"/>
          </a:p>
        </p:txBody>
      </p:sp>
      <p:sp>
        <p:nvSpPr>
          <p:cNvPr id="39955" name="Rectangle 19">
            <a:extLst>
              <a:ext uri="{FF2B5EF4-FFF2-40B4-BE49-F238E27FC236}">
                <a16:creationId xmlns:a16="http://schemas.microsoft.com/office/drawing/2014/main" id="{901CC7D4-12E9-44FA-A3D5-2A5C113DF5B8}"/>
              </a:ext>
            </a:extLst>
          </p:cNvPr>
          <p:cNvSpPr>
            <a:spLocks noChangeArrowheads="1"/>
          </p:cNvSpPr>
          <p:nvPr/>
        </p:nvSpPr>
        <p:spPr bwMode="auto">
          <a:xfrm>
            <a:off x="1873250" y="4013200"/>
            <a:ext cx="2241550" cy="1082675"/>
          </a:xfrm>
          <a:prstGeom prst="rect">
            <a:avLst/>
          </a:prstGeom>
          <a:noFill/>
          <a:ln w="238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39956" name="Line 20">
            <a:extLst>
              <a:ext uri="{FF2B5EF4-FFF2-40B4-BE49-F238E27FC236}">
                <a16:creationId xmlns:a16="http://schemas.microsoft.com/office/drawing/2014/main" id="{190DA889-DE30-4980-8CA0-35EC0DF30FAD}"/>
              </a:ext>
            </a:extLst>
          </p:cNvPr>
          <p:cNvSpPr>
            <a:spLocks noChangeShapeType="1"/>
          </p:cNvSpPr>
          <p:nvPr/>
        </p:nvSpPr>
        <p:spPr bwMode="auto">
          <a:xfrm flipV="1">
            <a:off x="1892300" y="4343400"/>
            <a:ext cx="2222500" cy="14288"/>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7" name="Rectangle 21">
            <a:extLst>
              <a:ext uri="{FF2B5EF4-FFF2-40B4-BE49-F238E27FC236}">
                <a16:creationId xmlns:a16="http://schemas.microsoft.com/office/drawing/2014/main" id="{B87D0AB8-B424-4A17-B4D6-F65293D3B2D0}"/>
              </a:ext>
            </a:extLst>
          </p:cNvPr>
          <p:cNvSpPr>
            <a:spLocks noChangeArrowheads="1"/>
          </p:cNvSpPr>
          <p:nvPr/>
        </p:nvSpPr>
        <p:spPr bwMode="auto">
          <a:xfrm>
            <a:off x="1933575" y="4113213"/>
            <a:ext cx="20796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u="sng">
                <a:solidFill>
                  <a:srgbClr val="000000"/>
                </a:solidFill>
                <a:latin typeface="Arial" panose="020B0604020202020204" pitchFamily="34" charset="0"/>
              </a:rPr>
              <a:t>Mortgage Account 29865:</a:t>
            </a:r>
            <a:endParaRPr lang="en-US" altLang="en-US" b="0"/>
          </a:p>
        </p:txBody>
      </p:sp>
      <p:sp>
        <p:nvSpPr>
          <p:cNvPr id="39958" name="Rectangle 22">
            <a:extLst>
              <a:ext uri="{FF2B5EF4-FFF2-40B4-BE49-F238E27FC236}">
                <a16:creationId xmlns:a16="http://schemas.microsoft.com/office/drawing/2014/main" id="{AD6D505F-4EE7-4B96-A8C7-17A7A4DC225E}"/>
              </a:ext>
            </a:extLst>
          </p:cNvPr>
          <p:cNvSpPr>
            <a:spLocks noChangeArrowheads="1"/>
          </p:cNvSpPr>
          <p:nvPr/>
        </p:nvSpPr>
        <p:spPr bwMode="auto">
          <a:xfrm>
            <a:off x="2012950" y="4456113"/>
            <a:ext cx="14049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balance: 198760.00</a:t>
            </a:r>
            <a:endParaRPr lang="en-US" altLang="en-US" b="0"/>
          </a:p>
        </p:txBody>
      </p:sp>
      <p:sp>
        <p:nvSpPr>
          <p:cNvPr id="39959" name="Rectangle 23">
            <a:extLst>
              <a:ext uri="{FF2B5EF4-FFF2-40B4-BE49-F238E27FC236}">
                <a16:creationId xmlns:a16="http://schemas.microsoft.com/office/drawing/2014/main" id="{74AE0F88-ECCA-4B4C-88AC-1E040B922618}"/>
              </a:ext>
            </a:extLst>
          </p:cNvPr>
          <p:cNvSpPr>
            <a:spLocks noChangeArrowheads="1"/>
          </p:cNvSpPr>
          <p:nvPr/>
        </p:nvSpPr>
        <p:spPr bwMode="auto">
          <a:xfrm>
            <a:off x="2012950" y="4673600"/>
            <a:ext cx="136255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dirty="0">
                <a:solidFill>
                  <a:srgbClr val="000000"/>
                </a:solidFill>
                <a:latin typeface="Arial" panose="020B0604020202020204" pitchFamily="34" charset="0"/>
              </a:rPr>
              <a:t>opened</a:t>
            </a:r>
            <a:r>
              <a:rPr lang="en-US" altLang="en-US" sz="1200" b="0">
                <a:solidFill>
                  <a:srgbClr val="000000"/>
                </a:solidFill>
                <a:latin typeface="Arial" panose="020B0604020202020204" pitchFamily="34" charset="0"/>
              </a:rPr>
              <a:t>: 2007/08/12</a:t>
            </a:r>
            <a:endParaRPr lang="en-US" altLang="en-US" b="0" dirty="0"/>
          </a:p>
        </p:txBody>
      </p:sp>
      <p:sp>
        <p:nvSpPr>
          <p:cNvPr id="39960" name="Rectangle 24">
            <a:extLst>
              <a:ext uri="{FF2B5EF4-FFF2-40B4-BE49-F238E27FC236}">
                <a16:creationId xmlns:a16="http://schemas.microsoft.com/office/drawing/2014/main" id="{3FD5DDC5-EE25-4B30-8E31-16F21FAFA7D1}"/>
              </a:ext>
            </a:extLst>
          </p:cNvPr>
          <p:cNvSpPr>
            <a:spLocks noChangeArrowheads="1"/>
          </p:cNvSpPr>
          <p:nvPr/>
        </p:nvSpPr>
        <p:spPr bwMode="auto">
          <a:xfrm>
            <a:off x="2012950" y="4883150"/>
            <a:ext cx="1590675"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property: 75 Object Dr.</a:t>
            </a:r>
            <a:endParaRPr lang="en-US" altLang="en-US" b="0"/>
          </a:p>
        </p:txBody>
      </p:sp>
      <p:sp>
        <p:nvSpPr>
          <p:cNvPr id="39961" name="Rectangle 25">
            <a:extLst>
              <a:ext uri="{FF2B5EF4-FFF2-40B4-BE49-F238E27FC236}">
                <a16:creationId xmlns:a16="http://schemas.microsoft.com/office/drawing/2014/main" id="{4FFF5B2B-4F89-4A1D-83B9-0E25B0EF2457}"/>
              </a:ext>
            </a:extLst>
          </p:cNvPr>
          <p:cNvSpPr>
            <a:spLocks noChangeArrowheads="1"/>
          </p:cNvSpPr>
          <p:nvPr/>
        </p:nvSpPr>
        <p:spPr bwMode="auto">
          <a:xfrm>
            <a:off x="1776413" y="5505450"/>
            <a:ext cx="1966912" cy="655638"/>
          </a:xfrm>
          <a:prstGeom prst="rect">
            <a:avLst/>
          </a:prstGeom>
          <a:noFill/>
          <a:ln w="238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39962" name="Line 26">
            <a:extLst>
              <a:ext uri="{FF2B5EF4-FFF2-40B4-BE49-F238E27FC236}">
                <a16:creationId xmlns:a16="http://schemas.microsoft.com/office/drawing/2014/main" id="{806E28D6-FD7C-4A27-B018-55BBAC798C3E}"/>
              </a:ext>
            </a:extLst>
          </p:cNvPr>
          <p:cNvSpPr>
            <a:spLocks noChangeShapeType="1"/>
          </p:cNvSpPr>
          <p:nvPr/>
        </p:nvSpPr>
        <p:spPr bwMode="auto">
          <a:xfrm>
            <a:off x="1795463" y="5849938"/>
            <a:ext cx="1952625" cy="1587"/>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3" name="Rectangle 27">
            <a:extLst>
              <a:ext uri="{FF2B5EF4-FFF2-40B4-BE49-F238E27FC236}">
                <a16:creationId xmlns:a16="http://schemas.microsoft.com/office/drawing/2014/main" id="{4CD23F06-9090-4346-AACA-DA2D58A04239}"/>
              </a:ext>
            </a:extLst>
          </p:cNvPr>
          <p:cNvSpPr>
            <a:spLocks noChangeArrowheads="1"/>
          </p:cNvSpPr>
          <p:nvPr/>
        </p:nvSpPr>
        <p:spPr bwMode="auto">
          <a:xfrm>
            <a:off x="2078038" y="5605463"/>
            <a:ext cx="1500187"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u="sng">
                <a:solidFill>
                  <a:srgbClr val="000000"/>
                </a:solidFill>
                <a:latin typeface="Arial" panose="020B0604020202020204" pitchFamily="34" charset="0"/>
              </a:rPr>
              <a:t>Instant Teller 876:</a:t>
            </a:r>
            <a:endParaRPr lang="en-US" altLang="en-US" b="0"/>
          </a:p>
        </p:txBody>
      </p:sp>
      <p:sp>
        <p:nvSpPr>
          <p:cNvPr id="39964" name="Rectangle 28">
            <a:extLst>
              <a:ext uri="{FF2B5EF4-FFF2-40B4-BE49-F238E27FC236}">
                <a16:creationId xmlns:a16="http://schemas.microsoft.com/office/drawing/2014/main" id="{169FB47E-22D6-4477-972A-CE078D76D7A8}"/>
              </a:ext>
            </a:extLst>
          </p:cNvPr>
          <p:cNvSpPr>
            <a:spLocks noChangeArrowheads="1"/>
          </p:cNvSpPr>
          <p:nvPr/>
        </p:nvSpPr>
        <p:spPr bwMode="auto">
          <a:xfrm>
            <a:off x="1916113" y="5948363"/>
            <a:ext cx="1814512"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location: Java Valley Cafe</a:t>
            </a:r>
            <a:endParaRPr lang="en-US" altLang="en-US" b="0"/>
          </a:p>
        </p:txBody>
      </p:sp>
      <p:sp>
        <p:nvSpPr>
          <p:cNvPr id="39965" name="Rectangle 29">
            <a:extLst>
              <a:ext uri="{FF2B5EF4-FFF2-40B4-BE49-F238E27FC236}">
                <a16:creationId xmlns:a16="http://schemas.microsoft.com/office/drawing/2014/main" id="{FFAD616A-DCF2-411A-8E10-88C20A1D7A0F}"/>
              </a:ext>
            </a:extLst>
          </p:cNvPr>
          <p:cNvSpPr>
            <a:spLocks noChangeArrowheads="1"/>
          </p:cNvSpPr>
          <p:nvPr/>
        </p:nvSpPr>
        <p:spPr bwMode="auto">
          <a:xfrm>
            <a:off x="5995988" y="2165350"/>
            <a:ext cx="2157412" cy="865188"/>
          </a:xfrm>
          <a:prstGeom prst="rect">
            <a:avLst/>
          </a:prstGeom>
          <a:noFill/>
          <a:ln w="238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39966" name="Line 30">
            <a:extLst>
              <a:ext uri="{FF2B5EF4-FFF2-40B4-BE49-F238E27FC236}">
                <a16:creationId xmlns:a16="http://schemas.microsoft.com/office/drawing/2014/main" id="{4B5BC8F0-4CC1-44B1-AF95-9577B37AFBA6}"/>
              </a:ext>
            </a:extLst>
          </p:cNvPr>
          <p:cNvSpPr>
            <a:spLocks noChangeShapeType="1"/>
          </p:cNvSpPr>
          <p:nvPr/>
        </p:nvSpPr>
        <p:spPr bwMode="auto">
          <a:xfrm>
            <a:off x="6019800" y="2514600"/>
            <a:ext cx="2133600" cy="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7" name="Rectangle 31">
            <a:extLst>
              <a:ext uri="{FF2B5EF4-FFF2-40B4-BE49-F238E27FC236}">
                <a16:creationId xmlns:a16="http://schemas.microsoft.com/office/drawing/2014/main" id="{B1DD7E30-662F-4C45-B003-AA2DAFCE08D2}"/>
              </a:ext>
            </a:extLst>
          </p:cNvPr>
          <p:cNvSpPr>
            <a:spLocks noChangeArrowheads="1"/>
          </p:cNvSpPr>
          <p:nvPr/>
        </p:nvSpPr>
        <p:spPr bwMode="auto">
          <a:xfrm>
            <a:off x="6019800" y="2286000"/>
            <a:ext cx="20367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u="sng">
                <a:solidFill>
                  <a:srgbClr val="000000"/>
                </a:solidFill>
                <a:latin typeface="Arial" panose="020B0604020202020204" pitchFamily="34" charset="0"/>
              </a:rPr>
              <a:t>Savings Account 12876:</a:t>
            </a:r>
            <a:endParaRPr lang="en-US" altLang="en-US" b="0"/>
          </a:p>
        </p:txBody>
      </p:sp>
      <p:sp>
        <p:nvSpPr>
          <p:cNvPr id="39968" name="Rectangle 32">
            <a:extLst>
              <a:ext uri="{FF2B5EF4-FFF2-40B4-BE49-F238E27FC236}">
                <a16:creationId xmlns:a16="http://schemas.microsoft.com/office/drawing/2014/main" id="{827AC3EB-AC3C-48F9-A555-E844B5C3557A}"/>
              </a:ext>
            </a:extLst>
          </p:cNvPr>
          <p:cNvSpPr>
            <a:spLocks noChangeArrowheads="1"/>
          </p:cNvSpPr>
          <p:nvPr/>
        </p:nvSpPr>
        <p:spPr bwMode="auto">
          <a:xfrm>
            <a:off x="6135688" y="2608263"/>
            <a:ext cx="1235075"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balance: 1976.32</a:t>
            </a:r>
            <a:endParaRPr lang="en-US" altLang="en-US" b="0"/>
          </a:p>
        </p:txBody>
      </p:sp>
      <p:sp>
        <p:nvSpPr>
          <p:cNvPr id="39969" name="Rectangle 33">
            <a:extLst>
              <a:ext uri="{FF2B5EF4-FFF2-40B4-BE49-F238E27FC236}">
                <a16:creationId xmlns:a16="http://schemas.microsoft.com/office/drawing/2014/main" id="{5999F37B-A5DA-4163-A049-082477D2731A}"/>
              </a:ext>
            </a:extLst>
          </p:cNvPr>
          <p:cNvSpPr>
            <a:spLocks noChangeArrowheads="1"/>
          </p:cNvSpPr>
          <p:nvPr/>
        </p:nvSpPr>
        <p:spPr bwMode="auto">
          <a:xfrm>
            <a:off x="6135688" y="2817813"/>
            <a:ext cx="136255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dirty="0">
                <a:solidFill>
                  <a:srgbClr val="000000"/>
                </a:solidFill>
                <a:latin typeface="Arial" panose="020B0604020202020204" pitchFamily="34" charset="0"/>
              </a:rPr>
              <a:t>opened: 2019/03/03</a:t>
            </a:r>
            <a:endParaRPr lang="en-US" altLang="en-US" b="0" dirty="0"/>
          </a:p>
        </p:txBody>
      </p:sp>
      <p:sp>
        <p:nvSpPr>
          <p:cNvPr id="39970" name="Rectangle 34">
            <a:extLst>
              <a:ext uri="{FF2B5EF4-FFF2-40B4-BE49-F238E27FC236}">
                <a16:creationId xmlns:a16="http://schemas.microsoft.com/office/drawing/2014/main" id="{3BBC3FA7-00A4-46B9-BA89-981BBFC90630}"/>
              </a:ext>
            </a:extLst>
          </p:cNvPr>
          <p:cNvSpPr>
            <a:spLocks noChangeArrowheads="1"/>
          </p:cNvSpPr>
          <p:nvPr/>
        </p:nvSpPr>
        <p:spPr bwMode="auto">
          <a:xfrm>
            <a:off x="3832225" y="1382713"/>
            <a:ext cx="1863725" cy="1063625"/>
          </a:xfrm>
          <a:prstGeom prst="rect">
            <a:avLst/>
          </a:prstGeom>
          <a:noFill/>
          <a:ln w="2381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39971" name="Line 35">
            <a:extLst>
              <a:ext uri="{FF2B5EF4-FFF2-40B4-BE49-F238E27FC236}">
                <a16:creationId xmlns:a16="http://schemas.microsoft.com/office/drawing/2014/main" id="{ABC4E80F-BA30-41DE-8637-9236D5F5D6F9}"/>
              </a:ext>
            </a:extLst>
          </p:cNvPr>
          <p:cNvSpPr>
            <a:spLocks noChangeShapeType="1"/>
          </p:cNvSpPr>
          <p:nvPr/>
        </p:nvSpPr>
        <p:spPr bwMode="auto">
          <a:xfrm>
            <a:off x="3844925" y="1720850"/>
            <a:ext cx="1862138" cy="1588"/>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2" name="Rectangle 36">
            <a:extLst>
              <a:ext uri="{FF2B5EF4-FFF2-40B4-BE49-F238E27FC236}">
                <a16:creationId xmlns:a16="http://schemas.microsoft.com/office/drawing/2014/main" id="{9ED1530F-9710-4117-8A49-F69E61036C5D}"/>
              </a:ext>
            </a:extLst>
          </p:cNvPr>
          <p:cNvSpPr>
            <a:spLocks noChangeArrowheads="1"/>
          </p:cNvSpPr>
          <p:nvPr/>
        </p:nvSpPr>
        <p:spPr bwMode="auto">
          <a:xfrm>
            <a:off x="4592638" y="1463675"/>
            <a:ext cx="512762"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400" u="sng">
                <a:solidFill>
                  <a:srgbClr val="000000"/>
                </a:solidFill>
                <a:latin typeface="Arial" panose="020B0604020202020204" pitchFamily="34" charset="0"/>
              </a:rPr>
              <a:t>Jane:</a:t>
            </a:r>
            <a:endParaRPr lang="en-US" altLang="en-US" b="0"/>
          </a:p>
        </p:txBody>
      </p:sp>
      <p:sp>
        <p:nvSpPr>
          <p:cNvPr id="39973" name="Rectangle 37">
            <a:extLst>
              <a:ext uri="{FF2B5EF4-FFF2-40B4-BE49-F238E27FC236}">
                <a16:creationId xmlns:a16="http://schemas.microsoft.com/office/drawing/2014/main" id="{A0A39521-59B6-4BB3-8CE5-E25F8D1F5062}"/>
              </a:ext>
            </a:extLst>
          </p:cNvPr>
          <p:cNvSpPr>
            <a:spLocks noChangeArrowheads="1"/>
          </p:cNvSpPr>
          <p:nvPr/>
        </p:nvSpPr>
        <p:spPr bwMode="auto">
          <a:xfrm>
            <a:off x="3971925" y="1825625"/>
            <a:ext cx="166391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dirty="0">
                <a:solidFill>
                  <a:srgbClr val="000000"/>
                </a:solidFill>
                <a:latin typeface="Arial" panose="020B0604020202020204" pitchFamily="34" charset="0"/>
              </a:rPr>
              <a:t>date of birth: 1980/02/02</a:t>
            </a:r>
            <a:endParaRPr lang="en-US" altLang="en-US" b="0" dirty="0"/>
          </a:p>
        </p:txBody>
      </p:sp>
      <p:sp>
        <p:nvSpPr>
          <p:cNvPr id="39974" name="Rectangle 38">
            <a:extLst>
              <a:ext uri="{FF2B5EF4-FFF2-40B4-BE49-F238E27FC236}">
                <a16:creationId xmlns:a16="http://schemas.microsoft.com/office/drawing/2014/main" id="{6E6B7A44-8AE0-45E8-93F0-5220E274D27B}"/>
              </a:ext>
            </a:extLst>
          </p:cNvPr>
          <p:cNvSpPr>
            <a:spLocks noChangeArrowheads="1"/>
          </p:cNvSpPr>
          <p:nvPr/>
        </p:nvSpPr>
        <p:spPr bwMode="auto">
          <a:xfrm>
            <a:off x="3971925" y="2219325"/>
            <a:ext cx="1277938"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position: Manager</a:t>
            </a:r>
            <a:endParaRPr lang="en-US" altLang="en-US" b="0"/>
          </a:p>
        </p:txBody>
      </p:sp>
      <p:sp>
        <p:nvSpPr>
          <p:cNvPr id="39975" name="Rectangle 39">
            <a:extLst>
              <a:ext uri="{FF2B5EF4-FFF2-40B4-BE49-F238E27FC236}">
                <a16:creationId xmlns:a16="http://schemas.microsoft.com/office/drawing/2014/main" id="{15F57AF8-A26E-402F-AC3F-7579448F0124}"/>
              </a:ext>
            </a:extLst>
          </p:cNvPr>
          <p:cNvSpPr>
            <a:spLocks noChangeArrowheads="1"/>
          </p:cNvSpPr>
          <p:nvPr/>
        </p:nvSpPr>
        <p:spPr bwMode="auto">
          <a:xfrm>
            <a:off x="3971925" y="2022475"/>
            <a:ext cx="1452563"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address: 99 UML St.</a:t>
            </a:r>
            <a:endParaRPr lang="en-US" altLang="en-US" b="0"/>
          </a:p>
        </p:txBody>
      </p:sp>
      <p:sp>
        <p:nvSpPr>
          <p:cNvPr id="39976" name="Rectangle 40">
            <a:extLst>
              <a:ext uri="{FF2B5EF4-FFF2-40B4-BE49-F238E27FC236}">
                <a16:creationId xmlns:a16="http://schemas.microsoft.com/office/drawing/2014/main" id="{C27F12A0-0830-49F3-A618-F96389DB0BE3}"/>
              </a:ext>
            </a:extLst>
          </p:cNvPr>
          <p:cNvSpPr>
            <a:spLocks noChangeArrowheads="1"/>
          </p:cNvSpPr>
          <p:nvPr/>
        </p:nvSpPr>
        <p:spPr bwMode="auto">
          <a:xfrm>
            <a:off x="4556125" y="4121150"/>
            <a:ext cx="1555750" cy="21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200" b="0">
                <a:solidFill>
                  <a:srgbClr val="000000"/>
                </a:solidFill>
                <a:latin typeface="Arial" panose="020B0604020202020204" pitchFamily="34" charset="0"/>
              </a:rPr>
              <a:t>address: 150 C++ Rd.</a:t>
            </a:r>
            <a:endParaRPr lang="en-US" altLang="en-US" b="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a:extLst>
              <a:ext uri="{FF2B5EF4-FFF2-40B4-BE49-F238E27FC236}">
                <a16:creationId xmlns:a16="http://schemas.microsoft.com/office/drawing/2014/main" id="{D93BEEB5-8DF1-4AC8-8C44-A3450526FDE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60B4446-CF80-4E53-BB66-A6D92BB2CF2D}" type="slidenum">
              <a:rPr lang="en-US" altLang="en-US" sz="1400" b="0"/>
              <a:pPr>
                <a:spcBef>
                  <a:spcPct val="0"/>
                </a:spcBef>
              </a:pPr>
              <a:t>36</a:t>
            </a:fld>
            <a:endParaRPr lang="en-US" altLang="en-US" sz="1400" b="0"/>
          </a:p>
        </p:txBody>
      </p:sp>
      <p:sp>
        <p:nvSpPr>
          <p:cNvPr id="40963" name="Rectangle 2">
            <a:extLst>
              <a:ext uri="{FF2B5EF4-FFF2-40B4-BE49-F238E27FC236}">
                <a16:creationId xmlns:a16="http://schemas.microsoft.com/office/drawing/2014/main" id="{06E2528C-FC5F-4DD8-B075-1B87E82DF1C5}"/>
              </a:ext>
            </a:extLst>
          </p:cNvPr>
          <p:cNvSpPr>
            <a:spLocks noGrp="1" noChangeArrowheads="1"/>
          </p:cNvSpPr>
          <p:nvPr>
            <p:ph type="title"/>
          </p:nvPr>
        </p:nvSpPr>
        <p:spPr/>
        <p:txBody>
          <a:bodyPr/>
          <a:lstStyle/>
          <a:p>
            <a:r>
              <a:rPr lang="en-US" altLang="en-US"/>
              <a:t>Classes</a:t>
            </a:r>
          </a:p>
        </p:txBody>
      </p:sp>
      <p:sp>
        <p:nvSpPr>
          <p:cNvPr id="40964" name="Rectangle 3">
            <a:extLst>
              <a:ext uri="{FF2B5EF4-FFF2-40B4-BE49-F238E27FC236}">
                <a16:creationId xmlns:a16="http://schemas.microsoft.com/office/drawing/2014/main" id="{A1F29EAE-51C9-41DC-A510-6054C3C61BA7}"/>
              </a:ext>
            </a:extLst>
          </p:cNvPr>
          <p:cNvSpPr>
            <a:spLocks noGrp="1" noChangeArrowheads="1"/>
          </p:cNvSpPr>
          <p:nvPr>
            <p:ph type="body" idx="1"/>
          </p:nvPr>
        </p:nvSpPr>
        <p:spPr/>
        <p:txBody>
          <a:bodyPr/>
          <a:lstStyle/>
          <a:p>
            <a:pPr marL="0" indent="0"/>
            <a:r>
              <a:rPr lang="en-GB" altLang="en-US">
                <a:cs typeface="Times" panose="02020603050405020304" pitchFamily="18" charset="0"/>
              </a:rPr>
              <a:t>A class:</a:t>
            </a:r>
          </a:p>
          <a:p>
            <a:pPr lvl="1"/>
            <a:r>
              <a:rPr lang="en-GB" altLang="en-US">
                <a:cs typeface="Times" panose="02020603050405020304" pitchFamily="18" charset="0"/>
              </a:rPr>
              <a:t>Is a unit of abstraction in an object oriented (OO) program</a:t>
            </a:r>
            <a:r>
              <a:rPr lang="en-US" altLang="en-US"/>
              <a:t> </a:t>
            </a:r>
          </a:p>
          <a:p>
            <a:pPr lvl="1"/>
            <a:endParaRPr lang="en-US" altLang="en-US"/>
          </a:p>
          <a:p>
            <a:pPr lvl="1"/>
            <a:r>
              <a:rPr lang="en-US" altLang="en-US"/>
              <a:t>Represents similar objects</a:t>
            </a:r>
          </a:p>
          <a:p>
            <a:pPr lvl="2"/>
            <a:r>
              <a:rPr lang="en-US" altLang="en-US"/>
              <a:t>Its </a:t>
            </a:r>
            <a:r>
              <a:rPr lang="en-US" altLang="en-US" i="1"/>
              <a:t>instances</a:t>
            </a:r>
            <a:endParaRPr lang="en-US" altLang="en-US"/>
          </a:p>
          <a:p>
            <a:pPr lvl="1"/>
            <a:endParaRPr lang="en-US" altLang="en-US"/>
          </a:p>
          <a:p>
            <a:pPr lvl="1"/>
            <a:r>
              <a:rPr lang="en-US" altLang="en-US"/>
              <a:t>Is a kind of software module</a:t>
            </a:r>
          </a:p>
          <a:p>
            <a:pPr lvl="2"/>
            <a:r>
              <a:rPr lang="en-US" altLang="en-US"/>
              <a:t>Describes its instances’ structure (properties)</a:t>
            </a:r>
          </a:p>
          <a:p>
            <a:pPr lvl="2"/>
            <a:r>
              <a:rPr lang="en-US" altLang="en-US"/>
              <a:t>Contains </a:t>
            </a:r>
            <a:r>
              <a:rPr lang="en-US" altLang="en-US" i="1"/>
              <a:t>methods</a:t>
            </a:r>
            <a:r>
              <a:rPr lang="en-US" altLang="en-US"/>
              <a:t> to implement their behaviour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a:extLst>
              <a:ext uri="{FF2B5EF4-FFF2-40B4-BE49-F238E27FC236}">
                <a16:creationId xmlns:a16="http://schemas.microsoft.com/office/drawing/2014/main" id="{4DE25983-8831-4B7C-BB7B-3B4BC18B31F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87541E35-C7EC-49DD-9CE9-FB61B8AA29A3}" type="slidenum">
              <a:rPr lang="en-US" altLang="en-US" sz="1400" b="0"/>
              <a:pPr>
                <a:spcBef>
                  <a:spcPct val="0"/>
                </a:spcBef>
              </a:pPr>
              <a:t>37</a:t>
            </a:fld>
            <a:endParaRPr lang="en-US" altLang="en-US" sz="1400" b="0"/>
          </a:p>
        </p:txBody>
      </p:sp>
      <p:sp>
        <p:nvSpPr>
          <p:cNvPr id="41987" name="Rectangle 2">
            <a:extLst>
              <a:ext uri="{FF2B5EF4-FFF2-40B4-BE49-F238E27FC236}">
                <a16:creationId xmlns:a16="http://schemas.microsoft.com/office/drawing/2014/main" id="{8E261CC0-5ADB-42A9-A388-953EA8E31A97}"/>
              </a:ext>
            </a:extLst>
          </p:cNvPr>
          <p:cNvSpPr>
            <a:spLocks noGrp="1" noChangeArrowheads="1"/>
          </p:cNvSpPr>
          <p:nvPr>
            <p:ph type="title"/>
          </p:nvPr>
        </p:nvSpPr>
        <p:spPr/>
        <p:txBody>
          <a:bodyPr/>
          <a:lstStyle/>
          <a:p>
            <a:r>
              <a:rPr lang="en-US" altLang="en-US"/>
              <a:t>Is Something a Class or an Instance?</a:t>
            </a:r>
          </a:p>
        </p:txBody>
      </p:sp>
      <p:sp>
        <p:nvSpPr>
          <p:cNvPr id="47108" name="Rectangle 3">
            <a:extLst>
              <a:ext uri="{FF2B5EF4-FFF2-40B4-BE49-F238E27FC236}">
                <a16:creationId xmlns:a16="http://schemas.microsoft.com/office/drawing/2014/main" id="{A49E9285-82B4-4D66-86C0-00A49A2BF260}"/>
              </a:ext>
            </a:extLst>
          </p:cNvPr>
          <p:cNvSpPr>
            <a:spLocks noGrp="1" noChangeArrowheads="1"/>
          </p:cNvSpPr>
          <p:nvPr>
            <p:ph type="body" idx="1"/>
          </p:nvPr>
        </p:nvSpPr>
        <p:spPr>
          <a:xfrm>
            <a:off x="1219200" y="1066800"/>
            <a:ext cx="7543800" cy="5105400"/>
          </a:xfrm>
        </p:spPr>
        <p:txBody>
          <a:bodyPr/>
          <a:lstStyle/>
          <a:p>
            <a:pPr lvl="1">
              <a:lnSpc>
                <a:spcPct val="90000"/>
              </a:lnSpc>
            </a:pPr>
            <a:r>
              <a:rPr lang="en-GB" altLang="en-US" sz="2000">
                <a:cs typeface="Times" panose="02020603050405020304" pitchFamily="18" charset="0"/>
              </a:rPr>
              <a:t>Something should be a </a:t>
            </a:r>
            <a:r>
              <a:rPr lang="en-GB" altLang="en-US" sz="2000" i="1">
                <a:cs typeface="Times" panose="02020603050405020304" pitchFamily="18" charset="0"/>
              </a:rPr>
              <a:t>class</a:t>
            </a:r>
            <a:r>
              <a:rPr lang="en-GB" altLang="en-US" sz="2000">
                <a:cs typeface="Times" panose="02020603050405020304" pitchFamily="18" charset="0"/>
              </a:rPr>
              <a:t> if it could have instances</a:t>
            </a:r>
          </a:p>
          <a:p>
            <a:pPr lvl="1">
              <a:lnSpc>
                <a:spcPct val="90000"/>
              </a:lnSpc>
            </a:pPr>
            <a:r>
              <a:rPr lang="en-GB" altLang="en-US" sz="2000">
                <a:cs typeface="Times" panose="02020603050405020304" pitchFamily="18" charset="0"/>
              </a:rPr>
              <a:t>Something should be an </a:t>
            </a:r>
            <a:r>
              <a:rPr lang="en-GB" altLang="en-US" sz="2000" i="1">
                <a:cs typeface="Times" panose="02020603050405020304" pitchFamily="18" charset="0"/>
              </a:rPr>
              <a:t>instance</a:t>
            </a:r>
            <a:r>
              <a:rPr lang="en-GB" altLang="en-US" sz="2000">
                <a:cs typeface="Times" panose="02020603050405020304" pitchFamily="18" charset="0"/>
              </a:rPr>
              <a:t> if it is clearly a </a:t>
            </a:r>
            <a:r>
              <a:rPr lang="en-GB" altLang="en-US" sz="2000" i="1">
                <a:cs typeface="Times" panose="02020603050405020304" pitchFamily="18" charset="0"/>
              </a:rPr>
              <a:t>single</a:t>
            </a:r>
            <a:r>
              <a:rPr lang="en-GB" altLang="en-US" sz="2000">
                <a:cs typeface="Times" panose="02020603050405020304" pitchFamily="18" charset="0"/>
              </a:rPr>
              <a:t> member of the set defined by a class</a:t>
            </a:r>
            <a:r>
              <a:rPr lang="en-US" altLang="en-US" sz="2000"/>
              <a:t>  </a:t>
            </a:r>
          </a:p>
          <a:p>
            <a:pPr marL="0" indent="0" algn="just">
              <a:lnSpc>
                <a:spcPct val="96000"/>
              </a:lnSpc>
            </a:pPr>
            <a:r>
              <a:rPr lang="en-GB" altLang="en-US" sz="2000" i="1">
                <a:cs typeface="Times" panose="02020603050405020304" pitchFamily="18" charset="0"/>
              </a:rPr>
              <a:t>Film</a:t>
            </a:r>
            <a:endParaRPr lang="en-GB" altLang="en-US" sz="2000">
              <a:cs typeface="Times" panose="02020603050405020304" pitchFamily="18" charset="0"/>
            </a:endParaRPr>
          </a:p>
          <a:p>
            <a:pPr lvl="1" algn="just">
              <a:lnSpc>
                <a:spcPct val="96000"/>
              </a:lnSpc>
            </a:pPr>
            <a:r>
              <a:rPr lang="en-GB" altLang="en-US" sz="2000">
                <a:cs typeface="Times" panose="02020603050405020304" pitchFamily="18" charset="0"/>
              </a:rPr>
              <a:t>Class; instances are individual films.</a:t>
            </a:r>
          </a:p>
          <a:p>
            <a:pPr marL="0" indent="0" algn="just">
              <a:lnSpc>
                <a:spcPct val="96000"/>
              </a:lnSpc>
            </a:pPr>
            <a:r>
              <a:rPr lang="en-GB" altLang="en-US" sz="2000" i="1">
                <a:cs typeface="Times" panose="02020603050405020304" pitchFamily="18" charset="0"/>
              </a:rPr>
              <a:t>Reel of Film</a:t>
            </a:r>
            <a:r>
              <a:rPr lang="en-GB" altLang="en-US" sz="2000">
                <a:cs typeface="Times" panose="02020603050405020304" pitchFamily="18" charset="0"/>
              </a:rPr>
              <a:t>:</a:t>
            </a:r>
          </a:p>
          <a:p>
            <a:pPr lvl="1" algn="just">
              <a:lnSpc>
                <a:spcPct val="96000"/>
              </a:lnSpc>
            </a:pPr>
            <a:r>
              <a:rPr lang="en-GB" altLang="en-US" sz="2000">
                <a:cs typeface="Times" panose="02020603050405020304" pitchFamily="18" charset="0"/>
              </a:rPr>
              <a:t>Class; instances are physical reels</a:t>
            </a:r>
          </a:p>
          <a:p>
            <a:pPr marL="0" indent="0" algn="just">
              <a:lnSpc>
                <a:spcPct val="96000"/>
              </a:lnSpc>
            </a:pPr>
            <a:r>
              <a:rPr lang="en-GB" altLang="en-US" sz="2000" i="1">
                <a:cs typeface="Times" panose="02020603050405020304" pitchFamily="18" charset="0"/>
              </a:rPr>
              <a:t>Film reel with serial number SW19876</a:t>
            </a:r>
            <a:endParaRPr lang="en-GB" altLang="en-US" sz="2000">
              <a:cs typeface="Times" panose="02020603050405020304" pitchFamily="18" charset="0"/>
            </a:endParaRPr>
          </a:p>
          <a:p>
            <a:pPr lvl="1" algn="just">
              <a:lnSpc>
                <a:spcPct val="96000"/>
              </a:lnSpc>
            </a:pPr>
            <a:r>
              <a:rPr lang="en-GB" altLang="en-US" sz="2000">
                <a:cs typeface="Times" panose="02020603050405020304" pitchFamily="18" charset="0"/>
              </a:rPr>
              <a:t>Instance of </a:t>
            </a:r>
            <a:r>
              <a:rPr lang="en-GB" altLang="en-US" sz="2000" b="1" noProof="1">
                <a:latin typeface="Courier" pitchFamily="49" charset="0"/>
                <a:cs typeface="Times" panose="02020603050405020304" pitchFamily="18" charset="0"/>
              </a:rPr>
              <a:t>ReelOfFilm</a:t>
            </a:r>
            <a:endParaRPr lang="en-GB" altLang="en-US" sz="2000">
              <a:cs typeface="Times" panose="02020603050405020304" pitchFamily="18" charset="0"/>
            </a:endParaRPr>
          </a:p>
          <a:p>
            <a:pPr marL="0" indent="0" algn="just">
              <a:lnSpc>
                <a:spcPct val="96000"/>
              </a:lnSpc>
            </a:pPr>
            <a:r>
              <a:rPr lang="en-GB" altLang="en-US" sz="2000" i="1">
                <a:cs typeface="Times" panose="02020603050405020304" pitchFamily="18" charset="0"/>
              </a:rPr>
              <a:t>Science Fiction</a:t>
            </a:r>
            <a:endParaRPr lang="en-GB" altLang="en-US" sz="2000">
              <a:cs typeface="Times" panose="02020603050405020304" pitchFamily="18" charset="0"/>
            </a:endParaRPr>
          </a:p>
          <a:p>
            <a:pPr lvl="1" algn="just">
              <a:lnSpc>
                <a:spcPct val="96000"/>
              </a:lnSpc>
            </a:pPr>
            <a:r>
              <a:rPr lang="en-GB" altLang="en-US" sz="2000">
                <a:cs typeface="Times" panose="02020603050405020304" pitchFamily="18" charset="0"/>
              </a:rPr>
              <a:t>Subclass/Instance of the class </a:t>
            </a:r>
            <a:r>
              <a:rPr lang="en-GB" altLang="en-US" sz="2000" b="1" noProof="1">
                <a:latin typeface="Courier" pitchFamily="49" charset="0"/>
                <a:cs typeface="Times" panose="02020603050405020304" pitchFamily="18" charset="0"/>
              </a:rPr>
              <a:t>Genre</a:t>
            </a:r>
            <a:r>
              <a:rPr lang="en-GB" altLang="en-US" sz="2000">
                <a:cs typeface="Times" panose="02020603050405020304" pitchFamily="18" charset="0"/>
              </a:rPr>
              <a:t>.</a:t>
            </a:r>
          </a:p>
          <a:p>
            <a:pPr marL="0" indent="0" algn="just">
              <a:lnSpc>
                <a:spcPct val="96000"/>
              </a:lnSpc>
            </a:pPr>
            <a:r>
              <a:rPr lang="en-GB" altLang="en-US" sz="2000" i="1">
                <a:cs typeface="Times" panose="02020603050405020304" pitchFamily="18" charset="0"/>
              </a:rPr>
              <a:t>Science Fiction Film</a:t>
            </a:r>
            <a:endParaRPr lang="en-GB" altLang="en-US" sz="2000">
              <a:cs typeface="Times" panose="02020603050405020304" pitchFamily="18" charset="0"/>
            </a:endParaRPr>
          </a:p>
          <a:p>
            <a:pPr lvl="1" algn="just">
              <a:lnSpc>
                <a:spcPct val="96000"/>
              </a:lnSpc>
            </a:pPr>
            <a:r>
              <a:rPr lang="en-GB" altLang="en-US" sz="2000">
                <a:cs typeface="Times" panose="02020603050405020304" pitchFamily="18" charset="0"/>
              </a:rPr>
              <a:t>Class; instances include ‘Star Wars’</a:t>
            </a:r>
          </a:p>
          <a:p>
            <a:pPr marL="0" indent="0" algn="just">
              <a:lnSpc>
                <a:spcPct val="96000"/>
              </a:lnSpc>
            </a:pPr>
            <a:r>
              <a:rPr lang="en-GB" altLang="en-US" sz="2000" i="1">
                <a:cs typeface="Times" panose="02020603050405020304" pitchFamily="18" charset="0"/>
              </a:rPr>
              <a:t>Showing of ‘Star Wars’ in the Phoenix Cinema at 7 p.m</a:t>
            </a:r>
            <a:r>
              <a:rPr lang="en-GB" altLang="en-US" sz="2000" b="0">
                <a:cs typeface="Times" panose="02020603050405020304" pitchFamily="18" charset="0"/>
              </a:rPr>
              <a:t>.:</a:t>
            </a:r>
          </a:p>
          <a:p>
            <a:pPr lvl="1" algn="just">
              <a:lnSpc>
                <a:spcPct val="96000"/>
              </a:lnSpc>
            </a:pPr>
            <a:r>
              <a:rPr lang="en-GB" altLang="en-US" sz="2000">
                <a:cs typeface="Times" panose="02020603050405020304" pitchFamily="18" charset="0"/>
              </a:rPr>
              <a:t>Instance of</a:t>
            </a:r>
            <a:r>
              <a:rPr lang="en-GB" altLang="en-US" sz="2000" b="1">
                <a:cs typeface="Times" panose="02020603050405020304" pitchFamily="18" charset="0"/>
              </a:rPr>
              <a:t> </a:t>
            </a:r>
            <a:r>
              <a:rPr lang="en-GB" altLang="en-US" sz="2000" b="1" noProof="1">
                <a:latin typeface="Courier" pitchFamily="49" charset="0"/>
                <a:cs typeface="Times" panose="02020603050405020304" pitchFamily="18" charset="0"/>
              </a:rPr>
              <a:t>ShowingOfFilm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7108">
                                            <p:txEl>
                                              <p:pRg st="3" end="3"/>
                                            </p:txEl>
                                          </p:spTgt>
                                        </p:tgtEl>
                                        <p:attrNameLst>
                                          <p:attrName>style.visibility</p:attrName>
                                        </p:attrNameLst>
                                      </p:cBhvr>
                                      <p:to>
                                        <p:strVal val="visible"/>
                                      </p:to>
                                    </p:set>
                                    <p:anim calcmode="lin" valueType="num">
                                      <p:cBhvr additive="base">
                                        <p:cTn id="7" dur="500" fill="hold"/>
                                        <p:tgtEl>
                                          <p:spTgt spid="47108">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710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7108">
                                            <p:txEl>
                                              <p:pRg st="5" end="5"/>
                                            </p:txEl>
                                          </p:spTgt>
                                        </p:tgtEl>
                                        <p:attrNameLst>
                                          <p:attrName>style.visibility</p:attrName>
                                        </p:attrNameLst>
                                      </p:cBhvr>
                                      <p:to>
                                        <p:strVal val="visible"/>
                                      </p:to>
                                    </p:set>
                                    <p:anim calcmode="lin" valueType="num">
                                      <p:cBhvr additive="base">
                                        <p:cTn id="13" dur="500" fill="hold"/>
                                        <p:tgtEl>
                                          <p:spTgt spid="47108">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710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7108">
                                            <p:txEl>
                                              <p:pRg st="7" end="7"/>
                                            </p:txEl>
                                          </p:spTgt>
                                        </p:tgtEl>
                                        <p:attrNameLst>
                                          <p:attrName>style.visibility</p:attrName>
                                        </p:attrNameLst>
                                      </p:cBhvr>
                                      <p:to>
                                        <p:strVal val="visible"/>
                                      </p:to>
                                    </p:set>
                                    <p:anim calcmode="lin" valueType="num">
                                      <p:cBhvr additive="base">
                                        <p:cTn id="19" dur="500" fill="hold"/>
                                        <p:tgtEl>
                                          <p:spTgt spid="47108">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710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7108">
                                            <p:txEl>
                                              <p:pRg st="9" end="9"/>
                                            </p:txEl>
                                          </p:spTgt>
                                        </p:tgtEl>
                                        <p:attrNameLst>
                                          <p:attrName>style.visibility</p:attrName>
                                        </p:attrNameLst>
                                      </p:cBhvr>
                                      <p:to>
                                        <p:strVal val="visible"/>
                                      </p:to>
                                    </p:set>
                                    <p:anim calcmode="lin" valueType="num">
                                      <p:cBhvr additive="base">
                                        <p:cTn id="25" dur="500" fill="hold"/>
                                        <p:tgtEl>
                                          <p:spTgt spid="47108">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710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7108">
                                            <p:txEl>
                                              <p:pRg st="11" end="11"/>
                                            </p:txEl>
                                          </p:spTgt>
                                        </p:tgtEl>
                                        <p:attrNameLst>
                                          <p:attrName>style.visibility</p:attrName>
                                        </p:attrNameLst>
                                      </p:cBhvr>
                                      <p:to>
                                        <p:strVal val="visible"/>
                                      </p:to>
                                    </p:set>
                                    <p:anim calcmode="lin" valueType="num">
                                      <p:cBhvr additive="base">
                                        <p:cTn id="31" dur="500" fill="hold"/>
                                        <p:tgtEl>
                                          <p:spTgt spid="47108">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7108">
                                            <p:txEl>
                                              <p:pRg st="13" end="13"/>
                                            </p:txEl>
                                          </p:spTgt>
                                        </p:tgtEl>
                                        <p:attrNameLst>
                                          <p:attrName>style.visibility</p:attrName>
                                        </p:attrNameLst>
                                      </p:cBhvr>
                                      <p:to>
                                        <p:strVal val="visible"/>
                                      </p:to>
                                    </p:set>
                                    <p:anim calcmode="lin" valueType="num">
                                      <p:cBhvr additive="base">
                                        <p:cTn id="37" dur="500" fill="hold"/>
                                        <p:tgtEl>
                                          <p:spTgt spid="47108">
                                            <p:txEl>
                                              <p:pRg st="13" end="1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7108">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a:extLst>
              <a:ext uri="{FF2B5EF4-FFF2-40B4-BE49-F238E27FC236}">
                <a16:creationId xmlns:a16="http://schemas.microsoft.com/office/drawing/2014/main" id="{8BB302DD-3507-49A5-9C6C-A5ED41DB4FB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98B9DEC-2064-4E24-A7FD-44600AF82D69}" type="slidenum">
              <a:rPr lang="en-US" altLang="en-US" sz="1400" b="0"/>
              <a:pPr>
                <a:spcBef>
                  <a:spcPct val="0"/>
                </a:spcBef>
              </a:pPr>
              <a:t>38</a:t>
            </a:fld>
            <a:endParaRPr lang="en-US" altLang="en-US" sz="1400" b="0"/>
          </a:p>
        </p:txBody>
      </p:sp>
      <p:sp>
        <p:nvSpPr>
          <p:cNvPr id="43011" name="Rectangle 2">
            <a:extLst>
              <a:ext uri="{FF2B5EF4-FFF2-40B4-BE49-F238E27FC236}">
                <a16:creationId xmlns:a16="http://schemas.microsoft.com/office/drawing/2014/main" id="{F0F2720D-D065-4277-84E4-CCE78950F49C}"/>
              </a:ext>
            </a:extLst>
          </p:cNvPr>
          <p:cNvSpPr>
            <a:spLocks noGrp="1" noChangeArrowheads="1"/>
          </p:cNvSpPr>
          <p:nvPr>
            <p:ph type="title"/>
          </p:nvPr>
        </p:nvSpPr>
        <p:spPr/>
        <p:txBody>
          <a:bodyPr/>
          <a:lstStyle/>
          <a:p>
            <a:pPr algn="just">
              <a:lnSpc>
                <a:spcPct val="96000"/>
              </a:lnSpc>
            </a:pPr>
            <a:r>
              <a:rPr lang="en-US" altLang="en-US"/>
              <a:t>Naming classes</a:t>
            </a:r>
          </a:p>
        </p:txBody>
      </p:sp>
      <p:sp>
        <p:nvSpPr>
          <p:cNvPr id="43012" name="Rectangle 3">
            <a:extLst>
              <a:ext uri="{FF2B5EF4-FFF2-40B4-BE49-F238E27FC236}">
                <a16:creationId xmlns:a16="http://schemas.microsoft.com/office/drawing/2014/main" id="{3545A0D9-C47C-4359-B10E-E0F807A1EABB}"/>
              </a:ext>
            </a:extLst>
          </p:cNvPr>
          <p:cNvSpPr>
            <a:spLocks noGrp="1" noChangeArrowheads="1"/>
          </p:cNvSpPr>
          <p:nvPr>
            <p:ph type="body" idx="1"/>
          </p:nvPr>
        </p:nvSpPr>
        <p:spPr/>
        <p:txBody>
          <a:bodyPr/>
          <a:lstStyle/>
          <a:p>
            <a:pPr lvl="1" algn="just">
              <a:lnSpc>
                <a:spcPct val="96000"/>
              </a:lnSpc>
            </a:pPr>
            <a:r>
              <a:rPr lang="en-US" altLang="en-US"/>
              <a:t>Use </a:t>
            </a:r>
            <a:r>
              <a:rPr lang="en-US" altLang="en-US" i="1"/>
              <a:t>capital</a:t>
            </a:r>
            <a:r>
              <a:rPr lang="en-US" altLang="en-US"/>
              <a:t> letters</a:t>
            </a:r>
          </a:p>
          <a:p>
            <a:pPr lvl="2" algn="just">
              <a:lnSpc>
                <a:spcPct val="96000"/>
              </a:lnSpc>
            </a:pPr>
            <a:r>
              <a:rPr lang="en-US" altLang="en-US"/>
              <a:t>E.g. </a:t>
            </a:r>
            <a:r>
              <a:rPr lang="en-US" altLang="en-US">
                <a:latin typeface="Courier" pitchFamily="49" charset="0"/>
              </a:rPr>
              <a:t>BankAccount</a:t>
            </a:r>
            <a:r>
              <a:rPr lang="en-US" altLang="en-US"/>
              <a:t> not </a:t>
            </a:r>
            <a:r>
              <a:rPr lang="en-US" altLang="en-US">
                <a:latin typeface="Courier" pitchFamily="49" charset="0"/>
              </a:rPr>
              <a:t>bankAccount</a:t>
            </a:r>
            <a:endParaRPr lang="en-US" altLang="en-US"/>
          </a:p>
          <a:p>
            <a:pPr lvl="1" algn="just">
              <a:lnSpc>
                <a:spcPct val="96000"/>
              </a:lnSpc>
            </a:pPr>
            <a:endParaRPr lang="en-US" altLang="en-US"/>
          </a:p>
          <a:p>
            <a:pPr lvl="1" algn="just">
              <a:lnSpc>
                <a:spcPct val="96000"/>
              </a:lnSpc>
            </a:pPr>
            <a:r>
              <a:rPr lang="en-US" altLang="en-US"/>
              <a:t>Use </a:t>
            </a:r>
            <a:r>
              <a:rPr lang="en-US" altLang="en-US" i="1"/>
              <a:t>singular</a:t>
            </a:r>
            <a:r>
              <a:rPr lang="en-US" altLang="en-US"/>
              <a:t> nouns</a:t>
            </a:r>
          </a:p>
          <a:p>
            <a:pPr lvl="1" algn="just">
              <a:lnSpc>
                <a:spcPct val="96000"/>
              </a:lnSpc>
            </a:pPr>
            <a:endParaRPr lang="en-US" altLang="en-US"/>
          </a:p>
          <a:p>
            <a:pPr lvl="1" algn="just">
              <a:lnSpc>
                <a:spcPct val="96000"/>
              </a:lnSpc>
            </a:pPr>
            <a:r>
              <a:rPr lang="en-US" altLang="en-US"/>
              <a:t>Use the right level of generality</a:t>
            </a:r>
          </a:p>
          <a:p>
            <a:pPr lvl="2" algn="just">
              <a:lnSpc>
                <a:spcPct val="96000"/>
              </a:lnSpc>
            </a:pPr>
            <a:r>
              <a:rPr lang="en-US" altLang="en-US"/>
              <a:t>E.g. </a:t>
            </a:r>
            <a:r>
              <a:rPr lang="en-US" altLang="en-US">
                <a:latin typeface="Courier" pitchFamily="49" charset="0"/>
              </a:rPr>
              <a:t>Municipality</a:t>
            </a:r>
            <a:r>
              <a:rPr lang="en-US" altLang="en-US"/>
              <a:t>, not </a:t>
            </a:r>
            <a:r>
              <a:rPr lang="en-US" altLang="en-US">
                <a:latin typeface="Courier" pitchFamily="49" charset="0"/>
              </a:rPr>
              <a:t>City</a:t>
            </a:r>
            <a:endParaRPr lang="en-US" altLang="en-US"/>
          </a:p>
          <a:p>
            <a:pPr lvl="1" algn="just">
              <a:lnSpc>
                <a:spcPct val="96000"/>
              </a:lnSpc>
            </a:pPr>
            <a:endParaRPr lang="en-US" altLang="en-US"/>
          </a:p>
          <a:p>
            <a:pPr lvl="1" algn="just">
              <a:lnSpc>
                <a:spcPct val="96000"/>
              </a:lnSpc>
            </a:pPr>
            <a:r>
              <a:rPr lang="en-US" altLang="en-US"/>
              <a:t>Make sure the name has only </a:t>
            </a:r>
            <a:r>
              <a:rPr lang="en-US" altLang="en-US" i="1"/>
              <a:t>one</a:t>
            </a:r>
            <a:r>
              <a:rPr lang="en-US" altLang="en-US"/>
              <a:t> meaning</a:t>
            </a:r>
          </a:p>
          <a:p>
            <a:pPr lvl="2" algn="just">
              <a:lnSpc>
                <a:spcPct val="96000"/>
              </a:lnSpc>
            </a:pPr>
            <a:r>
              <a:rPr lang="en-US" altLang="en-US"/>
              <a:t>E.g. ‘bus’ has several meanings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a:extLst>
              <a:ext uri="{FF2B5EF4-FFF2-40B4-BE49-F238E27FC236}">
                <a16:creationId xmlns:a16="http://schemas.microsoft.com/office/drawing/2014/main" id="{430596C8-2E9F-40FA-811E-858CA580757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1E6200F4-C0BD-481C-8778-E77815C0C7A3}" type="slidenum">
              <a:rPr lang="en-US" altLang="en-US" sz="1400" b="0"/>
              <a:pPr>
                <a:spcBef>
                  <a:spcPct val="0"/>
                </a:spcBef>
              </a:pPr>
              <a:t>39</a:t>
            </a:fld>
            <a:endParaRPr lang="en-US" altLang="en-US" sz="1400" b="0"/>
          </a:p>
        </p:txBody>
      </p:sp>
      <p:sp>
        <p:nvSpPr>
          <p:cNvPr id="44035" name="Rectangle 2">
            <a:extLst>
              <a:ext uri="{FF2B5EF4-FFF2-40B4-BE49-F238E27FC236}">
                <a16:creationId xmlns:a16="http://schemas.microsoft.com/office/drawing/2014/main" id="{AB1EFCB7-FF5E-4C48-BB1E-BF7858A29207}"/>
              </a:ext>
            </a:extLst>
          </p:cNvPr>
          <p:cNvSpPr>
            <a:spLocks noGrp="1" noChangeArrowheads="1"/>
          </p:cNvSpPr>
          <p:nvPr>
            <p:ph type="title"/>
          </p:nvPr>
        </p:nvSpPr>
        <p:spPr/>
        <p:txBody>
          <a:bodyPr/>
          <a:lstStyle/>
          <a:p>
            <a:r>
              <a:rPr lang="en-US" altLang="en-US"/>
              <a:t>Instance Variables</a:t>
            </a:r>
          </a:p>
        </p:txBody>
      </p:sp>
      <p:sp>
        <p:nvSpPr>
          <p:cNvPr id="44036" name="Rectangle 3">
            <a:extLst>
              <a:ext uri="{FF2B5EF4-FFF2-40B4-BE49-F238E27FC236}">
                <a16:creationId xmlns:a16="http://schemas.microsoft.com/office/drawing/2014/main" id="{6E3227CF-DF04-4832-9282-A571E5BD493C}"/>
              </a:ext>
            </a:extLst>
          </p:cNvPr>
          <p:cNvSpPr>
            <a:spLocks noGrp="1" noChangeArrowheads="1"/>
          </p:cNvSpPr>
          <p:nvPr>
            <p:ph type="body" idx="1"/>
          </p:nvPr>
        </p:nvSpPr>
        <p:spPr/>
        <p:txBody>
          <a:bodyPr/>
          <a:lstStyle/>
          <a:p>
            <a:pPr marL="0" indent="0"/>
            <a:r>
              <a:rPr lang="en-US" altLang="en-US"/>
              <a:t>Variables defined inside a class corresponding to data present in each instance</a:t>
            </a:r>
          </a:p>
          <a:p>
            <a:pPr marL="0" indent="0"/>
            <a:endParaRPr lang="en-US" altLang="en-US"/>
          </a:p>
          <a:p>
            <a:pPr lvl="1"/>
            <a:r>
              <a:rPr lang="en-US" altLang="en-US"/>
              <a:t>Attributes</a:t>
            </a:r>
          </a:p>
          <a:p>
            <a:pPr lvl="2"/>
            <a:r>
              <a:rPr lang="en-US" altLang="en-US"/>
              <a:t>Simple data</a:t>
            </a:r>
          </a:p>
          <a:p>
            <a:pPr lvl="2"/>
            <a:r>
              <a:rPr lang="en-US" altLang="en-US"/>
              <a:t>E.g. </a:t>
            </a:r>
            <a:r>
              <a:rPr lang="en-US" altLang="en-US">
                <a:latin typeface="Courier" pitchFamily="49" charset="0"/>
              </a:rPr>
              <a:t>name</a:t>
            </a:r>
            <a:r>
              <a:rPr lang="en-US" altLang="en-US"/>
              <a:t>, </a:t>
            </a:r>
            <a:r>
              <a:rPr lang="en-US" altLang="en-US">
                <a:latin typeface="Courier" pitchFamily="49" charset="0"/>
              </a:rPr>
              <a:t>dateOfBirth</a:t>
            </a:r>
            <a:endParaRPr lang="en-US" altLang="en-US"/>
          </a:p>
          <a:p>
            <a:pPr lvl="1"/>
            <a:endParaRPr lang="en-US" altLang="en-US"/>
          </a:p>
          <a:p>
            <a:pPr lvl="1"/>
            <a:r>
              <a:rPr lang="en-US" altLang="en-US"/>
              <a:t>Associations</a:t>
            </a:r>
          </a:p>
          <a:p>
            <a:pPr lvl="2"/>
            <a:r>
              <a:rPr lang="en-US" altLang="en-US"/>
              <a:t>Relationships to other important classes</a:t>
            </a:r>
          </a:p>
          <a:p>
            <a:pPr lvl="2"/>
            <a:r>
              <a:rPr lang="en-US" altLang="en-US"/>
              <a:t>E.g. </a:t>
            </a:r>
            <a:r>
              <a:rPr lang="en-US" altLang="en-US">
                <a:latin typeface="Courier" pitchFamily="49" charset="0"/>
              </a:rPr>
              <a:t>supervisor</a:t>
            </a:r>
            <a:r>
              <a:rPr lang="en-US" altLang="en-US"/>
              <a:t>, </a:t>
            </a:r>
            <a:r>
              <a:rPr lang="en-US" altLang="en-US">
                <a:latin typeface="Courier" pitchFamily="49" charset="0"/>
              </a:rPr>
              <a:t>coursesTaken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1FCDAD58-D2CC-4BC2-AD7F-740CBB2B076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017682B-1C52-4754-938D-52E201DCEBD3}" type="slidenum">
              <a:rPr lang="en-US" altLang="en-US" sz="1400" b="0"/>
              <a:pPr>
                <a:spcBef>
                  <a:spcPct val="0"/>
                </a:spcBef>
              </a:pPr>
              <a:t>4</a:t>
            </a:fld>
            <a:endParaRPr lang="en-US" altLang="en-US" sz="1400" b="0"/>
          </a:p>
        </p:txBody>
      </p:sp>
      <p:sp>
        <p:nvSpPr>
          <p:cNvPr id="7171" name="Rectangle 2">
            <a:extLst>
              <a:ext uri="{FF2B5EF4-FFF2-40B4-BE49-F238E27FC236}">
                <a16:creationId xmlns:a16="http://schemas.microsoft.com/office/drawing/2014/main" id="{F66CC89F-667F-430A-B3AC-12419A2DC6C7}"/>
              </a:ext>
            </a:extLst>
          </p:cNvPr>
          <p:cNvSpPr>
            <a:spLocks noGrp="1" noChangeArrowheads="1"/>
          </p:cNvSpPr>
          <p:nvPr>
            <p:ph type="title"/>
          </p:nvPr>
        </p:nvSpPr>
        <p:spPr/>
        <p:txBody>
          <a:bodyPr/>
          <a:lstStyle/>
          <a:p>
            <a:r>
              <a:rPr lang="en-US" altLang="en-US"/>
              <a:t>1.1 The Nature of Software...</a:t>
            </a:r>
          </a:p>
        </p:txBody>
      </p:sp>
      <p:sp>
        <p:nvSpPr>
          <p:cNvPr id="7172" name="Rectangle 3">
            <a:extLst>
              <a:ext uri="{FF2B5EF4-FFF2-40B4-BE49-F238E27FC236}">
                <a16:creationId xmlns:a16="http://schemas.microsoft.com/office/drawing/2014/main" id="{60BF70EE-1565-476D-9926-312D43EB18DA}"/>
              </a:ext>
            </a:extLst>
          </p:cNvPr>
          <p:cNvSpPr>
            <a:spLocks noGrp="1" noChangeArrowheads="1"/>
          </p:cNvSpPr>
          <p:nvPr>
            <p:ph type="body" idx="1"/>
          </p:nvPr>
        </p:nvSpPr>
        <p:spPr/>
        <p:txBody>
          <a:bodyPr/>
          <a:lstStyle/>
          <a:p>
            <a:pPr marL="0" indent="0"/>
            <a:r>
              <a:rPr lang="en-US" altLang="en-US"/>
              <a:t>Software is intangible</a:t>
            </a:r>
          </a:p>
          <a:p>
            <a:pPr lvl="1"/>
            <a:r>
              <a:rPr lang="en-US" altLang="en-US"/>
              <a:t>Hard to understand development effort</a:t>
            </a:r>
          </a:p>
          <a:p>
            <a:pPr marL="0" indent="0"/>
            <a:r>
              <a:rPr lang="en-US" altLang="en-US"/>
              <a:t>Software is easy to reproduce</a:t>
            </a:r>
          </a:p>
          <a:p>
            <a:pPr lvl="1"/>
            <a:r>
              <a:rPr lang="en-US" altLang="en-US"/>
              <a:t>Cost is in its </a:t>
            </a:r>
            <a:r>
              <a:rPr lang="en-US" altLang="en-US" i="1"/>
              <a:t>development</a:t>
            </a:r>
            <a:endParaRPr lang="en-US" altLang="en-US"/>
          </a:p>
          <a:p>
            <a:pPr lvl="2"/>
            <a:r>
              <a:rPr lang="en-US" altLang="en-US"/>
              <a:t>in other engineering products, manufacturing is the costly stage</a:t>
            </a:r>
          </a:p>
          <a:p>
            <a:pPr marL="0" indent="0"/>
            <a:r>
              <a:rPr lang="en-US" altLang="en-US"/>
              <a:t>The industry is labor-intensive</a:t>
            </a:r>
          </a:p>
          <a:p>
            <a:pPr lvl="1"/>
            <a:r>
              <a:rPr lang="en-US" altLang="en-US"/>
              <a:t>Hard to automate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a:extLst>
              <a:ext uri="{FF2B5EF4-FFF2-40B4-BE49-F238E27FC236}">
                <a16:creationId xmlns:a16="http://schemas.microsoft.com/office/drawing/2014/main" id="{8209666F-2886-42E8-B52D-F2D96BABD6D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55B5EA7-47C1-4397-9664-CCA144B22C29}" type="slidenum">
              <a:rPr lang="en-US" altLang="en-US" sz="1400" b="0"/>
              <a:pPr>
                <a:spcBef>
                  <a:spcPct val="0"/>
                </a:spcBef>
              </a:pPr>
              <a:t>40</a:t>
            </a:fld>
            <a:endParaRPr lang="en-US" altLang="en-US" sz="1400" b="0"/>
          </a:p>
        </p:txBody>
      </p:sp>
      <p:sp>
        <p:nvSpPr>
          <p:cNvPr id="45059" name="Rectangle 2">
            <a:extLst>
              <a:ext uri="{FF2B5EF4-FFF2-40B4-BE49-F238E27FC236}">
                <a16:creationId xmlns:a16="http://schemas.microsoft.com/office/drawing/2014/main" id="{55EDD72C-0A5F-4993-BC1B-15335198FC53}"/>
              </a:ext>
            </a:extLst>
          </p:cNvPr>
          <p:cNvSpPr>
            <a:spLocks noGrp="1" noChangeArrowheads="1"/>
          </p:cNvSpPr>
          <p:nvPr>
            <p:ph type="title"/>
          </p:nvPr>
        </p:nvSpPr>
        <p:spPr/>
        <p:txBody>
          <a:bodyPr/>
          <a:lstStyle/>
          <a:p>
            <a:r>
              <a:rPr lang="en-US" altLang="en-US"/>
              <a:t>Variables vs. Objects</a:t>
            </a:r>
          </a:p>
        </p:txBody>
      </p:sp>
      <p:sp>
        <p:nvSpPr>
          <p:cNvPr id="45060" name="Rectangle 3">
            <a:extLst>
              <a:ext uri="{FF2B5EF4-FFF2-40B4-BE49-F238E27FC236}">
                <a16:creationId xmlns:a16="http://schemas.microsoft.com/office/drawing/2014/main" id="{93531CF4-B2B7-445E-9169-C011AB03CB8D}"/>
              </a:ext>
            </a:extLst>
          </p:cNvPr>
          <p:cNvSpPr>
            <a:spLocks noGrp="1" noChangeArrowheads="1"/>
          </p:cNvSpPr>
          <p:nvPr>
            <p:ph type="body" idx="1"/>
          </p:nvPr>
        </p:nvSpPr>
        <p:spPr/>
        <p:txBody>
          <a:bodyPr/>
          <a:lstStyle/>
          <a:p>
            <a:pPr marL="0" indent="0"/>
            <a:r>
              <a:rPr lang="en-US" altLang="en-US"/>
              <a:t>A variable</a:t>
            </a:r>
          </a:p>
          <a:p>
            <a:pPr lvl="1"/>
            <a:r>
              <a:rPr lang="en-GB" altLang="en-US" i="1">
                <a:cs typeface="Times" panose="02020603050405020304" pitchFamily="18" charset="0"/>
              </a:rPr>
              <a:t>Refers</a:t>
            </a:r>
            <a:r>
              <a:rPr lang="en-GB" altLang="en-US">
                <a:cs typeface="Times" panose="02020603050405020304" pitchFamily="18" charset="0"/>
              </a:rPr>
              <a:t> to an object </a:t>
            </a:r>
            <a:endParaRPr lang="en-US" altLang="en-US"/>
          </a:p>
          <a:p>
            <a:pPr lvl="1"/>
            <a:r>
              <a:rPr lang="en-GB" altLang="en-US">
                <a:cs typeface="Times" panose="02020603050405020304" pitchFamily="18" charset="0"/>
              </a:rPr>
              <a:t>May refer to different objects at different points in time</a:t>
            </a:r>
          </a:p>
          <a:p>
            <a:pPr lvl="1"/>
            <a:endParaRPr lang="en-GB" altLang="en-US">
              <a:cs typeface="Times" panose="02020603050405020304" pitchFamily="18" charset="0"/>
            </a:endParaRPr>
          </a:p>
          <a:p>
            <a:pPr marL="0" indent="0"/>
            <a:r>
              <a:rPr lang="en-US" altLang="en-US">
                <a:cs typeface="Times" panose="02020603050405020304" pitchFamily="18" charset="0"/>
              </a:rPr>
              <a:t>A</a:t>
            </a:r>
            <a:r>
              <a:rPr lang="en-GB" altLang="en-US">
                <a:cs typeface="Times" panose="02020603050405020304" pitchFamily="18" charset="0"/>
              </a:rPr>
              <a:t>n object can be referred to by several different variables at the same time</a:t>
            </a:r>
            <a:endParaRPr lang="en-US" altLang="en-US"/>
          </a:p>
          <a:p>
            <a:pPr lvl="1"/>
            <a:endParaRPr lang="en-US" altLang="en-US"/>
          </a:p>
          <a:p>
            <a:pPr marL="0" indent="0"/>
            <a:r>
              <a:rPr lang="en-US" altLang="en-US" i="1"/>
              <a:t>Type</a:t>
            </a:r>
            <a:r>
              <a:rPr lang="en-US" altLang="en-US"/>
              <a:t> of a variable</a:t>
            </a:r>
          </a:p>
          <a:p>
            <a:pPr lvl="1"/>
            <a:r>
              <a:rPr lang="en-GB" altLang="en-US">
                <a:cs typeface="Times" panose="02020603050405020304" pitchFamily="18" charset="0"/>
              </a:rPr>
              <a:t>Determines what classes of objects it may contain</a:t>
            </a:r>
            <a:r>
              <a:rPr lang="en-US" altLang="en-US"/>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a:extLst>
              <a:ext uri="{FF2B5EF4-FFF2-40B4-BE49-F238E27FC236}">
                <a16:creationId xmlns:a16="http://schemas.microsoft.com/office/drawing/2014/main" id="{883985DA-E66C-48CD-A25C-558613A7C43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5A1901D-2574-4646-8682-2602BBD1561E}" type="slidenum">
              <a:rPr lang="en-US" altLang="en-US" sz="1400" b="0"/>
              <a:pPr>
                <a:spcBef>
                  <a:spcPct val="0"/>
                </a:spcBef>
              </a:pPr>
              <a:t>41</a:t>
            </a:fld>
            <a:endParaRPr lang="en-US" altLang="en-US" sz="1400" b="0"/>
          </a:p>
        </p:txBody>
      </p:sp>
      <p:sp>
        <p:nvSpPr>
          <p:cNvPr id="46083" name="Rectangle 2">
            <a:extLst>
              <a:ext uri="{FF2B5EF4-FFF2-40B4-BE49-F238E27FC236}">
                <a16:creationId xmlns:a16="http://schemas.microsoft.com/office/drawing/2014/main" id="{EA8B0E05-E66A-4B02-9014-EB2C00A8FE78}"/>
              </a:ext>
            </a:extLst>
          </p:cNvPr>
          <p:cNvSpPr>
            <a:spLocks noGrp="1" noChangeArrowheads="1"/>
          </p:cNvSpPr>
          <p:nvPr>
            <p:ph type="title"/>
          </p:nvPr>
        </p:nvSpPr>
        <p:spPr/>
        <p:txBody>
          <a:bodyPr/>
          <a:lstStyle/>
          <a:p>
            <a:r>
              <a:rPr lang="en-GB" altLang="en-US">
                <a:cs typeface="Times" panose="02020603050405020304" pitchFamily="18" charset="0"/>
              </a:rPr>
              <a:t>Class variables</a:t>
            </a:r>
            <a:r>
              <a:rPr lang="en-US" altLang="en-US"/>
              <a:t> </a:t>
            </a:r>
          </a:p>
        </p:txBody>
      </p:sp>
      <p:sp>
        <p:nvSpPr>
          <p:cNvPr id="51204" name="Rectangle 3">
            <a:extLst>
              <a:ext uri="{FF2B5EF4-FFF2-40B4-BE49-F238E27FC236}">
                <a16:creationId xmlns:a16="http://schemas.microsoft.com/office/drawing/2014/main" id="{BD7FCCED-B0B9-4F26-B372-9E70C1F56E87}"/>
              </a:ext>
            </a:extLst>
          </p:cNvPr>
          <p:cNvSpPr>
            <a:spLocks noGrp="1" noChangeArrowheads="1"/>
          </p:cNvSpPr>
          <p:nvPr>
            <p:ph type="body" idx="1"/>
          </p:nvPr>
        </p:nvSpPr>
        <p:spPr>
          <a:xfrm>
            <a:off x="914400" y="1219200"/>
            <a:ext cx="7543800" cy="4800600"/>
          </a:xfrm>
        </p:spPr>
        <p:txBody>
          <a:bodyPr/>
          <a:lstStyle/>
          <a:p>
            <a:pPr marL="0" indent="0"/>
            <a:r>
              <a:rPr lang="en-GB" altLang="en-US">
                <a:cs typeface="Times" panose="02020603050405020304" pitchFamily="18" charset="0"/>
              </a:rPr>
              <a:t>A </a:t>
            </a:r>
            <a:r>
              <a:rPr lang="en-GB" altLang="en-US" i="1">
                <a:cs typeface="Times" panose="02020603050405020304" pitchFamily="18" charset="0"/>
              </a:rPr>
              <a:t>class variable’s</a:t>
            </a:r>
            <a:r>
              <a:rPr lang="en-GB" altLang="en-US">
                <a:cs typeface="Times" panose="02020603050405020304" pitchFamily="18" charset="0"/>
              </a:rPr>
              <a:t> value is </a:t>
            </a:r>
            <a:r>
              <a:rPr lang="en-GB" altLang="en-US" i="1">
                <a:cs typeface="Times" panose="02020603050405020304" pitchFamily="18" charset="0"/>
              </a:rPr>
              <a:t>shared </a:t>
            </a:r>
            <a:r>
              <a:rPr lang="en-GB" altLang="en-US">
                <a:cs typeface="Times" panose="02020603050405020304" pitchFamily="18" charset="0"/>
              </a:rPr>
              <a:t>by all instances of a class. </a:t>
            </a:r>
          </a:p>
          <a:p>
            <a:pPr lvl="1"/>
            <a:r>
              <a:rPr lang="en-GB" altLang="en-US">
                <a:cs typeface="Times" panose="02020603050405020304" pitchFamily="18" charset="0"/>
              </a:rPr>
              <a:t>Also called a </a:t>
            </a:r>
            <a:r>
              <a:rPr lang="en-GB" altLang="en-US" i="1">
                <a:cs typeface="Times" panose="02020603050405020304" pitchFamily="18" charset="0"/>
              </a:rPr>
              <a:t>static</a:t>
            </a:r>
            <a:r>
              <a:rPr lang="en-GB" altLang="en-US">
                <a:cs typeface="Times" panose="02020603050405020304" pitchFamily="18" charset="0"/>
              </a:rPr>
              <a:t> variable</a:t>
            </a:r>
          </a:p>
          <a:p>
            <a:pPr lvl="3"/>
            <a:endParaRPr lang="en-GB" altLang="en-US">
              <a:cs typeface="Times" panose="02020603050405020304" pitchFamily="18" charset="0"/>
            </a:endParaRPr>
          </a:p>
          <a:p>
            <a:pPr lvl="1"/>
            <a:r>
              <a:rPr lang="en-GB" altLang="en-US">
                <a:cs typeface="Times" panose="02020603050405020304" pitchFamily="18" charset="0"/>
              </a:rPr>
              <a:t>If one instance sets the value of a class variable, then all the other instances see the same changed value.</a:t>
            </a:r>
            <a:r>
              <a:rPr lang="en-US" altLang="en-US">
                <a:cs typeface="Times" panose="02020603050405020304" pitchFamily="18" charset="0"/>
              </a:rPr>
              <a:t> </a:t>
            </a:r>
          </a:p>
          <a:p>
            <a:pPr lvl="1">
              <a:buFontTx/>
              <a:buNone/>
            </a:pPr>
            <a:r>
              <a:rPr lang="en-US" altLang="en-US">
                <a:solidFill>
                  <a:srgbClr val="FF0000"/>
                </a:solidFill>
                <a:cs typeface="Times" panose="02020603050405020304" pitchFamily="18" charset="0"/>
              </a:rPr>
              <a:t>   What is the example usage of class variables?</a:t>
            </a:r>
            <a:endParaRPr lang="en-GB" altLang="en-US">
              <a:solidFill>
                <a:srgbClr val="FF0000"/>
              </a:solidFill>
              <a:cs typeface="Times" panose="02020603050405020304" pitchFamily="18" charset="0"/>
            </a:endParaRPr>
          </a:p>
          <a:p>
            <a:pPr lvl="1" algn="just"/>
            <a:r>
              <a:rPr lang="en-GB" altLang="en-US">
                <a:cs typeface="Times" panose="02020603050405020304" pitchFamily="18" charset="0"/>
              </a:rPr>
              <a:t>Class variables are useful for:</a:t>
            </a:r>
          </a:p>
          <a:p>
            <a:pPr lvl="2"/>
            <a:r>
              <a:rPr lang="en-GB" altLang="en-US">
                <a:cs typeface="Times" panose="02020603050405020304" pitchFamily="18" charset="0"/>
              </a:rPr>
              <a:t>Default or ‘constant’ values (e.g. PI)</a:t>
            </a:r>
          </a:p>
          <a:p>
            <a:pPr lvl="2"/>
            <a:r>
              <a:rPr lang="en-GB" altLang="en-US">
                <a:cs typeface="Times" panose="02020603050405020304" pitchFamily="18" charset="0"/>
              </a:rPr>
              <a:t>Lookup tables and similar structures</a:t>
            </a:r>
          </a:p>
          <a:p>
            <a:pPr lvl="3">
              <a:buFontTx/>
              <a:buNone/>
            </a:pPr>
            <a:endParaRPr lang="en-GB" altLang="en-US">
              <a:cs typeface="Times" panose="02020603050405020304" pitchFamily="18" charset="0"/>
            </a:endParaRPr>
          </a:p>
          <a:p>
            <a:pPr lvl="1">
              <a:buFontTx/>
              <a:buNone/>
            </a:pPr>
            <a:r>
              <a:rPr lang="en-GB" altLang="en-US">
                <a:cs typeface="Times" panose="02020603050405020304" pitchFamily="18" charset="0"/>
              </a:rPr>
              <a:t>Caution: </a:t>
            </a:r>
            <a:r>
              <a:rPr lang="en-GB" altLang="en-US" i="1">
                <a:cs typeface="Times" panose="02020603050405020304" pitchFamily="18" charset="0"/>
              </a:rPr>
              <a:t>do not over-use class variables</a:t>
            </a:r>
            <a:r>
              <a:rPr lang="en-GB" altLang="en-US">
                <a:cs typeface="Times"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04">
                                            <p:txEl>
                                              <p:pRg st="5" end="5"/>
                                            </p:txEl>
                                          </p:spTgt>
                                        </p:tgtEl>
                                        <p:attrNameLst>
                                          <p:attrName>style.visibility</p:attrName>
                                        </p:attrNameLst>
                                      </p:cBhvr>
                                      <p:to>
                                        <p:strVal val="visible"/>
                                      </p:to>
                                    </p:set>
                                    <p:anim calcmode="lin" valueType="num">
                                      <p:cBhvr additive="base">
                                        <p:cTn id="7" dur="500" fill="hold"/>
                                        <p:tgtEl>
                                          <p:spTgt spid="5120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1204">
                                            <p:txEl>
                                              <p:pRg st="6" end="6"/>
                                            </p:txEl>
                                          </p:spTgt>
                                        </p:tgtEl>
                                        <p:attrNameLst>
                                          <p:attrName>style.visibility</p:attrName>
                                        </p:attrNameLst>
                                      </p:cBhvr>
                                      <p:to>
                                        <p:strVal val="visible"/>
                                      </p:to>
                                    </p:set>
                                    <p:anim calcmode="lin" valueType="num">
                                      <p:cBhvr additive="base">
                                        <p:cTn id="11" dur="500" fill="hold"/>
                                        <p:tgtEl>
                                          <p:spTgt spid="5120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120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1204">
                                            <p:txEl>
                                              <p:pRg st="7" end="7"/>
                                            </p:txEl>
                                          </p:spTgt>
                                        </p:tgtEl>
                                        <p:attrNameLst>
                                          <p:attrName>style.visibility</p:attrName>
                                        </p:attrNameLst>
                                      </p:cBhvr>
                                      <p:to>
                                        <p:strVal val="visible"/>
                                      </p:to>
                                    </p:set>
                                    <p:anim calcmode="lin" valueType="num">
                                      <p:cBhvr additive="base">
                                        <p:cTn id="15" dur="500" fill="hold"/>
                                        <p:tgtEl>
                                          <p:spTgt spid="5120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120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51204">
                                            <p:txEl>
                                              <p:pRg st="9" end="9"/>
                                            </p:txEl>
                                          </p:spTgt>
                                        </p:tgtEl>
                                        <p:attrNameLst>
                                          <p:attrName>style.visibility</p:attrName>
                                        </p:attrNameLst>
                                      </p:cBhvr>
                                      <p:to>
                                        <p:strVal val="visible"/>
                                      </p:to>
                                    </p:set>
                                    <p:anim calcmode="lin" valueType="num">
                                      <p:cBhvr additive="base">
                                        <p:cTn id="21" dur="500" fill="hold"/>
                                        <p:tgtEl>
                                          <p:spTgt spid="51204">
                                            <p:txEl>
                                              <p:pRg st="9" end="9"/>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120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a:extLst>
              <a:ext uri="{FF2B5EF4-FFF2-40B4-BE49-F238E27FC236}">
                <a16:creationId xmlns:a16="http://schemas.microsoft.com/office/drawing/2014/main" id="{43462C2B-ACAC-48FA-845E-E3F32867FED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15514835-DB5B-4718-B2A5-0393356DE72B}" type="slidenum">
              <a:rPr lang="en-US" altLang="en-US" sz="1400" b="0"/>
              <a:pPr>
                <a:spcBef>
                  <a:spcPct val="0"/>
                </a:spcBef>
              </a:pPr>
              <a:t>42</a:t>
            </a:fld>
            <a:endParaRPr lang="en-US" altLang="en-US" sz="1400" b="0"/>
          </a:p>
        </p:txBody>
      </p:sp>
      <p:sp>
        <p:nvSpPr>
          <p:cNvPr id="47107" name="Rectangle 2">
            <a:extLst>
              <a:ext uri="{FF2B5EF4-FFF2-40B4-BE49-F238E27FC236}">
                <a16:creationId xmlns:a16="http://schemas.microsoft.com/office/drawing/2014/main" id="{18C5AE6A-AEFE-4B3C-951F-C6EBD1E07A08}"/>
              </a:ext>
            </a:extLst>
          </p:cNvPr>
          <p:cNvSpPr>
            <a:spLocks noGrp="1" noChangeArrowheads="1"/>
          </p:cNvSpPr>
          <p:nvPr>
            <p:ph type="title"/>
          </p:nvPr>
        </p:nvSpPr>
        <p:spPr/>
        <p:txBody>
          <a:bodyPr/>
          <a:lstStyle/>
          <a:p>
            <a:r>
              <a:rPr lang="en-US" altLang="en-US"/>
              <a:t>Methods, Operations and Polymorphism</a:t>
            </a:r>
          </a:p>
        </p:txBody>
      </p:sp>
      <p:sp>
        <p:nvSpPr>
          <p:cNvPr id="47108" name="Rectangle 3">
            <a:extLst>
              <a:ext uri="{FF2B5EF4-FFF2-40B4-BE49-F238E27FC236}">
                <a16:creationId xmlns:a16="http://schemas.microsoft.com/office/drawing/2014/main" id="{DC58B40A-95A1-441F-827D-C381AE2CD456}"/>
              </a:ext>
            </a:extLst>
          </p:cNvPr>
          <p:cNvSpPr>
            <a:spLocks noGrp="1" noChangeArrowheads="1"/>
          </p:cNvSpPr>
          <p:nvPr>
            <p:ph type="body" idx="1"/>
          </p:nvPr>
        </p:nvSpPr>
        <p:spPr/>
        <p:txBody>
          <a:bodyPr/>
          <a:lstStyle/>
          <a:p>
            <a:pPr marL="0" indent="0"/>
            <a:r>
              <a:rPr lang="en-US" altLang="en-US"/>
              <a:t>Operation</a:t>
            </a:r>
          </a:p>
          <a:p>
            <a:pPr lvl="1"/>
            <a:r>
              <a:rPr lang="en-GB" altLang="en-US">
                <a:cs typeface="Times" panose="02020603050405020304" pitchFamily="18" charset="0"/>
              </a:rPr>
              <a:t>A higher-level procedural abstraction</a:t>
            </a:r>
            <a:r>
              <a:rPr lang="en-US" altLang="en-US">
                <a:cs typeface="Times" panose="02020603050405020304" pitchFamily="18" charset="0"/>
              </a:rPr>
              <a:t> that specifies</a:t>
            </a:r>
            <a:r>
              <a:rPr lang="en-GB" altLang="en-US">
                <a:cs typeface="Times" panose="02020603050405020304" pitchFamily="18" charset="0"/>
              </a:rPr>
              <a:t> a type of behaviour</a:t>
            </a:r>
          </a:p>
          <a:p>
            <a:pPr lvl="1"/>
            <a:r>
              <a:rPr lang="en-GB" altLang="en-US">
                <a:cs typeface="Times" panose="02020603050405020304" pitchFamily="18" charset="0"/>
              </a:rPr>
              <a:t>Independent of any code which implements that behaviour</a:t>
            </a:r>
          </a:p>
          <a:p>
            <a:pPr lvl="2"/>
            <a:r>
              <a:rPr lang="en-US" altLang="en-US"/>
              <a:t>E.g., calculating area (in general)</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a:extLst>
              <a:ext uri="{FF2B5EF4-FFF2-40B4-BE49-F238E27FC236}">
                <a16:creationId xmlns:a16="http://schemas.microsoft.com/office/drawing/2014/main" id="{9200924B-5E42-4008-A99B-E6AC737B6702}"/>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8F17094D-BE63-4A23-AF75-807D81C97064}" type="slidenum">
              <a:rPr lang="en-US" altLang="en-US" sz="1400" b="0"/>
              <a:pPr>
                <a:spcBef>
                  <a:spcPct val="0"/>
                </a:spcBef>
              </a:pPr>
              <a:t>43</a:t>
            </a:fld>
            <a:endParaRPr lang="en-US" altLang="en-US" sz="1400" b="0"/>
          </a:p>
        </p:txBody>
      </p:sp>
      <p:sp>
        <p:nvSpPr>
          <p:cNvPr id="48131" name="Rectangle 1026">
            <a:extLst>
              <a:ext uri="{FF2B5EF4-FFF2-40B4-BE49-F238E27FC236}">
                <a16:creationId xmlns:a16="http://schemas.microsoft.com/office/drawing/2014/main" id="{CD2EE730-A686-479E-BB5F-439B62918126}"/>
              </a:ext>
            </a:extLst>
          </p:cNvPr>
          <p:cNvSpPr>
            <a:spLocks noGrp="1" noChangeArrowheads="1"/>
          </p:cNvSpPr>
          <p:nvPr>
            <p:ph type="title"/>
          </p:nvPr>
        </p:nvSpPr>
        <p:spPr/>
        <p:txBody>
          <a:bodyPr/>
          <a:lstStyle/>
          <a:p>
            <a:r>
              <a:rPr lang="en-US" altLang="en-US"/>
              <a:t>Methods, Operations and Polymorphism</a:t>
            </a:r>
          </a:p>
        </p:txBody>
      </p:sp>
      <p:sp>
        <p:nvSpPr>
          <p:cNvPr id="48132" name="Rectangle 1027">
            <a:extLst>
              <a:ext uri="{FF2B5EF4-FFF2-40B4-BE49-F238E27FC236}">
                <a16:creationId xmlns:a16="http://schemas.microsoft.com/office/drawing/2014/main" id="{42AD3303-DAAD-49D0-8509-20E8DAC33379}"/>
              </a:ext>
            </a:extLst>
          </p:cNvPr>
          <p:cNvSpPr>
            <a:spLocks noGrp="1" noChangeArrowheads="1"/>
          </p:cNvSpPr>
          <p:nvPr>
            <p:ph type="body" idx="1"/>
          </p:nvPr>
        </p:nvSpPr>
        <p:spPr/>
        <p:txBody>
          <a:bodyPr/>
          <a:lstStyle/>
          <a:p>
            <a:pPr marL="0" indent="0"/>
            <a:r>
              <a:rPr lang="en-US" altLang="en-US"/>
              <a:t>Method</a:t>
            </a:r>
          </a:p>
          <a:p>
            <a:pPr lvl="1" algn="just"/>
            <a:r>
              <a:rPr lang="en-GB" altLang="en-US">
                <a:cs typeface="Times" panose="02020603050405020304" pitchFamily="18" charset="0"/>
              </a:rPr>
              <a:t>A procedural abstraction used to implement the behaviour of a class.</a:t>
            </a:r>
          </a:p>
          <a:p>
            <a:pPr lvl="1"/>
            <a:r>
              <a:rPr lang="en-GB" altLang="en-US">
                <a:cs typeface="Times" panose="02020603050405020304" pitchFamily="18" charset="0"/>
              </a:rPr>
              <a:t>Several different classes can have methods with the same name</a:t>
            </a:r>
          </a:p>
          <a:p>
            <a:pPr lvl="2"/>
            <a:r>
              <a:rPr lang="en-GB" altLang="en-US">
                <a:cs typeface="Times" panose="02020603050405020304" pitchFamily="18" charset="0"/>
              </a:rPr>
              <a:t>They implement the same abstract operation in ways suitable to each class</a:t>
            </a:r>
            <a:r>
              <a:rPr lang="en-US" altLang="en-US"/>
              <a:t> </a:t>
            </a:r>
          </a:p>
          <a:p>
            <a:pPr lvl="2"/>
            <a:r>
              <a:rPr lang="en-US" altLang="en-US"/>
              <a:t>E.g, calculating area in a rectangle is done differently from in a circle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a:extLst>
              <a:ext uri="{FF2B5EF4-FFF2-40B4-BE49-F238E27FC236}">
                <a16:creationId xmlns:a16="http://schemas.microsoft.com/office/drawing/2014/main" id="{EC07B13C-392F-4964-AF29-BA1D96C33E0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78A37F5-6675-417A-8C42-82075ED24108}" type="slidenum">
              <a:rPr lang="en-US" altLang="en-US" sz="1400" b="0"/>
              <a:pPr>
                <a:spcBef>
                  <a:spcPct val="0"/>
                </a:spcBef>
              </a:pPr>
              <a:t>44</a:t>
            </a:fld>
            <a:endParaRPr lang="en-US" altLang="en-US" sz="1400" b="0"/>
          </a:p>
        </p:txBody>
      </p:sp>
      <p:sp>
        <p:nvSpPr>
          <p:cNvPr id="49155" name="Rectangle 2">
            <a:extLst>
              <a:ext uri="{FF2B5EF4-FFF2-40B4-BE49-F238E27FC236}">
                <a16:creationId xmlns:a16="http://schemas.microsoft.com/office/drawing/2014/main" id="{8CF3F1F7-B57D-41E6-B32C-B698072A2CF7}"/>
              </a:ext>
            </a:extLst>
          </p:cNvPr>
          <p:cNvSpPr>
            <a:spLocks noGrp="1" noChangeArrowheads="1"/>
          </p:cNvSpPr>
          <p:nvPr>
            <p:ph type="title"/>
          </p:nvPr>
        </p:nvSpPr>
        <p:spPr/>
        <p:txBody>
          <a:bodyPr/>
          <a:lstStyle/>
          <a:p>
            <a:r>
              <a:rPr lang="en-US" altLang="en-US"/>
              <a:t>Polymorphism</a:t>
            </a:r>
          </a:p>
        </p:txBody>
      </p:sp>
      <p:sp>
        <p:nvSpPr>
          <p:cNvPr id="49156" name="Rectangle 3">
            <a:extLst>
              <a:ext uri="{FF2B5EF4-FFF2-40B4-BE49-F238E27FC236}">
                <a16:creationId xmlns:a16="http://schemas.microsoft.com/office/drawing/2014/main" id="{FBF01BB6-2697-43F2-A983-4F0C41FB707E}"/>
              </a:ext>
            </a:extLst>
          </p:cNvPr>
          <p:cNvSpPr>
            <a:spLocks noGrp="1" noChangeArrowheads="1"/>
          </p:cNvSpPr>
          <p:nvPr>
            <p:ph type="body" idx="1"/>
          </p:nvPr>
        </p:nvSpPr>
        <p:spPr/>
        <p:txBody>
          <a:bodyPr/>
          <a:lstStyle/>
          <a:p>
            <a:pPr marL="0" indent="0"/>
            <a:r>
              <a:rPr lang="en-US" altLang="en-US">
                <a:cs typeface="Times" panose="02020603050405020304" pitchFamily="18" charset="0"/>
              </a:rPr>
              <a:t>A</a:t>
            </a:r>
            <a:r>
              <a:rPr lang="en-GB" altLang="en-US">
                <a:cs typeface="Times" panose="02020603050405020304" pitchFamily="18" charset="0"/>
              </a:rPr>
              <a:t> property of object oriented software by which an abstract operation may be performed in different ways in different classes.</a:t>
            </a:r>
            <a:endParaRPr lang="en-US" altLang="en-US"/>
          </a:p>
          <a:p>
            <a:pPr lvl="1"/>
            <a:r>
              <a:rPr lang="en-US" altLang="en-US"/>
              <a:t>Requires that there be multiple methods of the same name</a:t>
            </a:r>
          </a:p>
          <a:p>
            <a:pPr lvl="1"/>
            <a:r>
              <a:rPr lang="en-US" altLang="en-US"/>
              <a:t>The choice of which one to execute depends on the object that is in a variable</a:t>
            </a:r>
          </a:p>
          <a:p>
            <a:pPr lvl="1"/>
            <a:r>
              <a:rPr lang="en-US" altLang="en-US"/>
              <a:t>Reduces the need for programmers to code many </a:t>
            </a:r>
            <a:r>
              <a:rPr lang="en-US" altLang="en-US">
                <a:latin typeface="Courier" pitchFamily="49" charset="0"/>
              </a:rPr>
              <a:t>if-else</a:t>
            </a:r>
            <a:r>
              <a:rPr lang="en-US" altLang="en-US"/>
              <a:t> or </a:t>
            </a:r>
            <a:r>
              <a:rPr lang="en-US" altLang="en-US">
                <a:latin typeface="Courier" pitchFamily="49" charset="0"/>
              </a:rPr>
              <a:t>switch</a:t>
            </a:r>
            <a:r>
              <a:rPr lang="en-US" altLang="en-US"/>
              <a:t> statements</a:t>
            </a:r>
          </a:p>
          <a:p>
            <a:pPr lvl="1"/>
            <a:r>
              <a:rPr lang="en-US" altLang="en-US"/>
              <a:t>Example: </a:t>
            </a:r>
            <a:r>
              <a:rPr lang="en-US" altLang="en-US" i="1"/>
              <a:t>calculateInterests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a:extLst>
              <a:ext uri="{FF2B5EF4-FFF2-40B4-BE49-F238E27FC236}">
                <a16:creationId xmlns:a16="http://schemas.microsoft.com/office/drawing/2014/main" id="{2057076B-0597-476C-92F2-9135F6004E8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F458B06-4A90-4D19-BD48-2A9B5BE8D6BF}" type="slidenum">
              <a:rPr lang="en-US" altLang="en-US" sz="1400" b="0"/>
              <a:pPr>
                <a:spcBef>
                  <a:spcPct val="0"/>
                </a:spcBef>
              </a:pPr>
              <a:t>45</a:t>
            </a:fld>
            <a:endParaRPr lang="en-US" altLang="en-US" sz="1400" b="0"/>
          </a:p>
        </p:txBody>
      </p:sp>
      <p:sp>
        <p:nvSpPr>
          <p:cNvPr id="50179" name="Rectangle 2">
            <a:extLst>
              <a:ext uri="{FF2B5EF4-FFF2-40B4-BE49-F238E27FC236}">
                <a16:creationId xmlns:a16="http://schemas.microsoft.com/office/drawing/2014/main" id="{05F3E828-9FAA-424D-815C-B55DCC4715BC}"/>
              </a:ext>
            </a:extLst>
          </p:cNvPr>
          <p:cNvSpPr>
            <a:spLocks noGrp="1" noChangeArrowheads="1"/>
          </p:cNvSpPr>
          <p:nvPr>
            <p:ph type="title"/>
          </p:nvPr>
        </p:nvSpPr>
        <p:spPr>
          <a:xfrm>
            <a:off x="228600" y="152400"/>
            <a:ext cx="8763000" cy="914400"/>
          </a:xfrm>
        </p:spPr>
        <p:txBody>
          <a:bodyPr/>
          <a:lstStyle/>
          <a:p>
            <a:r>
              <a:rPr lang="en-US" altLang="en-US"/>
              <a:t>Organizing Classes into Inheritance Hierarchies</a:t>
            </a:r>
          </a:p>
        </p:txBody>
      </p:sp>
      <p:sp>
        <p:nvSpPr>
          <p:cNvPr id="50180" name="Rectangle 3">
            <a:extLst>
              <a:ext uri="{FF2B5EF4-FFF2-40B4-BE49-F238E27FC236}">
                <a16:creationId xmlns:a16="http://schemas.microsoft.com/office/drawing/2014/main" id="{FABEB218-FFF8-4B91-B7DC-EE4A0E5674A1}"/>
              </a:ext>
            </a:extLst>
          </p:cNvPr>
          <p:cNvSpPr>
            <a:spLocks noGrp="1" noChangeArrowheads="1"/>
          </p:cNvSpPr>
          <p:nvPr>
            <p:ph type="body" idx="1"/>
          </p:nvPr>
        </p:nvSpPr>
        <p:spPr>
          <a:xfrm>
            <a:off x="1066800" y="1371600"/>
            <a:ext cx="7620000" cy="4419600"/>
          </a:xfrm>
        </p:spPr>
        <p:txBody>
          <a:bodyPr/>
          <a:lstStyle/>
          <a:p>
            <a:pPr marL="0" indent="0">
              <a:lnSpc>
                <a:spcPct val="90000"/>
              </a:lnSpc>
            </a:pPr>
            <a:r>
              <a:rPr lang="en-US" altLang="en-US"/>
              <a:t>Superclasses</a:t>
            </a:r>
          </a:p>
          <a:p>
            <a:pPr lvl="1">
              <a:lnSpc>
                <a:spcPct val="90000"/>
              </a:lnSpc>
            </a:pPr>
            <a:r>
              <a:rPr lang="en-US" altLang="en-US"/>
              <a:t>Contain features common to a set of subclasses</a:t>
            </a:r>
          </a:p>
          <a:p>
            <a:pPr lvl="1">
              <a:lnSpc>
                <a:spcPct val="90000"/>
              </a:lnSpc>
            </a:pPr>
            <a:endParaRPr lang="en-US" altLang="en-US"/>
          </a:p>
          <a:p>
            <a:pPr marL="0" indent="0">
              <a:lnSpc>
                <a:spcPct val="90000"/>
              </a:lnSpc>
            </a:pPr>
            <a:r>
              <a:rPr lang="en-US" altLang="en-US"/>
              <a:t>Inheritance hierarchies</a:t>
            </a:r>
          </a:p>
          <a:p>
            <a:pPr lvl="1">
              <a:lnSpc>
                <a:spcPct val="90000"/>
              </a:lnSpc>
            </a:pPr>
            <a:r>
              <a:rPr lang="en-US" altLang="en-US"/>
              <a:t>Show the relationships among superclasses and subclasses</a:t>
            </a:r>
          </a:p>
          <a:p>
            <a:pPr lvl="1">
              <a:lnSpc>
                <a:spcPct val="90000"/>
              </a:lnSpc>
            </a:pPr>
            <a:r>
              <a:rPr lang="en-US" altLang="en-US"/>
              <a:t>A triangle shows a </a:t>
            </a:r>
            <a:r>
              <a:rPr lang="en-US" altLang="en-US" i="1"/>
              <a:t>generalization</a:t>
            </a:r>
          </a:p>
          <a:p>
            <a:pPr lvl="1">
              <a:lnSpc>
                <a:spcPct val="90000"/>
              </a:lnSpc>
            </a:pPr>
            <a:endParaRPr lang="en-US" altLang="en-US" i="1"/>
          </a:p>
          <a:p>
            <a:pPr marL="0" indent="0">
              <a:lnSpc>
                <a:spcPct val="90000"/>
              </a:lnSpc>
            </a:pPr>
            <a:r>
              <a:rPr lang="en-US" altLang="en-US"/>
              <a:t>Inheritance</a:t>
            </a:r>
          </a:p>
          <a:p>
            <a:pPr lvl="1">
              <a:lnSpc>
                <a:spcPct val="90000"/>
              </a:lnSpc>
            </a:pPr>
            <a:r>
              <a:rPr lang="en-US" altLang="en-US"/>
              <a:t>The </a:t>
            </a:r>
            <a:r>
              <a:rPr lang="en-US" altLang="en-US" i="1"/>
              <a:t>implicit</a:t>
            </a:r>
            <a:r>
              <a:rPr lang="en-US" altLang="en-US"/>
              <a:t> possession by all subclasses of features defined in its superclasses</a:t>
            </a:r>
            <a:endParaRPr lang="en-US" altLang="en-US" sz="2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a:extLst>
              <a:ext uri="{FF2B5EF4-FFF2-40B4-BE49-F238E27FC236}">
                <a16:creationId xmlns:a16="http://schemas.microsoft.com/office/drawing/2014/main" id="{0FB183E1-9DF6-4DAE-A7CB-94237AA4B20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6FDDBA2-A5C2-4C78-98B9-528677A58865}" type="slidenum">
              <a:rPr lang="en-US" altLang="en-US" sz="1400" b="0"/>
              <a:pPr>
                <a:spcBef>
                  <a:spcPct val="0"/>
                </a:spcBef>
              </a:pPr>
              <a:t>46</a:t>
            </a:fld>
            <a:endParaRPr lang="en-US" altLang="en-US" sz="1400" b="0"/>
          </a:p>
        </p:txBody>
      </p:sp>
      <p:sp>
        <p:nvSpPr>
          <p:cNvPr id="51203" name="Rectangle 2">
            <a:extLst>
              <a:ext uri="{FF2B5EF4-FFF2-40B4-BE49-F238E27FC236}">
                <a16:creationId xmlns:a16="http://schemas.microsoft.com/office/drawing/2014/main" id="{460FFACA-B0E2-475B-ACDB-53C9812CF38B}"/>
              </a:ext>
            </a:extLst>
          </p:cNvPr>
          <p:cNvSpPr>
            <a:spLocks noGrp="1" noChangeArrowheads="1"/>
          </p:cNvSpPr>
          <p:nvPr>
            <p:ph type="title"/>
          </p:nvPr>
        </p:nvSpPr>
        <p:spPr/>
        <p:txBody>
          <a:bodyPr/>
          <a:lstStyle/>
          <a:p>
            <a:pPr>
              <a:lnSpc>
                <a:spcPct val="90000"/>
              </a:lnSpc>
            </a:pPr>
            <a:r>
              <a:rPr lang="en-US" altLang="en-US"/>
              <a:t>An Example Inheritance Hierarchy</a:t>
            </a:r>
            <a:endParaRPr lang="en-US" altLang="en-US" sz="2800" i="1"/>
          </a:p>
        </p:txBody>
      </p:sp>
      <p:graphicFrame>
        <p:nvGraphicFramePr>
          <p:cNvPr id="51204" name="Object 2">
            <a:extLst>
              <a:ext uri="{FF2B5EF4-FFF2-40B4-BE49-F238E27FC236}">
                <a16:creationId xmlns:a16="http://schemas.microsoft.com/office/drawing/2014/main" id="{20990B92-4439-4B1F-A9BB-19653F5801B2}"/>
              </a:ext>
            </a:extLst>
          </p:cNvPr>
          <p:cNvGraphicFramePr>
            <a:graphicFrameLocks noChangeAspect="1"/>
          </p:cNvGraphicFramePr>
          <p:nvPr/>
        </p:nvGraphicFramePr>
        <p:xfrm>
          <a:off x="304800" y="1143000"/>
          <a:ext cx="8610600" cy="2819400"/>
        </p:xfrm>
        <a:graphic>
          <a:graphicData uri="http://schemas.openxmlformats.org/presentationml/2006/ole">
            <mc:AlternateContent xmlns:mc="http://schemas.openxmlformats.org/markup-compatibility/2006">
              <mc:Choice xmlns:v="urn:schemas-microsoft-com:vml" Requires="v">
                <p:oleObj spid="_x0000_s51215" name="Document" r:id="rId3" imgW="2468880" imgH="920496" progId="Word.Document.8">
                  <p:embed/>
                </p:oleObj>
              </mc:Choice>
              <mc:Fallback>
                <p:oleObj name="Document" r:id="rId3" imgW="2468880" imgH="920496"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143000"/>
                        <a:ext cx="86106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05" name="Rectangle 7">
            <a:extLst>
              <a:ext uri="{FF2B5EF4-FFF2-40B4-BE49-F238E27FC236}">
                <a16:creationId xmlns:a16="http://schemas.microsoft.com/office/drawing/2014/main" id="{F9A78AB3-45B9-4C82-8248-5735A5F1E657}"/>
              </a:ext>
            </a:extLst>
          </p:cNvPr>
          <p:cNvSpPr>
            <a:spLocks noGrp="1" noChangeArrowheads="1"/>
          </p:cNvSpPr>
          <p:nvPr>
            <p:ph type="body" idx="1"/>
          </p:nvPr>
        </p:nvSpPr>
        <p:spPr>
          <a:xfrm>
            <a:off x="1066800" y="4419600"/>
            <a:ext cx="7315200" cy="1371600"/>
          </a:xfrm>
          <a:noFill/>
        </p:spPr>
        <p:txBody>
          <a:bodyPr/>
          <a:lstStyle/>
          <a:p>
            <a:pPr marL="0" indent="0">
              <a:lnSpc>
                <a:spcPct val="90000"/>
              </a:lnSpc>
            </a:pPr>
            <a:r>
              <a:rPr lang="en-US" altLang="en-US"/>
              <a:t>Inheritance</a:t>
            </a:r>
          </a:p>
          <a:p>
            <a:pPr lvl="1">
              <a:lnSpc>
                <a:spcPct val="90000"/>
              </a:lnSpc>
            </a:pPr>
            <a:r>
              <a:rPr lang="en-US" altLang="en-US"/>
              <a:t>The </a:t>
            </a:r>
            <a:r>
              <a:rPr lang="en-US" altLang="en-US" i="1"/>
              <a:t>implicit</a:t>
            </a:r>
            <a:r>
              <a:rPr lang="en-US" altLang="en-US"/>
              <a:t> possession by all subclasses of features defined in its superclasses</a:t>
            </a:r>
          </a:p>
          <a:p>
            <a:pPr lvl="2">
              <a:lnSpc>
                <a:spcPct val="90000"/>
              </a:lnSpc>
            </a:pPr>
            <a:r>
              <a:rPr lang="en-US" altLang="en-US" sz="2000"/>
              <a:t>Features include variables and methods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a:extLst>
              <a:ext uri="{FF2B5EF4-FFF2-40B4-BE49-F238E27FC236}">
                <a16:creationId xmlns:a16="http://schemas.microsoft.com/office/drawing/2014/main" id="{6EA16EB7-36F6-4F97-91FB-9FB4B1D0162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CFAA64F1-4282-491A-A597-F80C2C5580A2}" type="slidenum">
              <a:rPr lang="en-US" altLang="en-US" sz="1400" b="0"/>
              <a:pPr>
                <a:spcBef>
                  <a:spcPct val="0"/>
                </a:spcBef>
              </a:pPr>
              <a:t>47</a:t>
            </a:fld>
            <a:endParaRPr lang="en-US" altLang="en-US" sz="1400" b="0"/>
          </a:p>
        </p:txBody>
      </p:sp>
      <p:sp>
        <p:nvSpPr>
          <p:cNvPr id="52227" name="Rectangle 2">
            <a:extLst>
              <a:ext uri="{FF2B5EF4-FFF2-40B4-BE49-F238E27FC236}">
                <a16:creationId xmlns:a16="http://schemas.microsoft.com/office/drawing/2014/main" id="{5EE570A7-F1F7-404E-883B-D0C5C0927E02}"/>
              </a:ext>
            </a:extLst>
          </p:cNvPr>
          <p:cNvSpPr>
            <a:spLocks noGrp="1" noChangeArrowheads="1"/>
          </p:cNvSpPr>
          <p:nvPr>
            <p:ph type="title"/>
          </p:nvPr>
        </p:nvSpPr>
        <p:spPr/>
        <p:txBody>
          <a:bodyPr/>
          <a:lstStyle/>
          <a:p>
            <a:r>
              <a:rPr lang="en-US" altLang="en-US"/>
              <a:t>Make Sure all Inherited Features Make Sense in Subclasses</a:t>
            </a:r>
          </a:p>
        </p:txBody>
      </p:sp>
      <p:graphicFrame>
        <p:nvGraphicFramePr>
          <p:cNvPr id="52228" name="Object 2">
            <a:extLst>
              <a:ext uri="{FF2B5EF4-FFF2-40B4-BE49-F238E27FC236}">
                <a16:creationId xmlns:a16="http://schemas.microsoft.com/office/drawing/2014/main" id="{0CE523D9-4445-428F-835B-182CDA26E8B5}"/>
              </a:ext>
            </a:extLst>
          </p:cNvPr>
          <p:cNvGraphicFramePr>
            <a:graphicFrameLocks noChangeAspect="1"/>
          </p:cNvGraphicFramePr>
          <p:nvPr/>
        </p:nvGraphicFramePr>
        <p:xfrm>
          <a:off x="304800" y="1447800"/>
          <a:ext cx="6781800" cy="4800600"/>
        </p:xfrm>
        <a:graphic>
          <a:graphicData uri="http://schemas.openxmlformats.org/presentationml/2006/ole">
            <mc:AlternateContent xmlns:mc="http://schemas.openxmlformats.org/markup-compatibility/2006">
              <mc:Choice xmlns:v="urn:schemas-microsoft-com:vml" Requires="v">
                <p:oleObj spid="_x0000_s52239" name="Document" r:id="rId3" imgW="2569464" imgH="1877568" progId="Word.Document.8">
                  <p:embed/>
                </p:oleObj>
              </mc:Choice>
              <mc:Fallback>
                <p:oleObj name="Document" r:id="rId3" imgW="2569464" imgH="1877568"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447800"/>
                        <a:ext cx="67818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Rectangle 4">
            <a:extLst>
              <a:ext uri="{FF2B5EF4-FFF2-40B4-BE49-F238E27FC236}">
                <a16:creationId xmlns:a16="http://schemas.microsoft.com/office/drawing/2014/main" id="{410E5C60-F418-4896-AFBC-264D62026BA5}"/>
              </a:ext>
            </a:extLst>
          </p:cNvPr>
          <p:cNvSpPr>
            <a:spLocks noChangeArrowheads="1"/>
          </p:cNvSpPr>
          <p:nvPr/>
        </p:nvSpPr>
        <p:spPr bwMode="auto">
          <a:xfrm>
            <a:off x="6248400" y="3581400"/>
            <a:ext cx="2590800" cy="914400"/>
          </a:xfrm>
          <a:prstGeom prst="rect">
            <a:avLst/>
          </a:prstGeom>
          <a:solidFill>
            <a:schemeClr val="accent1"/>
          </a:solidFill>
          <a:ln w="9525" algn="ctr">
            <a:solidFill>
              <a:schemeClr val="tx1"/>
            </a:solidFill>
            <a:round/>
            <a:headEnd/>
            <a:tailEnd/>
          </a:ln>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b="0"/>
              <a:t>OverdrawnAccount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a:extLst>
              <a:ext uri="{FF2B5EF4-FFF2-40B4-BE49-F238E27FC236}">
                <a16:creationId xmlns:a16="http://schemas.microsoft.com/office/drawing/2014/main" id="{254ABF20-1DDD-4640-AF10-3D70FF6DD19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2D90C28D-BEDA-405C-9D08-212D1AFAB031}" type="slidenum">
              <a:rPr lang="en-US" altLang="en-US" sz="1400" b="0"/>
              <a:pPr>
                <a:spcBef>
                  <a:spcPct val="0"/>
                </a:spcBef>
              </a:pPr>
              <a:t>48</a:t>
            </a:fld>
            <a:endParaRPr lang="en-US" altLang="en-US" sz="1400" b="0"/>
          </a:p>
        </p:txBody>
      </p:sp>
      <p:sp>
        <p:nvSpPr>
          <p:cNvPr id="53251" name="Rectangle 2">
            <a:extLst>
              <a:ext uri="{FF2B5EF4-FFF2-40B4-BE49-F238E27FC236}">
                <a16:creationId xmlns:a16="http://schemas.microsoft.com/office/drawing/2014/main" id="{1F13FB64-8298-4A94-BC29-045DD2FE0EF5}"/>
              </a:ext>
            </a:extLst>
          </p:cNvPr>
          <p:cNvSpPr>
            <a:spLocks noGrp="1" noChangeArrowheads="1"/>
          </p:cNvSpPr>
          <p:nvPr>
            <p:ph type="title"/>
          </p:nvPr>
        </p:nvSpPr>
        <p:spPr/>
        <p:txBody>
          <a:bodyPr/>
          <a:lstStyle/>
          <a:p>
            <a:r>
              <a:rPr lang="en-US" altLang="en-US"/>
              <a:t>The Isa Rule</a:t>
            </a:r>
          </a:p>
        </p:txBody>
      </p:sp>
      <p:sp>
        <p:nvSpPr>
          <p:cNvPr id="56326" name="Rectangle 3">
            <a:extLst>
              <a:ext uri="{FF2B5EF4-FFF2-40B4-BE49-F238E27FC236}">
                <a16:creationId xmlns:a16="http://schemas.microsoft.com/office/drawing/2014/main" id="{3462157C-8103-4978-8E9D-1999DA1736EE}"/>
              </a:ext>
            </a:extLst>
          </p:cNvPr>
          <p:cNvSpPr>
            <a:spLocks noGrp="1" noChangeArrowheads="1"/>
          </p:cNvSpPr>
          <p:nvPr>
            <p:ph type="body" idx="1"/>
          </p:nvPr>
        </p:nvSpPr>
        <p:spPr/>
        <p:txBody>
          <a:bodyPr/>
          <a:lstStyle/>
          <a:p>
            <a:pPr marL="0" indent="0"/>
            <a:r>
              <a:rPr lang="en-US" altLang="en-US"/>
              <a:t>Always check generalizations to ensure they obey the isa rule</a:t>
            </a:r>
          </a:p>
          <a:p>
            <a:pPr lvl="1"/>
            <a:r>
              <a:rPr lang="en-US" altLang="en-US"/>
              <a:t>“A checking account </a:t>
            </a:r>
            <a:r>
              <a:rPr lang="en-US" altLang="en-US" b="1" i="1"/>
              <a:t>is an</a:t>
            </a:r>
            <a:r>
              <a:rPr lang="en-US" altLang="en-US"/>
              <a:t> account”</a:t>
            </a:r>
          </a:p>
          <a:p>
            <a:pPr lvl="1"/>
            <a:r>
              <a:rPr lang="en-US" altLang="en-US"/>
              <a:t>“A village </a:t>
            </a:r>
            <a:r>
              <a:rPr lang="en-US" altLang="en-US" b="1" i="1"/>
              <a:t>is a</a:t>
            </a:r>
            <a:r>
              <a:rPr lang="en-US" altLang="en-US"/>
              <a:t> municipality”</a:t>
            </a:r>
          </a:p>
          <a:p>
            <a:pPr lvl="1"/>
            <a:endParaRPr lang="en-US" altLang="en-US"/>
          </a:p>
          <a:p>
            <a:pPr marL="0" indent="0"/>
            <a:r>
              <a:rPr lang="en-US" altLang="en-US"/>
              <a:t>Should ‘Province’ be a subclass of ‘Country’?</a:t>
            </a:r>
          </a:p>
          <a:p>
            <a:pPr lvl="1"/>
            <a:r>
              <a:rPr lang="en-US" altLang="en-US"/>
              <a:t>No, it violates the isa rule</a:t>
            </a:r>
          </a:p>
          <a:p>
            <a:pPr lvl="2"/>
            <a:r>
              <a:rPr lang="en-US" altLang="en-US"/>
              <a:t>“A province </a:t>
            </a:r>
            <a:r>
              <a:rPr lang="en-US" altLang="en-US" b="1" i="1"/>
              <a:t>is a</a:t>
            </a:r>
            <a:r>
              <a:rPr lang="en-US" altLang="en-US"/>
              <a:t> country” is invalid!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6326">
                                            <p:txEl>
                                              <p:pRg st="5" end="5"/>
                                            </p:txEl>
                                          </p:spTgt>
                                        </p:tgtEl>
                                        <p:attrNameLst>
                                          <p:attrName>style.visibility</p:attrName>
                                        </p:attrNameLst>
                                      </p:cBhvr>
                                      <p:to>
                                        <p:strVal val="visible"/>
                                      </p:to>
                                    </p:set>
                                    <p:anim calcmode="lin" valueType="num">
                                      <p:cBhvr additive="base">
                                        <p:cTn id="7" dur="500" fill="hold"/>
                                        <p:tgtEl>
                                          <p:spTgt spid="56326">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326">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6326">
                                            <p:txEl>
                                              <p:pRg st="6" end="6"/>
                                            </p:txEl>
                                          </p:spTgt>
                                        </p:tgtEl>
                                        <p:attrNameLst>
                                          <p:attrName>style.visibility</p:attrName>
                                        </p:attrNameLst>
                                      </p:cBhvr>
                                      <p:to>
                                        <p:strVal val="visible"/>
                                      </p:to>
                                    </p:set>
                                    <p:anim calcmode="lin" valueType="num">
                                      <p:cBhvr additive="base">
                                        <p:cTn id="11" dur="500" fill="hold"/>
                                        <p:tgtEl>
                                          <p:spTgt spid="56326">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632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a:extLst>
              <a:ext uri="{FF2B5EF4-FFF2-40B4-BE49-F238E27FC236}">
                <a16:creationId xmlns:a16="http://schemas.microsoft.com/office/drawing/2014/main" id="{3FC74173-1332-4204-A942-7C15D715AE4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11648BA-9FD8-42A0-9C6D-3FA0D912D7B0}" type="slidenum">
              <a:rPr lang="en-US" altLang="en-US" sz="1400" b="0"/>
              <a:pPr>
                <a:spcBef>
                  <a:spcPct val="0"/>
                </a:spcBef>
              </a:pPr>
              <a:t>49</a:t>
            </a:fld>
            <a:endParaRPr lang="en-US" altLang="en-US" sz="1400" b="0"/>
          </a:p>
        </p:txBody>
      </p:sp>
      <p:sp>
        <p:nvSpPr>
          <p:cNvPr id="54275" name="Rectangle 2">
            <a:extLst>
              <a:ext uri="{FF2B5EF4-FFF2-40B4-BE49-F238E27FC236}">
                <a16:creationId xmlns:a16="http://schemas.microsoft.com/office/drawing/2014/main" id="{1CF5B2CE-F1D0-4615-97EA-FA62461E4A72}"/>
              </a:ext>
            </a:extLst>
          </p:cNvPr>
          <p:cNvSpPr>
            <a:spLocks noGrp="1" noChangeArrowheads="1"/>
          </p:cNvSpPr>
          <p:nvPr>
            <p:ph type="title"/>
          </p:nvPr>
        </p:nvSpPr>
        <p:spPr/>
        <p:txBody>
          <a:bodyPr/>
          <a:lstStyle/>
          <a:p>
            <a:r>
              <a:rPr lang="en-US" altLang="en-US"/>
              <a:t>Generalization: Points to Check</a:t>
            </a:r>
          </a:p>
        </p:txBody>
      </p:sp>
      <p:sp>
        <p:nvSpPr>
          <p:cNvPr id="54276" name="Rectangle 3">
            <a:extLst>
              <a:ext uri="{FF2B5EF4-FFF2-40B4-BE49-F238E27FC236}">
                <a16:creationId xmlns:a16="http://schemas.microsoft.com/office/drawing/2014/main" id="{C7F9D14C-5FB3-4703-9271-6081C30267DB}"/>
              </a:ext>
            </a:extLst>
          </p:cNvPr>
          <p:cNvSpPr>
            <a:spLocks noGrp="1" noChangeArrowheads="1"/>
          </p:cNvSpPr>
          <p:nvPr>
            <p:ph type="body" idx="1"/>
          </p:nvPr>
        </p:nvSpPr>
        <p:spPr>
          <a:xfrm>
            <a:off x="1066800" y="1371600"/>
            <a:ext cx="7620000" cy="4419600"/>
          </a:xfrm>
        </p:spPr>
        <p:txBody>
          <a:bodyPr/>
          <a:lstStyle/>
          <a:p>
            <a:pPr marL="0" indent="0">
              <a:lnSpc>
                <a:spcPct val="90000"/>
              </a:lnSpc>
            </a:pPr>
            <a:r>
              <a:rPr lang="en-US" altLang="en-US"/>
              <a:t>Ambiguous names for superclasses or subclasses</a:t>
            </a:r>
          </a:p>
          <a:p>
            <a:pPr lvl="1">
              <a:lnSpc>
                <a:spcPct val="90000"/>
              </a:lnSpc>
            </a:pPr>
            <a:r>
              <a:rPr lang="en-US" altLang="en-US"/>
              <a:t>Example: </a:t>
            </a:r>
            <a:r>
              <a:rPr lang="en-US" altLang="en-US" i="1"/>
              <a:t>Bus</a:t>
            </a:r>
          </a:p>
          <a:p>
            <a:pPr lvl="1">
              <a:lnSpc>
                <a:spcPct val="90000"/>
              </a:lnSpc>
            </a:pPr>
            <a:endParaRPr lang="en-US" altLang="en-US"/>
          </a:p>
          <a:p>
            <a:pPr marL="0" indent="0">
              <a:lnSpc>
                <a:spcPct val="90000"/>
              </a:lnSpc>
            </a:pPr>
            <a:r>
              <a:rPr lang="en-US" altLang="en-US"/>
              <a:t>A subclass must retain its distinctiveness throughout its life</a:t>
            </a:r>
          </a:p>
          <a:p>
            <a:pPr lvl="1">
              <a:lnSpc>
                <a:spcPct val="90000"/>
              </a:lnSpc>
            </a:pPr>
            <a:r>
              <a:rPr lang="en-US" altLang="en-US"/>
              <a:t>Example: </a:t>
            </a:r>
            <a:r>
              <a:rPr lang="en-US" altLang="en-US" i="1"/>
              <a:t>OverdrawnAccount</a:t>
            </a:r>
          </a:p>
          <a:p>
            <a:pPr lvl="1">
              <a:lnSpc>
                <a:spcPct val="90000"/>
              </a:lnSpc>
            </a:pPr>
            <a:endParaRPr lang="en-US" altLang="en-US" i="1"/>
          </a:p>
          <a:p>
            <a:pPr marL="0" indent="0">
              <a:lnSpc>
                <a:spcPct val="90000"/>
              </a:lnSpc>
            </a:pPr>
            <a:r>
              <a:rPr lang="en-US" altLang="en-US"/>
              <a:t>All the inherited features must make sense in each subclass</a:t>
            </a:r>
          </a:p>
          <a:p>
            <a:pPr lvl="1">
              <a:lnSpc>
                <a:spcPct val="90000"/>
              </a:lnSpc>
            </a:pPr>
            <a:r>
              <a:rPr lang="en-US" altLang="en-US"/>
              <a:t>Example: credit(), debit()</a:t>
            </a:r>
            <a:endParaRPr lang="en-US" alt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6F248C62-B740-4000-ADE7-A085CEF2B1A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833FFB3-1A19-43D2-9498-A71A75ACD867}" type="slidenum">
              <a:rPr lang="en-US" altLang="en-US" sz="1400" b="0"/>
              <a:pPr>
                <a:spcBef>
                  <a:spcPct val="0"/>
                </a:spcBef>
              </a:pPr>
              <a:t>5</a:t>
            </a:fld>
            <a:endParaRPr lang="en-US" altLang="en-US" sz="1400" b="0"/>
          </a:p>
        </p:txBody>
      </p:sp>
      <p:sp>
        <p:nvSpPr>
          <p:cNvPr id="8195" name="Rectangle 1026">
            <a:extLst>
              <a:ext uri="{FF2B5EF4-FFF2-40B4-BE49-F238E27FC236}">
                <a16:creationId xmlns:a16="http://schemas.microsoft.com/office/drawing/2014/main" id="{BC981081-641C-4134-A2C4-01AE8F50BF3A}"/>
              </a:ext>
            </a:extLst>
          </p:cNvPr>
          <p:cNvSpPr>
            <a:spLocks noGrp="1" noChangeArrowheads="1"/>
          </p:cNvSpPr>
          <p:nvPr>
            <p:ph type="title"/>
          </p:nvPr>
        </p:nvSpPr>
        <p:spPr/>
        <p:txBody>
          <a:bodyPr/>
          <a:lstStyle/>
          <a:p>
            <a:r>
              <a:rPr lang="en-US" altLang="en-US"/>
              <a:t>The Nature of Software ...</a:t>
            </a:r>
          </a:p>
        </p:txBody>
      </p:sp>
      <p:sp>
        <p:nvSpPr>
          <p:cNvPr id="8196" name="Rectangle 1027">
            <a:extLst>
              <a:ext uri="{FF2B5EF4-FFF2-40B4-BE49-F238E27FC236}">
                <a16:creationId xmlns:a16="http://schemas.microsoft.com/office/drawing/2014/main" id="{5AE98CB7-1982-4324-B277-BCD5170A6E41}"/>
              </a:ext>
            </a:extLst>
          </p:cNvPr>
          <p:cNvSpPr>
            <a:spLocks noGrp="1" noChangeArrowheads="1"/>
          </p:cNvSpPr>
          <p:nvPr>
            <p:ph type="body" idx="1"/>
          </p:nvPr>
        </p:nvSpPr>
        <p:spPr/>
        <p:txBody>
          <a:bodyPr/>
          <a:lstStyle/>
          <a:p>
            <a:pPr marL="0" indent="0"/>
            <a:r>
              <a:rPr lang="en-US" altLang="en-US"/>
              <a:t>Untrained people can hack something together</a:t>
            </a:r>
          </a:p>
          <a:p>
            <a:pPr lvl="1"/>
            <a:r>
              <a:rPr lang="en-US" altLang="en-US"/>
              <a:t>Quality problems are hard to notice</a:t>
            </a:r>
          </a:p>
          <a:p>
            <a:pPr marL="0" indent="0"/>
            <a:r>
              <a:rPr lang="en-US" altLang="en-US"/>
              <a:t>Software is easy to modify</a:t>
            </a:r>
          </a:p>
          <a:p>
            <a:pPr lvl="1"/>
            <a:r>
              <a:rPr lang="en-US" altLang="en-US"/>
              <a:t>People make changes without fully understanding it</a:t>
            </a:r>
          </a:p>
          <a:p>
            <a:pPr marL="0" indent="0"/>
            <a:r>
              <a:rPr lang="en-US" altLang="en-US"/>
              <a:t>Software does not ‘wear out’</a:t>
            </a:r>
          </a:p>
          <a:p>
            <a:pPr lvl="1"/>
            <a:r>
              <a:rPr lang="en-US" altLang="en-US"/>
              <a:t>It deteriorates by having its design changed:</a:t>
            </a:r>
          </a:p>
          <a:p>
            <a:pPr lvl="2"/>
            <a:r>
              <a:rPr lang="en-US" altLang="en-US"/>
              <a:t>erroneously, or</a:t>
            </a:r>
          </a:p>
          <a:p>
            <a:pPr lvl="2"/>
            <a:r>
              <a:rPr lang="en-US" altLang="en-US"/>
              <a:t>in ways that were not anticipated, thus making it complex</a:t>
            </a:r>
          </a:p>
          <a:p>
            <a:pPr lvl="2"/>
            <a:endParaRPr lang="en-US"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a:extLst>
              <a:ext uri="{FF2B5EF4-FFF2-40B4-BE49-F238E27FC236}">
                <a16:creationId xmlns:a16="http://schemas.microsoft.com/office/drawing/2014/main" id="{C3B45C87-E875-4F21-B95A-3BB1238E1F6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E59B458-5C54-49FA-95C9-12CC33FD58F6}" type="slidenum">
              <a:rPr lang="en-US" altLang="en-US" sz="1400" b="0"/>
              <a:pPr>
                <a:spcBef>
                  <a:spcPct val="0"/>
                </a:spcBef>
              </a:pPr>
              <a:t>50</a:t>
            </a:fld>
            <a:endParaRPr lang="en-US" altLang="en-US" sz="1400" b="0"/>
          </a:p>
        </p:txBody>
      </p:sp>
      <p:sp>
        <p:nvSpPr>
          <p:cNvPr id="56323" name="Rectangle 2">
            <a:extLst>
              <a:ext uri="{FF2B5EF4-FFF2-40B4-BE49-F238E27FC236}">
                <a16:creationId xmlns:a16="http://schemas.microsoft.com/office/drawing/2014/main" id="{51806B1F-F3E4-440F-ACF6-6082BD1DDAE5}"/>
              </a:ext>
            </a:extLst>
          </p:cNvPr>
          <p:cNvSpPr>
            <a:spLocks noGrp="1" noChangeArrowheads="1"/>
          </p:cNvSpPr>
          <p:nvPr>
            <p:ph type="title"/>
          </p:nvPr>
        </p:nvSpPr>
        <p:spPr/>
        <p:txBody>
          <a:bodyPr/>
          <a:lstStyle/>
          <a:p>
            <a:r>
              <a:rPr lang="en-GB" altLang="en-US" b="1">
                <a:cs typeface="Times" panose="02020603050405020304" pitchFamily="18" charset="0"/>
              </a:rPr>
              <a:t>A possible inheritance hierarchy of mathematical objects</a:t>
            </a:r>
            <a:r>
              <a:rPr lang="en-US" altLang="en-US"/>
              <a:t> </a:t>
            </a:r>
            <a:br>
              <a:rPr lang="en-US" altLang="en-US"/>
            </a:br>
            <a:r>
              <a:rPr lang="en-US" altLang="en-US" sz="2000"/>
              <a:t>Circle, Point, Rectangle, Matrix, Ellipse, Line, Plane</a:t>
            </a:r>
          </a:p>
        </p:txBody>
      </p:sp>
      <p:pic>
        <p:nvPicPr>
          <p:cNvPr id="57350" name="Picture 4">
            <a:extLst>
              <a:ext uri="{FF2B5EF4-FFF2-40B4-BE49-F238E27FC236}">
                <a16:creationId xmlns:a16="http://schemas.microsoft.com/office/drawing/2014/main" id="{BB2DF5E8-AB5B-4965-BEAB-3D05FCCFD9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752600"/>
            <a:ext cx="5715000" cy="484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7350"/>
                                        </p:tgtEl>
                                        <p:attrNameLst>
                                          <p:attrName>style.visibility</p:attrName>
                                        </p:attrNameLst>
                                      </p:cBhvr>
                                      <p:to>
                                        <p:strVal val="visible"/>
                                      </p:to>
                                    </p:set>
                                    <p:anim calcmode="lin" valueType="num">
                                      <p:cBhvr additive="base">
                                        <p:cTn id="7" dur="500" fill="hold"/>
                                        <p:tgtEl>
                                          <p:spTgt spid="57350"/>
                                        </p:tgtEl>
                                        <p:attrNameLst>
                                          <p:attrName>ppt_x</p:attrName>
                                        </p:attrNameLst>
                                      </p:cBhvr>
                                      <p:tavLst>
                                        <p:tav tm="0">
                                          <p:val>
                                            <p:strVal val="#ppt_x"/>
                                          </p:val>
                                        </p:tav>
                                        <p:tav tm="100000">
                                          <p:val>
                                            <p:strVal val="#ppt_x"/>
                                          </p:val>
                                        </p:tav>
                                      </p:tavLst>
                                    </p:anim>
                                    <p:anim calcmode="lin" valueType="num">
                                      <p:cBhvr additive="base">
                                        <p:cTn id="8" dur="500" fill="hold"/>
                                        <p:tgtEl>
                                          <p:spTgt spid="573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a:extLst>
              <a:ext uri="{FF2B5EF4-FFF2-40B4-BE49-F238E27FC236}">
                <a16:creationId xmlns:a16="http://schemas.microsoft.com/office/drawing/2014/main" id="{478D7051-7110-413F-953B-059D61D0B74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5EE6627-EAFD-49FC-86BE-B1E9A60B1A34}" type="slidenum">
              <a:rPr lang="en-US" altLang="en-US" sz="1400" b="0"/>
              <a:pPr>
                <a:spcBef>
                  <a:spcPct val="0"/>
                </a:spcBef>
              </a:pPr>
              <a:t>51</a:t>
            </a:fld>
            <a:endParaRPr lang="en-US" altLang="en-US" sz="1400" b="0"/>
          </a:p>
        </p:txBody>
      </p:sp>
      <p:sp>
        <p:nvSpPr>
          <p:cNvPr id="57347" name="Rectangle 2">
            <a:extLst>
              <a:ext uri="{FF2B5EF4-FFF2-40B4-BE49-F238E27FC236}">
                <a16:creationId xmlns:a16="http://schemas.microsoft.com/office/drawing/2014/main" id="{CF03395D-CB86-41F8-8094-8EC50DA16ABE}"/>
              </a:ext>
            </a:extLst>
          </p:cNvPr>
          <p:cNvSpPr>
            <a:spLocks noGrp="1" noChangeArrowheads="1"/>
          </p:cNvSpPr>
          <p:nvPr>
            <p:ph type="title"/>
          </p:nvPr>
        </p:nvSpPr>
        <p:spPr>
          <a:xfrm>
            <a:off x="990600" y="304800"/>
            <a:ext cx="4572000" cy="1752600"/>
          </a:xfrm>
        </p:spPr>
        <p:txBody>
          <a:bodyPr/>
          <a:lstStyle/>
          <a:p>
            <a:r>
              <a:rPr lang="en-US" altLang="en-US"/>
              <a:t>Inheritance, Polymorphism and Variables</a:t>
            </a:r>
          </a:p>
        </p:txBody>
      </p:sp>
      <p:graphicFrame>
        <p:nvGraphicFramePr>
          <p:cNvPr id="57348" name="Object 2">
            <a:extLst>
              <a:ext uri="{FF2B5EF4-FFF2-40B4-BE49-F238E27FC236}">
                <a16:creationId xmlns:a16="http://schemas.microsoft.com/office/drawing/2014/main" id="{97E4DD3F-A3B9-47E1-8EF1-E2EFE97F7F46}"/>
              </a:ext>
            </a:extLst>
          </p:cNvPr>
          <p:cNvGraphicFramePr>
            <a:graphicFrameLocks noChangeAspect="1"/>
          </p:cNvGraphicFramePr>
          <p:nvPr/>
        </p:nvGraphicFramePr>
        <p:xfrm>
          <a:off x="2362200" y="152400"/>
          <a:ext cx="6324600" cy="6113463"/>
        </p:xfrm>
        <a:graphic>
          <a:graphicData uri="http://schemas.openxmlformats.org/presentationml/2006/ole">
            <mc:AlternateContent xmlns:mc="http://schemas.openxmlformats.org/markup-compatibility/2006">
              <mc:Choice xmlns:v="urn:schemas-microsoft-com:vml" Requires="v">
                <p:oleObj spid="_x0000_s57358" name="Document" r:id="rId3" imgW="4572000" imgH="4419600" progId="Word.Document.8">
                  <p:embed/>
                </p:oleObj>
              </mc:Choice>
              <mc:Fallback>
                <p:oleObj name="Document" r:id="rId3" imgW="4572000" imgH="4419600"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52400"/>
                        <a:ext cx="6324600" cy="611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a:extLst>
              <a:ext uri="{FF2B5EF4-FFF2-40B4-BE49-F238E27FC236}">
                <a16:creationId xmlns:a16="http://schemas.microsoft.com/office/drawing/2014/main" id="{F74557F5-DC9C-46BB-88DC-43E5A4F11D8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0115A722-1C87-4906-837A-1B4E1F29BC0B}" type="slidenum">
              <a:rPr lang="en-US" altLang="en-US" sz="1400" b="0"/>
              <a:pPr>
                <a:spcBef>
                  <a:spcPct val="0"/>
                </a:spcBef>
              </a:pPr>
              <a:t>52</a:t>
            </a:fld>
            <a:endParaRPr lang="en-US" altLang="en-US" sz="1400" b="0"/>
          </a:p>
        </p:txBody>
      </p:sp>
      <p:sp>
        <p:nvSpPr>
          <p:cNvPr id="58371" name="Rectangle 2">
            <a:extLst>
              <a:ext uri="{FF2B5EF4-FFF2-40B4-BE49-F238E27FC236}">
                <a16:creationId xmlns:a16="http://schemas.microsoft.com/office/drawing/2014/main" id="{FB7077A5-F6C7-48DA-92AE-701F314DF3EF}"/>
              </a:ext>
            </a:extLst>
          </p:cNvPr>
          <p:cNvSpPr>
            <a:spLocks noGrp="1" noChangeArrowheads="1"/>
          </p:cNvSpPr>
          <p:nvPr>
            <p:ph type="title"/>
          </p:nvPr>
        </p:nvSpPr>
        <p:spPr/>
        <p:txBody>
          <a:bodyPr/>
          <a:lstStyle/>
          <a:p>
            <a:r>
              <a:rPr lang="en-US" altLang="en-US"/>
              <a:t>Some Operations in the Shape Example</a:t>
            </a:r>
          </a:p>
        </p:txBody>
      </p:sp>
      <p:graphicFrame>
        <p:nvGraphicFramePr>
          <p:cNvPr id="58372" name="Object 2">
            <a:extLst>
              <a:ext uri="{FF2B5EF4-FFF2-40B4-BE49-F238E27FC236}">
                <a16:creationId xmlns:a16="http://schemas.microsoft.com/office/drawing/2014/main" id="{3887852A-263B-46DF-A4D7-9A4517FEAABF}"/>
              </a:ext>
            </a:extLst>
          </p:cNvPr>
          <p:cNvGraphicFramePr>
            <a:graphicFrameLocks noGrp="1" noChangeAspect="1"/>
          </p:cNvGraphicFramePr>
          <p:nvPr>
            <p:ph type="body" idx="1"/>
          </p:nvPr>
        </p:nvGraphicFramePr>
        <p:xfrm>
          <a:off x="1866900" y="1371600"/>
          <a:ext cx="5943600" cy="4800600"/>
        </p:xfrm>
        <a:graphic>
          <a:graphicData uri="http://schemas.openxmlformats.org/presentationml/2006/ole">
            <mc:AlternateContent xmlns:mc="http://schemas.openxmlformats.org/markup-compatibility/2006">
              <mc:Choice xmlns:v="urn:schemas-microsoft-com:vml" Requires="v">
                <p:oleObj spid="_x0000_s58382" name="Document" r:id="rId3" imgW="3069336" imgH="2273808" progId="Word.Document.8">
                  <p:embed/>
                </p:oleObj>
              </mc:Choice>
              <mc:Fallback>
                <p:oleObj name="Document" r:id="rId3" imgW="3069336" imgH="2273808"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6900" y="1371600"/>
                        <a:ext cx="5943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5">
            <a:extLst>
              <a:ext uri="{FF2B5EF4-FFF2-40B4-BE49-F238E27FC236}">
                <a16:creationId xmlns:a16="http://schemas.microsoft.com/office/drawing/2014/main" id="{F7585B49-F247-4403-9C71-0CFFB4C4032E}"/>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0298CD1-C63A-471B-BF3F-79ADB353F3E3}" type="slidenum">
              <a:rPr lang="en-US" altLang="en-US" sz="1400" b="0"/>
              <a:pPr>
                <a:spcBef>
                  <a:spcPct val="0"/>
                </a:spcBef>
              </a:pPr>
              <a:t>53</a:t>
            </a:fld>
            <a:endParaRPr lang="en-US" altLang="en-US" sz="1400" b="0"/>
          </a:p>
        </p:txBody>
      </p:sp>
      <p:sp>
        <p:nvSpPr>
          <p:cNvPr id="59395" name="Rectangle 2">
            <a:extLst>
              <a:ext uri="{FF2B5EF4-FFF2-40B4-BE49-F238E27FC236}">
                <a16:creationId xmlns:a16="http://schemas.microsoft.com/office/drawing/2014/main" id="{F46D1720-CC66-4259-B459-F9C34E350B24}"/>
              </a:ext>
            </a:extLst>
          </p:cNvPr>
          <p:cNvSpPr>
            <a:spLocks noGrp="1" noChangeArrowheads="1"/>
          </p:cNvSpPr>
          <p:nvPr>
            <p:ph type="title"/>
          </p:nvPr>
        </p:nvSpPr>
        <p:spPr/>
        <p:txBody>
          <a:bodyPr/>
          <a:lstStyle/>
          <a:p>
            <a:r>
              <a:rPr lang="en-US" altLang="en-US"/>
              <a:t>Abstract Classes and Methods</a:t>
            </a:r>
          </a:p>
        </p:txBody>
      </p:sp>
      <p:sp>
        <p:nvSpPr>
          <p:cNvPr id="59396" name="Rectangle 3">
            <a:extLst>
              <a:ext uri="{FF2B5EF4-FFF2-40B4-BE49-F238E27FC236}">
                <a16:creationId xmlns:a16="http://schemas.microsoft.com/office/drawing/2014/main" id="{B8170095-2E7A-4DDC-B2E1-088EB2B07AB6}"/>
              </a:ext>
            </a:extLst>
          </p:cNvPr>
          <p:cNvSpPr>
            <a:spLocks noGrp="1" noChangeArrowheads="1"/>
          </p:cNvSpPr>
          <p:nvPr>
            <p:ph type="body" idx="1"/>
          </p:nvPr>
        </p:nvSpPr>
        <p:spPr>
          <a:xfrm>
            <a:off x="1066800" y="1143000"/>
            <a:ext cx="7543800" cy="5029200"/>
          </a:xfrm>
        </p:spPr>
        <p:txBody>
          <a:bodyPr/>
          <a:lstStyle/>
          <a:p>
            <a:pPr marL="0" indent="0">
              <a:lnSpc>
                <a:spcPct val="90000"/>
              </a:lnSpc>
            </a:pPr>
            <a:r>
              <a:rPr lang="en-US" altLang="en-US" dirty="0"/>
              <a:t>An operation should be declared to exist at the highest class in the hierarchy where it makes sense</a:t>
            </a:r>
          </a:p>
          <a:p>
            <a:pPr lvl="1">
              <a:lnSpc>
                <a:spcPct val="90000"/>
              </a:lnSpc>
            </a:pPr>
            <a:r>
              <a:rPr lang="en-US" altLang="en-US" dirty="0"/>
              <a:t>The operation may be </a:t>
            </a:r>
            <a:r>
              <a:rPr lang="en-US" altLang="en-US" i="1" dirty="0"/>
              <a:t>abstract</a:t>
            </a:r>
            <a:r>
              <a:rPr lang="en-US" altLang="en-US" dirty="0"/>
              <a:t> (lacking implementation) at that level</a:t>
            </a:r>
          </a:p>
          <a:p>
            <a:pPr lvl="1">
              <a:lnSpc>
                <a:spcPct val="90000"/>
              </a:lnSpc>
            </a:pPr>
            <a:r>
              <a:rPr lang="en-US" altLang="en-US" dirty="0"/>
              <a:t>If so, the class also </a:t>
            </a:r>
            <a:r>
              <a:rPr lang="en-US" altLang="en-US" u="sng" dirty="0"/>
              <a:t>must</a:t>
            </a:r>
            <a:r>
              <a:rPr lang="en-US" altLang="en-US" dirty="0"/>
              <a:t> be </a:t>
            </a:r>
            <a:r>
              <a:rPr lang="en-US" altLang="en-US" i="1" dirty="0"/>
              <a:t>abstract</a:t>
            </a:r>
            <a:endParaRPr lang="en-US" altLang="en-US" dirty="0"/>
          </a:p>
          <a:p>
            <a:pPr lvl="2">
              <a:lnSpc>
                <a:spcPct val="90000"/>
              </a:lnSpc>
            </a:pPr>
            <a:r>
              <a:rPr lang="en-US" altLang="en-US" dirty="0"/>
              <a:t>No instances can be created</a:t>
            </a:r>
          </a:p>
          <a:p>
            <a:pPr lvl="2">
              <a:lnSpc>
                <a:spcPct val="90000"/>
              </a:lnSpc>
            </a:pPr>
            <a:r>
              <a:rPr lang="en-US" altLang="en-US" dirty="0"/>
              <a:t>The opposite of an abstract class is a </a:t>
            </a:r>
            <a:r>
              <a:rPr lang="en-US" altLang="en-US" i="1" dirty="0"/>
              <a:t>concrete</a:t>
            </a:r>
            <a:r>
              <a:rPr lang="en-US" altLang="en-US" dirty="0"/>
              <a:t> class</a:t>
            </a:r>
          </a:p>
          <a:p>
            <a:pPr lvl="1">
              <a:lnSpc>
                <a:spcPct val="90000"/>
              </a:lnSpc>
            </a:pPr>
            <a:r>
              <a:rPr lang="en-US" altLang="en-US" dirty="0"/>
              <a:t>If a superclass has an abstract operation then its subclasses at some level must have a concrete method for the operation. </a:t>
            </a:r>
            <a:r>
              <a:rPr lang="en-US" altLang="en-US" dirty="0">
                <a:solidFill>
                  <a:srgbClr val="FF0000"/>
                </a:solidFill>
              </a:rPr>
              <a:t>Can Leaf classes be abstract?</a:t>
            </a:r>
          </a:p>
          <a:p>
            <a:pPr lvl="2">
              <a:lnSpc>
                <a:spcPct val="90000"/>
              </a:lnSpc>
            </a:pPr>
            <a:r>
              <a:rPr lang="en-US" altLang="en-US" dirty="0"/>
              <a:t>Leaf classes must have or inherit concrete methods for all operations</a:t>
            </a:r>
          </a:p>
          <a:p>
            <a:pPr lvl="2">
              <a:lnSpc>
                <a:spcPct val="90000"/>
              </a:lnSpc>
            </a:pPr>
            <a:r>
              <a:rPr lang="en-US" altLang="en-US" dirty="0"/>
              <a:t>Leaf classes must be concrete</a:t>
            </a:r>
          </a:p>
          <a:p>
            <a:pPr lvl="2">
              <a:lnSpc>
                <a:spcPct val="90000"/>
              </a:lnSpc>
              <a:buFontTx/>
              <a:buNone/>
            </a:pPr>
            <a:r>
              <a:rPr lang="en-US" altLang="en-US" dirty="0">
                <a:solidFill>
                  <a:srgbClr val="FF0000"/>
                </a:solidFill>
              </a:rPr>
              <a:t>Can non-leaf classes be concrete?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9396">
                                            <p:txEl>
                                              <p:pRg st="6" end="6"/>
                                            </p:txEl>
                                          </p:spTgt>
                                        </p:tgtEl>
                                        <p:attrNameLst>
                                          <p:attrName>style.visibility</p:attrName>
                                        </p:attrNameLst>
                                      </p:cBhvr>
                                      <p:to>
                                        <p:strVal val="visible"/>
                                      </p:to>
                                    </p:set>
                                    <p:anim calcmode="lin" valueType="num">
                                      <p:cBhvr additive="base">
                                        <p:cTn id="7" dur="500" fill="hold"/>
                                        <p:tgtEl>
                                          <p:spTgt spid="59396">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396">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9396">
                                            <p:txEl>
                                              <p:pRg st="7" end="7"/>
                                            </p:txEl>
                                          </p:spTgt>
                                        </p:tgtEl>
                                        <p:attrNameLst>
                                          <p:attrName>style.visibility</p:attrName>
                                        </p:attrNameLst>
                                      </p:cBhvr>
                                      <p:to>
                                        <p:strVal val="visible"/>
                                      </p:to>
                                    </p:set>
                                    <p:anim calcmode="lin" valueType="num">
                                      <p:cBhvr additive="base">
                                        <p:cTn id="11" dur="500" fill="hold"/>
                                        <p:tgtEl>
                                          <p:spTgt spid="59396">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939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59396">
                                            <p:txEl>
                                              <p:pRg st="8" end="8"/>
                                            </p:txEl>
                                          </p:spTgt>
                                        </p:tgtEl>
                                        <p:attrNameLst>
                                          <p:attrName>style.visibility</p:attrName>
                                        </p:attrNameLst>
                                      </p:cBhvr>
                                      <p:to>
                                        <p:strVal val="visible"/>
                                      </p:to>
                                    </p:set>
                                    <p:anim calcmode="lin" valueType="num">
                                      <p:cBhvr additive="base">
                                        <p:cTn id="17" dur="500" fill="hold"/>
                                        <p:tgtEl>
                                          <p:spTgt spid="59396">
                                            <p:txEl>
                                              <p:pRg st="8" end="8"/>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939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a:extLst>
              <a:ext uri="{FF2B5EF4-FFF2-40B4-BE49-F238E27FC236}">
                <a16:creationId xmlns:a16="http://schemas.microsoft.com/office/drawing/2014/main" id="{99A34B78-787E-4F0C-A212-2EDA0F1D6B1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6F934FA-E320-4C59-BB1A-EA6E7ED18BCE}" type="slidenum">
              <a:rPr lang="en-US" altLang="en-US" sz="1400" b="0"/>
              <a:pPr>
                <a:spcBef>
                  <a:spcPct val="0"/>
                </a:spcBef>
              </a:pPr>
              <a:t>54</a:t>
            </a:fld>
            <a:endParaRPr lang="en-US" altLang="en-US" sz="1400" b="0"/>
          </a:p>
        </p:txBody>
      </p:sp>
      <p:sp>
        <p:nvSpPr>
          <p:cNvPr id="60419" name="Rectangle 2">
            <a:extLst>
              <a:ext uri="{FF2B5EF4-FFF2-40B4-BE49-F238E27FC236}">
                <a16:creationId xmlns:a16="http://schemas.microsoft.com/office/drawing/2014/main" id="{B775CEEB-ACAC-4139-B6C5-D782B9D9FF48}"/>
              </a:ext>
            </a:extLst>
          </p:cNvPr>
          <p:cNvSpPr>
            <a:spLocks noGrp="1" noChangeArrowheads="1"/>
          </p:cNvSpPr>
          <p:nvPr>
            <p:ph type="title"/>
          </p:nvPr>
        </p:nvSpPr>
        <p:spPr/>
        <p:txBody>
          <a:bodyPr/>
          <a:lstStyle/>
          <a:p>
            <a:r>
              <a:rPr lang="en-US" altLang="en-US"/>
              <a:t>Overriding</a:t>
            </a:r>
          </a:p>
        </p:txBody>
      </p:sp>
      <p:sp>
        <p:nvSpPr>
          <p:cNvPr id="60420" name="Rectangle 3">
            <a:extLst>
              <a:ext uri="{FF2B5EF4-FFF2-40B4-BE49-F238E27FC236}">
                <a16:creationId xmlns:a16="http://schemas.microsoft.com/office/drawing/2014/main" id="{CFB73136-DA13-4453-82CE-BFEAC17879D2}"/>
              </a:ext>
            </a:extLst>
          </p:cNvPr>
          <p:cNvSpPr>
            <a:spLocks noGrp="1" noChangeArrowheads="1"/>
          </p:cNvSpPr>
          <p:nvPr>
            <p:ph type="body" idx="1"/>
          </p:nvPr>
        </p:nvSpPr>
        <p:spPr/>
        <p:txBody>
          <a:bodyPr/>
          <a:lstStyle/>
          <a:p>
            <a:pPr marL="0" indent="0"/>
            <a:r>
              <a:rPr lang="en-US" altLang="en-US"/>
              <a:t>A method would be inherited, but a subclass contains a new version instead</a:t>
            </a:r>
          </a:p>
          <a:p>
            <a:pPr lvl="1"/>
            <a:r>
              <a:rPr lang="en-US" altLang="en-US"/>
              <a:t>For restriction</a:t>
            </a:r>
          </a:p>
          <a:p>
            <a:pPr lvl="2"/>
            <a:r>
              <a:rPr lang="en-US" altLang="en-US"/>
              <a:t>E.g. </a:t>
            </a:r>
            <a:r>
              <a:rPr lang="en-US" altLang="en-US">
                <a:latin typeface="Courier" pitchFamily="49" charset="0"/>
              </a:rPr>
              <a:t>scale(x,y)</a:t>
            </a:r>
            <a:r>
              <a:rPr lang="en-US" altLang="en-US"/>
              <a:t> would not work in </a:t>
            </a:r>
            <a:r>
              <a:rPr lang="en-US" altLang="en-US">
                <a:latin typeface="Courier" pitchFamily="49" charset="0"/>
              </a:rPr>
              <a:t>Circle</a:t>
            </a:r>
            <a:endParaRPr lang="en-US" altLang="en-US"/>
          </a:p>
          <a:p>
            <a:pPr lvl="1"/>
            <a:r>
              <a:rPr lang="en-US" altLang="en-US"/>
              <a:t>For extension</a:t>
            </a:r>
          </a:p>
          <a:p>
            <a:pPr lvl="2"/>
            <a:r>
              <a:rPr lang="en-US" altLang="en-US"/>
              <a:t>E.g. </a:t>
            </a:r>
            <a:r>
              <a:rPr lang="en-US" altLang="en-US">
                <a:latin typeface="Courier" pitchFamily="49" charset="0"/>
              </a:rPr>
              <a:t>SavingsAccount</a:t>
            </a:r>
            <a:r>
              <a:rPr lang="en-US" altLang="en-US"/>
              <a:t> might charge an extra fee following every debit</a:t>
            </a:r>
          </a:p>
          <a:p>
            <a:pPr lvl="1"/>
            <a:r>
              <a:rPr lang="en-US" altLang="en-US"/>
              <a:t>For optimization</a:t>
            </a:r>
          </a:p>
          <a:p>
            <a:pPr lvl="2"/>
            <a:r>
              <a:rPr lang="en-US" altLang="en-US"/>
              <a:t>E.g. The </a:t>
            </a:r>
            <a:r>
              <a:rPr lang="en-US" altLang="en-US">
                <a:latin typeface="Courier" pitchFamily="49" charset="0"/>
              </a:rPr>
              <a:t>getPerimeterLength</a:t>
            </a:r>
            <a:r>
              <a:rPr lang="en-US" altLang="en-US"/>
              <a:t> method in </a:t>
            </a:r>
            <a:r>
              <a:rPr lang="en-US" altLang="en-US">
                <a:latin typeface="Courier" pitchFamily="49" charset="0"/>
              </a:rPr>
              <a:t>Circle</a:t>
            </a:r>
            <a:r>
              <a:rPr lang="en-US" altLang="en-US"/>
              <a:t> is much simpler than the one in </a:t>
            </a:r>
            <a:r>
              <a:rPr lang="en-US" altLang="en-US">
                <a:latin typeface="Courier" pitchFamily="49" charset="0"/>
              </a:rPr>
              <a:t>Ellipse</a:t>
            </a:r>
            <a:endParaRPr lang="en-US"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5">
            <a:extLst>
              <a:ext uri="{FF2B5EF4-FFF2-40B4-BE49-F238E27FC236}">
                <a16:creationId xmlns:a16="http://schemas.microsoft.com/office/drawing/2014/main" id="{4FA8EBF7-9FD5-4A09-B08E-1578202D7AD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0C76FEE-2D3D-4B22-9B10-9C324DC73F8F}" type="slidenum">
              <a:rPr lang="en-US" altLang="en-US" sz="1400" b="0"/>
              <a:pPr>
                <a:spcBef>
                  <a:spcPct val="0"/>
                </a:spcBef>
              </a:pPr>
              <a:t>55</a:t>
            </a:fld>
            <a:endParaRPr lang="en-US" altLang="en-US" sz="1400" b="0"/>
          </a:p>
        </p:txBody>
      </p:sp>
      <p:sp>
        <p:nvSpPr>
          <p:cNvPr id="61443" name="Rectangle 2">
            <a:extLst>
              <a:ext uri="{FF2B5EF4-FFF2-40B4-BE49-F238E27FC236}">
                <a16:creationId xmlns:a16="http://schemas.microsoft.com/office/drawing/2014/main" id="{81F95E0B-0F54-4469-8BE9-9E5FE79E34C8}"/>
              </a:ext>
            </a:extLst>
          </p:cNvPr>
          <p:cNvSpPr>
            <a:spLocks noGrp="1" noChangeArrowheads="1"/>
          </p:cNvSpPr>
          <p:nvPr>
            <p:ph type="title"/>
          </p:nvPr>
        </p:nvSpPr>
        <p:spPr/>
        <p:txBody>
          <a:bodyPr/>
          <a:lstStyle/>
          <a:p>
            <a:r>
              <a:rPr lang="en-US" altLang="en-US"/>
              <a:t>Immutable objects</a:t>
            </a:r>
          </a:p>
        </p:txBody>
      </p:sp>
      <p:sp>
        <p:nvSpPr>
          <p:cNvPr id="61444" name="Rectangle 3">
            <a:extLst>
              <a:ext uri="{FF2B5EF4-FFF2-40B4-BE49-F238E27FC236}">
                <a16:creationId xmlns:a16="http://schemas.microsoft.com/office/drawing/2014/main" id="{DD87F017-7B7A-4036-8CDA-1789B5CE020A}"/>
              </a:ext>
            </a:extLst>
          </p:cNvPr>
          <p:cNvSpPr>
            <a:spLocks noGrp="1" noChangeArrowheads="1"/>
          </p:cNvSpPr>
          <p:nvPr>
            <p:ph type="body" idx="1"/>
          </p:nvPr>
        </p:nvSpPr>
        <p:spPr/>
        <p:txBody>
          <a:bodyPr/>
          <a:lstStyle/>
          <a:p>
            <a:pPr lvl="1" algn="just"/>
            <a:r>
              <a:rPr lang="en-US" altLang="en-US" dirty="0">
                <a:cs typeface="Times" panose="02020603050405020304" pitchFamily="18" charset="0"/>
              </a:rPr>
              <a:t>Why?</a:t>
            </a:r>
          </a:p>
          <a:p>
            <a:pPr lvl="2" algn="just"/>
            <a:r>
              <a:rPr lang="en-US" altLang="en-US" dirty="0">
                <a:cs typeface="Times" panose="02020603050405020304" pitchFamily="18" charset="0"/>
              </a:rPr>
              <a:t> Useful because they are inherently thread-safe</a:t>
            </a:r>
          </a:p>
          <a:p>
            <a:pPr lvl="2" algn="just"/>
            <a:r>
              <a:rPr lang="en-US" altLang="en-US" dirty="0">
                <a:cs typeface="Times" panose="02020603050405020304" pitchFamily="18" charset="0"/>
              </a:rPr>
              <a:t> Simpler to understand and reason about</a:t>
            </a:r>
          </a:p>
          <a:p>
            <a:pPr lvl="2" algn="just"/>
            <a:r>
              <a:rPr lang="en-US" altLang="en-US" dirty="0">
                <a:cs typeface="Times" panose="02020603050405020304" pitchFamily="18" charset="0"/>
              </a:rPr>
              <a:t> Offer higher security than mutable objects</a:t>
            </a:r>
          </a:p>
          <a:p>
            <a:pPr lvl="2" algn="just"/>
            <a:r>
              <a:rPr lang="en-US" altLang="en-US" dirty="0">
                <a:cs typeface="Times" panose="02020603050405020304" pitchFamily="18" charset="0"/>
              </a:rPr>
              <a:t> However, performance of copying could be an issue</a:t>
            </a:r>
          </a:p>
          <a:p>
            <a:pPr lvl="1" algn="just"/>
            <a:r>
              <a:rPr lang="en-US" altLang="en-US" dirty="0">
                <a:cs typeface="Times" panose="02020603050405020304" pitchFamily="18" charset="0"/>
              </a:rPr>
              <a:t>I</a:t>
            </a:r>
            <a:r>
              <a:rPr lang="en-GB" altLang="en-US" dirty="0" err="1">
                <a:cs typeface="Times" panose="02020603050405020304" pitchFamily="18" charset="0"/>
              </a:rPr>
              <a:t>nstance</a:t>
            </a:r>
            <a:r>
              <a:rPr lang="en-GB" altLang="en-US" dirty="0">
                <a:cs typeface="Times" panose="02020603050405020304" pitchFamily="18" charset="0"/>
              </a:rPr>
              <a:t> variables may only be set when an object is first created.</a:t>
            </a:r>
          </a:p>
          <a:p>
            <a:pPr lvl="1"/>
            <a:r>
              <a:rPr lang="en-US" altLang="en-US" dirty="0"/>
              <a:t>None of the operations allow any changes to the instance variables</a:t>
            </a:r>
          </a:p>
          <a:p>
            <a:pPr lvl="2"/>
            <a:r>
              <a:rPr lang="en-US" altLang="en-US" dirty="0"/>
              <a:t> E.g. a </a:t>
            </a:r>
            <a:r>
              <a:rPr lang="en-US" altLang="en-US" dirty="0">
                <a:latin typeface="Courier" pitchFamily="49" charset="0"/>
              </a:rPr>
              <a:t>scale</a:t>
            </a:r>
            <a:r>
              <a:rPr lang="en-US" altLang="en-US" dirty="0"/>
              <a:t> method could only create a new object, not modify an existing one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5">
            <a:extLst>
              <a:ext uri="{FF2B5EF4-FFF2-40B4-BE49-F238E27FC236}">
                <a16:creationId xmlns:a16="http://schemas.microsoft.com/office/drawing/2014/main" id="{42CAB945-BF33-40DB-98F3-ACF0AADEC43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A2AFA3C-8DBC-4E93-8A4F-97C2F16BC267}" type="slidenum">
              <a:rPr lang="en-US" altLang="en-US" sz="1400" b="0"/>
              <a:pPr>
                <a:spcBef>
                  <a:spcPct val="0"/>
                </a:spcBef>
              </a:pPr>
              <a:t>56</a:t>
            </a:fld>
            <a:endParaRPr lang="en-US" altLang="en-US" sz="1400" b="0"/>
          </a:p>
        </p:txBody>
      </p:sp>
      <p:sp>
        <p:nvSpPr>
          <p:cNvPr id="62467" name="Rectangle 2">
            <a:extLst>
              <a:ext uri="{FF2B5EF4-FFF2-40B4-BE49-F238E27FC236}">
                <a16:creationId xmlns:a16="http://schemas.microsoft.com/office/drawing/2014/main" id="{715FFB01-9301-4527-8AC5-BED250FDA2E2}"/>
              </a:ext>
            </a:extLst>
          </p:cNvPr>
          <p:cNvSpPr>
            <a:spLocks noGrp="1" noChangeArrowheads="1"/>
          </p:cNvSpPr>
          <p:nvPr>
            <p:ph type="title"/>
          </p:nvPr>
        </p:nvSpPr>
        <p:spPr/>
        <p:txBody>
          <a:bodyPr/>
          <a:lstStyle/>
          <a:p>
            <a:r>
              <a:rPr lang="en-US" altLang="en-US"/>
              <a:t>Immutable objects: Example</a:t>
            </a:r>
          </a:p>
        </p:txBody>
      </p:sp>
      <p:sp>
        <p:nvSpPr>
          <p:cNvPr id="62468" name="Rectangle 3">
            <a:extLst>
              <a:ext uri="{FF2B5EF4-FFF2-40B4-BE49-F238E27FC236}">
                <a16:creationId xmlns:a16="http://schemas.microsoft.com/office/drawing/2014/main" id="{EBACBC99-074B-4788-B140-BB6B649DD384}"/>
              </a:ext>
            </a:extLst>
          </p:cNvPr>
          <p:cNvSpPr>
            <a:spLocks noGrp="1" noChangeArrowheads="1"/>
          </p:cNvSpPr>
          <p:nvPr>
            <p:ph type="body" idx="1"/>
          </p:nvPr>
        </p:nvSpPr>
        <p:spPr/>
        <p:txBody>
          <a:bodyPr/>
          <a:lstStyle/>
          <a:p>
            <a:pPr lvl="1" algn="just"/>
            <a:r>
              <a:rPr lang="en-US" altLang="en-US"/>
              <a:t>Java </a:t>
            </a:r>
            <a:r>
              <a:rPr lang="en-US" altLang="en-US" b="1"/>
              <a:t>String</a:t>
            </a:r>
            <a:r>
              <a:rPr lang="en-US" altLang="en-US"/>
              <a:t> class</a:t>
            </a:r>
          </a:p>
          <a:p>
            <a:pPr marL="1028700" lvl="3" indent="0" algn="just">
              <a:buFontTx/>
              <a:buNone/>
            </a:pPr>
            <a:r>
              <a:rPr lang="en-US" altLang="en-US"/>
              <a:t>   String s = "ABC";</a:t>
            </a:r>
          </a:p>
          <a:p>
            <a:pPr marL="1028700" lvl="3" indent="0" algn="just">
              <a:buFontTx/>
              <a:buNone/>
            </a:pPr>
            <a:r>
              <a:rPr lang="en-US" altLang="en-US"/>
              <a:t>   s.toLowerCase(); // doesn’t change String s</a:t>
            </a:r>
          </a:p>
          <a:p>
            <a:pPr marL="1028700" lvl="3" indent="0" algn="just">
              <a:buFontTx/>
              <a:buNone/>
            </a:pPr>
            <a:r>
              <a:rPr lang="en-US" altLang="en-US"/>
              <a:t>To make the String s contain the data "abc“,</a:t>
            </a:r>
          </a:p>
          <a:p>
            <a:pPr marL="1028700" lvl="3" indent="0" algn="just">
              <a:buFontTx/>
              <a:buNone/>
            </a:pPr>
            <a:r>
              <a:rPr lang="en-US" altLang="en-US"/>
              <a:t>   s = s.toLowerCase();</a:t>
            </a:r>
          </a:p>
          <a:p>
            <a:pPr lvl="1" algn="just"/>
            <a:r>
              <a:rPr lang="en-US" altLang="en-US"/>
              <a:t>By default, fields and local variables are mutable. They can be made immutable using the </a:t>
            </a:r>
            <a:r>
              <a:rPr lang="en-US" altLang="en-US" b="1"/>
              <a:t>final</a:t>
            </a:r>
            <a:r>
              <a:rPr lang="en-US" altLang="en-US"/>
              <a:t> keyword.</a:t>
            </a:r>
          </a:p>
          <a:p>
            <a:pPr marL="1028700" lvl="3" indent="0" algn="just">
              <a:buFontTx/>
              <a:buNone/>
            </a:pPr>
            <a:r>
              <a:rPr lang="en-US" altLang="en-US"/>
              <a:t>int i = 42;</a:t>
            </a:r>
          </a:p>
          <a:p>
            <a:pPr marL="1028700" lvl="3" indent="0" algn="just">
              <a:buFontTx/>
              <a:buNone/>
            </a:pPr>
            <a:r>
              <a:rPr lang="en-US" altLang="en-US"/>
              <a:t>i = 43; // OK</a:t>
            </a:r>
          </a:p>
          <a:p>
            <a:pPr marL="1028700" lvl="3" indent="0" algn="just">
              <a:buFontTx/>
              <a:buNone/>
            </a:pPr>
            <a:r>
              <a:rPr lang="en-US" altLang="en-US"/>
              <a:t>final int j = 42;</a:t>
            </a:r>
          </a:p>
          <a:p>
            <a:pPr marL="1028700" lvl="3" indent="0" algn="just">
              <a:buFontTx/>
              <a:buNone/>
            </a:pPr>
            <a:r>
              <a:rPr lang="en-US" altLang="en-US"/>
              <a:t>j = 43; // does not compile</a:t>
            </a:r>
          </a:p>
          <a:p>
            <a:pPr lvl="1" algn="just"/>
            <a:endParaRPr lang="en-US" altLang="en-US"/>
          </a:p>
          <a:p>
            <a:pPr lvl="1" algn="just"/>
            <a:endParaRPr lang="en-US"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5">
            <a:extLst>
              <a:ext uri="{FF2B5EF4-FFF2-40B4-BE49-F238E27FC236}">
                <a16:creationId xmlns:a16="http://schemas.microsoft.com/office/drawing/2014/main" id="{274F6FF8-45BC-4A0F-B1ED-EEA3B7C7A1E9}"/>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14CA2C8-AF16-4B05-8AA7-3E3BD540E7D9}" type="slidenum">
              <a:rPr lang="en-US" altLang="en-US" sz="1400" b="0"/>
              <a:pPr>
                <a:spcBef>
                  <a:spcPct val="0"/>
                </a:spcBef>
              </a:pPr>
              <a:t>57</a:t>
            </a:fld>
            <a:endParaRPr lang="en-US" altLang="en-US" sz="1400" b="0"/>
          </a:p>
        </p:txBody>
      </p:sp>
      <p:sp>
        <p:nvSpPr>
          <p:cNvPr id="63491" name="Rectangle 2">
            <a:extLst>
              <a:ext uri="{FF2B5EF4-FFF2-40B4-BE49-F238E27FC236}">
                <a16:creationId xmlns:a16="http://schemas.microsoft.com/office/drawing/2014/main" id="{B9C16B5B-F505-4EC6-AB93-C17844BF7C7D}"/>
              </a:ext>
            </a:extLst>
          </p:cNvPr>
          <p:cNvSpPr>
            <a:spLocks noGrp="1" noChangeArrowheads="1"/>
          </p:cNvSpPr>
          <p:nvPr>
            <p:ph type="title"/>
          </p:nvPr>
        </p:nvSpPr>
        <p:spPr/>
        <p:txBody>
          <a:bodyPr/>
          <a:lstStyle/>
          <a:p>
            <a:r>
              <a:rPr lang="en-US" altLang="en-US"/>
              <a:t>How a decision is made about which method to run</a:t>
            </a:r>
          </a:p>
        </p:txBody>
      </p:sp>
      <p:sp>
        <p:nvSpPr>
          <p:cNvPr id="63492" name="Rectangle 3">
            <a:extLst>
              <a:ext uri="{FF2B5EF4-FFF2-40B4-BE49-F238E27FC236}">
                <a16:creationId xmlns:a16="http://schemas.microsoft.com/office/drawing/2014/main" id="{FB307C02-1449-41D1-B0A0-435DFA1F5326}"/>
              </a:ext>
            </a:extLst>
          </p:cNvPr>
          <p:cNvSpPr>
            <a:spLocks noGrp="1" noChangeArrowheads="1"/>
          </p:cNvSpPr>
          <p:nvPr>
            <p:ph type="body" idx="1"/>
          </p:nvPr>
        </p:nvSpPr>
        <p:spPr>
          <a:xfrm>
            <a:off x="1143000" y="1752600"/>
            <a:ext cx="7543800" cy="4800600"/>
          </a:xfrm>
        </p:spPr>
        <p:txBody>
          <a:bodyPr/>
          <a:lstStyle/>
          <a:p>
            <a:pPr marL="673100" indent="-673100" algn="just">
              <a:lnSpc>
                <a:spcPct val="96000"/>
              </a:lnSpc>
            </a:pPr>
            <a:r>
              <a:rPr lang="en-GB" altLang="en-US">
                <a:cs typeface="Times" panose="02020603050405020304" pitchFamily="18" charset="0"/>
              </a:rPr>
              <a:t>1.</a:t>
            </a:r>
            <a:r>
              <a:rPr lang="en-US" altLang="en-US">
                <a:cs typeface="Times" panose="02020603050405020304" pitchFamily="18" charset="0"/>
              </a:rPr>
              <a:t>	</a:t>
            </a:r>
            <a:r>
              <a:rPr lang="en-GB" altLang="en-US">
                <a:cs typeface="Times" panose="02020603050405020304" pitchFamily="18" charset="0"/>
              </a:rPr>
              <a:t>If there is a concrete method for the operation in the current class, run that method.</a:t>
            </a:r>
          </a:p>
          <a:p>
            <a:pPr marL="673100" indent="-673100" algn="just">
              <a:lnSpc>
                <a:spcPct val="96000"/>
              </a:lnSpc>
            </a:pPr>
            <a:r>
              <a:rPr lang="en-GB" altLang="en-US">
                <a:cs typeface="Times" panose="02020603050405020304" pitchFamily="18" charset="0"/>
              </a:rPr>
              <a:t>2.	Otherwise, check in the immediate superclass to see if there is a method there; if so, run it.</a:t>
            </a:r>
          </a:p>
          <a:p>
            <a:pPr marL="673100" indent="-673100" algn="just">
              <a:lnSpc>
                <a:spcPct val="96000"/>
              </a:lnSpc>
            </a:pPr>
            <a:r>
              <a:rPr lang="en-GB" altLang="en-US">
                <a:cs typeface="Times" panose="02020603050405020304" pitchFamily="18" charset="0"/>
              </a:rPr>
              <a:t>3.	Repeat step 2, looking in successively higher superclasses until a concrete method is found and run.</a:t>
            </a:r>
          </a:p>
          <a:p>
            <a:pPr marL="673100" indent="-673100" algn="just">
              <a:lnSpc>
                <a:spcPct val="96000"/>
              </a:lnSpc>
            </a:pPr>
            <a:r>
              <a:rPr lang="en-GB" altLang="en-US">
                <a:cs typeface="Times" panose="02020603050405020304" pitchFamily="18" charset="0"/>
              </a:rPr>
              <a:t>4.	If no method is found, then there is an error</a:t>
            </a:r>
          </a:p>
          <a:p>
            <a:pPr marL="1058863" lvl="1" algn="just">
              <a:lnSpc>
                <a:spcPct val="96000"/>
              </a:lnSpc>
            </a:pPr>
            <a:r>
              <a:rPr lang="en-GB" altLang="en-US">
                <a:cs typeface="Times" panose="02020603050405020304" pitchFamily="18" charset="0"/>
              </a:rPr>
              <a:t>In Java and C++ the program would not have compiled</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5">
            <a:extLst>
              <a:ext uri="{FF2B5EF4-FFF2-40B4-BE49-F238E27FC236}">
                <a16:creationId xmlns:a16="http://schemas.microsoft.com/office/drawing/2014/main" id="{619F76CB-AF01-4214-B7E4-DEDD01DE4DE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A32862F-A1AB-439F-8F10-4A1458B5E85A}" type="slidenum">
              <a:rPr lang="en-US" altLang="en-US" sz="1400" b="0"/>
              <a:pPr>
                <a:spcBef>
                  <a:spcPct val="0"/>
                </a:spcBef>
              </a:pPr>
              <a:t>58</a:t>
            </a:fld>
            <a:endParaRPr lang="en-US" altLang="en-US" sz="1400" b="0"/>
          </a:p>
        </p:txBody>
      </p:sp>
      <p:sp>
        <p:nvSpPr>
          <p:cNvPr id="64515" name="Rectangle 2">
            <a:extLst>
              <a:ext uri="{FF2B5EF4-FFF2-40B4-BE49-F238E27FC236}">
                <a16:creationId xmlns:a16="http://schemas.microsoft.com/office/drawing/2014/main" id="{BCB677E4-7B7C-42BC-99B0-3A222323CD1D}"/>
              </a:ext>
            </a:extLst>
          </p:cNvPr>
          <p:cNvSpPr>
            <a:spLocks noGrp="1" noChangeArrowheads="1"/>
          </p:cNvSpPr>
          <p:nvPr>
            <p:ph type="title"/>
          </p:nvPr>
        </p:nvSpPr>
        <p:spPr/>
        <p:txBody>
          <a:bodyPr/>
          <a:lstStyle/>
          <a:p>
            <a:pPr algn="just">
              <a:lnSpc>
                <a:spcPct val="96000"/>
              </a:lnSpc>
            </a:pPr>
            <a:r>
              <a:rPr lang="en-GB" altLang="en-US">
                <a:cs typeface="Times" panose="02020603050405020304" pitchFamily="18" charset="0"/>
              </a:rPr>
              <a:t>Dynamic binding</a:t>
            </a:r>
          </a:p>
        </p:txBody>
      </p:sp>
      <p:sp>
        <p:nvSpPr>
          <p:cNvPr id="64516" name="Rectangle 3">
            <a:extLst>
              <a:ext uri="{FF2B5EF4-FFF2-40B4-BE49-F238E27FC236}">
                <a16:creationId xmlns:a16="http://schemas.microsoft.com/office/drawing/2014/main" id="{D36EA9DA-43D9-4998-872B-1040F34AA5D6}"/>
              </a:ext>
            </a:extLst>
          </p:cNvPr>
          <p:cNvSpPr>
            <a:spLocks noGrp="1" noChangeArrowheads="1"/>
          </p:cNvSpPr>
          <p:nvPr>
            <p:ph type="body" idx="1"/>
          </p:nvPr>
        </p:nvSpPr>
        <p:spPr/>
        <p:txBody>
          <a:bodyPr/>
          <a:lstStyle/>
          <a:p>
            <a:pPr marL="0" indent="0" algn="just">
              <a:lnSpc>
                <a:spcPct val="96000"/>
              </a:lnSpc>
            </a:pPr>
            <a:r>
              <a:rPr lang="en-GB" altLang="en-US">
                <a:cs typeface="Times" panose="02020603050405020304" pitchFamily="18" charset="0"/>
              </a:rPr>
              <a:t>Occurs when decision about which method to run can only be made at </a:t>
            </a:r>
            <a:r>
              <a:rPr lang="en-GB" altLang="en-US" i="1">
                <a:cs typeface="Times" panose="02020603050405020304" pitchFamily="18" charset="0"/>
              </a:rPr>
              <a:t>run time</a:t>
            </a:r>
            <a:endParaRPr lang="en-GB" altLang="en-US">
              <a:cs typeface="Times" panose="02020603050405020304" pitchFamily="18" charset="0"/>
            </a:endParaRPr>
          </a:p>
          <a:p>
            <a:pPr lvl="1" algn="just">
              <a:lnSpc>
                <a:spcPct val="96000"/>
              </a:lnSpc>
            </a:pPr>
            <a:r>
              <a:rPr lang="en-GB" altLang="en-US">
                <a:cs typeface="Times" panose="02020603050405020304" pitchFamily="18" charset="0"/>
              </a:rPr>
              <a:t>Needed when:</a:t>
            </a:r>
          </a:p>
          <a:p>
            <a:pPr lvl="2">
              <a:lnSpc>
                <a:spcPct val="96000"/>
              </a:lnSpc>
            </a:pPr>
            <a:r>
              <a:rPr lang="en-GB" altLang="en-US">
                <a:cs typeface="Times" panose="02020603050405020304" pitchFamily="18" charset="0"/>
              </a:rPr>
              <a:t>A variable is declared to have a superclass as its type, and</a:t>
            </a:r>
          </a:p>
          <a:p>
            <a:pPr lvl="2" algn="just">
              <a:lnSpc>
                <a:spcPct val="96000"/>
              </a:lnSpc>
            </a:pPr>
            <a:r>
              <a:rPr lang="en-GB" altLang="en-US">
                <a:cs typeface="Times" panose="02020603050405020304" pitchFamily="18" charset="0"/>
              </a:rPr>
              <a:t>There is more than one possible polymorphic method that could be run among the type of the variable and its subclasses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5">
            <a:extLst>
              <a:ext uri="{FF2B5EF4-FFF2-40B4-BE49-F238E27FC236}">
                <a16:creationId xmlns:a16="http://schemas.microsoft.com/office/drawing/2014/main" id="{0FB16198-C4DD-4148-81C3-DC683076BF9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3F82377-9561-424C-B95B-736B1BF7633C}" type="slidenum">
              <a:rPr lang="en-US" altLang="en-US" sz="1400" b="0"/>
              <a:pPr>
                <a:spcBef>
                  <a:spcPct val="0"/>
                </a:spcBef>
              </a:pPr>
              <a:t>59</a:t>
            </a:fld>
            <a:endParaRPr lang="en-US" altLang="en-US" sz="1400" b="0"/>
          </a:p>
        </p:txBody>
      </p:sp>
      <p:sp>
        <p:nvSpPr>
          <p:cNvPr id="65539" name="Rectangle 2">
            <a:extLst>
              <a:ext uri="{FF2B5EF4-FFF2-40B4-BE49-F238E27FC236}">
                <a16:creationId xmlns:a16="http://schemas.microsoft.com/office/drawing/2014/main" id="{083A42B9-3B17-48C5-8C49-64522761FBEC}"/>
              </a:ext>
            </a:extLst>
          </p:cNvPr>
          <p:cNvSpPr>
            <a:spLocks noGrp="1" noChangeArrowheads="1"/>
          </p:cNvSpPr>
          <p:nvPr>
            <p:ph type="title"/>
          </p:nvPr>
        </p:nvSpPr>
        <p:spPr/>
        <p:txBody>
          <a:bodyPr/>
          <a:lstStyle/>
          <a:p>
            <a:r>
              <a:rPr lang="en-GB" altLang="en-US">
                <a:cs typeface="Times" panose="02020603050405020304" pitchFamily="18" charset="0"/>
              </a:rPr>
              <a:t>Concepts that Define Object Orientation</a:t>
            </a:r>
            <a:r>
              <a:rPr lang="en-US" altLang="en-US"/>
              <a:t> </a:t>
            </a:r>
          </a:p>
        </p:txBody>
      </p:sp>
      <p:sp>
        <p:nvSpPr>
          <p:cNvPr id="65540" name="Rectangle 3">
            <a:extLst>
              <a:ext uri="{FF2B5EF4-FFF2-40B4-BE49-F238E27FC236}">
                <a16:creationId xmlns:a16="http://schemas.microsoft.com/office/drawing/2014/main" id="{09F34F85-77A4-418F-83D0-9BCBA4EF6912}"/>
              </a:ext>
            </a:extLst>
          </p:cNvPr>
          <p:cNvSpPr>
            <a:spLocks noGrp="1" noChangeArrowheads="1"/>
          </p:cNvSpPr>
          <p:nvPr>
            <p:ph type="body" idx="1"/>
          </p:nvPr>
        </p:nvSpPr>
        <p:spPr/>
        <p:txBody>
          <a:bodyPr/>
          <a:lstStyle/>
          <a:p>
            <a:pPr marL="0" indent="0">
              <a:lnSpc>
                <a:spcPct val="90000"/>
              </a:lnSpc>
            </a:pPr>
            <a:r>
              <a:rPr lang="en-US" altLang="en-US" sz="2000"/>
              <a:t>Necessary for a system or language to be OO</a:t>
            </a:r>
          </a:p>
          <a:p>
            <a:pPr lvl="1">
              <a:lnSpc>
                <a:spcPct val="90000"/>
              </a:lnSpc>
            </a:pPr>
            <a:r>
              <a:rPr lang="en-US" altLang="en-US" sz="2000"/>
              <a:t>Identity</a:t>
            </a:r>
          </a:p>
          <a:p>
            <a:pPr lvl="2">
              <a:lnSpc>
                <a:spcPct val="90000"/>
              </a:lnSpc>
            </a:pPr>
            <a:r>
              <a:rPr lang="en-US" altLang="en-US" sz="2000"/>
              <a:t>Each object is distinct from each other object, and can be referred to</a:t>
            </a:r>
          </a:p>
          <a:p>
            <a:pPr lvl="2">
              <a:lnSpc>
                <a:spcPct val="90000"/>
              </a:lnSpc>
            </a:pPr>
            <a:r>
              <a:rPr lang="en-US" altLang="en-US" sz="2000"/>
              <a:t>Two objects are distinct even if they have the same data</a:t>
            </a:r>
          </a:p>
          <a:p>
            <a:pPr lvl="1">
              <a:lnSpc>
                <a:spcPct val="90000"/>
              </a:lnSpc>
            </a:pPr>
            <a:r>
              <a:rPr lang="en-US" altLang="en-US" sz="2000"/>
              <a:t>Classes</a:t>
            </a:r>
          </a:p>
          <a:p>
            <a:pPr lvl="2">
              <a:lnSpc>
                <a:spcPct val="90000"/>
              </a:lnSpc>
            </a:pPr>
            <a:r>
              <a:rPr lang="en-US" altLang="en-US" sz="2000"/>
              <a:t>The code is organized using classes, each of which describes a set of objects</a:t>
            </a:r>
          </a:p>
          <a:p>
            <a:pPr lvl="1">
              <a:lnSpc>
                <a:spcPct val="90000"/>
              </a:lnSpc>
            </a:pPr>
            <a:r>
              <a:rPr lang="en-US" altLang="en-US" sz="2000"/>
              <a:t>Inheritance</a:t>
            </a:r>
          </a:p>
          <a:p>
            <a:pPr lvl="2">
              <a:lnSpc>
                <a:spcPct val="90000"/>
              </a:lnSpc>
            </a:pPr>
            <a:r>
              <a:rPr lang="en-US" altLang="en-US" sz="2000"/>
              <a:t>The mechanism </a:t>
            </a:r>
            <a:r>
              <a:rPr lang="en-GB" altLang="en-US" sz="2000">
                <a:cs typeface="Times" panose="02020603050405020304" pitchFamily="18" charset="0"/>
              </a:rPr>
              <a:t>where features in a hierarchy inherit from superclasses to subclasses</a:t>
            </a:r>
            <a:endParaRPr lang="en-US" altLang="en-US" sz="2000"/>
          </a:p>
          <a:p>
            <a:pPr lvl="1">
              <a:lnSpc>
                <a:spcPct val="90000"/>
              </a:lnSpc>
            </a:pPr>
            <a:r>
              <a:rPr lang="en-US" altLang="en-US" sz="2000"/>
              <a:t>Polymorphism</a:t>
            </a:r>
          </a:p>
          <a:p>
            <a:pPr lvl="2">
              <a:lnSpc>
                <a:spcPct val="90000"/>
              </a:lnSpc>
            </a:pPr>
            <a:r>
              <a:rPr lang="en-GB" altLang="en-US" sz="2000">
                <a:cs typeface="Times" panose="02020603050405020304" pitchFamily="18" charset="0"/>
              </a:rPr>
              <a:t>The mechanism by which several methods can have the same name and implement the same abstract operation.</a:t>
            </a:r>
            <a:r>
              <a:rPr lang="en-US" altLang="en-US" sz="200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DB818D96-D744-4F2D-B7FC-7D0C4A9D3E2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4C8C2776-A20F-4206-A13A-86D69C7B8AE1}" type="slidenum">
              <a:rPr lang="en-US" altLang="en-US" sz="1400" b="0"/>
              <a:pPr>
                <a:spcBef>
                  <a:spcPct val="0"/>
                </a:spcBef>
              </a:pPr>
              <a:t>6</a:t>
            </a:fld>
            <a:endParaRPr lang="en-US" altLang="en-US" sz="1400" b="0"/>
          </a:p>
        </p:txBody>
      </p:sp>
      <p:sp>
        <p:nvSpPr>
          <p:cNvPr id="9219" name="Rectangle 2">
            <a:extLst>
              <a:ext uri="{FF2B5EF4-FFF2-40B4-BE49-F238E27FC236}">
                <a16:creationId xmlns:a16="http://schemas.microsoft.com/office/drawing/2014/main" id="{49B70DF6-3E7E-4CDC-A20F-225642AAE389}"/>
              </a:ext>
            </a:extLst>
          </p:cNvPr>
          <p:cNvSpPr>
            <a:spLocks noGrp="1" noChangeArrowheads="1"/>
          </p:cNvSpPr>
          <p:nvPr>
            <p:ph type="title"/>
          </p:nvPr>
        </p:nvSpPr>
        <p:spPr/>
        <p:txBody>
          <a:bodyPr/>
          <a:lstStyle/>
          <a:p>
            <a:r>
              <a:rPr lang="en-US" altLang="en-US"/>
              <a:t>The Nature of Software</a:t>
            </a:r>
          </a:p>
        </p:txBody>
      </p:sp>
      <p:sp>
        <p:nvSpPr>
          <p:cNvPr id="9220" name="Rectangle 3">
            <a:extLst>
              <a:ext uri="{FF2B5EF4-FFF2-40B4-BE49-F238E27FC236}">
                <a16:creationId xmlns:a16="http://schemas.microsoft.com/office/drawing/2014/main" id="{5F96D808-E379-4085-B68F-5072B3C31747}"/>
              </a:ext>
            </a:extLst>
          </p:cNvPr>
          <p:cNvSpPr>
            <a:spLocks noGrp="1" noChangeArrowheads="1"/>
          </p:cNvSpPr>
          <p:nvPr>
            <p:ph type="body" idx="1"/>
          </p:nvPr>
        </p:nvSpPr>
        <p:spPr/>
        <p:txBody>
          <a:bodyPr/>
          <a:lstStyle/>
          <a:p>
            <a:pPr marL="0" indent="0"/>
            <a:r>
              <a:rPr lang="en-US" altLang="en-US"/>
              <a:t>Conclusions</a:t>
            </a:r>
          </a:p>
          <a:p>
            <a:pPr lvl="1"/>
            <a:r>
              <a:rPr lang="en-US" altLang="en-US"/>
              <a:t>Much software has poor design and is getting worse</a:t>
            </a:r>
          </a:p>
          <a:p>
            <a:pPr lvl="1"/>
            <a:r>
              <a:rPr lang="en-US" altLang="en-US"/>
              <a:t>Demand for software is high and rising</a:t>
            </a:r>
          </a:p>
          <a:p>
            <a:pPr lvl="1"/>
            <a:r>
              <a:rPr lang="en-US" altLang="en-US"/>
              <a:t>We are in a perpetual ‘software crisis’</a:t>
            </a:r>
          </a:p>
          <a:p>
            <a:pPr lvl="1"/>
            <a:r>
              <a:rPr lang="en-US" altLang="en-US"/>
              <a:t>We have to learn to ‘engineer’ software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a:extLst>
              <a:ext uri="{FF2B5EF4-FFF2-40B4-BE49-F238E27FC236}">
                <a16:creationId xmlns:a16="http://schemas.microsoft.com/office/drawing/2014/main" id="{62C08DD0-BCC6-42B9-929D-29E2E284C53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994687A-88C3-4FF4-8C14-F09C6C41C3A4}" type="slidenum">
              <a:rPr lang="en-US" altLang="en-US" sz="1400" b="0"/>
              <a:pPr>
                <a:spcBef>
                  <a:spcPct val="0"/>
                </a:spcBef>
              </a:pPr>
              <a:t>60</a:t>
            </a:fld>
            <a:endParaRPr lang="en-US" altLang="en-US" sz="1400" b="0"/>
          </a:p>
        </p:txBody>
      </p:sp>
      <p:sp>
        <p:nvSpPr>
          <p:cNvPr id="66563" name="Rectangle 2">
            <a:extLst>
              <a:ext uri="{FF2B5EF4-FFF2-40B4-BE49-F238E27FC236}">
                <a16:creationId xmlns:a16="http://schemas.microsoft.com/office/drawing/2014/main" id="{89C69AA7-ABD7-4ADB-8FED-219C13BE5002}"/>
              </a:ext>
            </a:extLst>
          </p:cNvPr>
          <p:cNvSpPr>
            <a:spLocks noGrp="1" noChangeArrowheads="1"/>
          </p:cNvSpPr>
          <p:nvPr>
            <p:ph type="title"/>
          </p:nvPr>
        </p:nvSpPr>
        <p:spPr/>
        <p:txBody>
          <a:bodyPr/>
          <a:lstStyle/>
          <a:p>
            <a:r>
              <a:rPr lang="en-US" altLang="en-US"/>
              <a:t>Other Key Concepts</a:t>
            </a:r>
          </a:p>
        </p:txBody>
      </p:sp>
      <p:sp>
        <p:nvSpPr>
          <p:cNvPr id="66564" name="Rectangle 3">
            <a:extLst>
              <a:ext uri="{FF2B5EF4-FFF2-40B4-BE49-F238E27FC236}">
                <a16:creationId xmlns:a16="http://schemas.microsoft.com/office/drawing/2014/main" id="{96F8CAC3-1D33-41C3-931E-4D9FA54FA719}"/>
              </a:ext>
            </a:extLst>
          </p:cNvPr>
          <p:cNvSpPr>
            <a:spLocks noGrp="1" noChangeArrowheads="1"/>
          </p:cNvSpPr>
          <p:nvPr>
            <p:ph type="body" idx="1"/>
          </p:nvPr>
        </p:nvSpPr>
        <p:spPr/>
        <p:txBody>
          <a:bodyPr/>
          <a:lstStyle/>
          <a:p>
            <a:pPr marL="0" indent="0"/>
            <a:r>
              <a:rPr lang="en-US" altLang="en-US" sz="2000"/>
              <a:t>Abstraction</a:t>
            </a:r>
          </a:p>
          <a:p>
            <a:pPr lvl="1"/>
            <a:r>
              <a:rPr lang="en-US" altLang="en-US" sz="2000"/>
              <a:t>Object -&gt; something in the world</a:t>
            </a:r>
          </a:p>
          <a:p>
            <a:pPr lvl="1"/>
            <a:r>
              <a:rPr lang="en-US" altLang="en-US" sz="2000"/>
              <a:t>Class -&gt; objects</a:t>
            </a:r>
          </a:p>
          <a:p>
            <a:pPr lvl="1"/>
            <a:r>
              <a:rPr lang="en-US" altLang="en-US" sz="2000"/>
              <a:t>Superclass -&gt; subclasses</a:t>
            </a:r>
          </a:p>
          <a:p>
            <a:pPr lvl="1"/>
            <a:r>
              <a:rPr lang="en-US" altLang="en-US" sz="2000"/>
              <a:t>Operation -&gt; methods</a:t>
            </a:r>
          </a:p>
          <a:p>
            <a:pPr lvl="1"/>
            <a:r>
              <a:rPr lang="en-US" altLang="en-US" sz="2000"/>
              <a:t>Attributes and associations -&gt; instance variables</a:t>
            </a:r>
          </a:p>
          <a:p>
            <a:pPr marL="0" indent="0"/>
            <a:r>
              <a:rPr lang="en-US" altLang="en-US" sz="2000"/>
              <a:t>Modularity</a:t>
            </a:r>
          </a:p>
          <a:p>
            <a:pPr lvl="1"/>
            <a:r>
              <a:rPr lang="en-US" altLang="en-US" sz="2000"/>
              <a:t>Code can be constructed entirely of classes</a:t>
            </a:r>
          </a:p>
          <a:p>
            <a:pPr marL="0" indent="0"/>
            <a:r>
              <a:rPr lang="en-US" altLang="en-US" sz="2000"/>
              <a:t>Encapsulation</a:t>
            </a:r>
          </a:p>
          <a:p>
            <a:pPr lvl="1"/>
            <a:r>
              <a:rPr lang="en-US" altLang="en-US" sz="2000"/>
              <a:t>Details can be hidden in classes</a:t>
            </a:r>
          </a:p>
          <a:p>
            <a:pPr lvl="1"/>
            <a:r>
              <a:rPr lang="en-GB" altLang="en-US" sz="2000">
                <a:cs typeface="Times" panose="02020603050405020304" pitchFamily="18" charset="0"/>
              </a:rPr>
              <a:t>This gives rise to </a:t>
            </a:r>
            <a:r>
              <a:rPr lang="en-GB" altLang="en-US" sz="2000" i="1">
                <a:cs typeface="Times" panose="02020603050405020304" pitchFamily="18" charset="0"/>
              </a:rPr>
              <a:t>information hiding</a:t>
            </a:r>
            <a:r>
              <a:rPr lang="en-GB" altLang="en-US" sz="2000">
                <a:cs typeface="Times" panose="02020603050405020304" pitchFamily="18" charset="0"/>
              </a:rPr>
              <a:t>: </a:t>
            </a:r>
          </a:p>
          <a:p>
            <a:pPr lvl="2"/>
            <a:r>
              <a:rPr lang="en-GB" altLang="en-US" sz="2000">
                <a:cs typeface="Times" panose="02020603050405020304" pitchFamily="18" charset="0"/>
              </a:rPr>
              <a:t>Programmers do not need to know all the details of a class</a:t>
            </a:r>
            <a:r>
              <a:rPr lang="en-US" altLang="en-US" sz="2000"/>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a:extLst>
              <a:ext uri="{FF2B5EF4-FFF2-40B4-BE49-F238E27FC236}">
                <a16:creationId xmlns:a16="http://schemas.microsoft.com/office/drawing/2014/main" id="{5B12AB4A-1860-4AC6-8C51-D9D67C1602F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478CC59C-CAFA-445D-AEA5-2E07A2348E7C}" type="slidenum">
              <a:rPr lang="en-US" altLang="en-US" sz="1400" b="0"/>
              <a:pPr>
                <a:spcBef>
                  <a:spcPct val="0"/>
                </a:spcBef>
              </a:pPr>
              <a:t>61</a:t>
            </a:fld>
            <a:endParaRPr lang="en-US" altLang="en-US" sz="1400" b="0"/>
          </a:p>
        </p:txBody>
      </p:sp>
      <p:sp>
        <p:nvSpPr>
          <p:cNvPr id="67587" name="Rectangle 2">
            <a:extLst>
              <a:ext uri="{FF2B5EF4-FFF2-40B4-BE49-F238E27FC236}">
                <a16:creationId xmlns:a16="http://schemas.microsoft.com/office/drawing/2014/main" id="{17016071-7312-436D-A9DD-6442B9CC2DA2}"/>
              </a:ext>
            </a:extLst>
          </p:cNvPr>
          <p:cNvSpPr>
            <a:spLocks noGrp="1" noChangeArrowheads="1"/>
          </p:cNvSpPr>
          <p:nvPr>
            <p:ph type="title"/>
          </p:nvPr>
        </p:nvSpPr>
        <p:spPr/>
        <p:txBody>
          <a:bodyPr/>
          <a:lstStyle/>
          <a:p>
            <a:r>
              <a:rPr lang="en-US" altLang="en-US"/>
              <a:t>The Basics of Java</a:t>
            </a:r>
          </a:p>
        </p:txBody>
      </p:sp>
      <p:sp>
        <p:nvSpPr>
          <p:cNvPr id="67588" name="Rectangle 3">
            <a:extLst>
              <a:ext uri="{FF2B5EF4-FFF2-40B4-BE49-F238E27FC236}">
                <a16:creationId xmlns:a16="http://schemas.microsoft.com/office/drawing/2014/main" id="{87A3CEE7-9B20-46C9-B915-08C4872268CE}"/>
              </a:ext>
            </a:extLst>
          </p:cNvPr>
          <p:cNvSpPr>
            <a:spLocks noGrp="1" noChangeArrowheads="1"/>
          </p:cNvSpPr>
          <p:nvPr>
            <p:ph type="body" idx="1"/>
          </p:nvPr>
        </p:nvSpPr>
        <p:spPr>
          <a:xfrm>
            <a:off x="1066800" y="1066800"/>
            <a:ext cx="7543800" cy="5105400"/>
          </a:xfrm>
        </p:spPr>
        <p:txBody>
          <a:bodyPr/>
          <a:lstStyle/>
          <a:p>
            <a:pPr marL="0" indent="0">
              <a:lnSpc>
                <a:spcPct val="90000"/>
              </a:lnSpc>
            </a:pPr>
            <a:r>
              <a:rPr lang="en-US" altLang="en-US" sz="2000"/>
              <a:t>History</a:t>
            </a:r>
          </a:p>
          <a:p>
            <a:pPr lvl="1">
              <a:lnSpc>
                <a:spcPct val="90000"/>
              </a:lnSpc>
            </a:pPr>
            <a:r>
              <a:rPr lang="en-GB" altLang="en-US" sz="2000">
                <a:cs typeface="Times" panose="02020603050405020304" pitchFamily="18" charset="0"/>
              </a:rPr>
              <a:t>The first object oriented programming language was Simula-67</a:t>
            </a:r>
            <a:r>
              <a:rPr lang="en-US" altLang="en-US" sz="2000"/>
              <a:t> </a:t>
            </a:r>
          </a:p>
          <a:p>
            <a:pPr lvl="2">
              <a:lnSpc>
                <a:spcPct val="90000"/>
              </a:lnSpc>
            </a:pPr>
            <a:r>
              <a:rPr lang="en-GB" altLang="en-US" sz="2000">
                <a:cs typeface="Times" panose="02020603050405020304" pitchFamily="18" charset="0"/>
              </a:rPr>
              <a:t>designed to allow programmers to write simulation programs </a:t>
            </a:r>
          </a:p>
          <a:p>
            <a:pPr lvl="1">
              <a:lnSpc>
                <a:spcPct val="90000"/>
              </a:lnSpc>
            </a:pPr>
            <a:r>
              <a:rPr lang="en-GB" altLang="en-US" sz="2000">
                <a:cs typeface="Times" panose="02020603050405020304" pitchFamily="18" charset="0"/>
              </a:rPr>
              <a:t>In the early 1980’s</a:t>
            </a:r>
            <a:r>
              <a:rPr lang="en-US" altLang="en-US" sz="2000">
                <a:cs typeface="Times" panose="02020603050405020304" pitchFamily="18" charset="0"/>
              </a:rPr>
              <a:t>, </a:t>
            </a:r>
            <a:r>
              <a:rPr lang="en-GB" altLang="en-US" sz="2000">
                <a:cs typeface="Times" panose="02020603050405020304" pitchFamily="18" charset="0"/>
              </a:rPr>
              <a:t>Smalltalk was developed at Xerox PARC </a:t>
            </a:r>
          </a:p>
          <a:p>
            <a:pPr lvl="2">
              <a:lnSpc>
                <a:spcPct val="90000"/>
              </a:lnSpc>
            </a:pPr>
            <a:r>
              <a:rPr lang="en-GB" altLang="en-US" sz="2000">
                <a:cs typeface="Times" panose="02020603050405020304" pitchFamily="18" charset="0"/>
              </a:rPr>
              <a:t>New syntax</a:t>
            </a:r>
            <a:r>
              <a:rPr lang="en-US" altLang="en-US" sz="2000">
                <a:cs typeface="Times" panose="02020603050405020304" pitchFamily="18" charset="0"/>
              </a:rPr>
              <a:t>, </a:t>
            </a:r>
            <a:r>
              <a:rPr lang="en-GB" altLang="en-US" sz="2000">
                <a:cs typeface="Times" panose="02020603050405020304" pitchFamily="18" charset="0"/>
              </a:rPr>
              <a:t>large open-source</a:t>
            </a:r>
            <a:r>
              <a:rPr lang="en-US" altLang="en-US" sz="2000">
                <a:cs typeface="Times" panose="02020603050405020304" pitchFamily="18" charset="0"/>
              </a:rPr>
              <a:t> </a:t>
            </a:r>
            <a:r>
              <a:rPr lang="en-GB" altLang="en-US" sz="2000">
                <a:cs typeface="Times" panose="02020603050405020304" pitchFamily="18" charset="0"/>
              </a:rPr>
              <a:t>library of reusable code, bytecode, platform independence, garbage collection.</a:t>
            </a:r>
          </a:p>
          <a:p>
            <a:pPr lvl="1">
              <a:lnSpc>
                <a:spcPct val="90000"/>
              </a:lnSpc>
            </a:pPr>
            <a:r>
              <a:rPr lang="en-GB" altLang="en-US" sz="2000">
                <a:cs typeface="Times" panose="02020603050405020304" pitchFamily="18" charset="0"/>
              </a:rPr>
              <a:t>late 1980’s</a:t>
            </a:r>
            <a:r>
              <a:rPr lang="en-US" altLang="en-US" sz="2000">
                <a:cs typeface="Times" panose="02020603050405020304" pitchFamily="18" charset="0"/>
              </a:rPr>
              <a:t>, </a:t>
            </a:r>
            <a:r>
              <a:rPr lang="en-GB" altLang="en-US" sz="2000">
                <a:cs typeface="Times" panose="02020603050405020304" pitchFamily="18" charset="0"/>
              </a:rPr>
              <a:t>C++ was developed by B. Stroustrup, </a:t>
            </a:r>
          </a:p>
          <a:p>
            <a:pPr lvl="2">
              <a:lnSpc>
                <a:spcPct val="90000"/>
              </a:lnSpc>
            </a:pPr>
            <a:r>
              <a:rPr lang="en-GB" altLang="en-US" sz="2000">
                <a:cs typeface="Times" panose="02020603050405020304" pitchFamily="18" charset="0"/>
              </a:rPr>
              <a:t>Recognized the advantages of OO but also recognized that there were tremendous numbers of C programmers</a:t>
            </a:r>
          </a:p>
          <a:p>
            <a:pPr lvl="1">
              <a:lnSpc>
                <a:spcPct val="90000"/>
              </a:lnSpc>
            </a:pPr>
            <a:r>
              <a:rPr lang="en-GB" altLang="en-US" sz="2000">
                <a:cs typeface="Times" panose="02020603050405020304" pitchFamily="18" charset="0"/>
              </a:rPr>
              <a:t>In 1991, engineers at Sun Microsystems started a project to design a language that could be used in consumer ‘smart devices’: Oak</a:t>
            </a:r>
            <a:r>
              <a:rPr lang="en-US" altLang="en-US" sz="2000"/>
              <a:t> </a:t>
            </a:r>
          </a:p>
          <a:p>
            <a:pPr lvl="2" algn="just">
              <a:lnSpc>
                <a:spcPct val="90000"/>
              </a:lnSpc>
            </a:pPr>
            <a:r>
              <a:rPr lang="en-GB" altLang="en-US" sz="2000">
                <a:cs typeface="Times" panose="02020603050405020304" pitchFamily="18" charset="0"/>
              </a:rPr>
              <a:t>When the Internet gained popularity, Sun saw an opportunity to exploit the technology. </a:t>
            </a:r>
          </a:p>
          <a:p>
            <a:pPr lvl="2" algn="just">
              <a:lnSpc>
                <a:spcPct val="90000"/>
              </a:lnSpc>
            </a:pPr>
            <a:r>
              <a:rPr lang="en-GB" altLang="en-US" sz="2000">
                <a:cs typeface="Times" panose="02020603050405020304" pitchFamily="18" charset="0"/>
              </a:rPr>
              <a:t>The new language, renamed Java, was formally presented in 1995 at the SunWorld ’95 conference.</a:t>
            </a:r>
            <a:endParaRPr lang="en-US" altLang="en-US" sz="20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5">
            <a:extLst>
              <a:ext uri="{FF2B5EF4-FFF2-40B4-BE49-F238E27FC236}">
                <a16:creationId xmlns:a16="http://schemas.microsoft.com/office/drawing/2014/main" id="{FF7DBF05-A486-44EE-A736-D448EA6DF77E}"/>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6D70588A-6C57-4401-B79E-79B88BD40513}" type="slidenum">
              <a:rPr lang="en-US" altLang="en-US" sz="1400" b="0"/>
              <a:pPr>
                <a:spcBef>
                  <a:spcPct val="0"/>
                </a:spcBef>
              </a:pPr>
              <a:t>62</a:t>
            </a:fld>
            <a:endParaRPr lang="en-US" altLang="en-US" sz="1400" b="0"/>
          </a:p>
        </p:txBody>
      </p:sp>
      <p:sp>
        <p:nvSpPr>
          <p:cNvPr id="68611" name="Rectangle 2">
            <a:extLst>
              <a:ext uri="{FF2B5EF4-FFF2-40B4-BE49-F238E27FC236}">
                <a16:creationId xmlns:a16="http://schemas.microsoft.com/office/drawing/2014/main" id="{F48D12E8-5B38-4965-B6FB-7A74194DD367}"/>
              </a:ext>
            </a:extLst>
          </p:cNvPr>
          <p:cNvSpPr>
            <a:spLocks noGrp="1" noChangeArrowheads="1"/>
          </p:cNvSpPr>
          <p:nvPr>
            <p:ph type="title"/>
          </p:nvPr>
        </p:nvSpPr>
        <p:spPr/>
        <p:txBody>
          <a:bodyPr/>
          <a:lstStyle/>
          <a:p>
            <a:r>
              <a:rPr lang="en-US" altLang="en-US"/>
              <a:t>Java documentation</a:t>
            </a:r>
          </a:p>
        </p:txBody>
      </p:sp>
      <p:sp>
        <p:nvSpPr>
          <p:cNvPr id="68612" name="Rectangle 3">
            <a:extLst>
              <a:ext uri="{FF2B5EF4-FFF2-40B4-BE49-F238E27FC236}">
                <a16:creationId xmlns:a16="http://schemas.microsoft.com/office/drawing/2014/main" id="{555A3045-332F-4D6B-93F6-6DF8CCB133AE}"/>
              </a:ext>
            </a:extLst>
          </p:cNvPr>
          <p:cNvSpPr>
            <a:spLocks noGrp="1" noChangeArrowheads="1"/>
          </p:cNvSpPr>
          <p:nvPr>
            <p:ph type="body" idx="1"/>
          </p:nvPr>
        </p:nvSpPr>
        <p:spPr/>
        <p:txBody>
          <a:bodyPr/>
          <a:lstStyle/>
          <a:p>
            <a:pPr marL="0" indent="0"/>
            <a:r>
              <a:rPr lang="en-US" altLang="en-US"/>
              <a:t>Looking up classes and methods is an essential skill</a:t>
            </a:r>
          </a:p>
          <a:p>
            <a:pPr lvl="1"/>
            <a:r>
              <a:rPr lang="en-US" altLang="en-US"/>
              <a:t>Looking up unknown classes and methods will get you a long way towards understanding code</a:t>
            </a:r>
          </a:p>
          <a:p>
            <a:pPr marL="0" indent="0"/>
            <a:r>
              <a:rPr lang="en-US" altLang="en-US"/>
              <a:t>Java documentation can be automatically generated by a program called Javadoc</a:t>
            </a:r>
          </a:p>
          <a:p>
            <a:pPr lvl="1"/>
            <a:r>
              <a:rPr lang="en-US" altLang="en-US"/>
              <a:t>Documentation is generated from the code and its comments</a:t>
            </a:r>
          </a:p>
          <a:p>
            <a:pPr lvl="1"/>
            <a:r>
              <a:rPr lang="en-US" altLang="en-US"/>
              <a:t>You should format your comments</a:t>
            </a:r>
          </a:p>
          <a:p>
            <a:pPr lvl="2"/>
            <a:r>
              <a:rPr lang="en-US" altLang="en-US"/>
              <a:t>These may include embedded html</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5">
            <a:extLst>
              <a:ext uri="{FF2B5EF4-FFF2-40B4-BE49-F238E27FC236}">
                <a16:creationId xmlns:a16="http://schemas.microsoft.com/office/drawing/2014/main" id="{C6AE9F55-E2EF-4E18-B730-C9698F07B6B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450BE958-A52E-4D98-B44D-B3707EC53A29}" type="slidenum">
              <a:rPr lang="en-US" altLang="en-US" sz="1400" b="0"/>
              <a:pPr>
                <a:spcBef>
                  <a:spcPct val="0"/>
                </a:spcBef>
              </a:pPr>
              <a:t>63</a:t>
            </a:fld>
            <a:endParaRPr lang="en-US" altLang="en-US" sz="1400" b="0"/>
          </a:p>
        </p:txBody>
      </p:sp>
      <p:sp>
        <p:nvSpPr>
          <p:cNvPr id="69635" name="Rectangle 1026">
            <a:extLst>
              <a:ext uri="{FF2B5EF4-FFF2-40B4-BE49-F238E27FC236}">
                <a16:creationId xmlns:a16="http://schemas.microsoft.com/office/drawing/2014/main" id="{C68738E0-E2E8-4E5C-89BC-02AB6E091D4F}"/>
              </a:ext>
            </a:extLst>
          </p:cNvPr>
          <p:cNvSpPr>
            <a:spLocks noGrp="1" noChangeArrowheads="1"/>
          </p:cNvSpPr>
          <p:nvPr>
            <p:ph type="title"/>
          </p:nvPr>
        </p:nvSpPr>
        <p:spPr/>
        <p:txBody>
          <a:bodyPr/>
          <a:lstStyle/>
          <a:p>
            <a:r>
              <a:rPr lang="en-US" altLang="en-US"/>
              <a:t>Overview of Java</a:t>
            </a:r>
          </a:p>
        </p:txBody>
      </p:sp>
      <p:sp>
        <p:nvSpPr>
          <p:cNvPr id="69636" name="Rectangle 1027">
            <a:extLst>
              <a:ext uri="{FF2B5EF4-FFF2-40B4-BE49-F238E27FC236}">
                <a16:creationId xmlns:a16="http://schemas.microsoft.com/office/drawing/2014/main" id="{8E764F15-D456-4335-91CD-A0435306BD48}"/>
              </a:ext>
            </a:extLst>
          </p:cNvPr>
          <p:cNvSpPr>
            <a:spLocks noGrp="1" noChangeArrowheads="1"/>
          </p:cNvSpPr>
          <p:nvPr>
            <p:ph type="body" idx="1"/>
          </p:nvPr>
        </p:nvSpPr>
        <p:spPr/>
        <p:txBody>
          <a:bodyPr/>
          <a:lstStyle/>
          <a:p>
            <a:pPr marL="0" indent="0"/>
            <a:r>
              <a:rPr lang="en-US" altLang="en-US" dirty="0"/>
              <a:t>The next few slides will remind you of several key Java features</a:t>
            </a:r>
          </a:p>
          <a:p>
            <a:pPr lvl="1"/>
            <a:r>
              <a:rPr lang="en-US" altLang="en-US" dirty="0">
                <a:solidFill>
                  <a:schemeClr val="accent2"/>
                </a:solidFill>
                <a:hlinkClick r:id="rId2"/>
              </a:rPr>
              <a:t>https://www.oracle.com/java/technologies</a:t>
            </a:r>
            <a:r>
              <a:rPr lang="en-US" altLang="en-US" dirty="0">
                <a:solidFill>
                  <a:schemeClr val="accent2"/>
                </a:solidFill>
              </a:rPr>
              <a:t>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5">
            <a:extLst>
              <a:ext uri="{FF2B5EF4-FFF2-40B4-BE49-F238E27FC236}">
                <a16:creationId xmlns:a16="http://schemas.microsoft.com/office/drawing/2014/main" id="{487FF2C9-0EDC-4679-8933-BC307B30C37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5B997B04-F6B6-45A2-AF56-76541E81561E}" type="slidenum">
              <a:rPr lang="en-US" altLang="en-US" sz="1400" b="0"/>
              <a:pPr>
                <a:spcBef>
                  <a:spcPct val="0"/>
                </a:spcBef>
              </a:pPr>
              <a:t>64</a:t>
            </a:fld>
            <a:endParaRPr lang="en-US" altLang="en-US" sz="1400" b="0"/>
          </a:p>
        </p:txBody>
      </p:sp>
      <p:sp>
        <p:nvSpPr>
          <p:cNvPr id="70659" name="Rectangle 2">
            <a:extLst>
              <a:ext uri="{FF2B5EF4-FFF2-40B4-BE49-F238E27FC236}">
                <a16:creationId xmlns:a16="http://schemas.microsoft.com/office/drawing/2014/main" id="{C637E7CD-D70A-4B03-8D39-0DA8586DC5A8}"/>
              </a:ext>
            </a:extLst>
          </p:cNvPr>
          <p:cNvSpPr>
            <a:spLocks noGrp="1" noChangeArrowheads="1"/>
          </p:cNvSpPr>
          <p:nvPr>
            <p:ph type="title"/>
          </p:nvPr>
        </p:nvSpPr>
        <p:spPr/>
        <p:txBody>
          <a:bodyPr/>
          <a:lstStyle/>
          <a:p>
            <a:r>
              <a:rPr lang="en-US" altLang="en-US"/>
              <a:t>Characters and Strings</a:t>
            </a:r>
          </a:p>
        </p:txBody>
      </p:sp>
      <p:sp>
        <p:nvSpPr>
          <p:cNvPr id="70660" name="Rectangle 3">
            <a:extLst>
              <a:ext uri="{FF2B5EF4-FFF2-40B4-BE49-F238E27FC236}">
                <a16:creationId xmlns:a16="http://schemas.microsoft.com/office/drawing/2014/main" id="{F080A4A5-0637-4C52-96E2-B415823AA966}"/>
              </a:ext>
            </a:extLst>
          </p:cNvPr>
          <p:cNvSpPr>
            <a:spLocks noGrp="1" noChangeArrowheads="1"/>
          </p:cNvSpPr>
          <p:nvPr>
            <p:ph type="body" idx="1"/>
          </p:nvPr>
        </p:nvSpPr>
        <p:spPr/>
        <p:txBody>
          <a:bodyPr/>
          <a:lstStyle/>
          <a:p>
            <a:pPr marL="0" indent="0"/>
            <a:r>
              <a:rPr lang="en-US" altLang="en-US" b="0">
                <a:latin typeface="Courier" pitchFamily="49" charset="0"/>
              </a:rPr>
              <a:t>Character</a:t>
            </a:r>
            <a:r>
              <a:rPr lang="en-US" altLang="en-US"/>
              <a:t> is a class representing Unicode characters</a:t>
            </a:r>
          </a:p>
          <a:p>
            <a:pPr lvl="1"/>
            <a:r>
              <a:rPr lang="en-US" altLang="en-US"/>
              <a:t>More than a byte each</a:t>
            </a:r>
          </a:p>
          <a:p>
            <a:pPr lvl="1"/>
            <a:r>
              <a:rPr lang="en-US" altLang="en-US"/>
              <a:t>Represent any world language</a:t>
            </a:r>
          </a:p>
          <a:p>
            <a:pPr lvl="1"/>
            <a:endParaRPr lang="en-US" altLang="en-US"/>
          </a:p>
          <a:p>
            <a:pPr marL="0" indent="0"/>
            <a:r>
              <a:rPr lang="en-US" altLang="en-US" b="0">
                <a:latin typeface="Courier" pitchFamily="49" charset="0"/>
              </a:rPr>
              <a:t>char</a:t>
            </a:r>
            <a:r>
              <a:rPr lang="en-US" altLang="en-US"/>
              <a:t> is a primitive data type containing a Unicode character</a:t>
            </a:r>
          </a:p>
          <a:p>
            <a:pPr marL="0" indent="0"/>
            <a:endParaRPr lang="en-US" altLang="en-US"/>
          </a:p>
          <a:p>
            <a:pPr marL="0" indent="0"/>
            <a:r>
              <a:rPr lang="en-US" altLang="en-US" b="0">
                <a:latin typeface="Courier" pitchFamily="49" charset="0"/>
              </a:rPr>
              <a:t>String</a:t>
            </a:r>
            <a:r>
              <a:rPr lang="en-US" altLang="en-US"/>
              <a:t> is a class containing collections of characters</a:t>
            </a:r>
          </a:p>
          <a:p>
            <a:pPr lvl="1"/>
            <a:r>
              <a:rPr lang="en-US" altLang="en-US"/>
              <a:t>+ is the operator used to concatenate strings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5">
            <a:extLst>
              <a:ext uri="{FF2B5EF4-FFF2-40B4-BE49-F238E27FC236}">
                <a16:creationId xmlns:a16="http://schemas.microsoft.com/office/drawing/2014/main" id="{937C54AC-0014-42A5-B7ED-DAEB222AA11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C42A25B-9A33-4000-B093-77104F40E03F}" type="slidenum">
              <a:rPr lang="en-US" altLang="en-US" sz="1400" b="0"/>
              <a:pPr>
                <a:spcBef>
                  <a:spcPct val="0"/>
                </a:spcBef>
              </a:pPr>
              <a:t>65</a:t>
            </a:fld>
            <a:endParaRPr lang="en-US" altLang="en-US" sz="1400" b="0"/>
          </a:p>
        </p:txBody>
      </p:sp>
      <p:sp>
        <p:nvSpPr>
          <p:cNvPr id="71683" name="Rectangle 2">
            <a:extLst>
              <a:ext uri="{FF2B5EF4-FFF2-40B4-BE49-F238E27FC236}">
                <a16:creationId xmlns:a16="http://schemas.microsoft.com/office/drawing/2014/main" id="{D381B55E-0EFD-4269-96D6-B2E22969A522}"/>
              </a:ext>
            </a:extLst>
          </p:cNvPr>
          <p:cNvSpPr>
            <a:spLocks noGrp="1" noChangeArrowheads="1"/>
          </p:cNvSpPr>
          <p:nvPr>
            <p:ph type="title"/>
          </p:nvPr>
        </p:nvSpPr>
        <p:spPr/>
        <p:txBody>
          <a:bodyPr/>
          <a:lstStyle/>
          <a:p>
            <a:r>
              <a:rPr lang="en-US" altLang="en-US"/>
              <a:t>Arrays and Collections</a:t>
            </a:r>
          </a:p>
        </p:txBody>
      </p:sp>
      <p:sp>
        <p:nvSpPr>
          <p:cNvPr id="71684" name="Rectangle 3">
            <a:extLst>
              <a:ext uri="{FF2B5EF4-FFF2-40B4-BE49-F238E27FC236}">
                <a16:creationId xmlns:a16="http://schemas.microsoft.com/office/drawing/2014/main" id="{7DE17355-1BDD-4019-B6AF-8400BA852FE7}"/>
              </a:ext>
            </a:extLst>
          </p:cNvPr>
          <p:cNvSpPr>
            <a:spLocks noGrp="1" noChangeArrowheads="1"/>
          </p:cNvSpPr>
          <p:nvPr>
            <p:ph type="body" idx="1"/>
          </p:nvPr>
        </p:nvSpPr>
        <p:spPr/>
        <p:txBody>
          <a:bodyPr/>
          <a:lstStyle/>
          <a:p>
            <a:pPr marL="0" indent="0"/>
            <a:r>
              <a:rPr lang="en-US" altLang="en-US" sz="2000"/>
              <a:t>Arrays are of fixed size and lack methods to manipulate them</a:t>
            </a:r>
          </a:p>
          <a:p>
            <a:pPr marL="0" indent="0"/>
            <a:endParaRPr lang="en-US" altLang="en-US" sz="2000"/>
          </a:p>
          <a:p>
            <a:pPr marL="0" indent="0"/>
            <a:r>
              <a:rPr lang="en-US" altLang="en-US" sz="2000">
                <a:latin typeface="Courier" pitchFamily="49" charset="0"/>
              </a:rPr>
              <a:t>Vector</a:t>
            </a:r>
            <a:r>
              <a:rPr lang="en-US" altLang="en-US" sz="2000"/>
              <a:t> is the most widely used class to hold a collection of other objects</a:t>
            </a:r>
          </a:p>
          <a:p>
            <a:pPr lvl="1"/>
            <a:r>
              <a:rPr lang="en-US" altLang="en-US" sz="2000"/>
              <a:t>More powerful than arrays, but less efficient</a:t>
            </a:r>
          </a:p>
          <a:p>
            <a:pPr marL="0" indent="0"/>
            <a:endParaRPr lang="en-US" altLang="en-US" sz="2000"/>
          </a:p>
          <a:p>
            <a:pPr marL="0" indent="0"/>
            <a:r>
              <a:rPr lang="en-US" altLang="en-US" sz="2000">
                <a:latin typeface="Courier" pitchFamily="49" charset="0"/>
              </a:rPr>
              <a:t>Iterator</a:t>
            </a:r>
            <a:r>
              <a:rPr lang="en-US" altLang="en-US" sz="2000"/>
              <a:t>s are used to access members of </a:t>
            </a:r>
            <a:r>
              <a:rPr lang="en-US" altLang="en-US" sz="2000">
                <a:latin typeface="Courier" pitchFamily="49" charset="0"/>
              </a:rPr>
              <a:t>Vector</a:t>
            </a:r>
            <a:r>
              <a:rPr lang="en-US" altLang="en-US" sz="2000"/>
              <a:t>s</a:t>
            </a:r>
          </a:p>
          <a:p>
            <a:pPr lvl="1"/>
            <a:r>
              <a:rPr lang="en-US" altLang="en-US" sz="2000">
                <a:latin typeface="Courier" pitchFamily="49" charset="0"/>
              </a:rPr>
              <a:t>Enumeration</a:t>
            </a:r>
            <a:r>
              <a:rPr lang="en-US" altLang="en-US" sz="2000"/>
              <a:t>s were formally used, but were more complex</a:t>
            </a:r>
          </a:p>
          <a:p>
            <a:pPr lvl="2">
              <a:buFontTx/>
              <a:buNone/>
            </a:pPr>
            <a:r>
              <a:rPr lang="en-US" altLang="en-US" sz="1600">
                <a:latin typeface="Courier" pitchFamily="49" charset="0"/>
              </a:rPr>
              <a:t>v = new Vector();</a:t>
            </a:r>
          </a:p>
          <a:p>
            <a:pPr lvl="2">
              <a:buFontTx/>
              <a:buNone/>
            </a:pPr>
            <a:endParaRPr lang="en-US" altLang="en-US" sz="1600">
              <a:latin typeface="Courier" pitchFamily="49" charset="0"/>
            </a:endParaRPr>
          </a:p>
          <a:p>
            <a:pPr lvl="2">
              <a:buFontTx/>
              <a:buNone/>
            </a:pPr>
            <a:r>
              <a:rPr lang="en-US" altLang="en-US" sz="1600">
                <a:latin typeface="Courier" pitchFamily="49" charset="0"/>
              </a:rPr>
              <a:t>Iterator i = v.iterator();</a:t>
            </a:r>
          </a:p>
          <a:p>
            <a:pPr lvl="2">
              <a:buFontTx/>
              <a:buNone/>
            </a:pPr>
            <a:r>
              <a:rPr lang="en-US" altLang="en-US" sz="1600">
                <a:latin typeface="Courier" pitchFamily="49" charset="0"/>
              </a:rPr>
              <a:t>while(i.hasNext())</a:t>
            </a:r>
          </a:p>
          <a:p>
            <a:pPr lvl="2">
              <a:buFontTx/>
              <a:buNone/>
            </a:pPr>
            <a:r>
              <a:rPr lang="en-US" altLang="en-US" sz="1600">
                <a:latin typeface="Courier" pitchFamily="49" charset="0"/>
              </a:rPr>
              <a:t>{</a:t>
            </a:r>
          </a:p>
          <a:p>
            <a:pPr lvl="2">
              <a:buFontTx/>
              <a:buNone/>
            </a:pPr>
            <a:r>
              <a:rPr lang="en-US" altLang="en-US" sz="1600">
                <a:latin typeface="Courier" pitchFamily="49" charset="0"/>
              </a:rPr>
              <a:t>   aMethod(v.next());</a:t>
            </a:r>
          </a:p>
          <a:p>
            <a:pPr lvl="2">
              <a:buFontTx/>
              <a:buNone/>
            </a:pPr>
            <a:r>
              <a:rPr lang="en-US" altLang="en-US" sz="1600">
                <a:latin typeface="Courier" pitchFamily="49" charset="0"/>
              </a:rPr>
              <a:t>}</a:t>
            </a:r>
            <a:endParaRPr lang="en-US" altLang="en-US" sz="1600" b="1">
              <a:latin typeface="Courier" pitchFamily="49"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5">
            <a:extLst>
              <a:ext uri="{FF2B5EF4-FFF2-40B4-BE49-F238E27FC236}">
                <a16:creationId xmlns:a16="http://schemas.microsoft.com/office/drawing/2014/main" id="{5D11184A-AF89-4F30-8EB2-49BD059E981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F5E7C12F-061C-4F49-BB32-24E3C6EB3621}" type="slidenum">
              <a:rPr lang="en-US" altLang="en-US" sz="1400" b="0"/>
              <a:pPr>
                <a:spcBef>
                  <a:spcPct val="0"/>
                </a:spcBef>
              </a:pPr>
              <a:t>66</a:t>
            </a:fld>
            <a:endParaRPr lang="en-US" altLang="en-US" sz="1400" b="0"/>
          </a:p>
        </p:txBody>
      </p:sp>
      <p:sp>
        <p:nvSpPr>
          <p:cNvPr id="72707" name="Rectangle 2">
            <a:extLst>
              <a:ext uri="{FF2B5EF4-FFF2-40B4-BE49-F238E27FC236}">
                <a16:creationId xmlns:a16="http://schemas.microsoft.com/office/drawing/2014/main" id="{458C79BD-49E0-4E23-872F-CC113B2E5BFA}"/>
              </a:ext>
            </a:extLst>
          </p:cNvPr>
          <p:cNvSpPr>
            <a:spLocks noGrp="1" noChangeArrowheads="1"/>
          </p:cNvSpPr>
          <p:nvPr>
            <p:ph type="title"/>
          </p:nvPr>
        </p:nvSpPr>
        <p:spPr/>
        <p:txBody>
          <a:bodyPr/>
          <a:lstStyle/>
          <a:p>
            <a:r>
              <a:rPr lang="en-US" altLang="en-US"/>
              <a:t>Casting</a:t>
            </a:r>
          </a:p>
        </p:txBody>
      </p:sp>
      <p:sp>
        <p:nvSpPr>
          <p:cNvPr id="72708" name="Rectangle 3">
            <a:extLst>
              <a:ext uri="{FF2B5EF4-FFF2-40B4-BE49-F238E27FC236}">
                <a16:creationId xmlns:a16="http://schemas.microsoft.com/office/drawing/2014/main" id="{035B6C76-FDDC-4C5F-986C-E4A59E37275B}"/>
              </a:ext>
            </a:extLst>
          </p:cNvPr>
          <p:cNvSpPr>
            <a:spLocks noGrp="1" noChangeArrowheads="1"/>
          </p:cNvSpPr>
          <p:nvPr>
            <p:ph type="body" idx="1"/>
          </p:nvPr>
        </p:nvSpPr>
        <p:spPr/>
        <p:txBody>
          <a:bodyPr/>
          <a:lstStyle/>
          <a:p>
            <a:pPr marL="0" indent="0"/>
            <a:r>
              <a:rPr lang="en-US" altLang="en-US"/>
              <a:t>Java is very strict about types</a:t>
            </a:r>
          </a:p>
          <a:p>
            <a:pPr lvl="1"/>
            <a:r>
              <a:rPr lang="en-US" altLang="en-US"/>
              <a:t>If a variable is declared to have the type X, you can only invoke operations on it that are defined in class X or its superclasses</a:t>
            </a:r>
          </a:p>
          <a:p>
            <a:pPr lvl="2"/>
            <a:r>
              <a:rPr lang="en-US" altLang="en-US"/>
              <a:t>Even though an instance of a </a:t>
            </a:r>
            <a:r>
              <a:rPr lang="en-US" altLang="en-US" i="1"/>
              <a:t>subclass</a:t>
            </a:r>
            <a:r>
              <a:rPr lang="en-US" altLang="en-US"/>
              <a:t> of X may be actually stored in the variable</a:t>
            </a:r>
          </a:p>
          <a:p>
            <a:pPr lvl="1"/>
            <a:r>
              <a:rPr lang="en-US" altLang="en-US"/>
              <a:t>If you </a:t>
            </a:r>
            <a:r>
              <a:rPr lang="en-US" altLang="en-US" i="1"/>
              <a:t>know</a:t>
            </a:r>
            <a:r>
              <a:rPr lang="en-US" altLang="en-US"/>
              <a:t> an instance of a subclass is stored, then you can </a:t>
            </a:r>
            <a:r>
              <a:rPr lang="en-US" altLang="en-US" i="1"/>
              <a:t>cast</a:t>
            </a:r>
            <a:r>
              <a:rPr lang="en-US" altLang="en-US"/>
              <a:t> the variable to the subclass</a:t>
            </a:r>
          </a:p>
          <a:p>
            <a:pPr lvl="2"/>
            <a:r>
              <a:rPr lang="en-US" altLang="en-US"/>
              <a:t>E.g. if I know a </a:t>
            </a:r>
            <a:r>
              <a:rPr lang="en-US" altLang="en-US">
                <a:latin typeface="Courier" pitchFamily="49" charset="0"/>
              </a:rPr>
              <a:t>Vector</a:t>
            </a:r>
            <a:r>
              <a:rPr lang="en-US" altLang="en-US"/>
              <a:t> contains instances of </a:t>
            </a:r>
            <a:r>
              <a:rPr lang="en-US" altLang="en-US">
                <a:latin typeface="Courier" pitchFamily="49" charset="0"/>
              </a:rPr>
              <a:t>String</a:t>
            </a:r>
            <a:r>
              <a:rPr lang="en-US" altLang="en-US"/>
              <a:t>, I can get the next element of its </a:t>
            </a:r>
            <a:r>
              <a:rPr lang="en-US" altLang="en-US">
                <a:latin typeface="Courier" pitchFamily="49" charset="0"/>
              </a:rPr>
              <a:t>Iterator</a:t>
            </a:r>
            <a:r>
              <a:rPr lang="en-US" altLang="en-US"/>
              <a:t> using:</a:t>
            </a:r>
          </a:p>
          <a:p>
            <a:pPr lvl="2">
              <a:buFontTx/>
              <a:buNone/>
            </a:pPr>
            <a:r>
              <a:rPr lang="en-US" altLang="en-US">
                <a:latin typeface="Courier" pitchFamily="49" charset="0"/>
              </a:rPr>
              <a:t>		(String)iterator.next();</a:t>
            </a:r>
            <a:endParaRPr lang="en-US" alt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5">
            <a:extLst>
              <a:ext uri="{FF2B5EF4-FFF2-40B4-BE49-F238E27FC236}">
                <a16:creationId xmlns:a16="http://schemas.microsoft.com/office/drawing/2014/main" id="{8C2807FC-7E92-4942-9517-A94F7395C659}"/>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6558EA7-64F6-455F-B11A-556DCC2A9FEE}" type="slidenum">
              <a:rPr lang="en-US" altLang="en-US" sz="1400" b="0"/>
              <a:pPr>
                <a:spcBef>
                  <a:spcPct val="0"/>
                </a:spcBef>
              </a:pPr>
              <a:t>67</a:t>
            </a:fld>
            <a:endParaRPr lang="en-US" altLang="en-US" sz="1400" b="0"/>
          </a:p>
        </p:txBody>
      </p:sp>
      <p:sp>
        <p:nvSpPr>
          <p:cNvPr id="73731" name="Rectangle 2">
            <a:extLst>
              <a:ext uri="{FF2B5EF4-FFF2-40B4-BE49-F238E27FC236}">
                <a16:creationId xmlns:a16="http://schemas.microsoft.com/office/drawing/2014/main" id="{C4AAFBBA-92CD-4E95-B563-7EA7377AA7CA}"/>
              </a:ext>
            </a:extLst>
          </p:cNvPr>
          <p:cNvSpPr>
            <a:spLocks noGrp="1" noChangeArrowheads="1"/>
          </p:cNvSpPr>
          <p:nvPr>
            <p:ph type="title"/>
          </p:nvPr>
        </p:nvSpPr>
        <p:spPr/>
        <p:txBody>
          <a:bodyPr/>
          <a:lstStyle/>
          <a:p>
            <a:r>
              <a:rPr lang="en-US" altLang="en-US"/>
              <a:t>Exceptions</a:t>
            </a:r>
          </a:p>
        </p:txBody>
      </p:sp>
      <p:sp>
        <p:nvSpPr>
          <p:cNvPr id="73732" name="Rectangle 3">
            <a:extLst>
              <a:ext uri="{FF2B5EF4-FFF2-40B4-BE49-F238E27FC236}">
                <a16:creationId xmlns:a16="http://schemas.microsoft.com/office/drawing/2014/main" id="{79477EC5-8990-4010-92E2-A4B8BF173704}"/>
              </a:ext>
            </a:extLst>
          </p:cNvPr>
          <p:cNvSpPr>
            <a:spLocks noGrp="1" noChangeArrowheads="1"/>
          </p:cNvSpPr>
          <p:nvPr>
            <p:ph type="body" idx="1"/>
          </p:nvPr>
        </p:nvSpPr>
        <p:spPr/>
        <p:txBody>
          <a:bodyPr/>
          <a:lstStyle/>
          <a:p>
            <a:pPr marL="0" indent="0"/>
            <a:r>
              <a:rPr lang="en-US" altLang="en-US"/>
              <a:t>Anything that can go wrong should result in the raising of an Exception</a:t>
            </a:r>
          </a:p>
          <a:p>
            <a:pPr lvl="1"/>
            <a:r>
              <a:rPr lang="en-US" altLang="en-US">
                <a:latin typeface="Courier" pitchFamily="49" charset="0"/>
              </a:rPr>
              <a:t>Exception</a:t>
            </a:r>
            <a:r>
              <a:rPr lang="en-US" altLang="en-US"/>
              <a:t> is a class with many subclasses for specific things that can go wrong</a:t>
            </a:r>
          </a:p>
          <a:p>
            <a:pPr marL="0" indent="0"/>
            <a:r>
              <a:rPr lang="en-US" altLang="en-US"/>
              <a:t>Use a try - catch block to trap an exception</a:t>
            </a:r>
          </a:p>
          <a:p>
            <a:pPr lvl="2">
              <a:buFontTx/>
              <a:buNone/>
            </a:pPr>
            <a:r>
              <a:rPr lang="en-US" altLang="en-US" sz="1800">
                <a:latin typeface="Courier" pitchFamily="49" charset="0"/>
              </a:rPr>
              <a:t>try</a:t>
            </a:r>
          </a:p>
          <a:p>
            <a:pPr lvl="2">
              <a:buFontTx/>
              <a:buNone/>
            </a:pPr>
            <a:r>
              <a:rPr lang="en-US" altLang="en-US" sz="1800">
                <a:latin typeface="Courier" pitchFamily="49" charset="0"/>
              </a:rPr>
              <a:t>{</a:t>
            </a:r>
          </a:p>
          <a:p>
            <a:pPr lvl="2">
              <a:buFontTx/>
              <a:buNone/>
            </a:pPr>
            <a:r>
              <a:rPr lang="en-US" altLang="en-US" sz="1800">
                <a:latin typeface="Courier" pitchFamily="49" charset="0"/>
              </a:rPr>
              <a:t>   // some code</a:t>
            </a:r>
          </a:p>
          <a:p>
            <a:pPr lvl="2">
              <a:buFontTx/>
              <a:buNone/>
            </a:pPr>
            <a:r>
              <a:rPr lang="en-US" altLang="en-US" sz="1800">
                <a:latin typeface="Courier" pitchFamily="49" charset="0"/>
              </a:rPr>
              <a:t>}</a:t>
            </a:r>
          </a:p>
          <a:p>
            <a:pPr lvl="2">
              <a:buFontTx/>
              <a:buNone/>
            </a:pPr>
            <a:r>
              <a:rPr lang="en-US" altLang="en-US" sz="1800">
                <a:latin typeface="Courier" pitchFamily="49" charset="0"/>
              </a:rPr>
              <a:t>catch (ArithmeticException e)</a:t>
            </a:r>
          </a:p>
          <a:p>
            <a:pPr lvl="2">
              <a:buFontTx/>
              <a:buNone/>
            </a:pPr>
            <a:r>
              <a:rPr lang="en-US" altLang="en-US" sz="1800">
                <a:latin typeface="Courier" pitchFamily="49" charset="0"/>
              </a:rPr>
              <a:t>{</a:t>
            </a:r>
          </a:p>
          <a:p>
            <a:pPr lvl="2">
              <a:buFontTx/>
              <a:buNone/>
            </a:pPr>
            <a:r>
              <a:rPr lang="en-US" altLang="en-US" sz="1800">
                <a:latin typeface="Courier" pitchFamily="49" charset="0"/>
              </a:rPr>
              <a:t>  // code to handle division by zero</a:t>
            </a:r>
          </a:p>
          <a:p>
            <a:pPr lvl="2">
              <a:buFontTx/>
              <a:buNone/>
            </a:pPr>
            <a:r>
              <a:rPr lang="en-US" altLang="en-US" sz="1800">
                <a:latin typeface="Courier" pitchFamily="49" charset="0"/>
              </a:rPr>
              <a:t>}</a:t>
            </a:r>
            <a:endParaRPr lang="en-US"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5">
            <a:extLst>
              <a:ext uri="{FF2B5EF4-FFF2-40B4-BE49-F238E27FC236}">
                <a16:creationId xmlns:a16="http://schemas.microsoft.com/office/drawing/2014/main" id="{A139BED1-2851-4466-8818-EE98AA9F94D9}"/>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C5CAA914-AE33-458A-8683-33E145D9C988}" type="slidenum">
              <a:rPr lang="en-US" altLang="en-US" sz="1400" b="0"/>
              <a:pPr>
                <a:spcBef>
                  <a:spcPct val="0"/>
                </a:spcBef>
              </a:pPr>
              <a:t>68</a:t>
            </a:fld>
            <a:endParaRPr lang="en-US" altLang="en-US" sz="1400" b="0"/>
          </a:p>
        </p:txBody>
      </p:sp>
      <p:sp>
        <p:nvSpPr>
          <p:cNvPr id="74755" name="Rectangle 2">
            <a:extLst>
              <a:ext uri="{FF2B5EF4-FFF2-40B4-BE49-F238E27FC236}">
                <a16:creationId xmlns:a16="http://schemas.microsoft.com/office/drawing/2014/main" id="{336372B7-803B-4A52-A215-C801F4702BFB}"/>
              </a:ext>
            </a:extLst>
          </p:cNvPr>
          <p:cNvSpPr>
            <a:spLocks noGrp="1" noChangeArrowheads="1"/>
          </p:cNvSpPr>
          <p:nvPr>
            <p:ph type="title"/>
          </p:nvPr>
        </p:nvSpPr>
        <p:spPr/>
        <p:txBody>
          <a:bodyPr/>
          <a:lstStyle/>
          <a:p>
            <a:r>
              <a:rPr lang="en-US" altLang="en-US"/>
              <a:t>Interfaces</a:t>
            </a:r>
          </a:p>
        </p:txBody>
      </p:sp>
      <p:sp>
        <p:nvSpPr>
          <p:cNvPr id="74756" name="Rectangle 3">
            <a:extLst>
              <a:ext uri="{FF2B5EF4-FFF2-40B4-BE49-F238E27FC236}">
                <a16:creationId xmlns:a16="http://schemas.microsoft.com/office/drawing/2014/main" id="{D2997AB1-EEB4-4816-8633-EFCA9C2952B3}"/>
              </a:ext>
            </a:extLst>
          </p:cNvPr>
          <p:cNvSpPr>
            <a:spLocks noGrp="1" noChangeArrowheads="1"/>
          </p:cNvSpPr>
          <p:nvPr>
            <p:ph type="body" idx="1"/>
          </p:nvPr>
        </p:nvSpPr>
        <p:spPr/>
        <p:txBody>
          <a:bodyPr/>
          <a:lstStyle/>
          <a:p>
            <a:pPr marL="0" indent="0">
              <a:lnSpc>
                <a:spcPct val="90000"/>
              </a:lnSpc>
            </a:pPr>
            <a:r>
              <a:rPr lang="en-US" altLang="en-US"/>
              <a:t>Like abstract classes, but cannot have executable statements</a:t>
            </a:r>
          </a:p>
          <a:p>
            <a:pPr lvl="1">
              <a:lnSpc>
                <a:spcPct val="90000"/>
              </a:lnSpc>
            </a:pPr>
            <a:r>
              <a:rPr lang="en-US" altLang="en-US"/>
              <a:t>Define a set of operations that make sense in several classes</a:t>
            </a:r>
          </a:p>
          <a:p>
            <a:pPr lvl="1">
              <a:lnSpc>
                <a:spcPct val="90000"/>
              </a:lnSpc>
            </a:pPr>
            <a:r>
              <a:rPr lang="en-US" altLang="en-US"/>
              <a:t>Abstract Data Types</a:t>
            </a:r>
          </a:p>
          <a:p>
            <a:pPr marL="0" indent="0">
              <a:lnSpc>
                <a:spcPct val="90000"/>
              </a:lnSpc>
            </a:pPr>
            <a:r>
              <a:rPr lang="en-US" altLang="en-US"/>
              <a:t>A class can implement any number of interfaces</a:t>
            </a:r>
          </a:p>
          <a:p>
            <a:pPr lvl="1">
              <a:lnSpc>
                <a:spcPct val="90000"/>
              </a:lnSpc>
            </a:pPr>
            <a:r>
              <a:rPr lang="en-US" altLang="en-US"/>
              <a:t>It must have concrete methods for the operations</a:t>
            </a:r>
          </a:p>
          <a:p>
            <a:pPr marL="0" indent="0">
              <a:lnSpc>
                <a:spcPct val="90000"/>
              </a:lnSpc>
            </a:pPr>
            <a:r>
              <a:rPr lang="en-US" altLang="en-US"/>
              <a:t>You can declare the type of a variable to be an interface</a:t>
            </a:r>
          </a:p>
          <a:p>
            <a:pPr lvl="1">
              <a:lnSpc>
                <a:spcPct val="90000"/>
              </a:lnSpc>
            </a:pPr>
            <a:r>
              <a:rPr lang="en-US" altLang="en-US"/>
              <a:t>This is just like declaring the type to be an abstract class</a:t>
            </a:r>
          </a:p>
          <a:p>
            <a:pPr marL="0" indent="0">
              <a:lnSpc>
                <a:spcPct val="90000"/>
              </a:lnSpc>
            </a:pPr>
            <a:r>
              <a:rPr lang="en-US" altLang="en-US"/>
              <a:t>Important interfaces in Java’s library include</a:t>
            </a:r>
          </a:p>
          <a:p>
            <a:pPr lvl="1">
              <a:lnSpc>
                <a:spcPct val="90000"/>
              </a:lnSpc>
            </a:pPr>
            <a:r>
              <a:rPr lang="en-US" altLang="en-US">
                <a:latin typeface="Courier" pitchFamily="49" charset="0"/>
              </a:rPr>
              <a:t>Runnable, Collection, Iterator, Comparable, Cloneable</a:t>
            </a:r>
            <a:endParaRPr lang="en-US" alt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5">
            <a:extLst>
              <a:ext uri="{FF2B5EF4-FFF2-40B4-BE49-F238E27FC236}">
                <a16:creationId xmlns:a16="http://schemas.microsoft.com/office/drawing/2014/main" id="{34E4DFA0-A5A6-4CE7-BE29-42FD19654E5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D686A99-1925-4EC7-B70B-953F29E4074C}" type="slidenum">
              <a:rPr lang="en-US" altLang="en-US" sz="1400" b="0"/>
              <a:pPr>
                <a:spcBef>
                  <a:spcPct val="0"/>
                </a:spcBef>
              </a:pPr>
              <a:t>69</a:t>
            </a:fld>
            <a:endParaRPr lang="en-US" altLang="en-US" sz="1400" b="0"/>
          </a:p>
        </p:txBody>
      </p:sp>
      <p:sp>
        <p:nvSpPr>
          <p:cNvPr id="75779" name="Rectangle 2">
            <a:extLst>
              <a:ext uri="{FF2B5EF4-FFF2-40B4-BE49-F238E27FC236}">
                <a16:creationId xmlns:a16="http://schemas.microsoft.com/office/drawing/2014/main" id="{8BE29495-2399-46D4-9206-166632F5E62F}"/>
              </a:ext>
            </a:extLst>
          </p:cNvPr>
          <p:cNvSpPr>
            <a:spLocks noGrp="1" noChangeArrowheads="1"/>
          </p:cNvSpPr>
          <p:nvPr>
            <p:ph type="title"/>
          </p:nvPr>
        </p:nvSpPr>
        <p:spPr/>
        <p:txBody>
          <a:bodyPr/>
          <a:lstStyle/>
          <a:p>
            <a:r>
              <a:rPr lang="en-US" altLang="en-US"/>
              <a:t>Packages and importing</a:t>
            </a:r>
          </a:p>
        </p:txBody>
      </p:sp>
      <p:sp>
        <p:nvSpPr>
          <p:cNvPr id="75780" name="Rectangle 3">
            <a:extLst>
              <a:ext uri="{FF2B5EF4-FFF2-40B4-BE49-F238E27FC236}">
                <a16:creationId xmlns:a16="http://schemas.microsoft.com/office/drawing/2014/main" id="{04DF306C-6D81-4373-979D-A74E189EE553}"/>
              </a:ext>
            </a:extLst>
          </p:cNvPr>
          <p:cNvSpPr>
            <a:spLocks noGrp="1" noChangeArrowheads="1"/>
          </p:cNvSpPr>
          <p:nvPr>
            <p:ph type="body" idx="1"/>
          </p:nvPr>
        </p:nvSpPr>
        <p:spPr/>
        <p:txBody>
          <a:bodyPr/>
          <a:lstStyle/>
          <a:p>
            <a:pPr marL="0" indent="0"/>
            <a:r>
              <a:rPr lang="en-US" altLang="en-US"/>
              <a:t>A package combines related classes into subsystems</a:t>
            </a:r>
          </a:p>
          <a:p>
            <a:pPr lvl="1"/>
            <a:r>
              <a:rPr lang="en-US" altLang="en-US"/>
              <a:t>All the classes in a particular directory</a:t>
            </a:r>
          </a:p>
          <a:p>
            <a:pPr lvl="1"/>
            <a:endParaRPr lang="en-US" altLang="en-US"/>
          </a:p>
          <a:p>
            <a:pPr marL="0" indent="0"/>
            <a:r>
              <a:rPr lang="en-US" altLang="en-US"/>
              <a:t>Classes in different packages can have the same name</a:t>
            </a:r>
          </a:p>
          <a:p>
            <a:pPr lvl="1"/>
            <a:r>
              <a:rPr lang="en-US" altLang="en-US"/>
              <a:t>Although not recommended</a:t>
            </a:r>
          </a:p>
          <a:p>
            <a:pPr lvl="1"/>
            <a:endParaRPr lang="en-US" altLang="en-US"/>
          </a:p>
          <a:p>
            <a:pPr marL="0" indent="0"/>
            <a:r>
              <a:rPr lang="en-US" altLang="en-US" i="1"/>
              <a:t>Importing </a:t>
            </a:r>
            <a:r>
              <a:rPr lang="en-US" altLang="en-US"/>
              <a:t>a package is done as follows:</a:t>
            </a:r>
          </a:p>
          <a:p>
            <a:pPr lvl="1">
              <a:buFontTx/>
              <a:buNone/>
            </a:pPr>
            <a:r>
              <a:rPr lang="en-GB" altLang="en-US">
                <a:latin typeface="Courier" pitchFamily="49" charset="0"/>
                <a:cs typeface="Times" panose="02020603050405020304" pitchFamily="18" charset="0"/>
              </a:rPr>
              <a:t>import finance.banking.accounts.*;</a:t>
            </a:r>
            <a:endParaRPr lang="en-US" altLang="en-US" b="1">
              <a:cs typeface="Times"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7A58A570-343D-4CCD-9B7D-9F05AF5D072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39E54D7-66D3-4903-AC62-3240C3E0ED6F}" type="slidenum">
              <a:rPr lang="en-US" altLang="en-US" sz="1400" b="0"/>
              <a:pPr>
                <a:spcBef>
                  <a:spcPct val="0"/>
                </a:spcBef>
              </a:pPr>
              <a:t>7</a:t>
            </a:fld>
            <a:endParaRPr lang="en-US" altLang="en-US" sz="1400" b="0"/>
          </a:p>
        </p:txBody>
      </p:sp>
      <p:sp>
        <p:nvSpPr>
          <p:cNvPr id="10243" name="Rectangle 2">
            <a:extLst>
              <a:ext uri="{FF2B5EF4-FFF2-40B4-BE49-F238E27FC236}">
                <a16:creationId xmlns:a16="http://schemas.microsoft.com/office/drawing/2014/main" id="{D1329210-8169-4B89-8868-1C9FA310E0C5}"/>
              </a:ext>
            </a:extLst>
          </p:cNvPr>
          <p:cNvSpPr>
            <a:spLocks noGrp="1" noChangeArrowheads="1"/>
          </p:cNvSpPr>
          <p:nvPr>
            <p:ph type="title"/>
          </p:nvPr>
        </p:nvSpPr>
        <p:spPr/>
        <p:txBody>
          <a:bodyPr/>
          <a:lstStyle/>
          <a:p>
            <a:r>
              <a:rPr lang="en-US" altLang="en-US"/>
              <a:t>Types of Software...</a:t>
            </a:r>
          </a:p>
        </p:txBody>
      </p:sp>
      <p:sp>
        <p:nvSpPr>
          <p:cNvPr id="10244" name="Rectangle 3">
            <a:extLst>
              <a:ext uri="{FF2B5EF4-FFF2-40B4-BE49-F238E27FC236}">
                <a16:creationId xmlns:a16="http://schemas.microsoft.com/office/drawing/2014/main" id="{9D23B1D9-8898-49AD-B57D-7319AFFC0892}"/>
              </a:ext>
            </a:extLst>
          </p:cNvPr>
          <p:cNvSpPr>
            <a:spLocks noGrp="1" noChangeArrowheads="1"/>
          </p:cNvSpPr>
          <p:nvPr>
            <p:ph type="body" idx="1"/>
          </p:nvPr>
        </p:nvSpPr>
        <p:spPr/>
        <p:txBody>
          <a:bodyPr/>
          <a:lstStyle/>
          <a:p>
            <a:pPr marL="0" indent="0"/>
            <a:r>
              <a:rPr lang="en-US" altLang="en-US"/>
              <a:t>Custom</a:t>
            </a:r>
          </a:p>
          <a:p>
            <a:pPr lvl="1"/>
            <a:r>
              <a:rPr lang="en-US" altLang="en-US"/>
              <a:t>For a specific customer</a:t>
            </a:r>
          </a:p>
          <a:p>
            <a:pPr marL="0" indent="0"/>
            <a:r>
              <a:rPr lang="en-US" altLang="en-US"/>
              <a:t>Generic</a:t>
            </a:r>
          </a:p>
          <a:p>
            <a:pPr lvl="1"/>
            <a:r>
              <a:rPr lang="en-US" altLang="en-US"/>
              <a:t>Sold on open market</a:t>
            </a:r>
          </a:p>
          <a:p>
            <a:pPr lvl="1"/>
            <a:r>
              <a:rPr lang="en-US" altLang="en-US"/>
              <a:t>Often called</a:t>
            </a:r>
          </a:p>
          <a:p>
            <a:pPr lvl="2"/>
            <a:r>
              <a:rPr lang="en-US" altLang="en-US"/>
              <a:t>COTS (Commercial Off The Shelf)</a:t>
            </a:r>
          </a:p>
          <a:p>
            <a:pPr lvl="2"/>
            <a:r>
              <a:rPr lang="en-US" altLang="en-US"/>
              <a:t>Shrink-wrapped</a:t>
            </a:r>
          </a:p>
          <a:p>
            <a:pPr marL="0" indent="0"/>
            <a:r>
              <a:rPr lang="en-US" altLang="en-US"/>
              <a:t>Embedded</a:t>
            </a:r>
          </a:p>
          <a:p>
            <a:pPr lvl="1"/>
            <a:r>
              <a:rPr lang="en-US" altLang="en-US"/>
              <a:t>Built into hardware</a:t>
            </a:r>
          </a:p>
          <a:p>
            <a:pPr lvl="1"/>
            <a:r>
              <a:rPr lang="en-US" altLang="en-US"/>
              <a:t>Hard to change</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5">
            <a:extLst>
              <a:ext uri="{FF2B5EF4-FFF2-40B4-BE49-F238E27FC236}">
                <a16:creationId xmlns:a16="http://schemas.microsoft.com/office/drawing/2014/main" id="{4E7551A5-29C0-42EE-8CED-2E29E61604F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A32F04D-1223-44AF-903B-7957C377E2A0}" type="slidenum">
              <a:rPr lang="en-US" altLang="en-US" sz="1400" b="0"/>
              <a:pPr>
                <a:spcBef>
                  <a:spcPct val="0"/>
                </a:spcBef>
              </a:pPr>
              <a:t>70</a:t>
            </a:fld>
            <a:endParaRPr lang="en-US" altLang="en-US" sz="1400" b="0"/>
          </a:p>
        </p:txBody>
      </p:sp>
      <p:sp>
        <p:nvSpPr>
          <p:cNvPr id="76803" name="Rectangle 2">
            <a:extLst>
              <a:ext uri="{FF2B5EF4-FFF2-40B4-BE49-F238E27FC236}">
                <a16:creationId xmlns:a16="http://schemas.microsoft.com/office/drawing/2014/main" id="{45BF2642-C8C2-4CBB-B65E-AA7DB9FC097D}"/>
              </a:ext>
            </a:extLst>
          </p:cNvPr>
          <p:cNvSpPr>
            <a:spLocks noGrp="1" noChangeArrowheads="1"/>
          </p:cNvSpPr>
          <p:nvPr>
            <p:ph type="title"/>
          </p:nvPr>
        </p:nvSpPr>
        <p:spPr/>
        <p:txBody>
          <a:bodyPr/>
          <a:lstStyle/>
          <a:p>
            <a:r>
              <a:rPr lang="en-US" altLang="en-US"/>
              <a:t>Access control</a:t>
            </a:r>
          </a:p>
        </p:txBody>
      </p:sp>
      <p:sp>
        <p:nvSpPr>
          <p:cNvPr id="76804" name="Rectangle 3">
            <a:extLst>
              <a:ext uri="{FF2B5EF4-FFF2-40B4-BE49-F238E27FC236}">
                <a16:creationId xmlns:a16="http://schemas.microsoft.com/office/drawing/2014/main" id="{86F818A0-5E49-4E1C-AAD3-11B9683993E1}"/>
              </a:ext>
            </a:extLst>
          </p:cNvPr>
          <p:cNvSpPr>
            <a:spLocks noGrp="1" noChangeArrowheads="1"/>
          </p:cNvSpPr>
          <p:nvPr>
            <p:ph type="body" idx="1"/>
          </p:nvPr>
        </p:nvSpPr>
        <p:spPr/>
        <p:txBody>
          <a:bodyPr/>
          <a:lstStyle/>
          <a:p>
            <a:pPr marL="0" indent="0"/>
            <a:r>
              <a:rPr lang="en-US" altLang="en-US"/>
              <a:t>Applies to methods and variables</a:t>
            </a:r>
          </a:p>
          <a:p>
            <a:pPr lvl="1"/>
            <a:r>
              <a:rPr lang="en-US" altLang="en-US">
                <a:latin typeface="Courier" pitchFamily="49" charset="0"/>
              </a:rPr>
              <a:t>public</a:t>
            </a:r>
            <a:endParaRPr lang="en-US" altLang="en-US"/>
          </a:p>
          <a:p>
            <a:pPr lvl="2"/>
            <a:r>
              <a:rPr lang="en-US" altLang="en-US"/>
              <a:t>Any class can access</a:t>
            </a:r>
          </a:p>
          <a:p>
            <a:pPr lvl="1"/>
            <a:r>
              <a:rPr lang="en-US" altLang="en-US">
                <a:latin typeface="Courier" pitchFamily="49" charset="0"/>
              </a:rPr>
              <a:t>protected</a:t>
            </a:r>
            <a:endParaRPr lang="en-US" altLang="en-US"/>
          </a:p>
          <a:p>
            <a:pPr lvl="2"/>
            <a:r>
              <a:rPr lang="en-US" altLang="en-US"/>
              <a:t>Only code in the package, or subclasses can access</a:t>
            </a:r>
          </a:p>
          <a:p>
            <a:pPr lvl="1"/>
            <a:r>
              <a:rPr lang="en-US" altLang="en-US"/>
              <a:t>(blank)</a:t>
            </a:r>
          </a:p>
          <a:p>
            <a:pPr lvl="2"/>
            <a:r>
              <a:rPr lang="en-US" altLang="en-US"/>
              <a:t>Only code in the package can access</a:t>
            </a:r>
          </a:p>
          <a:p>
            <a:pPr lvl="1"/>
            <a:r>
              <a:rPr lang="en-US" altLang="en-US">
                <a:latin typeface="Courier" pitchFamily="49" charset="0"/>
              </a:rPr>
              <a:t>private</a:t>
            </a:r>
            <a:endParaRPr lang="en-US" altLang="en-US"/>
          </a:p>
          <a:p>
            <a:pPr lvl="2"/>
            <a:r>
              <a:rPr lang="en-US" altLang="en-US"/>
              <a:t>Only code written in the class can access</a:t>
            </a:r>
          </a:p>
          <a:p>
            <a:pPr lvl="2"/>
            <a:r>
              <a:rPr lang="en-US" altLang="en-US"/>
              <a:t>Inheritance still occurs!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5">
            <a:extLst>
              <a:ext uri="{FF2B5EF4-FFF2-40B4-BE49-F238E27FC236}">
                <a16:creationId xmlns:a16="http://schemas.microsoft.com/office/drawing/2014/main" id="{FABB7029-A168-4A4A-B6CF-8C4FBCF26EA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01615A4-8719-4465-94A7-6B8E71BF9183}" type="slidenum">
              <a:rPr lang="en-US" altLang="en-US" sz="1400" b="0"/>
              <a:pPr>
                <a:spcBef>
                  <a:spcPct val="0"/>
                </a:spcBef>
              </a:pPr>
              <a:t>71</a:t>
            </a:fld>
            <a:endParaRPr lang="en-US" altLang="en-US" sz="1400" b="0"/>
          </a:p>
        </p:txBody>
      </p:sp>
      <p:sp>
        <p:nvSpPr>
          <p:cNvPr id="77827" name="Rectangle 2">
            <a:extLst>
              <a:ext uri="{FF2B5EF4-FFF2-40B4-BE49-F238E27FC236}">
                <a16:creationId xmlns:a16="http://schemas.microsoft.com/office/drawing/2014/main" id="{304D6C10-E5B7-4C0C-8A5D-007DB59D7076}"/>
              </a:ext>
            </a:extLst>
          </p:cNvPr>
          <p:cNvSpPr>
            <a:spLocks noGrp="1" noChangeArrowheads="1"/>
          </p:cNvSpPr>
          <p:nvPr>
            <p:ph type="title"/>
          </p:nvPr>
        </p:nvSpPr>
        <p:spPr/>
        <p:txBody>
          <a:bodyPr/>
          <a:lstStyle/>
          <a:p>
            <a:r>
              <a:rPr lang="en-US" altLang="en-US"/>
              <a:t>Threads and concurrency</a:t>
            </a:r>
          </a:p>
        </p:txBody>
      </p:sp>
      <p:sp>
        <p:nvSpPr>
          <p:cNvPr id="77828" name="Rectangle 3">
            <a:extLst>
              <a:ext uri="{FF2B5EF4-FFF2-40B4-BE49-F238E27FC236}">
                <a16:creationId xmlns:a16="http://schemas.microsoft.com/office/drawing/2014/main" id="{ED99ED89-05EB-4B31-947A-D61DAD1342D2}"/>
              </a:ext>
            </a:extLst>
          </p:cNvPr>
          <p:cNvSpPr>
            <a:spLocks noGrp="1" noChangeArrowheads="1"/>
          </p:cNvSpPr>
          <p:nvPr>
            <p:ph type="body" idx="1"/>
          </p:nvPr>
        </p:nvSpPr>
        <p:spPr/>
        <p:txBody>
          <a:bodyPr/>
          <a:lstStyle/>
          <a:p>
            <a:pPr marL="0" indent="0"/>
            <a:r>
              <a:rPr lang="en-US" altLang="en-US"/>
              <a:t>Thread:</a:t>
            </a:r>
          </a:p>
          <a:p>
            <a:pPr lvl="1"/>
            <a:r>
              <a:rPr lang="en-US" altLang="en-US"/>
              <a:t>Sequence of executing statements that can be running concurrently with other threads</a:t>
            </a:r>
          </a:p>
          <a:p>
            <a:pPr marL="0" indent="0"/>
            <a:r>
              <a:rPr lang="en-US" altLang="en-US"/>
              <a:t>To create a thread in Java:</a:t>
            </a:r>
          </a:p>
          <a:p>
            <a:pPr lvl="1"/>
            <a:r>
              <a:rPr lang="en-US" altLang="en-US"/>
              <a:t>1. Create a class implementing </a:t>
            </a:r>
            <a:r>
              <a:rPr lang="en-US" altLang="en-US">
                <a:latin typeface="Courier" pitchFamily="49" charset="0"/>
              </a:rPr>
              <a:t>Runnable</a:t>
            </a:r>
            <a:r>
              <a:rPr lang="en-US" altLang="en-US"/>
              <a:t> or extending </a:t>
            </a:r>
            <a:r>
              <a:rPr lang="en-US" altLang="en-US">
                <a:latin typeface="Courier" pitchFamily="49" charset="0"/>
              </a:rPr>
              <a:t>Thread</a:t>
            </a:r>
          </a:p>
          <a:p>
            <a:pPr lvl="1"/>
            <a:r>
              <a:rPr lang="en-US" altLang="en-US"/>
              <a:t>2. Implement the </a:t>
            </a:r>
            <a:r>
              <a:rPr lang="en-US" altLang="en-US">
                <a:latin typeface="Courier" pitchFamily="49" charset="0"/>
              </a:rPr>
              <a:t>run</a:t>
            </a:r>
            <a:r>
              <a:rPr lang="en-US" altLang="en-US"/>
              <a:t> method as a loop that does something for a period of time</a:t>
            </a:r>
          </a:p>
          <a:p>
            <a:pPr lvl="1"/>
            <a:r>
              <a:rPr lang="en-US" altLang="en-US"/>
              <a:t>3. Create an instance of this class</a:t>
            </a:r>
          </a:p>
          <a:p>
            <a:pPr lvl="1"/>
            <a:r>
              <a:rPr lang="en-US" altLang="en-US"/>
              <a:t>4. Invoke the </a:t>
            </a:r>
            <a:r>
              <a:rPr lang="en-US" altLang="en-US">
                <a:latin typeface="Courier" pitchFamily="49" charset="0"/>
              </a:rPr>
              <a:t>start</a:t>
            </a:r>
            <a:r>
              <a:rPr lang="en-US" altLang="en-US"/>
              <a:t> operation, which calls </a:t>
            </a:r>
            <a:r>
              <a:rPr lang="en-US" altLang="en-US">
                <a:latin typeface="Courier" pitchFamily="49" charset="0"/>
              </a:rPr>
              <a:t>run</a:t>
            </a:r>
          </a:p>
          <a:p>
            <a:pPr marL="0" indent="0"/>
            <a:endParaRPr lang="en-US" alt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5">
            <a:extLst>
              <a:ext uri="{FF2B5EF4-FFF2-40B4-BE49-F238E27FC236}">
                <a16:creationId xmlns:a16="http://schemas.microsoft.com/office/drawing/2014/main" id="{3B978247-8EB9-4629-8990-852427AE287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B7DDAD3-09C6-401E-8572-36B91D004A08}" type="slidenum">
              <a:rPr lang="en-US" altLang="en-US" sz="1400" b="0"/>
              <a:pPr>
                <a:spcBef>
                  <a:spcPct val="0"/>
                </a:spcBef>
              </a:pPr>
              <a:t>72</a:t>
            </a:fld>
            <a:endParaRPr lang="en-US" altLang="en-US" sz="1400" b="0"/>
          </a:p>
        </p:txBody>
      </p:sp>
      <p:sp>
        <p:nvSpPr>
          <p:cNvPr id="78851" name="Rectangle 2">
            <a:extLst>
              <a:ext uri="{FF2B5EF4-FFF2-40B4-BE49-F238E27FC236}">
                <a16:creationId xmlns:a16="http://schemas.microsoft.com/office/drawing/2014/main" id="{08CFA500-9501-4F74-8011-5A35FA312446}"/>
              </a:ext>
            </a:extLst>
          </p:cNvPr>
          <p:cNvSpPr>
            <a:spLocks noGrp="1" noChangeArrowheads="1"/>
          </p:cNvSpPr>
          <p:nvPr>
            <p:ph type="title"/>
          </p:nvPr>
        </p:nvSpPr>
        <p:spPr/>
        <p:txBody>
          <a:bodyPr/>
          <a:lstStyle/>
          <a:p>
            <a:r>
              <a:rPr lang="en-US" altLang="en-US"/>
              <a:t>Programming Style Guidelines</a:t>
            </a:r>
          </a:p>
        </p:txBody>
      </p:sp>
      <p:sp>
        <p:nvSpPr>
          <p:cNvPr id="78852" name="Rectangle 3">
            <a:extLst>
              <a:ext uri="{FF2B5EF4-FFF2-40B4-BE49-F238E27FC236}">
                <a16:creationId xmlns:a16="http://schemas.microsoft.com/office/drawing/2014/main" id="{E92E42D0-10A0-47A7-99B7-E36B296FCB88}"/>
              </a:ext>
            </a:extLst>
          </p:cNvPr>
          <p:cNvSpPr>
            <a:spLocks noGrp="1" noChangeArrowheads="1"/>
          </p:cNvSpPr>
          <p:nvPr>
            <p:ph type="body" idx="1"/>
          </p:nvPr>
        </p:nvSpPr>
        <p:spPr/>
        <p:txBody>
          <a:bodyPr/>
          <a:lstStyle/>
          <a:p>
            <a:pPr marL="0" indent="0"/>
            <a:r>
              <a:rPr lang="en-US" altLang="en-US"/>
              <a:t>Remember that programs are for people to read</a:t>
            </a:r>
          </a:p>
          <a:p>
            <a:pPr lvl="1"/>
            <a:r>
              <a:rPr lang="en-US" altLang="en-US"/>
              <a:t>Always choose the simpler alternative</a:t>
            </a:r>
          </a:p>
          <a:p>
            <a:pPr lvl="1"/>
            <a:r>
              <a:rPr lang="en-US" altLang="en-US"/>
              <a:t>Reject clever code that is hard to understand</a:t>
            </a:r>
          </a:p>
          <a:p>
            <a:pPr lvl="1"/>
            <a:r>
              <a:rPr lang="en-US" altLang="en-US"/>
              <a:t>Shorter code is not necessarily better</a:t>
            </a:r>
          </a:p>
          <a:p>
            <a:pPr lvl="1"/>
            <a:endParaRPr lang="en-US" altLang="en-US"/>
          </a:p>
          <a:p>
            <a:pPr marL="0" indent="0"/>
            <a:r>
              <a:rPr lang="en-US" altLang="en-US"/>
              <a:t>Choose good names</a:t>
            </a:r>
          </a:p>
          <a:p>
            <a:pPr lvl="1"/>
            <a:r>
              <a:rPr lang="en-US" altLang="en-US"/>
              <a:t>Make them highly descriptive</a:t>
            </a:r>
          </a:p>
          <a:p>
            <a:pPr lvl="1"/>
            <a:r>
              <a:rPr lang="en-US" altLang="en-US"/>
              <a:t>Do not worry about using long names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5">
            <a:extLst>
              <a:ext uri="{FF2B5EF4-FFF2-40B4-BE49-F238E27FC236}">
                <a16:creationId xmlns:a16="http://schemas.microsoft.com/office/drawing/2014/main" id="{96EA23D0-0344-4CB8-B425-E0070F97028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02B03379-E71F-4103-9436-B500B6C2A8E8}" type="slidenum">
              <a:rPr lang="en-US" altLang="en-US" sz="1400" b="0"/>
              <a:pPr>
                <a:spcBef>
                  <a:spcPct val="0"/>
                </a:spcBef>
              </a:pPr>
              <a:t>73</a:t>
            </a:fld>
            <a:endParaRPr lang="en-US" altLang="en-US" sz="1400" b="0"/>
          </a:p>
        </p:txBody>
      </p:sp>
      <p:sp>
        <p:nvSpPr>
          <p:cNvPr id="79875" name="Rectangle 2">
            <a:extLst>
              <a:ext uri="{FF2B5EF4-FFF2-40B4-BE49-F238E27FC236}">
                <a16:creationId xmlns:a16="http://schemas.microsoft.com/office/drawing/2014/main" id="{8E27D6BF-6F41-4AAE-9551-EA90B5B50A9F}"/>
              </a:ext>
            </a:extLst>
          </p:cNvPr>
          <p:cNvSpPr>
            <a:spLocks noGrp="1" noChangeArrowheads="1"/>
          </p:cNvSpPr>
          <p:nvPr>
            <p:ph type="title"/>
          </p:nvPr>
        </p:nvSpPr>
        <p:spPr/>
        <p:txBody>
          <a:bodyPr/>
          <a:lstStyle/>
          <a:p>
            <a:r>
              <a:rPr lang="en-US" altLang="en-US"/>
              <a:t>Programming style …</a:t>
            </a:r>
          </a:p>
        </p:txBody>
      </p:sp>
      <p:sp>
        <p:nvSpPr>
          <p:cNvPr id="79876" name="Rectangle 3">
            <a:extLst>
              <a:ext uri="{FF2B5EF4-FFF2-40B4-BE49-F238E27FC236}">
                <a16:creationId xmlns:a16="http://schemas.microsoft.com/office/drawing/2014/main" id="{E58C3D57-B0EC-4DED-A133-8C34F4F5C04B}"/>
              </a:ext>
            </a:extLst>
          </p:cNvPr>
          <p:cNvSpPr>
            <a:spLocks noGrp="1" noChangeArrowheads="1"/>
          </p:cNvSpPr>
          <p:nvPr>
            <p:ph type="body" idx="1"/>
          </p:nvPr>
        </p:nvSpPr>
        <p:spPr/>
        <p:txBody>
          <a:bodyPr/>
          <a:lstStyle/>
          <a:p>
            <a:pPr marL="0" indent="0"/>
            <a:r>
              <a:rPr lang="en-US" altLang="en-US"/>
              <a:t>Comment extensively</a:t>
            </a:r>
          </a:p>
          <a:p>
            <a:pPr lvl="1"/>
            <a:r>
              <a:rPr lang="en-US" altLang="en-US"/>
              <a:t>Comment whatever is non-obvious</a:t>
            </a:r>
          </a:p>
          <a:p>
            <a:pPr lvl="1"/>
            <a:r>
              <a:rPr lang="en-US" altLang="en-US"/>
              <a:t>Do not comment the obvious</a:t>
            </a:r>
          </a:p>
          <a:p>
            <a:pPr lvl="1"/>
            <a:r>
              <a:rPr lang="en-US" altLang="en-US"/>
              <a:t>Comments should be 25-50% of the code</a:t>
            </a:r>
          </a:p>
          <a:p>
            <a:pPr lvl="1"/>
            <a:endParaRPr lang="en-US" altLang="en-US"/>
          </a:p>
          <a:p>
            <a:pPr marL="0" indent="0"/>
            <a:r>
              <a:rPr lang="en-US" altLang="en-US"/>
              <a:t>Organize class elements consistently</a:t>
            </a:r>
          </a:p>
          <a:p>
            <a:pPr lvl="1"/>
            <a:r>
              <a:rPr lang="en-US" altLang="en-US"/>
              <a:t>Variables, constructors, public methods then private methods</a:t>
            </a:r>
          </a:p>
          <a:p>
            <a:pPr lvl="1"/>
            <a:endParaRPr lang="en-US" altLang="en-US"/>
          </a:p>
          <a:p>
            <a:pPr marL="0" indent="0"/>
            <a:r>
              <a:rPr lang="en-US" altLang="en-US"/>
              <a:t>Be consistent regarding layout of code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5">
            <a:extLst>
              <a:ext uri="{FF2B5EF4-FFF2-40B4-BE49-F238E27FC236}">
                <a16:creationId xmlns:a16="http://schemas.microsoft.com/office/drawing/2014/main" id="{D8D636EC-1CE5-4049-A3B5-5E6D2F0EADE2}"/>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08A1916-EC5E-49FF-B8F5-7A6A687827EA}" type="slidenum">
              <a:rPr lang="en-US" altLang="en-US" sz="1400" b="0"/>
              <a:pPr>
                <a:spcBef>
                  <a:spcPct val="0"/>
                </a:spcBef>
              </a:pPr>
              <a:t>74</a:t>
            </a:fld>
            <a:endParaRPr lang="en-US" altLang="en-US" sz="1400" b="0"/>
          </a:p>
        </p:txBody>
      </p:sp>
      <p:sp>
        <p:nvSpPr>
          <p:cNvPr id="80899" name="Rectangle 2">
            <a:extLst>
              <a:ext uri="{FF2B5EF4-FFF2-40B4-BE49-F238E27FC236}">
                <a16:creationId xmlns:a16="http://schemas.microsoft.com/office/drawing/2014/main" id="{60E17694-E506-45D7-AFD5-06E05FEDCC96}"/>
              </a:ext>
            </a:extLst>
          </p:cNvPr>
          <p:cNvSpPr>
            <a:spLocks noGrp="1" noChangeArrowheads="1"/>
          </p:cNvSpPr>
          <p:nvPr>
            <p:ph type="title"/>
          </p:nvPr>
        </p:nvSpPr>
        <p:spPr/>
        <p:txBody>
          <a:bodyPr/>
          <a:lstStyle/>
          <a:p>
            <a:r>
              <a:rPr lang="en-US" altLang="en-US"/>
              <a:t>Programming style …</a:t>
            </a:r>
          </a:p>
        </p:txBody>
      </p:sp>
      <p:sp>
        <p:nvSpPr>
          <p:cNvPr id="80900" name="Rectangle 3">
            <a:extLst>
              <a:ext uri="{FF2B5EF4-FFF2-40B4-BE49-F238E27FC236}">
                <a16:creationId xmlns:a16="http://schemas.microsoft.com/office/drawing/2014/main" id="{F4FDA2DF-9CC6-4208-BECD-23F55446425C}"/>
              </a:ext>
            </a:extLst>
          </p:cNvPr>
          <p:cNvSpPr>
            <a:spLocks noGrp="1" noChangeArrowheads="1"/>
          </p:cNvSpPr>
          <p:nvPr>
            <p:ph type="body" idx="1"/>
          </p:nvPr>
        </p:nvSpPr>
        <p:spPr/>
        <p:txBody>
          <a:bodyPr/>
          <a:lstStyle/>
          <a:p>
            <a:pPr marL="0" indent="0"/>
            <a:r>
              <a:rPr lang="en-US" altLang="en-US"/>
              <a:t>Avoid duplication of code</a:t>
            </a:r>
          </a:p>
          <a:p>
            <a:pPr lvl="1"/>
            <a:r>
              <a:rPr lang="en-US" altLang="en-US"/>
              <a:t>Do not ‘clone’ if possible</a:t>
            </a:r>
          </a:p>
          <a:p>
            <a:pPr lvl="2"/>
            <a:r>
              <a:rPr lang="en-US" altLang="en-US"/>
              <a:t>Create a new method and call it</a:t>
            </a:r>
          </a:p>
          <a:p>
            <a:pPr lvl="2"/>
            <a:r>
              <a:rPr lang="en-US" altLang="en-US"/>
              <a:t>Cloning results in two copies that may both have bugs</a:t>
            </a:r>
          </a:p>
          <a:p>
            <a:pPr lvl="3"/>
            <a:r>
              <a:rPr lang="en-US" altLang="en-US" sz="2400"/>
              <a:t>When one copy of the bug is fixed, the other may be forgotten</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5">
            <a:extLst>
              <a:ext uri="{FF2B5EF4-FFF2-40B4-BE49-F238E27FC236}">
                <a16:creationId xmlns:a16="http://schemas.microsoft.com/office/drawing/2014/main" id="{301325BD-7E77-41B5-B72B-E53E8927BA1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B977939E-CED2-4CF2-8551-0909B1650ED5}" type="slidenum">
              <a:rPr lang="en-US" altLang="en-US" sz="1400" b="0"/>
              <a:pPr>
                <a:spcBef>
                  <a:spcPct val="0"/>
                </a:spcBef>
              </a:pPr>
              <a:t>75</a:t>
            </a:fld>
            <a:endParaRPr lang="en-US" altLang="en-US" sz="1400" b="0"/>
          </a:p>
        </p:txBody>
      </p:sp>
      <p:sp>
        <p:nvSpPr>
          <p:cNvPr id="81923" name="Rectangle 2">
            <a:extLst>
              <a:ext uri="{FF2B5EF4-FFF2-40B4-BE49-F238E27FC236}">
                <a16:creationId xmlns:a16="http://schemas.microsoft.com/office/drawing/2014/main" id="{BDAC3FED-0CB7-4C32-B69E-1B3C74697DFA}"/>
              </a:ext>
            </a:extLst>
          </p:cNvPr>
          <p:cNvSpPr>
            <a:spLocks noGrp="1" noChangeArrowheads="1"/>
          </p:cNvSpPr>
          <p:nvPr>
            <p:ph type="title"/>
          </p:nvPr>
        </p:nvSpPr>
        <p:spPr/>
        <p:txBody>
          <a:bodyPr/>
          <a:lstStyle/>
          <a:p>
            <a:r>
              <a:rPr lang="en-US" altLang="en-US" sz="3600"/>
              <a:t>Programming style ...</a:t>
            </a:r>
          </a:p>
        </p:txBody>
      </p:sp>
      <p:sp>
        <p:nvSpPr>
          <p:cNvPr id="81924" name="Rectangle 3">
            <a:extLst>
              <a:ext uri="{FF2B5EF4-FFF2-40B4-BE49-F238E27FC236}">
                <a16:creationId xmlns:a16="http://schemas.microsoft.com/office/drawing/2014/main" id="{C0368C91-311B-414C-9DCA-D41842006765}"/>
              </a:ext>
            </a:extLst>
          </p:cNvPr>
          <p:cNvSpPr>
            <a:spLocks noGrp="1" noChangeArrowheads="1"/>
          </p:cNvSpPr>
          <p:nvPr>
            <p:ph type="body" idx="1"/>
          </p:nvPr>
        </p:nvSpPr>
        <p:spPr/>
        <p:txBody>
          <a:bodyPr/>
          <a:lstStyle/>
          <a:p>
            <a:pPr marL="0" indent="0"/>
            <a:r>
              <a:rPr lang="en-US" altLang="en-US"/>
              <a:t>Adhere to good object oriented principles</a:t>
            </a:r>
          </a:p>
          <a:p>
            <a:pPr lvl="1"/>
            <a:r>
              <a:rPr lang="en-US" altLang="en-US"/>
              <a:t>E.g. the ‘isa rule’</a:t>
            </a:r>
          </a:p>
          <a:p>
            <a:pPr lvl="1"/>
            <a:endParaRPr lang="en-US" altLang="en-US"/>
          </a:p>
          <a:p>
            <a:pPr marL="0" indent="0"/>
            <a:r>
              <a:rPr lang="en-US" altLang="en-US"/>
              <a:t>Prefer </a:t>
            </a:r>
            <a:r>
              <a:rPr lang="en-US" altLang="en-US">
                <a:latin typeface="Courier" pitchFamily="49" charset="0"/>
              </a:rPr>
              <a:t>private</a:t>
            </a:r>
            <a:r>
              <a:rPr lang="en-US" altLang="en-US"/>
              <a:t> as opposed to </a:t>
            </a:r>
            <a:r>
              <a:rPr lang="en-US" altLang="en-US">
                <a:latin typeface="Courier" pitchFamily="49" charset="0"/>
              </a:rPr>
              <a:t>public</a:t>
            </a:r>
          </a:p>
          <a:p>
            <a:pPr marL="0" indent="0"/>
            <a:endParaRPr lang="en-US" altLang="en-US"/>
          </a:p>
          <a:p>
            <a:pPr marL="0" indent="0"/>
            <a:r>
              <a:rPr lang="en-US" altLang="en-US"/>
              <a:t>Do not mix user interface code with non-user interface code</a:t>
            </a:r>
          </a:p>
          <a:p>
            <a:pPr lvl="1"/>
            <a:r>
              <a:rPr lang="en-US" altLang="en-US"/>
              <a:t>Interact with the user in separate classes</a:t>
            </a:r>
          </a:p>
          <a:p>
            <a:pPr lvl="2"/>
            <a:r>
              <a:rPr lang="en-US" altLang="en-US"/>
              <a:t>This makes non-UI classes more reusable</a:t>
            </a:r>
            <a:endParaRPr lang="en-US" altLang="en-US" sz="20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5">
            <a:extLst>
              <a:ext uri="{FF2B5EF4-FFF2-40B4-BE49-F238E27FC236}">
                <a16:creationId xmlns:a16="http://schemas.microsoft.com/office/drawing/2014/main" id="{9BFF6C12-F415-4CA8-8868-C386BF018C4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9A461C2D-46E7-4661-BFF9-CA170F4F63A9}" type="slidenum">
              <a:rPr lang="en-US" altLang="en-US" sz="1400" b="0"/>
              <a:pPr>
                <a:spcBef>
                  <a:spcPct val="0"/>
                </a:spcBef>
              </a:pPr>
              <a:t>76</a:t>
            </a:fld>
            <a:endParaRPr lang="en-US" altLang="en-US" sz="1400" b="0"/>
          </a:p>
        </p:txBody>
      </p:sp>
      <p:sp>
        <p:nvSpPr>
          <p:cNvPr id="82947" name="Rectangle 2">
            <a:extLst>
              <a:ext uri="{FF2B5EF4-FFF2-40B4-BE49-F238E27FC236}">
                <a16:creationId xmlns:a16="http://schemas.microsoft.com/office/drawing/2014/main" id="{EF75AC80-67E8-4B5E-95D8-1E6E1D69218A}"/>
              </a:ext>
            </a:extLst>
          </p:cNvPr>
          <p:cNvSpPr>
            <a:spLocks noGrp="1" noChangeArrowheads="1"/>
          </p:cNvSpPr>
          <p:nvPr>
            <p:ph type="title"/>
          </p:nvPr>
        </p:nvSpPr>
        <p:spPr/>
        <p:txBody>
          <a:bodyPr/>
          <a:lstStyle/>
          <a:p>
            <a:r>
              <a:rPr lang="en-US" altLang="en-US" sz="2800"/>
              <a:t>Measure the quality and complexity of a program</a:t>
            </a:r>
          </a:p>
        </p:txBody>
      </p:sp>
      <p:sp>
        <p:nvSpPr>
          <p:cNvPr id="82948" name="Rectangle 3">
            <a:extLst>
              <a:ext uri="{FF2B5EF4-FFF2-40B4-BE49-F238E27FC236}">
                <a16:creationId xmlns:a16="http://schemas.microsoft.com/office/drawing/2014/main" id="{E5C2ABA1-43C8-494E-B3CA-8822CE21C08E}"/>
              </a:ext>
            </a:extLst>
          </p:cNvPr>
          <p:cNvSpPr>
            <a:spLocks noGrp="1" noChangeArrowheads="1"/>
          </p:cNvSpPr>
          <p:nvPr>
            <p:ph type="body" idx="1"/>
          </p:nvPr>
        </p:nvSpPr>
        <p:spPr>
          <a:xfrm>
            <a:off x="685800" y="1371600"/>
            <a:ext cx="7924800" cy="4800600"/>
          </a:xfrm>
        </p:spPr>
        <p:txBody>
          <a:bodyPr/>
          <a:lstStyle/>
          <a:p>
            <a:pPr marL="0" indent="292100">
              <a:buFontTx/>
              <a:buChar char="•"/>
            </a:pPr>
            <a:r>
              <a:rPr lang="en-GB" altLang="en-US" sz="2000">
                <a:cs typeface="Times" panose="02020603050405020304" pitchFamily="18" charset="0"/>
              </a:rPr>
              <a:t>Lines of code</a:t>
            </a:r>
          </a:p>
          <a:p>
            <a:pPr marL="0" indent="292100">
              <a:buFontTx/>
              <a:buChar char="•"/>
            </a:pPr>
            <a:r>
              <a:rPr lang="en-GB" altLang="en-US" sz="2000">
                <a:cs typeface="Times" panose="02020603050405020304" pitchFamily="18" charset="0"/>
              </a:rPr>
              <a:t>Uncommented lines of code</a:t>
            </a:r>
          </a:p>
          <a:p>
            <a:pPr marL="0" indent="292100">
              <a:buFontTx/>
              <a:buChar char="•"/>
            </a:pPr>
            <a:r>
              <a:rPr lang="en-GB" altLang="en-US" sz="2000">
                <a:cs typeface="Times" panose="02020603050405020304" pitchFamily="18" charset="0"/>
              </a:rPr>
              <a:t>Percentage of lines with comments</a:t>
            </a:r>
          </a:p>
          <a:p>
            <a:pPr marL="0" indent="292100">
              <a:buFontTx/>
              <a:buChar char="•"/>
            </a:pPr>
            <a:r>
              <a:rPr lang="en-GB" altLang="en-US" sz="2000">
                <a:cs typeface="Times" panose="02020603050405020304" pitchFamily="18" charset="0"/>
              </a:rPr>
              <a:t>Number of classes</a:t>
            </a:r>
          </a:p>
          <a:p>
            <a:pPr marL="0" indent="292100">
              <a:buFontTx/>
              <a:buChar char="•"/>
            </a:pPr>
            <a:r>
              <a:rPr lang="en-GB" altLang="en-US" sz="2000">
                <a:cs typeface="Times" panose="02020603050405020304" pitchFamily="18" charset="0"/>
              </a:rPr>
              <a:t>Number of methods per class</a:t>
            </a:r>
          </a:p>
          <a:p>
            <a:pPr marL="0" indent="292100">
              <a:buFontTx/>
              <a:buChar char="•"/>
            </a:pPr>
            <a:r>
              <a:rPr lang="en-GB" altLang="en-US" sz="2000">
                <a:cs typeface="Times" panose="02020603050405020304" pitchFamily="18" charset="0"/>
              </a:rPr>
              <a:t>Number of public methods per class</a:t>
            </a:r>
          </a:p>
          <a:p>
            <a:pPr marL="0" indent="292100">
              <a:buFontTx/>
              <a:buChar char="•"/>
            </a:pPr>
            <a:r>
              <a:rPr lang="en-GB" altLang="en-US" sz="2000">
                <a:cs typeface="Times" panose="02020603050405020304" pitchFamily="18" charset="0"/>
              </a:rPr>
              <a:t>Number of public instance variables per class</a:t>
            </a:r>
          </a:p>
          <a:p>
            <a:pPr marL="0" indent="292100">
              <a:buFontTx/>
              <a:buChar char="•"/>
            </a:pPr>
            <a:r>
              <a:rPr lang="en-GB" altLang="en-US" sz="2000">
                <a:cs typeface="Times" panose="02020603050405020304" pitchFamily="18" charset="0"/>
              </a:rPr>
              <a:t>Number of parameters per method</a:t>
            </a:r>
          </a:p>
          <a:p>
            <a:pPr marL="0" indent="292100">
              <a:buFontTx/>
              <a:buChar char="•"/>
            </a:pPr>
            <a:r>
              <a:rPr lang="en-GB" altLang="en-US" sz="2000">
                <a:cs typeface="Times" panose="02020603050405020304" pitchFamily="18" charset="0"/>
              </a:rPr>
              <a:t>Number of lines of code per method</a:t>
            </a:r>
          </a:p>
          <a:p>
            <a:pPr marL="0" indent="292100">
              <a:buFontTx/>
              <a:buChar char="•"/>
            </a:pPr>
            <a:r>
              <a:rPr lang="en-GB" altLang="en-US" sz="2000">
                <a:cs typeface="Times" panose="02020603050405020304" pitchFamily="18" charset="0"/>
              </a:rPr>
              <a:t>Depth of inheritance hierarchy</a:t>
            </a:r>
          </a:p>
          <a:p>
            <a:pPr marL="0" indent="292100">
              <a:buFontTx/>
              <a:buChar char="•"/>
            </a:pPr>
            <a:r>
              <a:rPr lang="en-GB" altLang="en-US" sz="2000">
                <a:cs typeface="Times" panose="02020603050405020304" pitchFamily="18" charset="0"/>
              </a:rPr>
              <a:t>Number of overridden methods per class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5">
            <a:extLst>
              <a:ext uri="{FF2B5EF4-FFF2-40B4-BE49-F238E27FC236}">
                <a16:creationId xmlns:a16="http://schemas.microsoft.com/office/drawing/2014/main" id="{1E757B01-FB46-4BD3-8924-8E724FB77FE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E80F02F-3EF7-4FD7-B579-CA23D17D5343}" type="slidenum">
              <a:rPr lang="en-US" altLang="en-US" sz="1400" b="0"/>
              <a:pPr>
                <a:spcBef>
                  <a:spcPct val="0"/>
                </a:spcBef>
              </a:pPr>
              <a:t>77</a:t>
            </a:fld>
            <a:endParaRPr lang="en-US" altLang="en-US" sz="1400" b="0"/>
          </a:p>
        </p:txBody>
      </p:sp>
      <p:sp>
        <p:nvSpPr>
          <p:cNvPr id="83971" name="Rectangle 2">
            <a:extLst>
              <a:ext uri="{FF2B5EF4-FFF2-40B4-BE49-F238E27FC236}">
                <a16:creationId xmlns:a16="http://schemas.microsoft.com/office/drawing/2014/main" id="{69E18193-98B6-44EF-99DB-34DD5903C2D5}"/>
              </a:ext>
            </a:extLst>
          </p:cNvPr>
          <p:cNvSpPr>
            <a:spLocks noGrp="1" noChangeArrowheads="1"/>
          </p:cNvSpPr>
          <p:nvPr>
            <p:ph type="title"/>
          </p:nvPr>
        </p:nvSpPr>
        <p:spPr/>
        <p:txBody>
          <a:bodyPr/>
          <a:lstStyle/>
          <a:p>
            <a:r>
              <a:rPr lang="en-US" altLang="en-US"/>
              <a:t>Difficulties and Risks in Object-Oriented Programming</a:t>
            </a:r>
          </a:p>
        </p:txBody>
      </p:sp>
      <p:sp>
        <p:nvSpPr>
          <p:cNvPr id="83972" name="Rectangle 3">
            <a:extLst>
              <a:ext uri="{FF2B5EF4-FFF2-40B4-BE49-F238E27FC236}">
                <a16:creationId xmlns:a16="http://schemas.microsoft.com/office/drawing/2014/main" id="{8928F087-1359-44F1-8000-978B23605A42}"/>
              </a:ext>
            </a:extLst>
          </p:cNvPr>
          <p:cNvSpPr>
            <a:spLocks noGrp="1" noChangeArrowheads="1"/>
          </p:cNvSpPr>
          <p:nvPr>
            <p:ph type="body" idx="1"/>
          </p:nvPr>
        </p:nvSpPr>
        <p:spPr/>
        <p:txBody>
          <a:bodyPr/>
          <a:lstStyle/>
          <a:p>
            <a:pPr marL="0" indent="0"/>
            <a:r>
              <a:rPr lang="en-GB" altLang="en-US">
                <a:cs typeface="Times" panose="02020603050405020304" pitchFamily="18" charset="0"/>
              </a:rPr>
              <a:t>Language evolution and deprecated features: </a:t>
            </a:r>
          </a:p>
          <a:p>
            <a:pPr lvl="1"/>
            <a:r>
              <a:rPr lang="en-US" altLang="en-US"/>
              <a:t>Java can be less efficient than other languages</a:t>
            </a:r>
          </a:p>
          <a:p>
            <a:pPr lvl="2"/>
            <a:r>
              <a:rPr lang="en-US" altLang="en-US"/>
              <a:t>VM-based</a:t>
            </a:r>
          </a:p>
          <a:p>
            <a:pPr lvl="2"/>
            <a:r>
              <a:rPr lang="en-US" altLang="en-US"/>
              <a:t>Dynamic binding</a:t>
            </a:r>
          </a:p>
          <a:p>
            <a:pPr lvl="2"/>
            <a:endParaRPr lang="en-US" altLang="en-US"/>
          </a:p>
          <a:p>
            <a:pPr marL="0" indent="0"/>
            <a:r>
              <a:rPr lang="en-GB" altLang="en-US">
                <a:cs typeface="Times" panose="02020603050405020304" pitchFamily="18" charset="0"/>
              </a:rPr>
              <a:t>Efficiency can be a concern in some object oriented systems</a:t>
            </a:r>
            <a:r>
              <a:rPr lang="en-US" altLang="en-US"/>
              <a:t> </a:t>
            </a:r>
          </a:p>
          <a:p>
            <a:pPr lvl="1"/>
            <a:r>
              <a:rPr lang="en-US" altLang="en-US"/>
              <a:t>Java is evolving, so some features are ‘deprecated’ at every release</a:t>
            </a:r>
          </a:p>
          <a:p>
            <a:pPr lvl="1"/>
            <a:r>
              <a:rPr lang="en-US" altLang="en-US"/>
              <a:t>But the same thing is true of most other languages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9">
            <a:extLst>
              <a:ext uri="{FF2B5EF4-FFF2-40B4-BE49-F238E27FC236}">
                <a16:creationId xmlns:a16="http://schemas.microsoft.com/office/drawing/2014/main" id="{C66965FF-377A-408D-927F-3D333E4F4B45}"/>
              </a:ext>
            </a:extLst>
          </p:cNvPr>
          <p:cNvSpPr>
            <a:spLocks noGrp="1" noChangeArrowheads="1"/>
          </p:cNvSpPr>
          <p:nvPr>
            <p:ph type="subTitle" idx="1"/>
          </p:nvPr>
        </p:nvSpPr>
        <p:spPr>
          <a:xfrm>
            <a:off x="1524000" y="2286000"/>
            <a:ext cx="6400800" cy="1752600"/>
          </a:xfrm>
          <a:noFill/>
        </p:spPr>
        <p:txBody>
          <a:bodyPr/>
          <a:lstStyle/>
          <a:p>
            <a:r>
              <a:rPr lang="en-GB" altLang="en-US">
                <a:cs typeface="Times" panose="02020603050405020304" pitchFamily="18" charset="0"/>
              </a:rPr>
              <a:t>Basing Software Development on</a:t>
            </a:r>
          </a:p>
          <a:p>
            <a:r>
              <a:rPr lang="en-GB" altLang="en-US">
                <a:cs typeface="Times" panose="02020603050405020304" pitchFamily="18" charset="0"/>
              </a:rPr>
              <a:t>Reusable Technology</a:t>
            </a:r>
            <a:r>
              <a:rPr lang="en-US" altLang="en-US">
                <a:cs typeface="Times" panose="02020603050405020304" pitchFamily="18" charset="0"/>
              </a:rPr>
              <a:t> </a:t>
            </a:r>
            <a:endParaRPr lang="en-US" altLang="en-US"/>
          </a:p>
          <a:p>
            <a:endParaRPr lang="en-US" alt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5">
            <a:extLst>
              <a:ext uri="{FF2B5EF4-FFF2-40B4-BE49-F238E27FC236}">
                <a16:creationId xmlns:a16="http://schemas.microsoft.com/office/drawing/2014/main" id="{C75D5C6F-92D3-4026-AAC5-A0EDF135F3A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1B6E2A8A-4146-45AA-BEEC-B6288C0CE0BC}" type="slidenum">
              <a:rPr lang="en-US" altLang="en-US" sz="1400" b="0"/>
              <a:pPr>
                <a:spcBef>
                  <a:spcPct val="0"/>
                </a:spcBef>
              </a:pPr>
              <a:t>79</a:t>
            </a:fld>
            <a:endParaRPr lang="en-US" altLang="en-US" sz="1400" b="0"/>
          </a:p>
        </p:txBody>
      </p:sp>
      <p:sp>
        <p:nvSpPr>
          <p:cNvPr id="86019" name="Rectangle 1026">
            <a:extLst>
              <a:ext uri="{FF2B5EF4-FFF2-40B4-BE49-F238E27FC236}">
                <a16:creationId xmlns:a16="http://schemas.microsoft.com/office/drawing/2014/main" id="{09640DD8-1430-4934-991A-AD5D75F1EAF9}"/>
              </a:ext>
            </a:extLst>
          </p:cNvPr>
          <p:cNvSpPr>
            <a:spLocks noGrp="1" noChangeArrowheads="1"/>
          </p:cNvSpPr>
          <p:nvPr>
            <p:ph type="title"/>
          </p:nvPr>
        </p:nvSpPr>
        <p:spPr/>
        <p:txBody>
          <a:bodyPr/>
          <a:lstStyle/>
          <a:p>
            <a:r>
              <a:rPr lang="en-GB" altLang="en-US">
                <a:cs typeface="Times" panose="02020603050405020304" pitchFamily="18" charset="0"/>
              </a:rPr>
              <a:t>Building on the Experience of Others</a:t>
            </a:r>
            <a:r>
              <a:rPr lang="en-US" altLang="en-US"/>
              <a:t> </a:t>
            </a:r>
          </a:p>
        </p:txBody>
      </p:sp>
      <p:sp>
        <p:nvSpPr>
          <p:cNvPr id="86020" name="Rectangle 1027">
            <a:extLst>
              <a:ext uri="{FF2B5EF4-FFF2-40B4-BE49-F238E27FC236}">
                <a16:creationId xmlns:a16="http://schemas.microsoft.com/office/drawing/2014/main" id="{9E6074F0-88FD-485E-A620-8C3048F321B5}"/>
              </a:ext>
            </a:extLst>
          </p:cNvPr>
          <p:cNvSpPr>
            <a:spLocks noGrp="1" noChangeArrowheads="1"/>
          </p:cNvSpPr>
          <p:nvPr>
            <p:ph type="body" idx="1"/>
          </p:nvPr>
        </p:nvSpPr>
        <p:spPr/>
        <p:txBody>
          <a:bodyPr/>
          <a:lstStyle/>
          <a:p>
            <a:pPr marL="0" indent="0"/>
            <a:r>
              <a:rPr lang="en-US" altLang="en-US"/>
              <a:t>Software</a:t>
            </a:r>
            <a:r>
              <a:rPr lang="en-GB" altLang="en-US">
                <a:cs typeface="Times" panose="02020603050405020304" pitchFamily="18" charset="0"/>
              </a:rPr>
              <a:t> engineers should avoid re-developing software already developed</a:t>
            </a:r>
            <a:endParaRPr lang="en-US" altLang="en-US"/>
          </a:p>
          <a:p>
            <a:pPr marL="0" indent="0"/>
            <a:endParaRPr lang="en-US" altLang="en-US"/>
          </a:p>
          <a:p>
            <a:pPr marL="0" indent="0"/>
            <a:r>
              <a:rPr lang="en-US" altLang="en-US"/>
              <a:t>Types of reuse:</a:t>
            </a:r>
          </a:p>
          <a:p>
            <a:pPr lvl="1"/>
            <a:r>
              <a:rPr lang="en-GB" altLang="en-US">
                <a:cs typeface="Times" panose="02020603050405020304" pitchFamily="18" charset="0"/>
              </a:rPr>
              <a:t>Reuse of expertise</a:t>
            </a:r>
            <a:r>
              <a:rPr lang="en-US" altLang="en-US"/>
              <a:t> </a:t>
            </a:r>
          </a:p>
          <a:p>
            <a:pPr lvl="1"/>
            <a:r>
              <a:rPr lang="en-GB" altLang="en-US">
                <a:cs typeface="Times" panose="02020603050405020304" pitchFamily="18" charset="0"/>
              </a:rPr>
              <a:t>Reuse of standard designs and algorithms</a:t>
            </a:r>
            <a:r>
              <a:rPr lang="en-US" altLang="en-US"/>
              <a:t> </a:t>
            </a:r>
          </a:p>
          <a:p>
            <a:pPr lvl="1"/>
            <a:r>
              <a:rPr lang="en-GB" altLang="en-US">
                <a:cs typeface="Times" panose="02020603050405020304" pitchFamily="18" charset="0"/>
              </a:rPr>
              <a:t>Reuse of libraries of classes or procedures </a:t>
            </a:r>
          </a:p>
          <a:p>
            <a:pPr lvl="1"/>
            <a:r>
              <a:rPr lang="en-US" altLang="en-US">
                <a:cs typeface="Times" panose="02020603050405020304" pitchFamily="18" charset="0"/>
              </a:rPr>
              <a:t>Reuse </a:t>
            </a:r>
            <a:r>
              <a:rPr lang="en-GB" altLang="en-US">
                <a:cs typeface="Times" panose="02020603050405020304" pitchFamily="18" charset="0"/>
              </a:rPr>
              <a:t>of powerful commands built into languages and operating systems</a:t>
            </a:r>
            <a:r>
              <a:rPr lang="en-US" altLang="en-US"/>
              <a:t> </a:t>
            </a:r>
          </a:p>
          <a:p>
            <a:pPr lvl="1"/>
            <a:r>
              <a:rPr lang="en-GB" altLang="en-US">
                <a:cs typeface="Times" panose="02020603050405020304" pitchFamily="18" charset="0"/>
              </a:rPr>
              <a:t>Reuse of frameworks</a:t>
            </a:r>
            <a:r>
              <a:rPr lang="en-US" altLang="en-US"/>
              <a:t> </a:t>
            </a:r>
          </a:p>
          <a:p>
            <a:pPr lvl="1"/>
            <a:r>
              <a:rPr lang="en-GB" altLang="en-US">
                <a:cs typeface="Times" panose="02020603050405020304" pitchFamily="18" charset="0"/>
              </a:rPr>
              <a:t>Reuse of complete applications</a:t>
            </a:r>
            <a:r>
              <a:rPr lang="en-US" altLang="en-US"/>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738E86D2-D684-4C71-AAAB-0C1C0842615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30A2DA01-E4C0-4C98-8AD7-8553544132C6}" type="slidenum">
              <a:rPr lang="en-US" altLang="en-US" sz="1400" b="0"/>
              <a:pPr>
                <a:spcBef>
                  <a:spcPct val="0"/>
                </a:spcBef>
              </a:pPr>
              <a:t>8</a:t>
            </a:fld>
            <a:endParaRPr lang="en-US" altLang="en-US" sz="1400" b="0"/>
          </a:p>
        </p:txBody>
      </p:sp>
      <p:sp>
        <p:nvSpPr>
          <p:cNvPr id="11267" name="Rectangle 2">
            <a:extLst>
              <a:ext uri="{FF2B5EF4-FFF2-40B4-BE49-F238E27FC236}">
                <a16:creationId xmlns:a16="http://schemas.microsoft.com/office/drawing/2014/main" id="{336B6A07-8BC0-4F8A-8D22-1B035AC42913}"/>
              </a:ext>
            </a:extLst>
          </p:cNvPr>
          <p:cNvSpPr>
            <a:spLocks noGrp="1" noChangeArrowheads="1"/>
          </p:cNvSpPr>
          <p:nvPr>
            <p:ph type="title"/>
          </p:nvPr>
        </p:nvSpPr>
        <p:spPr/>
        <p:txBody>
          <a:bodyPr/>
          <a:lstStyle/>
          <a:p>
            <a:r>
              <a:rPr lang="en-US" altLang="en-US"/>
              <a:t>Types of Software</a:t>
            </a:r>
          </a:p>
        </p:txBody>
      </p:sp>
      <p:sp>
        <p:nvSpPr>
          <p:cNvPr id="11268" name="Rectangle 4">
            <a:extLst>
              <a:ext uri="{FF2B5EF4-FFF2-40B4-BE49-F238E27FC236}">
                <a16:creationId xmlns:a16="http://schemas.microsoft.com/office/drawing/2014/main" id="{AB8B36FE-5F06-49F9-BC0C-A2308A0CB104}"/>
              </a:ext>
            </a:extLst>
          </p:cNvPr>
          <p:cNvSpPr>
            <a:spLocks noGrp="1" noChangeArrowheads="1"/>
          </p:cNvSpPr>
          <p:nvPr>
            <p:ph type="body" idx="1"/>
          </p:nvPr>
        </p:nvSpPr>
        <p:spPr/>
        <p:txBody>
          <a:bodyPr/>
          <a:lstStyle/>
          <a:p>
            <a:pPr marL="0" indent="0"/>
            <a:r>
              <a:rPr lang="en-US" altLang="en-US"/>
              <a:t>Differences among custom, generic and embedded software</a:t>
            </a:r>
          </a:p>
        </p:txBody>
      </p:sp>
      <p:graphicFrame>
        <p:nvGraphicFramePr>
          <p:cNvPr id="11269" name="Object 73">
            <a:extLst>
              <a:ext uri="{FF2B5EF4-FFF2-40B4-BE49-F238E27FC236}">
                <a16:creationId xmlns:a16="http://schemas.microsoft.com/office/drawing/2014/main" id="{023FE170-6578-407F-B2F4-C593BF3B7701}"/>
              </a:ext>
            </a:extLst>
          </p:cNvPr>
          <p:cNvGraphicFramePr>
            <a:graphicFrameLocks noChangeAspect="1"/>
          </p:cNvGraphicFramePr>
          <p:nvPr/>
        </p:nvGraphicFramePr>
        <p:xfrm>
          <a:off x="1066800" y="2514600"/>
          <a:ext cx="11811000" cy="2906713"/>
        </p:xfrm>
        <a:graphic>
          <a:graphicData uri="http://schemas.openxmlformats.org/presentationml/2006/ole">
            <mc:AlternateContent xmlns:mc="http://schemas.openxmlformats.org/markup-compatibility/2006">
              <mc:Choice xmlns:v="urn:schemas-microsoft-com:vml" Requires="v">
                <p:oleObj spid="_x0000_s11279" name="Document" r:id="rId4" imgW="5632704" imgH="1543812" progId="Word.Document.8">
                  <p:embed/>
                </p:oleObj>
              </mc:Choice>
              <mc:Fallback>
                <p:oleObj name="Document" r:id="rId4" imgW="5632704" imgH="1543812" progId="Word.Document.8">
                  <p:embed/>
                  <p:pic>
                    <p:nvPicPr>
                      <p:cNvPr id="0" name="Object 7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2514600"/>
                        <a:ext cx="11811000" cy="290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5">
            <a:extLst>
              <a:ext uri="{FF2B5EF4-FFF2-40B4-BE49-F238E27FC236}">
                <a16:creationId xmlns:a16="http://schemas.microsoft.com/office/drawing/2014/main" id="{567C9D37-9062-4996-95E5-104D67930A4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C80E754-4E95-4C85-863A-B1CF45ED78AF}" type="slidenum">
              <a:rPr lang="en-US" altLang="en-US" sz="1400" b="0"/>
              <a:pPr>
                <a:spcBef>
                  <a:spcPct val="0"/>
                </a:spcBef>
              </a:pPr>
              <a:t>80</a:t>
            </a:fld>
            <a:endParaRPr lang="en-US" altLang="en-US" sz="1400" b="0"/>
          </a:p>
        </p:txBody>
      </p:sp>
      <p:sp>
        <p:nvSpPr>
          <p:cNvPr id="88067" name="Rectangle 1026">
            <a:extLst>
              <a:ext uri="{FF2B5EF4-FFF2-40B4-BE49-F238E27FC236}">
                <a16:creationId xmlns:a16="http://schemas.microsoft.com/office/drawing/2014/main" id="{63809AA8-EC32-4546-883D-AF8B718CCF93}"/>
              </a:ext>
            </a:extLst>
          </p:cNvPr>
          <p:cNvSpPr>
            <a:spLocks noGrp="1" noChangeArrowheads="1"/>
          </p:cNvSpPr>
          <p:nvPr>
            <p:ph type="title"/>
          </p:nvPr>
        </p:nvSpPr>
        <p:spPr/>
        <p:txBody>
          <a:bodyPr/>
          <a:lstStyle/>
          <a:p>
            <a:r>
              <a:rPr lang="en-GB" altLang="en-US">
                <a:cs typeface="Times New Roman" panose="02020603050405020304" pitchFamily="18" charset="0"/>
              </a:rPr>
              <a:t>Reusability and Reuse in S</a:t>
            </a:r>
            <a:r>
              <a:rPr lang="en-US" altLang="en-US">
                <a:cs typeface="Times New Roman" panose="02020603050405020304" pitchFamily="18" charset="0"/>
              </a:rPr>
              <a:t>E</a:t>
            </a:r>
            <a:endParaRPr lang="en-US" altLang="en-US"/>
          </a:p>
        </p:txBody>
      </p:sp>
      <p:sp>
        <p:nvSpPr>
          <p:cNvPr id="88068" name="Rectangle 1027">
            <a:extLst>
              <a:ext uri="{FF2B5EF4-FFF2-40B4-BE49-F238E27FC236}">
                <a16:creationId xmlns:a16="http://schemas.microsoft.com/office/drawing/2014/main" id="{39A82741-2067-416E-A600-781BABAAE14E}"/>
              </a:ext>
            </a:extLst>
          </p:cNvPr>
          <p:cNvSpPr>
            <a:spLocks noGrp="1" noChangeArrowheads="1"/>
          </p:cNvSpPr>
          <p:nvPr>
            <p:ph type="body" idx="1"/>
          </p:nvPr>
        </p:nvSpPr>
        <p:spPr/>
        <p:txBody>
          <a:bodyPr/>
          <a:lstStyle/>
          <a:p>
            <a:pPr marL="0" indent="0"/>
            <a:r>
              <a:rPr lang="en-GB" altLang="en-US" b="0" i="1">
                <a:cs typeface="Times" panose="02020603050405020304" pitchFamily="18" charset="0"/>
              </a:rPr>
              <a:t>Reuse</a:t>
            </a:r>
            <a:r>
              <a:rPr lang="en-GB" altLang="en-US" b="0">
                <a:cs typeface="Times" panose="02020603050405020304" pitchFamily="18" charset="0"/>
              </a:rPr>
              <a:t> and design for </a:t>
            </a:r>
            <a:r>
              <a:rPr lang="en-GB" altLang="en-US" b="0" i="1">
                <a:cs typeface="Times" panose="02020603050405020304" pitchFamily="18" charset="0"/>
              </a:rPr>
              <a:t>reusability</a:t>
            </a:r>
            <a:r>
              <a:rPr lang="en-GB" altLang="en-US" b="0">
                <a:cs typeface="Times" panose="02020603050405020304" pitchFamily="18" charset="0"/>
              </a:rPr>
              <a:t> should be part of the culture of software development organizations</a:t>
            </a:r>
          </a:p>
          <a:p>
            <a:pPr marL="0" indent="0"/>
            <a:endParaRPr lang="en-GB" altLang="en-US" b="0">
              <a:cs typeface="Times" panose="02020603050405020304" pitchFamily="18" charset="0"/>
            </a:endParaRPr>
          </a:p>
          <a:p>
            <a:pPr marL="0" indent="0"/>
            <a:r>
              <a:rPr lang="en-GB" altLang="en-US" b="0">
                <a:cs typeface="Times" panose="02020603050405020304" pitchFamily="18" charset="0"/>
              </a:rPr>
              <a:t>But there are problems to overcome:</a:t>
            </a:r>
          </a:p>
          <a:p>
            <a:pPr lvl="1"/>
            <a:r>
              <a:rPr lang="en-GB" altLang="en-US">
                <a:cs typeface="Times" panose="02020603050405020304" pitchFamily="18" charset="0"/>
              </a:rPr>
              <a:t>Why take the extra time needed to develop something that will benefit </a:t>
            </a:r>
            <a:r>
              <a:rPr lang="en-GB" altLang="en-US" i="1">
                <a:cs typeface="Times" panose="02020603050405020304" pitchFamily="18" charset="0"/>
              </a:rPr>
              <a:t>other</a:t>
            </a:r>
            <a:r>
              <a:rPr lang="en-GB" altLang="en-US">
                <a:cs typeface="Times" panose="02020603050405020304" pitchFamily="18" charset="0"/>
              </a:rPr>
              <a:t> projects/customers?</a:t>
            </a:r>
            <a:r>
              <a:rPr lang="en-US" altLang="en-US"/>
              <a:t> </a:t>
            </a:r>
          </a:p>
          <a:p>
            <a:pPr lvl="1"/>
            <a:r>
              <a:rPr lang="en-GB" altLang="en-US">
                <a:cs typeface="Times" panose="02020603050405020304" pitchFamily="18" charset="0"/>
              </a:rPr>
              <a:t>Management may only reward the efforts of people who create the visible ‘final products’.</a:t>
            </a:r>
          </a:p>
          <a:p>
            <a:pPr lvl="1"/>
            <a:r>
              <a:rPr lang="en-GB" altLang="en-US">
                <a:cs typeface="Times" panose="02020603050405020304" pitchFamily="18" charset="0"/>
              </a:rPr>
              <a:t>Reusable software are often created in a hurry and without enough attention to quality</a:t>
            </a:r>
            <a:r>
              <a:rPr lang="en-US" altLang="en-US">
                <a:cs typeface="Times" panose="02020603050405020304" pitchFamily="18" charset="0"/>
              </a:rPr>
              <a:t>.</a:t>
            </a:r>
            <a:endParaRPr lang="en-US" altLang="en-US" i="1"/>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5">
            <a:extLst>
              <a:ext uri="{FF2B5EF4-FFF2-40B4-BE49-F238E27FC236}">
                <a16:creationId xmlns:a16="http://schemas.microsoft.com/office/drawing/2014/main" id="{E541FACB-F5A1-4D0C-B983-91D081718CA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A58BB90-19F6-4024-A40C-D04DD36CEDC3}" type="slidenum">
              <a:rPr lang="en-US" altLang="en-US" sz="1400" b="0"/>
              <a:pPr>
                <a:spcBef>
                  <a:spcPct val="0"/>
                </a:spcBef>
              </a:pPr>
              <a:t>81</a:t>
            </a:fld>
            <a:endParaRPr lang="en-US" altLang="en-US" sz="1400" b="0"/>
          </a:p>
        </p:txBody>
      </p:sp>
      <p:sp>
        <p:nvSpPr>
          <p:cNvPr id="89091" name="Rectangle 2">
            <a:extLst>
              <a:ext uri="{FF2B5EF4-FFF2-40B4-BE49-F238E27FC236}">
                <a16:creationId xmlns:a16="http://schemas.microsoft.com/office/drawing/2014/main" id="{94361486-A3F9-4024-B9A0-0CA02D8F017A}"/>
              </a:ext>
            </a:extLst>
          </p:cNvPr>
          <p:cNvSpPr>
            <a:spLocks noGrp="1" noChangeArrowheads="1"/>
          </p:cNvSpPr>
          <p:nvPr>
            <p:ph type="title"/>
          </p:nvPr>
        </p:nvSpPr>
        <p:spPr/>
        <p:txBody>
          <a:bodyPr/>
          <a:lstStyle/>
          <a:p>
            <a:r>
              <a:rPr lang="en-US" altLang="en-US"/>
              <a:t>A</a:t>
            </a:r>
            <a:r>
              <a:rPr lang="en-GB" altLang="en-US">
                <a:cs typeface="Times" panose="02020603050405020304" pitchFamily="18" charset="0"/>
              </a:rPr>
              <a:t> vicious cycle</a:t>
            </a:r>
          </a:p>
        </p:txBody>
      </p:sp>
      <p:sp>
        <p:nvSpPr>
          <p:cNvPr id="89092" name="Rectangle 3">
            <a:extLst>
              <a:ext uri="{FF2B5EF4-FFF2-40B4-BE49-F238E27FC236}">
                <a16:creationId xmlns:a16="http://schemas.microsoft.com/office/drawing/2014/main" id="{E9828980-8E5F-4DA6-A085-64F2D913EF58}"/>
              </a:ext>
            </a:extLst>
          </p:cNvPr>
          <p:cNvSpPr>
            <a:spLocks noGrp="1" noChangeArrowheads="1"/>
          </p:cNvSpPr>
          <p:nvPr>
            <p:ph type="body" idx="1"/>
          </p:nvPr>
        </p:nvSpPr>
        <p:spPr>
          <a:xfrm>
            <a:off x="1066800" y="1143000"/>
            <a:ext cx="7543800" cy="4800600"/>
          </a:xfrm>
        </p:spPr>
        <p:txBody>
          <a:bodyPr/>
          <a:lstStyle/>
          <a:p>
            <a:pPr marL="0" indent="0">
              <a:lnSpc>
                <a:spcPct val="90000"/>
              </a:lnSpc>
            </a:pPr>
            <a:r>
              <a:rPr lang="en-GB" altLang="en-US">
                <a:cs typeface="Times" panose="02020603050405020304" pitchFamily="18" charset="0"/>
              </a:rPr>
              <a:t>Developers tend not develop high quality reusable components, so there is often little to reuse </a:t>
            </a:r>
          </a:p>
          <a:p>
            <a:pPr marL="0" indent="0">
              <a:lnSpc>
                <a:spcPct val="90000"/>
              </a:lnSpc>
            </a:pPr>
            <a:endParaRPr lang="en-GB" altLang="en-US">
              <a:cs typeface="Times" panose="02020603050405020304" pitchFamily="18" charset="0"/>
            </a:endParaRPr>
          </a:p>
          <a:p>
            <a:pPr marL="0" indent="0">
              <a:lnSpc>
                <a:spcPct val="90000"/>
              </a:lnSpc>
            </a:pPr>
            <a:r>
              <a:rPr lang="en-GB" altLang="en-US">
                <a:cs typeface="Times" panose="02020603050405020304" pitchFamily="18" charset="0"/>
              </a:rPr>
              <a:t>To solve the problem, recognize that:</a:t>
            </a:r>
            <a:endParaRPr lang="en-US" altLang="en-US"/>
          </a:p>
          <a:p>
            <a:pPr lvl="1">
              <a:lnSpc>
                <a:spcPct val="90000"/>
              </a:lnSpc>
            </a:pPr>
            <a:r>
              <a:rPr lang="en-US" altLang="en-US">
                <a:cs typeface="Times" panose="02020603050405020304" pitchFamily="18" charset="0"/>
              </a:rPr>
              <a:t>T</a:t>
            </a:r>
            <a:r>
              <a:rPr lang="en-GB" altLang="en-US">
                <a:cs typeface="Times" panose="02020603050405020304" pitchFamily="18" charset="0"/>
              </a:rPr>
              <a:t>h</a:t>
            </a:r>
            <a:r>
              <a:rPr lang="en-US" altLang="en-US">
                <a:cs typeface="Times" panose="02020603050405020304" pitchFamily="18" charset="0"/>
              </a:rPr>
              <a:t>is</a:t>
            </a:r>
            <a:r>
              <a:rPr lang="en-GB" altLang="en-US">
                <a:cs typeface="Times" panose="02020603050405020304" pitchFamily="18" charset="0"/>
              </a:rPr>
              <a:t> vicious cycle costs money</a:t>
            </a:r>
            <a:r>
              <a:rPr lang="en-US" altLang="en-US"/>
              <a:t> </a:t>
            </a:r>
          </a:p>
          <a:p>
            <a:pPr lvl="1">
              <a:lnSpc>
                <a:spcPct val="90000"/>
              </a:lnSpc>
            </a:pPr>
            <a:r>
              <a:rPr lang="en-US" altLang="en-US" i="1">
                <a:cs typeface="Times" panose="02020603050405020304" pitchFamily="18" charset="0"/>
              </a:rPr>
              <a:t>Investment</a:t>
            </a:r>
            <a:r>
              <a:rPr lang="en-GB" altLang="en-US">
                <a:cs typeface="Times" panose="02020603050405020304" pitchFamily="18" charset="0"/>
              </a:rPr>
              <a:t> in reusable code is important</a:t>
            </a:r>
            <a:endParaRPr lang="en-US" altLang="en-US"/>
          </a:p>
          <a:p>
            <a:pPr lvl="1">
              <a:lnSpc>
                <a:spcPct val="90000"/>
              </a:lnSpc>
            </a:pPr>
            <a:r>
              <a:rPr lang="en-US" altLang="en-US">
                <a:cs typeface="Times" panose="02020603050405020304" pitchFamily="18" charset="0"/>
              </a:rPr>
              <a:t>Attention</a:t>
            </a:r>
            <a:r>
              <a:rPr lang="en-GB" altLang="en-US">
                <a:cs typeface="Times" panose="02020603050405020304" pitchFamily="18" charset="0"/>
              </a:rPr>
              <a:t> to </a:t>
            </a:r>
            <a:r>
              <a:rPr lang="en-GB" altLang="en-US" i="1">
                <a:cs typeface="Times" panose="02020603050405020304" pitchFamily="18" charset="0"/>
              </a:rPr>
              <a:t>quality</a:t>
            </a:r>
            <a:r>
              <a:rPr lang="en-GB" altLang="en-US">
                <a:cs typeface="Times" panose="02020603050405020304" pitchFamily="18" charset="0"/>
              </a:rPr>
              <a:t> of reusable components is essential </a:t>
            </a:r>
          </a:p>
          <a:p>
            <a:pPr lvl="2">
              <a:lnSpc>
                <a:spcPct val="90000"/>
              </a:lnSpc>
            </a:pPr>
            <a:r>
              <a:rPr lang="en-GB" altLang="en-US">
                <a:cs typeface="Times" panose="02020603050405020304" pitchFamily="18" charset="0"/>
              </a:rPr>
              <a:t>So that potential reusers have confidence in them</a:t>
            </a:r>
          </a:p>
          <a:p>
            <a:pPr lvl="2">
              <a:lnSpc>
                <a:spcPct val="90000"/>
              </a:lnSpc>
            </a:pPr>
            <a:r>
              <a:rPr lang="en-GB" altLang="en-US">
                <a:cs typeface="Times" panose="02020603050405020304" pitchFamily="18" charset="0"/>
              </a:rPr>
              <a:t>The quality of a software product is only as good as its lowest-quality reusable component</a:t>
            </a:r>
            <a:r>
              <a:rPr lang="en-US" altLang="en-US">
                <a:cs typeface="Times" panose="02020603050405020304" pitchFamily="18" charset="0"/>
              </a:rPr>
              <a:t> </a:t>
            </a:r>
            <a:endParaRPr lang="en-US" altLang="en-US"/>
          </a:p>
          <a:p>
            <a:pPr lvl="1">
              <a:lnSpc>
                <a:spcPct val="90000"/>
              </a:lnSpc>
            </a:pPr>
            <a:r>
              <a:rPr lang="en-US" altLang="en-US">
                <a:cs typeface="Times" panose="02020603050405020304" pitchFamily="18" charset="0"/>
              </a:rPr>
              <a:t>Developing</a:t>
            </a:r>
            <a:r>
              <a:rPr lang="en-GB" altLang="en-US">
                <a:cs typeface="Times" panose="02020603050405020304" pitchFamily="18" charset="0"/>
              </a:rPr>
              <a:t> reusable components can often simplify design</a:t>
            </a:r>
          </a:p>
          <a:p>
            <a:pPr lvl="1">
              <a:lnSpc>
                <a:spcPct val="90000"/>
              </a:lnSpc>
            </a:pPr>
            <a:r>
              <a:rPr lang="en-GB" altLang="en-US"/>
              <a:t>Developing reusable components improves reliability</a:t>
            </a:r>
            <a:endParaRPr lang="en-US" alt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5">
            <a:extLst>
              <a:ext uri="{FF2B5EF4-FFF2-40B4-BE49-F238E27FC236}">
                <a16:creationId xmlns:a16="http://schemas.microsoft.com/office/drawing/2014/main" id="{59EB55FC-2D9C-41EC-974B-D0659266D40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715F07B-CEB2-47FF-9DBE-CA7BDA7115B0}" type="slidenum">
              <a:rPr lang="en-US" altLang="en-US" sz="1400" b="0"/>
              <a:pPr>
                <a:spcBef>
                  <a:spcPct val="0"/>
                </a:spcBef>
              </a:pPr>
              <a:t>82</a:t>
            </a:fld>
            <a:endParaRPr lang="en-US" altLang="en-US" sz="1400" b="0"/>
          </a:p>
        </p:txBody>
      </p:sp>
      <p:sp>
        <p:nvSpPr>
          <p:cNvPr id="90115" name="Rectangle 2">
            <a:extLst>
              <a:ext uri="{FF2B5EF4-FFF2-40B4-BE49-F238E27FC236}">
                <a16:creationId xmlns:a16="http://schemas.microsoft.com/office/drawing/2014/main" id="{E480336C-CCC1-413F-BF30-531024FAD986}"/>
              </a:ext>
            </a:extLst>
          </p:cNvPr>
          <p:cNvSpPr>
            <a:spLocks noGrp="1" noChangeArrowheads="1"/>
          </p:cNvSpPr>
          <p:nvPr>
            <p:ph type="title"/>
          </p:nvPr>
        </p:nvSpPr>
        <p:spPr/>
        <p:txBody>
          <a:bodyPr/>
          <a:lstStyle/>
          <a:p>
            <a:r>
              <a:rPr lang="en-GB" altLang="en-US">
                <a:cs typeface="Times" panose="02020603050405020304" pitchFamily="18" charset="0"/>
              </a:rPr>
              <a:t>Frameworks: Reusable Subsystems</a:t>
            </a:r>
            <a:r>
              <a:rPr lang="en-US" altLang="en-US"/>
              <a:t> </a:t>
            </a:r>
          </a:p>
        </p:txBody>
      </p:sp>
      <p:sp>
        <p:nvSpPr>
          <p:cNvPr id="90116" name="Rectangle 3">
            <a:extLst>
              <a:ext uri="{FF2B5EF4-FFF2-40B4-BE49-F238E27FC236}">
                <a16:creationId xmlns:a16="http://schemas.microsoft.com/office/drawing/2014/main" id="{08151BB6-7ED7-4CA9-89DA-2AFFEACD1971}"/>
              </a:ext>
            </a:extLst>
          </p:cNvPr>
          <p:cNvSpPr>
            <a:spLocks noGrp="1" noChangeArrowheads="1"/>
          </p:cNvSpPr>
          <p:nvPr>
            <p:ph type="body" idx="1"/>
          </p:nvPr>
        </p:nvSpPr>
        <p:spPr/>
        <p:txBody>
          <a:bodyPr/>
          <a:lstStyle/>
          <a:p>
            <a:pPr marL="0" indent="0" algn="just"/>
            <a:r>
              <a:rPr lang="en-US" altLang="en-US">
                <a:cs typeface="Times" panose="02020603050405020304" pitchFamily="18" charset="0"/>
              </a:rPr>
              <a:t>A </a:t>
            </a:r>
            <a:r>
              <a:rPr lang="en-US" altLang="en-US" i="1">
                <a:cs typeface="Times" panose="02020603050405020304" pitchFamily="18" charset="0"/>
              </a:rPr>
              <a:t>framework</a:t>
            </a:r>
            <a:r>
              <a:rPr lang="en-GB" altLang="en-US">
                <a:cs typeface="Times" panose="02020603050405020304" pitchFamily="18" charset="0"/>
              </a:rPr>
              <a:t> is reusable software that implements a generic solution to a generalized problem. </a:t>
            </a:r>
          </a:p>
          <a:p>
            <a:pPr lvl="1" algn="just"/>
            <a:r>
              <a:rPr lang="en-GB" altLang="en-US">
                <a:cs typeface="Times" panose="02020603050405020304" pitchFamily="18" charset="0"/>
              </a:rPr>
              <a:t>It provides common facilities applicable to different application programs.</a:t>
            </a:r>
          </a:p>
          <a:p>
            <a:pPr marL="0" indent="0" algn="just"/>
            <a:endParaRPr lang="en-GB" altLang="en-US" i="1">
              <a:cs typeface="Times" panose="02020603050405020304" pitchFamily="18" charset="0"/>
            </a:endParaRPr>
          </a:p>
          <a:p>
            <a:pPr marL="0" indent="0" algn="just"/>
            <a:r>
              <a:rPr lang="en-GB" altLang="en-US" i="1">
                <a:cs typeface="Times" panose="02020603050405020304" pitchFamily="18" charset="0"/>
              </a:rPr>
              <a:t>Pri</a:t>
            </a:r>
            <a:r>
              <a:rPr lang="en-US" altLang="en-US" i="1">
                <a:cs typeface="Times" panose="02020603050405020304" pitchFamily="18" charset="0"/>
              </a:rPr>
              <a:t>nciple</a:t>
            </a:r>
            <a:r>
              <a:rPr lang="en-US" altLang="en-US">
                <a:cs typeface="Times" panose="02020603050405020304" pitchFamily="18" charset="0"/>
              </a:rPr>
              <a:t>: </a:t>
            </a:r>
            <a:r>
              <a:rPr lang="en-GB" altLang="en-US">
                <a:cs typeface="Times" panose="02020603050405020304" pitchFamily="18" charset="0"/>
              </a:rPr>
              <a:t>Applications that do different, but related, things tend to have quite similar designs</a:t>
            </a:r>
          </a:p>
          <a:p>
            <a:pPr lvl="1" algn="just"/>
            <a:endParaRPr lang="en-GB" altLang="en-US">
              <a:cs typeface="Times" panose="02020603050405020304"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5">
            <a:extLst>
              <a:ext uri="{FF2B5EF4-FFF2-40B4-BE49-F238E27FC236}">
                <a16:creationId xmlns:a16="http://schemas.microsoft.com/office/drawing/2014/main" id="{5F78A93B-7C2B-4098-BEE6-E03E950D80D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CCDF1886-77E4-446F-A6FA-871C3445AFAD}" type="slidenum">
              <a:rPr lang="en-US" altLang="en-US" sz="1400" b="0"/>
              <a:pPr>
                <a:spcBef>
                  <a:spcPct val="0"/>
                </a:spcBef>
              </a:pPr>
              <a:t>83</a:t>
            </a:fld>
            <a:endParaRPr lang="en-US" altLang="en-US" sz="1400" b="0"/>
          </a:p>
        </p:txBody>
      </p:sp>
      <p:sp>
        <p:nvSpPr>
          <p:cNvPr id="91139" name="Rectangle 2">
            <a:extLst>
              <a:ext uri="{FF2B5EF4-FFF2-40B4-BE49-F238E27FC236}">
                <a16:creationId xmlns:a16="http://schemas.microsoft.com/office/drawing/2014/main" id="{6A872240-4EEF-491C-8023-B6E1C1E90A44}"/>
              </a:ext>
            </a:extLst>
          </p:cNvPr>
          <p:cNvSpPr>
            <a:spLocks noGrp="1" noChangeArrowheads="1"/>
          </p:cNvSpPr>
          <p:nvPr>
            <p:ph type="title"/>
          </p:nvPr>
        </p:nvSpPr>
        <p:spPr/>
        <p:txBody>
          <a:bodyPr/>
          <a:lstStyle/>
          <a:p>
            <a:r>
              <a:rPr lang="en-US" altLang="en-US"/>
              <a:t>Frameworks to promote reuse</a:t>
            </a:r>
          </a:p>
        </p:txBody>
      </p:sp>
      <p:sp>
        <p:nvSpPr>
          <p:cNvPr id="91140" name="Rectangle 3">
            <a:extLst>
              <a:ext uri="{FF2B5EF4-FFF2-40B4-BE49-F238E27FC236}">
                <a16:creationId xmlns:a16="http://schemas.microsoft.com/office/drawing/2014/main" id="{8EF71385-B29F-455F-902A-1AAB6B3BD7D3}"/>
              </a:ext>
            </a:extLst>
          </p:cNvPr>
          <p:cNvSpPr>
            <a:spLocks noGrp="1" noChangeArrowheads="1"/>
          </p:cNvSpPr>
          <p:nvPr>
            <p:ph type="body" idx="1"/>
          </p:nvPr>
        </p:nvSpPr>
        <p:spPr/>
        <p:txBody>
          <a:bodyPr/>
          <a:lstStyle/>
          <a:p>
            <a:pPr marL="0" indent="0">
              <a:lnSpc>
                <a:spcPct val="90000"/>
              </a:lnSpc>
            </a:pPr>
            <a:r>
              <a:rPr lang="en-US" altLang="en-US"/>
              <a:t>A</a:t>
            </a:r>
            <a:r>
              <a:rPr lang="en-GB" altLang="en-US">
                <a:cs typeface="Times" panose="02020603050405020304" pitchFamily="18" charset="0"/>
              </a:rPr>
              <a:t> framework is intrinsically </a:t>
            </a:r>
            <a:r>
              <a:rPr lang="en-GB" altLang="en-US" i="1">
                <a:cs typeface="Times" panose="02020603050405020304" pitchFamily="18" charset="0"/>
              </a:rPr>
              <a:t>incomplete</a:t>
            </a:r>
            <a:endParaRPr lang="en-US" altLang="en-US"/>
          </a:p>
          <a:p>
            <a:pPr lvl="1">
              <a:lnSpc>
                <a:spcPct val="90000"/>
              </a:lnSpc>
            </a:pPr>
            <a:r>
              <a:rPr lang="en-US" altLang="en-US">
                <a:cs typeface="Times" panose="02020603050405020304" pitchFamily="18" charset="0"/>
              </a:rPr>
              <a:t>Certain</a:t>
            </a:r>
            <a:r>
              <a:rPr lang="en-GB" altLang="en-US">
                <a:cs typeface="Times" panose="02020603050405020304" pitchFamily="18" charset="0"/>
              </a:rPr>
              <a:t> classes or methods are used by the framework, but are missing (</a:t>
            </a:r>
            <a:r>
              <a:rPr lang="en-GB" altLang="en-US" i="1">
                <a:cs typeface="Times" panose="02020603050405020304" pitchFamily="18" charset="0"/>
              </a:rPr>
              <a:t>slots</a:t>
            </a:r>
            <a:r>
              <a:rPr lang="en-GB" altLang="en-US">
                <a:cs typeface="Times" panose="02020603050405020304" pitchFamily="18" charset="0"/>
              </a:rPr>
              <a:t>)</a:t>
            </a:r>
          </a:p>
          <a:p>
            <a:pPr lvl="1">
              <a:lnSpc>
                <a:spcPct val="90000"/>
              </a:lnSpc>
            </a:pPr>
            <a:endParaRPr lang="en-GB" altLang="en-US">
              <a:cs typeface="Times" panose="02020603050405020304" pitchFamily="18" charset="0"/>
            </a:endParaRPr>
          </a:p>
          <a:p>
            <a:pPr lvl="1">
              <a:lnSpc>
                <a:spcPct val="90000"/>
              </a:lnSpc>
            </a:pPr>
            <a:r>
              <a:rPr lang="en-GB" altLang="en-US">
                <a:cs typeface="Times" panose="02020603050405020304" pitchFamily="18" charset="0"/>
              </a:rPr>
              <a:t>Some functionality</a:t>
            </a:r>
            <a:r>
              <a:rPr lang="en-US" altLang="en-US">
                <a:cs typeface="Times" panose="02020603050405020304" pitchFamily="18" charset="0"/>
              </a:rPr>
              <a:t> is</a:t>
            </a:r>
            <a:r>
              <a:rPr lang="en-GB" altLang="en-US">
                <a:cs typeface="Times" panose="02020603050405020304" pitchFamily="18" charset="0"/>
              </a:rPr>
              <a:t> optional</a:t>
            </a:r>
          </a:p>
          <a:p>
            <a:pPr lvl="2">
              <a:lnSpc>
                <a:spcPct val="90000"/>
              </a:lnSpc>
            </a:pPr>
            <a:r>
              <a:rPr lang="en-GB" altLang="en-US">
                <a:cs typeface="Times" panose="02020603050405020304" pitchFamily="18" charset="0"/>
              </a:rPr>
              <a:t> Allowance is made for developer to provide it </a:t>
            </a:r>
            <a:r>
              <a:rPr lang="en-US" altLang="en-US">
                <a:cs typeface="Times" panose="02020603050405020304" pitchFamily="18" charset="0"/>
              </a:rPr>
              <a:t>(</a:t>
            </a:r>
            <a:r>
              <a:rPr lang="en-US" altLang="en-US" i="1">
                <a:cs typeface="Times" panose="02020603050405020304" pitchFamily="18" charset="0"/>
              </a:rPr>
              <a:t>hooks</a:t>
            </a:r>
            <a:r>
              <a:rPr lang="en-US" altLang="en-US">
                <a:cs typeface="Times" panose="02020603050405020304" pitchFamily="18" charset="0"/>
              </a:rPr>
              <a:t>)</a:t>
            </a:r>
            <a:r>
              <a:rPr lang="en-US" altLang="en-US"/>
              <a:t> </a:t>
            </a:r>
          </a:p>
          <a:p>
            <a:pPr lvl="1">
              <a:lnSpc>
                <a:spcPct val="90000"/>
              </a:lnSpc>
            </a:pPr>
            <a:endParaRPr lang="en-US" altLang="en-US"/>
          </a:p>
          <a:p>
            <a:pPr lvl="1">
              <a:lnSpc>
                <a:spcPct val="90000"/>
              </a:lnSpc>
            </a:pPr>
            <a:r>
              <a:rPr lang="en-GB" altLang="en-US">
                <a:cs typeface="Times" panose="02020603050405020304" pitchFamily="18" charset="0"/>
              </a:rPr>
              <a:t>Developers use the </a:t>
            </a:r>
            <a:r>
              <a:rPr lang="en-GB" altLang="en-US" i="1">
                <a:cs typeface="Times" panose="02020603050405020304" pitchFamily="18" charset="0"/>
              </a:rPr>
              <a:t>services</a:t>
            </a:r>
            <a:r>
              <a:rPr lang="en-GB" altLang="en-US">
                <a:cs typeface="Times" panose="02020603050405020304" pitchFamily="18" charset="0"/>
              </a:rPr>
              <a:t> that the framework provides</a:t>
            </a:r>
          </a:p>
          <a:p>
            <a:pPr lvl="2">
              <a:lnSpc>
                <a:spcPct val="90000"/>
              </a:lnSpc>
            </a:pPr>
            <a:r>
              <a:rPr lang="en-GB" altLang="en-US">
                <a:cs typeface="Times" panose="02020603050405020304" pitchFamily="18" charset="0"/>
              </a:rPr>
              <a:t>Taken together the services are called the Application Program Interface (</a:t>
            </a:r>
            <a:r>
              <a:rPr lang="en-GB" altLang="en-US" i="1">
                <a:cs typeface="Times" panose="02020603050405020304" pitchFamily="18" charset="0"/>
              </a:rPr>
              <a:t>API</a:t>
            </a:r>
            <a:r>
              <a:rPr lang="en-GB" altLang="en-US">
                <a:cs typeface="Times" panose="02020603050405020304" pitchFamily="18" charset="0"/>
              </a:rPr>
              <a:t>)</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5">
            <a:extLst>
              <a:ext uri="{FF2B5EF4-FFF2-40B4-BE49-F238E27FC236}">
                <a16:creationId xmlns:a16="http://schemas.microsoft.com/office/drawing/2014/main" id="{4B5A34A0-C7E5-4EC9-A54E-784762BCA2E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BB55DFA-A266-4133-8E33-FBAD7892B8AA}" type="slidenum">
              <a:rPr lang="en-US" altLang="en-US" sz="1400" b="0"/>
              <a:pPr>
                <a:spcBef>
                  <a:spcPct val="0"/>
                </a:spcBef>
              </a:pPr>
              <a:t>84</a:t>
            </a:fld>
            <a:endParaRPr lang="en-US" altLang="en-US" sz="1400" b="0"/>
          </a:p>
        </p:txBody>
      </p:sp>
      <p:sp>
        <p:nvSpPr>
          <p:cNvPr id="92163" name="Rectangle 2">
            <a:extLst>
              <a:ext uri="{FF2B5EF4-FFF2-40B4-BE49-F238E27FC236}">
                <a16:creationId xmlns:a16="http://schemas.microsoft.com/office/drawing/2014/main" id="{7D410AB4-EDE0-4EDB-8C50-4590114067E4}"/>
              </a:ext>
            </a:extLst>
          </p:cNvPr>
          <p:cNvSpPr>
            <a:spLocks noGrp="1" noChangeArrowheads="1"/>
          </p:cNvSpPr>
          <p:nvPr>
            <p:ph type="title"/>
          </p:nvPr>
        </p:nvSpPr>
        <p:spPr/>
        <p:txBody>
          <a:bodyPr/>
          <a:lstStyle/>
          <a:p>
            <a:pPr>
              <a:lnSpc>
                <a:spcPct val="90000"/>
              </a:lnSpc>
            </a:pPr>
            <a:r>
              <a:rPr lang="en-GB" altLang="en-US">
                <a:cs typeface="Times" panose="02020603050405020304" pitchFamily="18" charset="0"/>
              </a:rPr>
              <a:t>Object-oriented frameworks</a:t>
            </a:r>
          </a:p>
        </p:txBody>
      </p:sp>
      <p:sp>
        <p:nvSpPr>
          <p:cNvPr id="92164" name="Rectangle 3">
            <a:extLst>
              <a:ext uri="{FF2B5EF4-FFF2-40B4-BE49-F238E27FC236}">
                <a16:creationId xmlns:a16="http://schemas.microsoft.com/office/drawing/2014/main" id="{F3FF213A-59C5-4CAC-913A-FE8CBED025EF}"/>
              </a:ext>
            </a:extLst>
          </p:cNvPr>
          <p:cNvSpPr>
            <a:spLocks noGrp="1" noChangeArrowheads="1"/>
          </p:cNvSpPr>
          <p:nvPr>
            <p:ph type="body" idx="1"/>
          </p:nvPr>
        </p:nvSpPr>
        <p:spPr/>
        <p:txBody>
          <a:bodyPr/>
          <a:lstStyle/>
          <a:p>
            <a:pPr marL="0" indent="0" algn="just">
              <a:lnSpc>
                <a:spcPct val="90000"/>
              </a:lnSpc>
            </a:pPr>
            <a:r>
              <a:rPr lang="en-GB" altLang="en-US">
                <a:cs typeface="Times" panose="02020603050405020304" pitchFamily="18" charset="0"/>
              </a:rPr>
              <a:t>In the object oriented paradigm, a framework is composed of a library of classes. </a:t>
            </a:r>
          </a:p>
          <a:p>
            <a:pPr lvl="1" algn="just">
              <a:lnSpc>
                <a:spcPct val="90000"/>
              </a:lnSpc>
            </a:pPr>
            <a:r>
              <a:rPr lang="en-GB" altLang="en-US">
                <a:cs typeface="Times" panose="02020603050405020304" pitchFamily="18" charset="0"/>
              </a:rPr>
              <a:t>The API is defined by the set of all public methods of these classes.</a:t>
            </a:r>
          </a:p>
          <a:p>
            <a:pPr lvl="1">
              <a:lnSpc>
                <a:spcPct val="90000"/>
              </a:lnSpc>
            </a:pPr>
            <a:r>
              <a:rPr lang="en-GB" altLang="en-US">
                <a:cs typeface="Times" panose="02020603050405020304" pitchFamily="18" charset="0"/>
              </a:rPr>
              <a:t>Some of the classes will normally be abstract</a:t>
            </a:r>
            <a:r>
              <a:rPr lang="en-US" altLang="en-US" sz="2000">
                <a:cs typeface="Times" panose="02020603050405020304" pitchFamily="18" charset="0"/>
              </a:rPr>
              <a:t> </a:t>
            </a:r>
            <a:endParaRPr lang="en-US" altLang="en-US" sz="2000"/>
          </a:p>
          <a:p>
            <a:pPr marL="0" indent="0">
              <a:lnSpc>
                <a:spcPct val="90000"/>
              </a:lnSpc>
            </a:pPr>
            <a:endParaRPr lang="en-US" altLang="en-US" sz="200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5">
            <a:extLst>
              <a:ext uri="{FF2B5EF4-FFF2-40B4-BE49-F238E27FC236}">
                <a16:creationId xmlns:a16="http://schemas.microsoft.com/office/drawing/2014/main" id="{72179493-2E43-45B1-8641-5900F0468D8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6C630119-AEEC-4AF2-9017-F9FCEC6D5F66}" type="slidenum">
              <a:rPr lang="en-US" altLang="en-US" sz="1400" b="0"/>
              <a:pPr>
                <a:spcBef>
                  <a:spcPct val="0"/>
                </a:spcBef>
              </a:pPr>
              <a:t>85</a:t>
            </a:fld>
            <a:endParaRPr lang="en-US" altLang="en-US" sz="1400" b="0"/>
          </a:p>
        </p:txBody>
      </p:sp>
      <p:sp>
        <p:nvSpPr>
          <p:cNvPr id="93187" name="Rectangle 2">
            <a:extLst>
              <a:ext uri="{FF2B5EF4-FFF2-40B4-BE49-F238E27FC236}">
                <a16:creationId xmlns:a16="http://schemas.microsoft.com/office/drawing/2014/main" id="{CFCAB789-8ACA-4F21-BECA-A7E0258D404A}"/>
              </a:ext>
            </a:extLst>
          </p:cNvPr>
          <p:cNvSpPr>
            <a:spLocks noGrp="1" noChangeArrowheads="1"/>
          </p:cNvSpPr>
          <p:nvPr>
            <p:ph type="title"/>
          </p:nvPr>
        </p:nvSpPr>
        <p:spPr/>
        <p:txBody>
          <a:bodyPr/>
          <a:lstStyle/>
          <a:p>
            <a:r>
              <a:rPr lang="en-GB" altLang="en-US">
                <a:cs typeface="Times" panose="02020603050405020304" pitchFamily="18" charset="0"/>
              </a:rPr>
              <a:t>Examples of frameworks</a:t>
            </a:r>
            <a:endParaRPr lang="en-US" altLang="en-US"/>
          </a:p>
        </p:txBody>
      </p:sp>
      <p:sp>
        <p:nvSpPr>
          <p:cNvPr id="93188" name="Rectangle 3">
            <a:extLst>
              <a:ext uri="{FF2B5EF4-FFF2-40B4-BE49-F238E27FC236}">
                <a16:creationId xmlns:a16="http://schemas.microsoft.com/office/drawing/2014/main" id="{9166A73B-5B09-4BC7-B327-D6AA799190B4}"/>
              </a:ext>
            </a:extLst>
          </p:cNvPr>
          <p:cNvSpPr>
            <a:spLocks noGrp="1" noChangeArrowheads="1"/>
          </p:cNvSpPr>
          <p:nvPr>
            <p:ph type="body" idx="1"/>
          </p:nvPr>
        </p:nvSpPr>
        <p:spPr/>
        <p:txBody>
          <a:bodyPr/>
          <a:lstStyle/>
          <a:p>
            <a:pPr lvl="1"/>
            <a:r>
              <a:rPr lang="en-GB" altLang="en-US">
                <a:cs typeface="Times" panose="02020603050405020304" pitchFamily="18" charset="0"/>
              </a:rPr>
              <a:t>A framework for payroll management</a:t>
            </a:r>
            <a:r>
              <a:rPr lang="en-US" altLang="en-US"/>
              <a:t> </a:t>
            </a:r>
          </a:p>
          <a:p>
            <a:pPr lvl="1"/>
            <a:endParaRPr lang="en-US" altLang="en-US"/>
          </a:p>
          <a:p>
            <a:pPr lvl="1"/>
            <a:r>
              <a:rPr lang="en-GB" altLang="en-US">
                <a:cs typeface="Times" panose="02020603050405020304" pitchFamily="18" charset="0"/>
              </a:rPr>
              <a:t>A framework for frequent buyer</a:t>
            </a:r>
            <a:r>
              <a:rPr lang="en-US" altLang="en-US">
                <a:cs typeface="Times" panose="02020603050405020304" pitchFamily="18" charset="0"/>
              </a:rPr>
              <a:t> clubs</a:t>
            </a:r>
            <a:endParaRPr lang="en-US" altLang="en-US"/>
          </a:p>
          <a:p>
            <a:pPr lvl="1"/>
            <a:endParaRPr lang="en-GB" altLang="en-US">
              <a:cs typeface="Times" panose="02020603050405020304" pitchFamily="18" charset="0"/>
            </a:endParaRPr>
          </a:p>
          <a:p>
            <a:pPr lvl="1"/>
            <a:r>
              <a:rPr lang="en-GB" altLang="en-US">
                <a:cs typeface="Times" panose="02020603050405020304" pitchFamily="18" charset="0"/>
              </a:rPr>
              <a:t>A framework for university registration</a:t>
            </a:r>
            <a:r>
              <a:rPr lang="en-US" altLang="en-US"/>
              <a:t> </a:t>
            </a:r>
          </a:p>
          <a:p>
            <a:pPr lvl="1"/>
            <a:endParaRPr lang="en-GB" altLang="en-US">
              <a:cs typeface="Times" panose="02020603050405020304" pitchFamily="18" charset="0"/>
            </a:endParaRPr>
          </a:p>
          <a:p>
            <a:pPr lvl="1"/>
            <a:r>
              <a:rPr lang="en-GB" altLang="en-US">
                <a:cs typeface="Times" panose="02020603050405020304" pitchFamily="18" charset="0"/>
              </a:rPr>
              <a:t>A framework for e-commerce web sites</a:t>
            </a:r>
            <a:r>
              <a:rPr lang="en-US" altLang="en-US"/>
              <a:t> </a:t>
            </a:r>
          </a:p>
          <a:p>
            <a:pPr lvl="1"/>
            <a:endParaRPr lang="en-GB" altLang="en-US">
              <a:cs typeface="Times" panose="02020603050405020304" pitchFamily="18" charset="0"/>
            </a:endParaRPr>
          </a:p>
          <a:p>
            <a:pPr lvl="1"/>
            <a:r>
              <a:rPr lang="en-GB" altLang="en-US">
                <a:cs typeface="Times" panose="02020603050405020304" pitchFamily="18" charset="0"/>
              </a:rPr>
              <a:t>A framework for controlling microwave ovens</a:t>
            </a:r>
            <a:r>
              <a:rPr lang="en-US" altLang="en-US"/>
              <a:t>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5">
            <a:extLst>
              <a:ext uri="{FF2B5EF4-FFF2-40B4-BE49-F238E27FC236}">
                <a16:creationId xmlns:a16="http://schemas.microsoft.com/office/drawing/2014/main" id="{ED75D944-383B-4894-AE4A-F799876AD30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1CB6D7C8-9857-4291-96B7-6BE2D2A5C9B8}" type="slidenum">
              <a:rPr lang="en-US" altLang="en-US" sz="1400" b="0"/>
              <a:pPr>
                <a:spcBef>
                  <a:spcPct val="0"/>
                </a:spcBef>
              </a:pPr>
              <a:t>86</a:t>
            </a:fld>
            <a:endParaRPr lang="en-US" altLang="en-US" sz="1400" b="0"/>
          </a:p>
        </p:txBody>
      </p:sp>
      <p:sp>
        <p:nvSpPr>
          <p:cNvPr id="94211" name="Rectangle 2">
            <a:extLst>
              <a:ext uri="{FF2B5EF4-FFF2-40B4-BE49-F238E27FC236}">
                <a16:creationId xmlns:a16="http://schemas.microsoft.com/office/drawing/2014/main" id="{716FCDEF-5AD1-4D26-8BB2-8592D4258DE4}"/>
              </a:ext>
            </a:extLst>
          </p:cNvPr>
          <p:cNvSpPr>
            <a:spLocks noGrp="1" noChangeArrowheads="1"/>
          </p:cNvSpPr>
          <p:nvPr>
            <p:ph type="title"/>
          </p:nvPr>
        </p:nvSpPr>
        <p:spPr/>
        <p:txBody>
          <a:bodyPr/>
          <a:lstStyle/>
          <a:p>
            <a:r>
              <a:rPr lang="en-US" altLang="en-US">
                <a:cs typeface="Times" panose="02020603050405020304" pitchFamily="18" charset="0"/>
              </a:rPr>
              <a:t>T</a:t>
            </a:r>
            <a:r>
              <a:rPr lang="en-GB" altLang="en-US">
                <a:cs typeface="Times" panose="02020603050405020304" pitchFamily="18" charset="0"/>
              </a:rPr>
              <a:t>ypes of frameworks</a:t>
            </a:r>
            <a:endParaRPr lang="en-US" altLang="en-US"/>
          </a:p>
        </p:txBody>
      </p:sp>
      <p:sp>
        <p:nvSpPr>
          <p:cNvPr id="94212" name="Rectangle 3">
            <a:extLst>
              <a:ext uri="{FF2B5EF4-FFF2-40B4-BE49-F238E27FC236}">
                <a16:creationId xmlns:a16="http://schemas.microsoft.com/office/drawing/2014/main" id="{0843571D-4C33-4D26-B70D-4585E2080E89}"/>
              </a:ext>
            </a:extLst>
          </p:cNvPr>
          <p:cNvSpPr>
            <a:spLocks noGrp="1" noChangeArrowheads="1"/>
          </p:cNvSpPr>
          <p:nvPr>
            <p:ph type="body" idx="1"/>
          </p:nvPr>
        </p:nvSpPr>
        <p:spPr>
          <a:xfrm>
            <a:off x="1066800" y="1066800"/>
            <a:ext cx="8229600" cy="4800600"/>
          </a:xfrm>
        </p:spPr>
        <p:txBody>
          <a:bodyPr/>
          <a:lstStyle/>
          <a:p>
            <a:pPr marL="0" indent="0">
              <a:buFontTx/>
              <a:buChar char="•"/>
            </a:pPr>
            <a:r>
              <a:rPr lang="en-GB" altLang="en-US" b="0">
                <a:cs typeface="Times" panose="02020603050405020304" pitchFamily="18" charset="0"/>
              </a:rPr>
              <a:t>A </a:t>
            </a:r>
            <a:r>
              <a:rPr lang="en-GB" altLang="en-US" b="0" i="1">
                <a:cs typeface="Times" panose="02020603050405020304" pitchFamily="18" charset="0"/>
              </a:rPr>
              <a:t>horizontal</a:t>
            </a:r>
            <a:r>
              <a:rPr lang="en-GB" altLang="en-US" b="0">
                <a:cs typeface="Times" panose="02020603050405020304" pitchFamily="18" charset="0"/>
              </a:rPr>
              <a:t> framework provides general application facilities that a large number of applications can use</a:t>
            </a:r>
            <a:r>
              <a:rPr lang="en-US" altLang="en-US" b="0"/>
              <a:t> </a:t>
            </a:r>
          </a:p>
          <a:p>
            <a:pPr marL="0" indent="0">
              <a:buFontTx/>
              <a:buChar char="•"/>
            </a:pPr>
            <a:r>
              <a:rPr lang="en-GB" altLang="en-US" b="0">
                <a:cs typeface="Times" panose="02020603050405020304" pitchFamily="18" charset="0"/>
              </a:rPr>
              <a:t>A </a:t>
            </a:r>
            <a:r>
              <a:rPr lang="en-GB" altLang="en-US" b="0" i="1">
                <a:cs typeface="Times" panose="02020603050405020304" pitchFamily="18" charset="0"/>
              </a:rPr>
              <a:t>vertical</a:t>
            </a:r>
            <a:r>
              <a:rPr lang="en-GB" altLang="en-US" b="0">
                <a:cs typeface="Times" panose="02020603050405020304" pitchFamily="18" charset="0"/>
              </a:rPr>
              <a:t> framework (</a:t>
            </a:r>
            <a:r>
              <a:rPr lang="en-GB" altLang="en-US" b="0" i="1">
                <a:cs typeface="Times" panose="02020603050405020304" pitchFamily="18" charset="0"/>
              </a:rPr>
              <a:t>application framework)</a:t>
            </a:r>
            <a:r>
              <a:rPr lang="en-GB" altLang="en-US" b="0">
                <a:cs typeface="Times" panose="02020603050405020304" pitchFamily="18" charset="0"/>
              </a:rPr>
              <a:t> is more ‘complete’ but still needs some slots to be filled to adapt it to specific application needs</a:t>
            </a:r>
            <a:endParaRPr lang="en-US" altLang="en-US"/>
          </a:p>
        </p:txBody>
      </p:sp>
      <p:pic>
        <p:nvPicPr>
          <p:cNvPr id="94213" name="Picture 6" descr="03HorVerFrame">
            <a:extLst>
              <a:ext uri="{FF2B5EF4-FFF2-40B4-BE49-F238E27FC236}">
                <a16:creationId xmlns:a16="http://schemas.microsoft.com/office/drawing/2014/main" id="{F88ED5C9-C2F5-4949-8BD2-0CAAECDBD0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2518"/>
          <a:stretch>
            <a:fillRect/>
          </a:stretch>
        </p:blipFill>
        <p:spPr bwMode="auto">
          <a:xfrm>
            <a:off x="1828800" y="3048000"/>
            <a:ext cx="5029200"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5">
            <a:extLst>
              <a:ext uri="{FF2B5EF4-FFF2-40B4-BE49-F238E27FC236}">
                <a16:creationId xmlns:a16="http://schemas.microsoft.com/office/drawing/2014/main" id="{510F165D-04EF-45F7-AD77-4C024B85899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575A67E7-0582-409F-B12D-6088F38CFDBA}" type="slidenum">
              <a:rPr lang="en-US" altLang="en-US" sz="1400" b="0"/>
              <a:pPr>
                <a:spcBef>
                  <a:spcPct val="0"/>
                </a:spcBef>
              </a:pPr>
              <a:t>87</a:t>
            </a:fld>
            <a:endParaRPr lang="en-US" altLang="en-US" sz="1400" b="0"/>
          </a:p>
        </p:txBody>
      </p:sp>
      <p:sp>
        <p:nvSpPr>
          <p:cNvPr id="96259" name="Rectangle 2">
            <a:extLst>
              <a:ext uri="{FF2B5EF4-FFF2-40B4-BE49-F238E27FC236}">
                <a16:creationId xmlns:a16="http://schemas.microsoft.com/office/drawing/2014/main" id="{F1285555-775B-4443-9C50-F994557F6AE4}"/>
              </a:ext>
            </a:extLst>
          </p:cNvPr>
          <p:cNvSpPr>
            <a:spLocks noGrp="1" noChangeArrowheads="1"/>
          </p:cNvSpPr>
          <p:nvPr>
            <p:ph type="title"/>
          </p:nvPr>
        </p:nvSpPr>
        <p:spPr>
          <a:xfrm>
            <a:off x="304800" y="152400"/>
            <a:ext cx="8229600" cy="685800"/>
          </a:xfrm>
        </p:spPr>
        <p:txBody>
          <a:bodyPr/>
          <a:lstStyle/>
          <a:p>
            <a:r>
              <a:rPr lang="en-US" altLang="en-US">
                <a:cs typeface="Times" panose="02020603050405020304" pitchFamily="18" charset="0"/>
              </a:rPr>
              <a:t>Exercise: Library Management System</a:t>
            </a:r>
            <a:endParaRPr lang="en-US" altLang="en-US"/>
          </a:p>
        </p:txBody>
      </p:sp>
      <p:sp>
        <p:nvSpPr>
          <p:cNvPr id="8" name="Content Placeholder 7">
            <a:extLst>
              <a:ext uri="{FF2B5EF4-FFF2-40B4-BE49-F238E27FC236}">
                <a16:creationId xmlns:a16="http://schemas.microsoft.com/office/drawing/2014/main" id="{D37D68F8-B10E-4DB0-926C-E742E83B3A11}"/>
              </a:ext>
            </a:extLst>
          </p:cNvPr>
          <p:cNvSpPr>
            <a:spLocks noGrp="1"/>
          </p:cNvSpPr>
          <p:nvPr>
            <p:ph idx="1"/>
          </p:nvPr>
        </p:nvSpPr>
        <p:spPr>
          <a:xfrm>
            <a:off x="685800" y="1143000"/>
            <a:ext cx="7772400" cy="4800600"/>
          </a:xfrm>
        </p:spPr>
        <p:txBody>
          <a:bodyPr/>
          <a:lstStyle/>
          <a:p>
            <a:pPr marL="0" indent="0">
              <a:defRPr/>
            </a:pPr>
            <a:r>
              <a:rPr lang="en-US" altLang="en-US" b="0" dirty="0">
                <a:solidFill>
                  <a:schemeClr val="tx2"/>
                </a:solidFill>
                <a:cs typeface="Times" charset="0"/>
              </a:rPr>
              <a:t>Imagine you are designing a framework that different libraries (of books, not code) would be able to adapt to meet their needs. What kind of facilities would you want to provide if you were designing such a framework? In what ways do libraries differ such that they would need to use a framework rather than a complete application?</a:t>
            </a:r>
            <a:endParaRPr lang="en-US" altLang="en-US" b="0" dirty="0">
              <a:solidFill>
                <a:schemeClr val="tx2"/>
              </a:solidFill>
            </a:endParaRPr>
          </a:p>
          <a:p>
            <a:pPr>
              <a:defRPr/>
            </a:pP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5">
            <a:extLst>
              <a:ext uri="{FF2B5EF4-FFF2-40B4-BE49-F238E27FC236}">
                <a16:creationId xmlns:a16="http://schemas.microsoft.com/office/drawing/2014/main" id="{451CAC8B-2398-4B8A-9BA7-29420CDE528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4799FA14-E91F-4E26-85A1-10893A74B4D8}" type="slidenum">
              <a:rPr lang="en-US" altLang="en-US" sz="1400" b="0"/>
              <a:pPr>
                <a:spcBef>
                  <a:spcPct val="0"/>
                </a:spcBef>
              </a:pPr>
              <a:t>88</a:t>
            </a:fld>
            <a:endParaRPr lang="en-US" altLang="en-US" sz="1400" b="0"/>
          </a:p>
        </p:txBody>
      </p:sp>
      <p:sp>
        <p:nvSpPr>
          <p:cNvPr id="97283" name="Rectangle 2">
            <a:extLst>
              <a:ext uri="{FF2B5EF4-FFF2-40B4-BE49-F238E27FC236}">
                <a16:creationId xmlns:a16="http://schemas.microsoft.com/office/drawing/2014/main" id="{282CFD78-1C76-4C50-ACB6-EF76BF8DB57E}"/>
              </a:ext>
            </a:extLst>
          </p:cNvPr>
          <p:cNvSpPr>
            <a:spLocks noGrp="1" noChangeArrowheads="1"/>
          </p:cNvSpPr>
          <p:nvPr>
            <p:ph type="title"/>
          </p:nvPr>
        </p:nvSpPr>
        <p:spPr/>
        <p:txBody>
          <a:bodyPr/>
          <a:lstStyle/>
          <a:p>
            <a:r>
              <a:rPr lang="en-GB" altLang="en-US">
                <a:cs typeface="Times" panose="02020603050405020304" pitchFamily="18" charset="0"/>
              </a:rPr>
              <a:t>The Client-Server Architecture</a:t>
            </a:r>
            <a:endParaRPr lang="en-US" altLang="en-US"/>
          </a:p>
        </p:txBody>
      </p:sp>
      <p:sp>
        <p:nvSpPr>
          <p:cNvPr id="97284" name="Rectangle 4">
            <a:extLst>
              <a:ext uri="{FF2B5EF4-FFF2-40B4-BE49-F238E27FC236}">
                <a16:creationId xmlns:a16="http://schemas.microsoft.com/office/drawing/2014/main" id="{5B78F4C3-ECAA-476A-AB6E-08987D4BCF76}"/>
              </a:ext>
            </a:extLst>
          </p:cNvPr>
          <p:cNvSpPr>
            <a:spLocks noGrp="1" noChangeArrowheads="1"/>
          </p:cNvSpPr>
          <p:nvPr>
            <p:ph type="body" idx="1"/>
          </p:nvPr>
        </p:nvSpPr>
        <p:spPr>
          <a:xfrm>
            <a:off x="1066800" y="1143000"/>
            <a:ext cx="7543800" cy="4800600"/>
          </a:xfrm>
        </p:spPr>
        <p:txBody>
          <a:bodyPr/>
          <a:lstStyle/>
          <a:p>
            <a:pPr marL="0" indent="0">
              <a:lnSpc>
                <a:spcPct val="90000"/>
              </a:lnSpc>
            </a:pPr>
            <a:r>
              <a:rPr lang="en-GB" altLang="en-US">
                <a:cs typeface="Times" panose="02020603050405020304" pitchFamily="18" charset="0"/>
              </a:rPr>
              <a:t>A </a:t>
            </a:r>
            <a:r>
              <a:rPr lang="en-GB" altLang="en-US" i="1">
                <a:cs typeface="Times" panose="02020603050405020304" pitchFamily="18" charset="0"/>
              </a:rPr>
              <a:t>distributed system</a:t>
            </a:r>
            <a:r>
              <a:rPr lang="en-GB" altLang="en-US">
                <a:cs typeface="Times" panose="02020603050405020304" pitchFamily="18" charset="0"/>
              </a:rPr>
              <a:t> is a system in which: </a:t>
            </a:r>
          </a:p>
          <a:p>
            <a:pPr lvl="1">
              <a:lnSpc>
                <a:spcPct val="90000"/>
              </a:lnSpc>
            </a:pPr>
            <a:r>
              <a:rPr lang="en-GB" altLang="en-US">
                <a:cs typeface="Times" panose="02020603050405020304" pitchFamily="18" charset="0"/>
              </a:rPr>
              <a:t>computations are performed by </a:t>
            </a:r>
            <a:r>
              <a:rPr lang="en-GB" altLang="en-US" i="1">
                <a:cs typeface="Times" panose="02020603050405020304" pitchFamily="18" charset="0"/>
              </a:rPr>
              <a:t>separate programs</a:t>
            </a:r>
            <a:endParaRPr lang="en-GB" altLang="en-US">
              <a:cs typeface="Times" panose="02020603050405020304" pitchFamily="18" charset="0"/>
            </a:endParaRPr>
          </a:p>
          <a:p>
            <a:pPr lvl="1">
              <a:lnSpc>
                <a:spcPct val="90000"/>
              </a:lnSpc>
            </a:pPr>
            <a:r>
              <a:rPr lang="en-GB" altLang="en-US">
                <a:cs typeface="Times" panose="02020603050405020304" pitchFamily="18" charset="0"/>
              </a:rPr>
              <a:t>… normally running on separate pieces of hardware</a:t>
            </a:r>
          </a:p>
          <a:p>
            <a:pPr lvl="1">
              <a:lnSpc>
                <a:spcPct val="90000"/>
              </a:lnSpc>
            </a:pPr>
            <a:r>
              <a:rPr lang="en-GB" altLang="en-US">
                <a:cs typeface="Times" panose="02020603050405020304" pitchFamily="18" charset="0"/>
              </a:rPr>
              <a:t>… that </a:t>
            </a:r>
            <a:r>
              <a:rPr lang="en-GB" altLang="en-US" i="1">
                <a:cs typeface="Times" panose="02020603050405020304" pitchFamily="18" charset="0"/>
              </a:rPr>
              <a:t>co-operate</a:t>
            </a:r>
            <a:r>
              <a:rPr lang="en-GB" altLang="en-US">
                <a:cs typeface="Times" panose="02020603050405020304" pitchFamily="18" charset="0"/>
              </a:rPr>
              <a:t> to perform the task of the system</a:t>
            </a:r>
            <a:r>
              <a:rPr lang="en-US" altLang="en-US">
                <a:cs typeface="Times" panose="02020603050405020304" pitchFamily="18" charset="0"/>
              </a:rPr>
              <a:t>.</a:t>
            </a:r>
            <a:endParaRPr lang="en-US" altLang="en-US"/>
          </a:p>
          <a:p>
            <a:pPr marL="0" indent="0">
              <a:lnSpc>
                <a:spcPct val="90000"/>
              </a:lnSpc>
            </a:pPr>
            <a:r>
              <a:rPr lang="en-GB" altLang="en-US" i="1">
                <a:cs typeface="Times" panose="02020603050405020304" pitchFamily="18" charset="0"/>
              </a:rPr>
              <a:t>Server:</a:t>
            </a:r>
          </a:p>
          <a:p>
            <a:pPr lvl="1">
              <a:lnSpc>
                <a:spcPct val="90000"/>
              </a:lnSpc>
            </a:pPr>
            <a:r>
              <a:rPr lang="en-GB" altLang="en-US">
                <a:cs typeface="Times" panose="02020603050405020304" pitchFamily="18" charset="0"/>
              </a:rPr>
              <a:t>A program that provides a service for other programs that connect to it using a communication channel</a:t>
            </a:r>
          </a:p>
          <a:p>
            <a:pPr marL="0" indent="0">
              <a:lnSpc>
                <a:spcPct val="90000"/>
              </a:lnSpc>
            </a:pPr>
            <a:r>
              <a:rPr lang="en-GB" altLang="en-US" i="1">
                <a:cs typeface="Times" panose="02020603050405020304" pitchFamily="18" charset="0"/>
              </a:rPr>
              <a:t>Client</a:t>
            </a:r>
            <a:r>
              <a:rPr lang="en-GB" altLang="en-US">
                <a:cs typeface="Times" panose="02020603050405020304" pitchFamily="18" charset="0"/>
              </a:rPr>
              <a:t> </a:t>
            </a:r>
          </a:p>
          <a:p>
            <a:pPr lvl="1">
              <a:lnSpc>
                <a:spcPct val="90000"/>
              </a:lnSpc>
            </a:pPr>
            <a:r>
              <a:rPr lang="en-GB" altLang="en-US">
                <a:cs typeface="Times" panose="02020603050405020304" pitchFamily="18" charset="0"/>
              </a:rPr>
              <a:t>A program that accesses a server (or several servers) to obtain services</a:t>
            </a:r>
            <a:endParaRPr lang="en-US" altLang="en-US">
              <a:cs typeface="Times" panose="02020603050405020304" pitchFamily="18" charset="0"/>
            </a:endParaRPr>
          </a:p>
          <a:p>
            <a:pPr lvl="1">
              <a:lnSpc>
                <a:spcPct val="90000"/>
              </a:lnSpc>
            </a:pPr>
            <a:r>
              <a:rPr lang="en-US" altLang="en-US">
                <a:cs typeface="Times" panose="02020603050405020304" pitchFamily="18" charset="0"/>
              </a:rPr>
              <a:t>A server</a:t>
            </a:r>
            <a:r>
              <a:rPr lang="en-GB" altLang="en-US">
                <a:cs typeface="Times" panose="02020603050405020304" pitchFamily="18" charset="0"/>
              </a:rPr>
              <a:t> may be accessed by many clients simultaneously</a:t>
            </a:r>
            <a:r>
              <a:rPr lang="en-US" altLang="en-US">
                <a:cs typeface="Times" panose="02020603050405020304" pitchFamily="18" charset="0"/>
              </a:rPr>
              <a:t> </a:t>
            </a:r>
            <a:r>
              <a:rPr lang="en-US" altLang="en-US"/>
              <a:t>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5">
            <a:extLst>
              <a:ext uri="{FF2B5EF4-FFF2-40B4-BE49-F238E27FC236}">
                <a16:creationId xmlns:a16="http://schemas.microsoft.com/office/drawing/2014/main" id="{C5F7DAB8-90B8-4F9F-A393-149CF45A513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6ABA6736-668B-4FD4-B42C-A17D52DAC0B4}" type="slidenum">
              <a:rPr lang="en-US" altLang="en-US" sz="1400" b="0"/>
              <a:pPr>
                <a:spcBef>
                  <a:spcPct val="0"/>
                </a:spcBef>
              </a:pPr>
              <a:t>89</a:t>
            </a:fld>
            <a:endParaRPr lang="en-US" altLang="en-US" sz="1400" b="0"/>
          </a:p>
        </p:txBody>
      </p:sp>
      <p:sp>
        <p:nvSpPr>
          <p:cNvPr id="98307" name="Rectangle 2">
            <a:extLst>
              <a:ext uri="{FF2B5EF4-FFF2-40B4-BE49-F238E27FC236}">
                <a16:creationId xmlns:a16="http://schemas.microsoft.com/office/drawing/2014/main" id="{C8277766-C2F1-4234-8CF7-AE1BF270B1AD}"/>
              </a:ext>
            </a:extLst>
          </p:cNvPr>
          <p:cNvSpPr>
            <a:spLocks noGrp="1" noChangeArrowheads="1"/>
          </p:cNvSpPr>
          <p:nvPr>
            <p:ph type="title"/>
          </p:nvPr>
        </p:nvSpPr>
        <p:spPr/>
        <p:txBody>
          <a:bodyPr/>
          <a:lstStyle/>
          <a:p>
            <a:r>
              <a:rPr lang="en-US" altLang="en-US">
                <a:cs typeface="Times" panose="02020603050405020304" pitchFamily="18" charset="0"/>
              </a:rPr>
              <a:t>Sequence of activities in a client-server</a:t>
            </a:r>
            <a:r>
              <a:rPr lang="en-GB" altLang="en-US">
                <a:cs typeface="Times" panose="02020603050405020304" pitchFamily="18" charset="0"/>
              </a:rPr>
              <a:t> system</a:t>
            </a:r>
            <a:r>
              <a:rPr lang="en-US" altLang="en-US"/>
              <a:t> </a:t>
            </a:r>
          </a:p>
        </p:txBody>
      </p:sp>
      <p:sp>
        <p:nvSpPr>
          <p:cNvPr id="98308" name="Rectangle 3">
            <a:extLst>
              <a:ext uri="{FF2B5EF4-FFF2-40B4-BE49-F238E27FC236}">
                <a16:creationId xmlns:a16="http://schemas.microsoft.com/office/drawing/2014/main" id="{9631B5BD-0035-43CB-85F8-A71EE5ACF1D7}"/>
              </a:ext>
            </a:extLst>
          </p:cNvPr>
          <p:cNvSpPr>
            <a:spLocks noGrp="1" noChangeArrowheads="1"/>
          </p:cNvSpPr>
          <p:nvPr>
            <p:ph type="body" idx="1"/>
          </p:nvPr>
        </p:nvSpPr>
        <p:spPr>
          <a:xfrm>
            <a:off x="1066800" y="1219200"/>
            <a:ext cx="7543800" cy="4800600"/>
          </a:xfrm>
        </p:spPr>
        <p:txBody>
          <a:bodyPr/>
          <a:lstStyle/>
          <a:p>
            <a:pPr marL="647700" lvl="1" indent="-457200">
              <a:lnSpc>
                <a:spcPct val="90000"/>
              </a:lnSpc>
              <a:buFontTx/>
              <a:buAutoNum type="arabicPeriod"/>
            </a:pPr>
            <a:r>
              <a:rPr lang="en-GB" altLang="en-US">
                <a:cs typeface="Times" panose="02020603050405020304" pitchFamily="18" charset="0"/>
              </a:rPr>
              <a:t>The </a:t>
            </a:r>
            <a:r>
              <a:rPr lang="en-GB" altLang="en-US" b="1">
                <a:cs typeface="Times" panose="02020603050405020304" pitchFamily="18" charset="0"/>
              </a:rPr>
              <a:t>server starts running</a:t>
            </a:r>
            <a:r>
              <a:rPr lang="en-US" altLang="en-US">
                <a:cs typeface="Times" panose="02020603050405020304" pitchFamily="18" charset="0"/>
              </a:rPr>
              <a:t> </a:t>
            </a:r>
          </a:p>
          <a:p>
            <a:pPr marL="647700" lvl="1" indent="-457200">
              <a:lnSpc>
                <a:spcPct val="90000"/>
              </a:lnSpc>
              <a:buFontTx/>
              <a:buAutoNum type="arabicPeriod"/>
            </a:pPr>
            <a:r>
              <a:rPr lang="en-GB" altLang="en-US">
                <a:cs typeface="Times" panose="02020603050405020304" pitchFamily="18" charset="0"/>
              </a:rPr>
              <a:t>The </a:t>
            </a:r>
            <a:r>
              <a:rPr lang="en-GB" altLang="en-US" b="1">
                <a:cs typeface="Times" panose="02020603050405020304" pitchFamily="18" charset="0"/>
              </a:rPr>
              <a:t>server waits for clients</a:t>
            </a:r>
            <a:r>
              <a:rPr lang="en-GB" altLang="en-US">
                <a:cs typeface="Times" panose="02020603050405020304" pitchFamily="18" charset="0"/>
              </a:rPr>
              <a:t> to connect. (</a:t>
            </a:r>
            <a:r>
              <a:rPr lang="en-GB" altLang="en-US" i="1">
                <a:cs typeface="Times" panose="02020603050405020304" pitchFamily="18" charset="0"/>
              </a:rPr>
              <a:t>listening</a:t>
            </a:r>
            <a:r>
              <a:rPr lang="en-GB" altLang="en-US">
                <a:cs typeface="Times" panose="02020603050405020304" pitchFamily="18" charset="0"/>
              </a:rPr>
              <a:t>)</a:t>
            </a:r>
            <a:r>
              <a:rPr lang="en-US" altLang="en-US">
                <a:cs typeface="Times" panose="02020603050405020304" pitchFamily="18" charset="0"/>
              </a:rPr>
              <a:t> </a:t>
            </a:r>
          </a:p>
          <a:p>
            <a:pPr marL="647700" lvl="1" indent="-457200">
              <a:lnSpc>
                <a:spcPct val="90000"/>
              </a:lnSpc>
              <a:buFontTx/>
              <a:buAutoNum type="arabicPeriod"/>
            </a:pPr>
            <a:r>
              <a:rPr lang="en-GB" altLang="en-US">
                <a:cs typeface="Times" panose="02020603050405020304" pitchFamily="18" charset="0"/>
              </a:rPr>
              <a:t>Clients start running and perform operations</a:t>
            </a:r>
          </a:p>
          <a:p>
            <a:pPr marL="1033463" lvl="2" indent="-457200">
              <a:lnSpc>
                <a:spcPct val="90000"/>
              </a:lnSpc>
            </a:pPr>
            <a:r>
              <a:rPr lang="en-GB" altLang="en-US">
                <a:cs typeface="Times" panose="02020603050405020304" pitchFamily="18" charset="0"/>
              </a:rPr>
              <a:t>Some operations involve requests to</a:t>
            </a:r>
            <a:r>
              <a:rPr lang="en-US" altLang="en-US">
                <a:cs typeface="Times" panose="02020603050405020304" pitchFamily="18" charset="0"/>
              </a:rPr>
              <a:t> the server</a:t>
            </a:r>
          </a:p>
          <a:p>
            <a:pPr marL="647700" lvl="1" indent="-457200">
              <a:lnSpc>
                <a:spcPct val="90000"/>
              </a:lnSpc>
              <a:buFontTx/>
              <a:buAutoNum type="arabicPeriod"/>
            </a:pPr>
            <a:r>
              <a:rPr lang="en-GB" altLang="en-US">
                <a:cs typeface="Times" panose="02020603050405020304" pitchFamily="18" charset="0"/>
              </a:rPr>
              <a:t>When a client attempts to connect, the </a:t>
            </a:r>
            <a:r>
              <a:rPr lang="en-GB" altLang="en-US" b="1">
                <a:cs typeface="Times" panose="02020603050405020304" pitchFamily="18" charset="0"/>
              </a:rPr>
              <a:t>server accepts the connection</a:t>
            </a:r>
            <a:r>
              <a:rPr lang="en-GB" altLang="en-US">
                <a:cs typeface="Times" panose="02020603050405020304" pitchFamily="18" charset="0"/>
              </a:rPr>
              <a:t> (if it is willing)</a:t>
            </a:r>
            <a:r>
              <a:rPr lang="en-US" altLang="en-US">
                <a:cs typeface="Times" panose="02020603050405020304" pitchFamily="18" charset="0"/>
              </a:rPr>
              <a:t> </a:t>
            </a:r>
          </a:p>
          <a:p>
            <a:pPr marL="647700" lvl="1" indent="-457200">
              <a:lnSpc>
                <a:spcPct val="90000"/>
              </a:lnSpc>
              <a:buFontTx/>
              <a:buAutoNum type="arabicPeriod"/>
            </a:pPr>
            <a:r>
              <a:rPr lang="en-GB" altLang="en-US">
                <a:cs typeface="Times" panose="02020603050405020304" pitchFamily="18" charset="0"/>
              </a:rPr>
              <a:t>The </a:t>
            </a:r>
            <a:r>
              <a:rPr lang="en-GB" altLang="en-US" b="1">
                <a:cs typeface="Times" panose="02020603050405020304" pitchFamily="18" charset="0"/>
              </a:rPr>
              <a:t>server waits for messages</a:t>
            </a:r>
            <a:r>
              <a:rPr lang="en-GB" altLang="en-US">
                <a:cs typeface="Times" panose="02020603050405020304" pitchFamily="18" charset="0"/>
              </a:rPr>
              <a:t> to arrive from connected clients</a:t>
            </a:r>
            <a:endParaRPr lang="en-US" altLang="en-US">
              <a:cs typeface="Times" panose="02020603050405020304" pitchFamily="18" charset="0"/>
            </a:endParaRPr>
          </a:p>
          <a:p>
            <a:pPr marL="647700" lvl="1" indent="-457200">
              <a:lnSpc>
                <a:spcPct val="90000"/>
              </a:lnSpc>
              <a:buFontTx/>
              <a:buAutoNum type="arabicPeriod"/>
            </a:pPr>
            <a:r>
              <a:rPr lang="en-GB" altLang="en-US">
                <a:cs typeface="Times" panose="02020603050405020304" pitchFamily="18" charset="0"/>
              </a:rPr>
              <a:t>When a message from a client arrives, the </a:t>
            </a:r>
            <a:r>
              <a:rPr lang="en-GB" altLang="en-US" b="1">
                <a:cs typeface="Times" panose="02020603050405020304" pitchFamily="18" charset="0"/>
              </a:rPr>
              <a:t>server takes some action</a:t>
            </a:r>
            <a:r>
              <a:rPr lang="en-GB" altLang="en-US">
                <a:cs typeface="Times" panose="02020603050405020304" pitchFamily="18" charset="0"/>
              </a:rPr>
              <a:t> in response, then resumes waiting</a:t>
            </a:r>
            <a:r>
              <a:rPr lang="en-US" altLang="en-US">
                <a:cs typeface="Times" panose="02020603050405020304" pitchFamily="18" charset="0"/>
              </a:rPr>
              <a:t> </a:t>
            </a:r>
          </a:p>
          <a:p>
            <a:pPr marL="647700" lvl="1" indent="-457200">
              <a:lnSpc>
                <a:spcPct val="90000"/>
              </a:lnSpc>
              <a:buFontTx/>
              <a:buAutoNum type="arabicPeriod"/>
            </a:pPr>
            <a:r>
              <a:rPr lang="en-GB" altLang="en-US">
                <a:cs typeface="Times" panose="02020603050405020304" pitchFamily="18" charset="0"/>
              </a:rPr>
              <a:t>Clients and servers continue functioning in this manner until they decide to shut down or disconnect</a:t>
            </a:r>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AF063A26-5CBE-4F47-8042-897454683E6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5F00CBB1-74AC-43F2-9853-34629EFE5F0C}" type="slidenum">
              <a:rPr lang="en-US" altLang="en-US" sz="1400" b="0"/>
              <a:pPr>
                <a:spcBef>
                  <a:spcPct val="0"/>
                </a:spcBef>
              </a:pPr>
              <a:t>9</a:t>
            </a:fld>
            <a:endParaRPr lang="en-US" altLang="en-US" sz="1400" b="0"/>
          </a:p>
        </p:txBody>
      </p:sp>
      <p:sp>
        <p:nvSpPr>
          <p:cNvPr id="13315" name="Rectangle 2">
            <a:extLst>
              <a:ext uri="{FF2B5EF4-FFF2-40B4-BE49-F238E27FC236}">
                <a16:creationId xmlns:a16="http://schemas.microsoft.com/office/drawing/2014/main" id="{68E4BFC2-2534-4D1E-B925-65F6A19EBC9D}"/>
              </a:ext>
            </a:extLst>
          </p:cNvPr>
          <p:cNvSpPr>
            <a:spLocks noGrp="1" noChangeArrowheads="1"/>
          </p:cNvSpPr>
          <p:nvPr>
            <p:ph type="title"/>
          </p:nvPr>
        </p:nvSpPr>
        <p:spPr/>
        <p:txBody>
          <a:bodyPr/>
          <a:lstStyle/>
          <a:p>
            <a:r>
              <a:rPr lang="en-US" altLang="en-US"/>
              <a:t>Types of Software</a:t>
            </a:r>
          </a:p>
        </p:txBody>
      </p:sp>
      <p:sp>
        <p:nvSpPr>
          <p:cNvPr id="13316" name="Rectangle 3">
            <a:extLst>
              <a:ext uri="{FF2B5EF4-FFF2-40B4-BE49-F238E27FC236}">
                <a16:creationId xmlns:a16="http://schemas.microsoft.com/office/drawing/2014/main" id="{5490BBC3-B8C1-410A-8FF4-1A2DA121529B}"/>
              </a:ext>
            </a:extLst>
          </p:cNvPr>
          <p:cNvSpPr>
            <a:spLocks noGrp="1" noChangeArrowheads="1"/>
          </p:cNvSpPr>
          <p:nvPr>
            <p:ph type="body" idx="1"/>
          </p:nvPr>
        </p:nvSpPr>
        <p:spPr/>
        <p:txBody>
          <a:bodyPr/>
          <a:lstStyle/>
          <a:p>
            <a:pPr marL="0" indent="0"/>
            <a:r>
              <a:rPr lang="en-US" altLang="en-US"/>
              <a:t>Real time software</a:t>
            </a:r>
          </a:p>
          <a:p>
            <a:pPr lvl="1"/>
            <a:r>
              <a:rPr lang="en-US" altLang="en-US"/>
              <a:t>E.g. control and monitoring systems</a:t>
            </a:r>
          </a:p>
          <a:p>
            <a:pPr lvl="1"/>
            <a:r>
              <a:rPr lang="en-US" altLang="en-US"/>
              <a:t>Must react immediately</a:t>
            </a:r>
          </a:p>
          <a:p>
            <a:pPr lvl="1"/>
            <a:r>
              <a:rPr lang="en-US" altLang="en-US"/>
              <a:t>Safety often a concern</a:t>
            </a:r>
          </a:p>
          <a:p>
            <a:pPr marL="0" indent="0"/>
            <a:r>
              <a:rPr lang="en-US" altLang="en-US"/>
              <a:t>Data processing software</a:t>
            </a:r>
          </a:p>
          <a:p>
            <a:pPr lvl="1"/>
            <a:r>
              <a:rPr lang="en-US" altLang="en-US"/>
              <a:t>Used to run businesses</a:t>
            </a:r>
          </a:p>
          <a:p>
            <a:pPr lvl="1"/>
            <a:r>
              <a:rPr lang="en-US" altLang="en-US"/>
              <a:t>Accuracy and security of data are key</a:t>
            </a:r>
          </a:p>
          <a:p>
            <a:pPr marL="0" indent="0"/>
            <a:endParaRPr lang="en-US" altLang="en-US" i="1"/>
          </a:p>
          <a:p>
            <a:pPr marL="0" indent="0"/>
            <a:r>
              <a:rPr lang="en-US" altLang="en-US" i="1"/>
              <a:t>Some software has both aspects</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5">
            <a:extLst>
              <a:ext uri="{FF2B5EF4-FFF2-40B4-BE49-F238E27FC236}">
                <a16:creationId xmlns:a16="http://schemas.microsoft.com/office/drawing/2014/main" id="{0763F5A4-25E5-4ACA-95A3-F2CD7A1AC2C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EB12592A-3838-4C0F-A699-47CE05393A7D}" type="slidenum">
              <a:rPr lang="en-US" altLang="en-US" sz="1400" b="0"/>
              <a:pPr>
                <a:spcBef>
                  <a:spcPct val="0"/>
                </a:spcBef>
              </a:pPr>
              <a:t>90</a:t>
            </a:fld>
            <a:endParaRPr lang="en-US" altLang="en-US" sz="1400" b="0"/>
          </a:p>
        </p:txBody>
      </p:sp>
      <p:sp>
        <p:nvSpPr>
          <p:cNvPr id="99331" name="Rectangle 2">
            <a:extLst>
              <a:ext uri="{FF2B5EF4-FFF2-40B4-BE49-F238E27FC236}">
                <a16:creationId xmlns:a16="http://schemas.microsoft.com/office/drawing/2014/main" id="{7BA74DA6-FBA0-4ACD-9FAB-D7EFE2372020}"/>
              </a:ext>
            </a:extLst>
          </p:cNvPr>
          <p:cNvSpPr>
            <a:spLocks noGrp="1" noChangeArrowheads="1"/>
          </p:cNvSpPr>
          <p:nvPr>
            <p:ph type="title"/>
          </p:nvPr>
        </p:nvSpPr>
        <p:spPr/>
        <p:txBody>
          <a:bodyPr/>
          <a:lstStyle/>
          <a:p>
            <a:r>
              <a:rPr lang="en-GB" altLang="en-US">
                <a:cs typeface="Times" panose="02020603050405020304" pitchFamily="18" charset="0"/>
              </a:rPr>
              <a:t>A server program communicating with two client programs</a:t>
            </a:r>
            <a:r>
              <a:rPr lang="en-US" altLang="en-US"/>
              <a:t> </a:t>
            </a:r>
          </a:p>
        </p:txBody>
      </p:sp>
      <p:pic>
        <p:nvPicPr>
          <p:cNvPr id="99332" name="Picture 5">
            <a:extLst>
              <a:ext uri="{FF2B5EF4-FFF2-40B4-BE49-F238E27FC236}">
                <a16:creationId xmlns:a16="http://schemas.microsoft.com/office/drawing/2014/main" id="{A9393B94-983E-41F1-82D3-BCEED16D83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335088"/>
            <a:ext cx="5715000" cy="463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5">
            <a:extLst>
              <a:ext uri="{FF2B5EF4-FFF2-40B4-BE49-F238E27FC236}">
                <a16:creationId xmlns:a16="http://schemas.microsoft.com/office/drawing/2014/main" id="{4D597340-7F81-495E-9D9F-DA8B56895C5E}"/>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E5F8B92-89B3-480B-BDC1-CD588F5AAEA8}" type="slidenum">
              <a:rPr lang="en-US" altLang="en-US" sz="1400" b="0"/>
              <a:pPr>
                <a:spcBef>
                  <a:spcPct val="0"/>
                </a:spcBef>
              </a:pPr>
              <a:t>91</a:t>
            </a:fld>
            <a:endParaRPr lang="en-US" altLang="en-US" sz="1400" b="0"/>
          </a:p>
        </p:txBody>
      </p:sp>
      <p:sp>
        <p:nvSpPr>
          <p:cNvPr id="100355" name="Rectangle 2">
            <a:extLst>
              <a:ext uri="{FF2B5EF4-FFF2-40B4-BE49-F238E27FC236}">
                <a16:creationId xmlns:a16="http://schemas.microsoft.com/office/drawing/2014/main" id="{D2B27F30-F80C-44BA-85E6-9CF1970DC656}"/>
              </a:ext>
            </a:extLst>
          </p:cNvPr>
          <p:cNvSpPr>
            <a:spLocks noGrp="1" noChangeArrowheads="1"/>
          </p:cNvSpPr>
          <p:nvPr>
            <p:ph type="title"/>
          </p:nvPr>
        </p:nvSpPr>
        <p:spPr/>
        <p:txBody>
          <a:bodyPr/>
          <a:lstStyle/>
          <a:p>
            <a:r>
              <a:rPr lang="en-GB" altLang="en-US">
                <a:cs typeface="Times" panose="02020603050405020304" pitchFamily="18" charset="0"/>
              </a:rPr>
              <a:t>Questions:</a:t>
            </a:r>
            <a:endParaRPr lang="en-US" altLang="en-US"/>
          </a:p>
        </p:txBody>
      </p:sp>
      <p:sp>
        <p:nvSpPr>
          <p:cNvPr id="100356" name="Rectangle 4">
            <a:extLst>
              <a:ext uri="{FF2B5EF4-FFF2-40B4-BE49-F238E27FC236}">
                <a16:creationId xmlns:a16="http://schemas.microsoft.com/office/drawing/2014/main" id="{6FA099F5-3B8C-4DD4-A102-4016B8A27B82}"/>
              </a:ext>
            </a:extLst>
          </p:cNvPr>
          <p:cNvSpPr>
            <a:spLocks noGrp="1" noChangeArrowheads="1"/>
          </p:cNvSpPr>
          <p:nvPr>
            <p:ph type="body" idx="1"/>
          </p:nvPr>
        </p:nvSpPr>
        <p:spPr>
          <a:xfrm>
            <a:off x="1066800" y="1143000"/>
            <a:ext cx="7543800" cy="4800600"/>
          </a:xfrm>
        </p:spPr>
        <p:txBody>
          <a:bodyPr/>
          <a:lstStyle/>
          <a:p>
            <a:pPr marL="0" indent="0">
              <a:lnSpc>
                <a:spcPct val="90000"/>
              </a:lnSpc>
            </a:pPr>
            <a:r>
              <a:rPr lang="en-GB" altLang="en-US" i="1">
                <a:cs typeface="Times" panose="02020603050405020304" pitchFamily="18" charset="0"/>
              </a:rPr>
              <a:t>Is it possible for the client and server to be located on the same machine?</a:t>
            </a:r>
            <a:r>
              <a:rPr lang="en-GB" altLang="en-US">
                <a:cs typeface="Times" panose="02020603050405020304" pitchFamily="18" charset="0"/>
              </a:rPr>
              <a:t> </a:t>
            </a:r>
          </a:p>
          <a:p>
            <a:pPr marL="0" indent="0">
              <a:lnSpc>
                <a:spcPct val="90000"/>
              </a:lnSpc>
            </a:pPr>
            <a:endParaRPr lang="en-GB" altLang="en-US">
              <a:cs typeface="Times" panose="02020603050405020304" pitchFamily="18" charset="0"/>
            </a:endParaRPr>
          </a:p>
          <a:p>
            <a:pPr marL="0" indent="0">
              <a:lnSpc>
                <a:spcPct val="90000"/>
              </a:lnSpc>
            </a:pPr>
            <a:r>
              <a:rPr lang="en-GB" altLang="en-US" i="1">
                <a:cs typeface="Times" panose="02020603050405020304" pitchFamily="18" charset="0"/>
              </a:rPr>
              <a:t>Is it possible for the same program to be both client and server at the same time?</a:t>
            </a:r>
          </a:p>
          <a:p>
            <a:pPr marL="0" indent="0">
              <a:lnSpc>
                <a:spcPct val="90000"/>
              </a:lnSpc>
            </a:pPr>
            <a:endParaRPr lang="en-GB" altLang="en-US" i="1">
              <a:cs typeface="Times" panose="02020603050405020304" pitchFamily="18"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5">
            <a:extLst>
              <a:ext uri="{FF2B5EF4-FFF2-40B4-BE49-F238E27FC236}">
                <a16:creationId xmlns:a16="http://schemas.microsoft.com/office/drawing/2014/main" id="{80DDAD64-B863-4D8A-B80F-71D06361823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821D9679-924C-4B52-8171-C991E5BE32F1}" type="slidenum">
              <a:rPr lang="en-US" altLang="en-US" sz="1400" b="0"/>
              <a:pPr>
                <a:spcBef>
                  <a:spcPct val="0"/>
                </a:spcBef>
              </a:pPr>
              <a:t>92</a:t>
            </a:fld>
            <a:endParaRPr lang="en-US" altLang="en-US" sz="1400" b="0"/>
          </a:p>
        </p:txBody>
      </p:sp>
      <p:sp>
        <p:nvSpPr>
          <p:cNvPr id="101379" name="Rectangle 2">
            <a:extLst>
              <a:ext uri="{FF2B5EF4-FFF2-40B4-BE49-F238E27FC236}">
                <a16:creationId xmlns:a16="http://schemas.microsoft.com/office/drawing/2014/main" id="{47F38CEF-7A34-421C-87BE-7CD294DA3DAF}"/>
              </a:ext>
            </a:extLst>
          </p:cNvPr>
          <p:cNvSpPr>
            <a:spLocks noGrp="1" noChangeArrowheads="1"/>
          </p:cNvSpPr>
          <p:nvPr>
            <p:ph type="title"/>
          </p:nvPr>
        </p:nvSpPr>
        <p:spPr/>
        <p:txBody>
          <a:bodyPr/>
          <a:lstStyle/>
          <a:p>
            <a:r>
              <a:rPr lang="en-US" altLang="en-US">
                <a:cs typeface="Times" panose="02020603050405020304" pitchFamily="18" charset="0"/>
              </a:rPr>
              <a:t>Alternatives</a:t>
            </a:r>
            <a:r>
              <a:rPr lang="en-GB" altLang="en-US">
                <a:cs typeface="Times" panose="02020603050405020304" pitchFamily="18" charset="0"/>
              </a:rPr>
              <a:t> to the client server architecture</a:t>
            </a:r>
            <a:endParaRPr lang="en-US" altLang="en-US"/>
          </a:p>
        </p:txBody>
      </p:sp>
      <p:sp>
        <p:nvSpPr>
          <p:cNvPr id="101380" name="Rectangle 3">
            <a:extLst>
              <a:ext uri="{FF2B5EF4-FFF2-40B4-BE49-F238E27FC236}">
                <a16:creationId xmlns:a16="http://schemas.microsoft.com/office/drawing/2014/main" id="{70C0F6C7-FEF9-44C7-BA5C-E37E04F70914}"/>
              </a:ext>
            </a:extLst>
          </p:cNvPr>
          <p:cNvSpPr>
            <a:spLocks noGrp="1" noChangeArrowheads="1"/>
          </p:cNvSpPr>
          <p:nvPr>
            <p:ph type="body" idx="1"/>
          </p:nvPr>
        </p:nvSpPr>
        <p:spPr/>
        <p:txBody>
          <a:bodyPr/>
          <a:lstStyle/>
          <a:p>
            <a:pPr lvl="1"/>
            <a:r>
              <a:rPr lang="en-GB" altLang="en-US">
                <a:cs typeface="Times" panose="02020603050405020304" pitchFamily="18" charset="0"/>
              </a:rPr>
              <a:t>Have a </a:t>
            </a:r>
            <a:r>
              <a:rPr lang="en-GB" altLang="en-US" i="1">
                <a:cs typeface="Times" panose="02020603050405020304" pitchFamily="18" charset="0"/>
              </a:rPr>
              <a:t>single program</a:t>
            </a:r>
            <a:r>
              <a:rPr lang="en-GB" altLang="en-US">
                <a:cs typeface="Times" panose="02020603050405020304" pitchFamily="18" charset="0"/>
              </a:rPr>
              <a:t> on one computer that does everything</a:t>
            </a:r>
            <a:endParaRPr lang="en-US" altLang="en-US"/>
          </a:p>
          <a:p>
            <a:pPr lvl="1"/>
            <a:endParaRPr lang="en-US" altLang="en-US"/>
          </a:p>
          <a:p>
            <a:pPr lvl="1"/>
            <a:r>
              <a:rPr lang="en-GB" altLang="en-US">
                <a:cs typeface="Times" panose="02020603050405020304" pitchFamily="18" charset="0"/>
              </a:rPr>
              <a:t>Have </a:t>
            </a:r>
            <a:r>
              <a:rPr lang="en-GB" altLang="en-US" i="1">
                <a:cs typeface="Times" panose="02020603050405020304" pitchFamily="18" charset="0"/>
              </a:rPr>
              <a:t>no communication</a:t>
            </a:r>
            <a:endParaRPr lang="en-GB" altLang="en-US">
              <a:cs typeface="Times" panose="02020603050405020304" pitchFamily="18" charset="0"/>
            </a:endParaRPr>
          </a:p>
          <a:p>
            <a:pPr lvl="2"/>
            <a:r>
              <a:rPr lang="en-GB" altLang="en-US">
                <a:cs typeface="Times" panose="02020603050405020304" pitchFamily="18" charset="0"/>
              </a:rPr>
              <a:t> Each computer performs the work separately</a:t>
            </a:r>
            <a:r>
              <a:rPr lang="en-US" altLang="en-US"/>
              <a:t> </a:t>
            </a:r>
          </a:p>
          <a:p>
            <a:pPr lvl="1"/>
            <a:endParaRPr lang="en-GB" altLang="en-US">
              <a:cs typeface="Times" panose="02020603050405020304" pitchFamily="18" charset="0"/>
            </a:endParaRPr>
          </a:p>
          <a:p>
            <a:pPr lvl="1"/>
            <a:r>
              <a:rPr lang="en-GB" altLang="en-US">
                <a:cs typeface="Times" panose="02020603050405020304" pitchFamily="18" charset="0"/>
              </a:rPr>
              <a:t>Have some mechanism other than client-server communication for exchanging information</a:t>
            </a:r>
          </a:p>
          <a:p>
            <a:pPr lvl="2"/>
            <a:r>
              <a:rPr lang="en-GB" altLang="en-US">
                <a:cs typeface="Times" panose="02020603050405020304" pitchFamily="18" charset="0"/>
              </a:rPr>
              <a:t>E.g. one program writes to a database; the other reads from the database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Number Placeholder 5">
            <a:extLst>
              <a:ext uri="{FF2B5EF4-FFF2-40B4-BE49-F238E27FC236}">
                <a16:creationId xmlns:a16="http://schemas.microsoft.com/office/drawing/2014/main" id="{A2F70DDF-7CA1-49F1-839D-8B2E6FB98B1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5051191-F3C6-4DAF-8AB2-AE74DC4B25B7}" type="slidenum">
              <a:rPr lang="en-US" altLang="en-US" sz="1400" b="0"/>
              <a:pPr>
                <a:spcBef>
                  <a:spcPct val="0"/>
                </a:spcBef>
              </a:pPr>
              <a:t>93</a:t>
            </a:fld>
            <a:endParaRPr lang="en-US" altLang="en-US" sz="1400" b="0"/>
          </a:p>
        </p:txBody>
      </p:sp>
      <p:sp>
        <p:nvSpPr>
          <p:cNvPr id="102403" name="Rectangle 1026">
            <a:extLst>
              <a:ext uri="{FF2B5EF4-FFF2-40B4-BE49-F238E27FC236}">
                <a16:creationId xmlns:a16="http://schemas.microsoft.com/office/drawing/2014/main" id="{0893548A-3E36-40C9-A18E-BA821AF5F0BF}"/>
              </a:ext>
            </a:extLst>
          </p:cNvPr>
          <p:cNvSpPr>
            <a:spLocks noGrp="1" noChangeArrowheads="1"/>
          </p:cNvSpPr>
          <p:nvPr>
            <p:ph type="title"/>
          </p:nvPr>
        </p:nvSpPr>
        <p:spPr/>
        <p:txBody>
          <a:bodyPr/>
          <a:lstStyle/>
          <a:p>
            <a:r>
              <a:rPr lang="en-US" altLang="en-US">
                <a:cs typeface="Times" panose="02020603050405020304" pitchFamily="18" charset="0"/>
              </a:rPr>
              <a:t>Advantages</a:t>
            </a:r>
            <a:r>
              <a:rPr lang="en-GB" altLang="en-US">
                <a:cs typeface="Times" panose="02020603050405020304" pitchFamily="18" charset="0"/>
              </a:rPr>
              <a:t> of client-server systems</a:t>
            </a:r>
            <a:endParaRPr lang="en-US" altLang="en-US"/>
          </a:p>
        </p:txBody>
      </p:sp>
      <p:sp>
        <p:nvSpPr>
          <p:cNvPr id="102404" name="Rectangle 1027">
            <a:extLst>
              <a:ext uri="{FF2B5EF4-FFF2-40B4-BE49-F238E27FC236}">
                <a16:creationId xmlns:a16="http://schemas.microsoft.com/office/drawing/2014/main" id="{634C71C2-7359-4794-8BB4-C150EB1BD654}"/>
              </a:ext>
            </a:extLst>
          </p:cNvPr>
          <p:cNvSpPr>
            <a:spLocks noGrp="1" noChangeArrowheads="1"/>
          </p:cNvSpPr>
          <p:nvPr>
            <p:ph type="body" idx="1"/>
          </p:nvPr>
        </p:nvSpPr>
        <p:spPr>
          <a:xfrm>
            <a:off x="990600" y="1219200"/>
            <a:ext cx="7543800" cy="4800600"/>
          </a:xfrm>
        </p:spPr>
        <p:txBody>
          <a:bodyPr/>
          <a:lstStyle/>
          <a:p>
            <a:pPr lvl="1">
              <a:lnSpc>
                <a:spcPct val="90000"/>
              </a:lnSpc>
            </a:pPr>
            <a:r>
              <a:rPr lang="en-GB" altLang="en-US">
                <a:cs typeface="Times" panose="02020603050405020304" pitchFamily="18" charset="0"/>
              </a:rPr>
              <a:t>The work can be </a:t>
            </a:r>
            <a:r>
              <a:rPr lang="en-GB" altLang="en-US" i="1">
                <a:cs typeface="Times" panose="02020603050405020304" pitchFamily="18" charset="0"/>
              </a:rPr>
              <a:t>distributed</a:t>
            </a:r>
            <a:r>
              <a:rPr lang="en-GB" altLang="en-US">
                <a:cs typeface="Times" panose="02020603050405020304" pitchFamily="18" charset="0"/>
              </a:rPr>
              <a:t> among different machines</a:t>
            </a:r>
            <a:r>
              <a:rPr lang="en-US" altLang="en-US"/>
              <a:t> </a:t>
            </a:r>
          </a:p>
          <a:p>
            <a:pPr lvl="1">
              <a:lnSpc>
                <a:spcPct val="90000"/>
              </a:lnSpc>
            </a:pPr>
            <a:r>
              <a:rPr lang="en-GB" altLang="en-US">
                <a:cs typeface="Times" panose="02020603050405020304" pitchFamily="18" charset="0"/>
              </a:rPr>
              <a:t>The clients can access the server’s functionality from a </a:t>
            </a:r>
            <a:r>
              <a:rPr lang="en-GB" altLang="en-US" i="1">
                <a:cs typeface="Times" panose="02020603050405020304" pitchFamily="18" charset="0"/>
              </a:rPr>
              <a:t>distance</a:t>
            </a:r>
            <a:r>
              <a:rPr lang="en-US" altLang="en-US"/>
              <a:t> </a:t>
            </a:r>
          </a:p>
          <a:p>
            <a:pPr lvl="1">
              <a:lnSpc>
                <a:spcPct val="90000"/>
              </a:lnSpc>
            </a:pPr>
            <a:r>
              <a:rPr lang="en-GB" altLang="en-US">
                <a:cs typeface="Times" panose="02020603050405020304" pitchFamily="18" charset="0"/>
              </a:rPr>
              <a:t>The client and server can be </a:t>
            </a:r>
            <a:r>
              <a:rPr lang="en-GB" altLang="en-US" i="1">
                <a:cs typeface="Times" panose="02020603050405020304" pitchFamily="18" charset="0"/>
              </a:rPr>
              <a:t>designed separately</a:t>
            </a:r>
            <a:endParaRPr lang="en-GB" altLang="en-US">
              <a:cs typeface="Times" panose="02020603050405020304" pitchFamily="18" charset="0"/>
            </a:endParaRPr>
          </a:p>
          <a:p>
            <a:pPr lvl="1">
              <a:lnSpc>
                <a:spcPct val="90000"/>
              </a:lnSpc>
            </a:pPr>
            <a:r>
              <a:rPr lang="en-GB" altLang="en-US">
                <a:cs typeface="Times" panose="02020603050405020304" pitchFamily="18" charset="0"/>
              </a:rPr>
              <a:t>They can both be </a:t>
            </a:r>
            <a:r>
              <a:rPr lang="en-GB" altLang="en-US" i="1">
                <a:cs typeface="Times" panose="02020603050405020304" pitchFamily="18" charset="0"/>
              </a:rPr>
              <a:t>simpler</a:t>
            </a:r>
            <a:endParaRPr lang="en-US" altLang="en-US"/>
          </a:p>
          <a:p>
            <a:pPr lvl="1">
              <a:lnSpc>
                <a:spcPct val="90000"/>
              </a:lnSpc>
            </a:pPr>
            <a:r>
              <a:rPr lang="en-GB" altLang="en-US">
                <a:cs typeface="Times" panose="02020603050405020304" pitchFamily="18" charset="0"/>
              </a:rPr>
              <a:t>All the </a:t>
            </a:r>
            <a:r>
              <a:rPr lang="en-GB" altLang="en-US" i="1">
                <a:cs typeface="Times" panose="02020603050405020304" pitchFamily="18" charset="0"/>
              </a:rPr>
              <a:t>data can be kept centrally</a:t>
            </a:r>
            <a:r>
              <a:rPr lang="en-GB" altLang="en-US">
                <a:cs typeface="Times" panose="02020603050405020304" pitchFamily="18" charset="0"/>
              </a:rPr>
              <a:t> at the server</a:t>
            </a:r>
            <a:r>
              <a:rPr lang="en-US" altLang="en-US"/>
              <a:t> </a:t>
            </a:r>
          </a:p>
          <a:p>
            <a:pPr lvl="1">
              <a:lnSpc>
                <a:spcPct val="90000"/>
              </a:lnSpc>
            </a:pPr>
            <a:r>
              <a:rPr lang="en-GB" altLang="en-US">
                <a:cs typeface="Times" panose="02020603050405020304" pitchFamily="18" charset="0"/>
              </a:rPr>
              <a:t>Conversely, </a:t>
            </a:r>
            <a:r>
              <a:rPr lang="en-GB" altLang="en-US" i="1">
                <a:cs typeface="Times" panose="02020603050405020304" pitchFamily="18" charset="0"/>
              </a:rPr>
              <a:t>data can be distributed</a:t>
            </a:r>
            <a:r>
              <a:rPr lang="en-GB" altLang="en-US">
                <a:cs typeface="Times" panose="02020603050405020304" pitchFamily="18" charset="0"/>
              </a:rPr>
              <a:t> among many different geographically-distributed clients or servers</a:t>
            </a:r>
          </a:p>
          <a:p>
            <a:pPr lvl="1">
              <a:lnSpc>
                <a:spcPct val="90000"/>
              </a:lnSpc>
            </a:pPr>
            <a:r>
              <a:rPr lang="en-GB" altLang="en-US">
                <a:cs typeface="Times" panose="02020603050405020304" pitchFamily="18" charset="0"/>
              </a:rPr>
              <a:t>The server can be accessed </a:t>
            </a:r>
            <a:r>
              <a:rPr lang="en-GB" altLang="en-US" i="1">
                <a:cs typeface="Times" panose="02020603050405020304" pitchFamily="18" charset="0"/>
              </a:rPr>
              <a:t>simultaneously</a:t>
            </a:r>
            <a:r>
              <a:rPr lang="en-GB" altLang="en-US">
                <a:cs typeface="Times" panose="02020603050405020304" pitchFamily="18" charset="0"/>
              </a:rPr>
              <a:t> by many clients</a:t>
            </a:r>
            <a:r>
              <a:rPr lang="en-US" altLang="en-US"/>
              <a:t> </a:t>
            </a:r>
          </a:p>
          <a:p>
            <a:pPr lvl="1">
              <a:lnSpc>
                <a:spcPct val="90000"/>
              </a:lnSpc>
            </a:pPr>
            <a:r>
              <a:rPr lang="en-GB" altLang="en-US" i="1">
                <a:cs typeface="Times" panose="02020603050405020304" pitchFamily="18" charset="0"/>
              </a:rPr>
              <a:t>Competing clients can be written</a:t>
            </a:r>
            <a:r>
              <a:rPr lang="en-GB" altLang="en-US">
                <a:cs typeface="Times" panose="02020603050405020304" pitchFamily="18" charset="0"/>
              </a:rPr>
              <a:t> to communicate with the same server, and vice-versa</a:t>
            </a:r>
            <a:r>
              <a:rPr lang="en-US" altLang="en-US" sz="2000"/>
              <a:t> </a:t>
            </a:r>
          </a:p>
          <a:p>
            <a:pPr lvl="1">
              <a:lnSpc>
                <a:spcPct val="90000"/>
              </a:lnSpc>
            </a:pPr>
            <a:endParaRPr lang="en-US" altLang="en-US" sz="200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5">
            <a:extLst>
              <a:ext uri="{FF2B5EF4-FFF2-40B4-BE49-F238E27FC236}">
                <a16:creationId xmlns:a16="http://schemas.microsoft.com/office/drawing/2014/main" id="{99804EAC-26F8-41FD-8514-C7DA93761FA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A6AA16AB-41A8-4657-BBEA-A7F73D0B8B70}" type="slidenum">
              <a:rPr lang="en-US" altLang="en-US" sz="1400" b="0"/>
              <a:pPr>
                <a:spcBef>
                  <a:spcPct val="0"/>
                </a:spcBef>
              </a:pPr>
              <a:t>94</a:t>
            </a:fld>
            <a:endParaRPr lang="en-US" altLang="en-US" sz="1400" b="0"/>
          </a:p>
        </p:txBody>
      </p:sp>
      <p:sp>
        <p:nvSpPr>
          <p:cNvPr id="103427" name="Rectangle 2">
            <a:extLst>
              <a:ext uri="{FF2B5EF4-FFF2-40B4-BE49-F238E27FC236}">
                <a16:creationId xmlns:a16="http://schemas.microsoft.com/office/drawing/2014/main" id="{F5F9087F-C44D-4BC5-9CA0-4B4208A9A038}"/>
              </a:ext>
            </a:extLst>
          </p:cNvPr>
          <p:cNvSpPr>
            <a:spLocks noGrp="1" noChangeArrowheads="1"/>
          </p:cNvSpPr>
          <p:nvPr>
            <p:ph type="title"/>
          </p:nvPr>
        </p:nvSpPr>
        <p:spPr/>
        <p:txBody>
          <a:bodyPr/>
          <a:lstStyle/>
          <a:p>
            <a:r>
              <a:rPr lang="en-GB" altLang="en-US">
                <a:cs typeface="Times" panose="02020603050405020304" pitchFamily="18" charset="0"/>
              </a:rPr>
              <a:t>Example of client-server systems</a:t>
            </a:r>
            <a:endParaRPr lang="en-US" altLang="en-US"/>
          </a:p>
        </p:txBody>
      </p:sp>
      <p:sp>
        <p:nvSpPr>
          <p:cNvPr id="98310" name="Rectangle 3">
            <a:extLst>
              <a:ext uri="{FF2B5EF4-FFF2-40B4-BE49-F238E27FC236}">
                <a16:creationId xmlns:a16="http://schemas.microsoft.com/office/drawing/2014/main" id="{6684BAD5-FC6D-4D3B-B62C-58728D4D07B7}"/>
              </a:ext>
            </a:extLst>
          </p:cNvPr>
          <p:cNvSpPr>
            <a:spLocks noGrp="1" noChangeArrowheads="1"/>
          </p:cNvSpPr>
          <p:nvPr>
            <p:ph type="body" idx="1"/>
          </p:nvPr>
        </p:nvSpPr>
        <p:spPr/>
        <p:txBody>
          <a:bodyPr/>
          <a:lstStyle/>
          <a:p>
            <a:pPr lvl="1"/>
            <a:r>
              <a:rPr lang="en-US" altLang="en-US"/>
              <a:t>The World Wide Web</a:t>
            </a:r>
          </a:p>
          <a:p>
            <a:pPr lvl="1"/>
            <a:r>
              <a:rPr lang="en-US" altLang="en-US"/>
              <a:t>Email</a:t>
            </a:r>
          </a:p>
          <a:p>
            <a:pPr lvl="1"/>
            <a:r>
              <a:rPr lang="en-US" altLang="en-US"/>
              <a:t>Network File System</a:t>
            </a:r>
          </a:p>
          <a:p>
            <a:pPr lvl="1"/>
            <a:r>
              <a:rPr lang="en-US" altLang="en-US"/>
              <a:t>Transaction Processing System</a:t>
            </a:r>
          </a:p>
          <a:p>
            <a:pPr lvl="1"/>
            <a:r>
              <a:rPr lang="en-US" altLang="en-US"/>
              <a:t>Remote Display System</a:t>
            </a:r>
          </a:p>
          <a:p>
            <a:pPr lvl="1"/>
            <a:r>
              <a:rPr lang="en-US" altLang="en-US"/>
              <a:t>Communication System</a:t>
            </a:r>
          </a:p>
          <a:p>
            <a:pPr lvl="1"/>
            <a:r>
              <a:rPr lang="en-US" altLang="en-US"/>
              <a:t>Database System</a:t>
            </a:r>
          </a:p>
          <a:p>
            <a:pPr lvl="1"/>
            <a:endParaRPr lang="en-US" altLang="en-US"/>
          </a:p>
          <a:p>
            <a:pPr lvl="1">
              <a:buFontTx/>
              <a:buNone/>
            </a:pPr>
            <a:r>
              <a:rPr lang="en-US" altLang="en-US"/>
              <a:t>Please identify the clients and servers in each application.</a:t>
            </a:r>
          </a:p>
          <a:p>
            <a:pPr marL="0" indent="0"/>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8310">
                                            <p:txEl>
                                              <p:pRg st="8" end="8"/>
                                            </p:txEl>
                                          </p:spTgt>
                                        </p:tgtEl>
                                        <p:attrNameLst>
                                          <p:attrName>style.visibility</p:attrName>
                                        </p:attrNameLst>
                                      </p:cBhvr>
                                      <p:to>
                                        <p:strVal val="visible"/>
                                      </p:to>
                                    </p:set>
                                    <p:anim calcmode="lin" valueType="num">
                                      <p:cBhvr additive="base">
                                        <p:cTn id="7" dur="500" fill="hold"/>
                                        <p:tgtEl>
                                          <p:spTgt spid="98310">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831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5">
            <a:extLst>
              <a:ext uri="{FF2B5EF4-FFF2-40B4-BE49-F238E27FC236}">
                <a16:creationId xmlns:a16="http://schemas.microsoft.com/office/drawing/2014/main" id="{79B52718-E9A9-48CF-B6FD-A3D29FFD5DF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7E5DEA7F-1DC4-4667-9854-D71C0501FF09}" type="slidenum">
              <a:rPr lang="en-US" altLang="en-US" sz="1400" b="0"/>
              <a:pPr>
                <a:spcBef>
                  <a:spcPct val="0"/>
                </a:spcBef>
              </a:pPr>
              <a:t>95</a:t>
            </a:fld>
            <a:endParaRPr lang="en-US" altLang="en-US" sz="1400" b="0"/>
          </a:p>
        </p:txBody>
      </p:sp>
      <p:sp>
        <p:nvSpPr>
          <p:cNvPr id="104451" name="Rectangle 2">
            <a:extLst>
              <a:ext uri="{FF2B5EF4-FFF2-40B4-BE49-F238E27FC236}">
                <a16:creationId xmlns:a16="http://schemas.microsoft.com/office/drawing/2014/main" id="{E06B718D-16ED-4466-B24F-59DBD5321C7F}"/>
              </a:ext>
            </a:extLst>
          </p:cNvPr>
          <p:cNvSpPr>
            <a:spLocks noGrp="1" noChangeArrowheads="1"/>
          </p:cNvSpPr>
          <p:nvPr>
            <p:ph type="title"/>
          </p:nvPr>
        </p:nvSpPr>
        <p:spPr/>
        <p:txBody>
          <a:bodyPr/>
          <a:lstStyle/>
          <a:p>
            <a:r>
              <a:rPr lang="en-US" altLang="en-US"/>
              <a:t>Activities of a server</a:t>
            </a:r>
          </a:p>
        </p:txBody>
      </p:sp>
      <p:sp>
        <p:nvSpPr>
          <p:cNvPr id="104452" name="Rectangle 3">
            <a:extLst>
              <a:ext uri="{FF2B5EF4-FFF2-40B4-BE49-F238E27FC236}">
                <a16:creationId xmlns:a16="http://schemas.microsoft.com/office/drawing/2014/main" id="{49CC63F6-2955-499E-A106-7F1EA9970666}"/>
              </a:ext>
            </a:extLst>
          </p:cNvPr>
          <p:cNvSpPr>
            <a:spLocks noGrp="1" noChangeArrowheads="1"/>
          </p:cNvSpPr>
          <p:nvPr>
            <p:ph type="body" idx="1"/>
          </p:nvPr>
        </p:nvSpPr>
        <p:spPr>
          <a:xfrm>
            <a:off x="609600" y="1447800"/>
            <a:ext cx="4495800" cy="4800600"/>
          </a:xfrm>
        </p:spPr>
        <p:txBody>
          <a:bodyPr/>
          <a:lstStyle/>
          <a:p>
            <a:pPr marL="457200" indent="-457200">
              <a:buFontTx/>
              <a:buAutoNum type="arabicPeriod"/>
            </a:pPr>
            <a:r>
              <a:rPr lang="en-US" altLang="en-US" b="0">
                <a:cs typeface="Times" panose="02020603050405020304" pitchFamily="18" charset="0"/>
              </a:rPr>
              <a:t>Initializes</a:t>
            </a:r>
            <a:r>
              <a:rPr lang="en-GB" altLang="en-US" b="0">
                <a:cs typeface="Times" panose="02020603050405020304" pitchFamily="18" charset="0"/>
              </a:rPr>
              <a:t> itself</a:t>
            </a:r>
            <a:r>
              <a:rPr lang="en-US" altLang="en-US" b="0"/>
              <a:t> </a:t>
            </a:r>
          </a:p>
          <a:p>
            <a:pPr marL="457200" indent="-457200">
              <a:buFontTx/>
              <a:buAutoNum type="arabicPeriod"/>
            </a:pPr>
            <a:r>
              <a:rPr lang="en-US" altLang="en-US" b="0">
                <a:cs typeface="Times" panose="02020603050405020304" pitchFamily="18" charset="0"/>
              </a:rPr>
              <a:t>S</a:t>
            </a:r>
            <a:r>
              <a:rPr lang="en-GB" altLang="en-US" b="0">
                <a:cs typeface="Times" panose="02020603050405020304" pitchFamily="18" charset="0"/>
              </a:rPr>
              <a:t>tarts listening for clients</a:t>
            </a:r>
            <a:r>
              <a:rPr lang="en-US" altLang="en-US" b="0"/>
              <a:t> </a:t>
            </a:r>
          </a:p>
          <a:p>
            <a:pPr marL="457200" indent="-457200">
              <a:buFontTx/>
              <a:buAutoNum type="arabicPeriod"/>
            </a:pPr>
            <a:r>
              <a:rPr lang="en-US" altLang="en-US" b="0">
                <a:cs typeface="Times" panose="02020603050405020304" pitchFamily="18" charset="0"/>
              </a:rPr>
              <a:t>Handles</a:t>
            </a:r>
            <a:r>
              <a:rPr lang="en-GB" altLang="en-US" b="0">
                <a:cs typeface="Times" panose="02020603050405020304" pitchFamily="18" charset="0"/>
              </a:rPr>
              <a:t> the following types of events</a:t>
            </a:r>
            <a:r>
              <a:rPr lang="en-US" altLang="en-US" b="0"/>
              <a:t> </a:t>
            </a:r>
            <a:r>
              <a:rPr lang="en-GB" altLang="en-US" b="0">
                <a:cs typeface="Times" panose="02020603050405020304" pitchFamily="18" charset="0"/>
              </a:rPr>
              <a:t>originating from clients</a:t>
            </a:r>
            <a:r>
              <a:rPr lang="en-US" altLang="en-US" b="0"/>
              <a:t> </a:t>
            </a:r>
          </a:p>
          <a:p>
            <a:pPr marL="647700" lvl="1" indent="-457200">
              <a:buFontTx/>
              <a:buAutoNum type="arabicPeriod"/>
            </a:pPr>
            <a:r>
              <a:rPr lang="en-GB" altLang="en-US" sz="2000">
                <a:cs typeface="Times" panose="02020603050405020304" pitchFamily="18" charset="0"/>
              </a:rPr>
              <a:t>accepts connections</a:t>
            </a:r>
            <a:r>
              <a:rPr lang="en-US" altLang="en-US" sz="2000"/>
              <a:t> </a:t>
            </a:r>
          </a:p>
          <a:p>
            <a:pPr marL="647700" lvl="1" indent="-457200">
              <a:buFontTx/>
              <a:buAutoNum type="arabicPeriod"/>
            </a:pPr>
            <a:r>
              <a:rPr lang="en-GB" altLang="en-US" sz="2000">
                <a:cs typeface="Times" panose="02020603050405020304" pitchFamily="18" charset="0"/>
              </a:rPr>
              <a:t>responds to messages</a:t>
            </a:r>
            <a:r>
              <a:rPr lang="en-US" altLang="en-US" sz="2000"/>
              <a:t> </a:t>
            </a:r>
          </a:p>
          <a:p>
            <a:pPr marL="647700" lvl="1" indent="-457200">
              <a:buFontTx/>
              <a:buAutoNum type="arabicPeriod"/>
            </a:pPr>
            <a:r>
              <a:rPr lang="en-GB" altLang="en-US" sz="2000">
                <a:cs typeface="Times" panose="02020603050405020304" pitchFamily="18" charset="0"/>
              </a:rPr>
              <a:t>handles </a:t>
            </a:r>
            <a:r>
              <a:rPr lang="en-US" altLang="en-US" sz="2000">
                <a:cs typeface="Times" panose="02020603050405020304" pitchFamily="18" charset="0"/>
              </a:rPr>
              <a:t>client</a:t>
            </a:r>
            <a:r>
              <a:rPr lang="en-GB" altLang="en-US" sz="2000">
                <a:cs typeface="Times" panose="02020603050405020304" pitchFamily="18" charset="0"/>
              </a:rPr>
              <a:t> disconnection</a:t>
            </a:r>
            <a:r>
              <a:rPr lang="en-US" altLang="en-US" sz="2000"/>
              <a:t> </a:t>
            </a:r>
          </a:p>
          <a:p>
            <a:pPr marL="457200" indent="-457200">
              <a:buFontTx/>
              <a:buAutoNum type="arabicPeriod"/>
            </a:pPr>
            <a:r>
              <a:rPr lang="en-US" altLang="en-US" b="0">
                <a:cs typeface="Times" panose="02020603050405020304" pitchFamily="18" charset="0"/>
              </a:rPr>
              <a:t>May stop listening</a:t>
            </a:r>
          </a:p>
          <a:p>
            <a:pPr marL="457200" indent="-457200">
              <a:buFontTx/>
              <a:buAutoNum type="arabicPeriod"/>
            </a:pPr>
            <a:r>
              <a:rPr lang="en-US" altLang="en-US" b="0">
                <a:cs typeface="Times" panose="02020603050405020304" pitchFamily="18" charset="0"/>
              </a:rPr>
              <a:t>Must</a:t>
            </a:r>
            <a:r>
              <a:rPr lang="en-GB" altLang="en-US" b="0">
                <a:cs typeface="Times" panose="02020603050405020304" pitchFamily="18" charset="0"/>
              </a:rPr>
              <a:t> cleanly terminate</a:t>
            </a:r>
            <a:endParaRPr lang="en-US" altLang="en-US" b="0"/>
          </a:p>
          <a:p>
            <a:pPr marL="457200" indent="-457200">
              <a:buFontTx/>
              <a:buAutoNum type="arabicPeriod"/>
            </a:pPr>
            <a:endParaRPr lang="en-US" altLang="en-US" b="0"/>
          </a:p>
        </p:txBody>
      </p:sp>
      <p:pic>
        <p:nvPicPr>
          <p:cNvPr id="104453" name="Picture 9">
            <a:extLst>
              <a:ext uri="{FF2B5EF4-FFF2-40B4-BE49-F238E27FC236}">
                <a16:creationId xmlns:a16="http://schemas.microsoft.com/office/drawing/2014/main" id="{35EA7B09-1B93-4407-8B5B-4779477139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371600"/>
            <a:ext cx="3768725"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Number Placeholder 5">
            <a:extLst>
              <a:ext uri="{FF2B5EF4-FFF2-40B4-BE49-F238E27FC236}">
                <a16:creationId xmlns:a16="http://schemas.microsoft.com/office/drawing/2014/main" id="{7EECCB7B-2908-4239-9DFC-E4229CC1379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1702B3C4-8EBA-4211-BB32-F60B48C15CD5}" type="slidenum">
              <a:rPr lang="en-US" altLang="en-US" sz="1400" b="0"/>
              <a:pPr>
                <a:spcBef>
                  <a:spcPct val="0"/>
                </a:spcBef>
              </a:pPr>
              <a:t>96</a:t>
            </a:fld>
            <a:endParaRPr lang="en-US" altLang="en-US" sz="1400" b="0"/>
          </a:p>
        </p:txBody>
      </p:sp>
      <p:sp>
        <p:nvSpPr>
          <p:cNvPr id="105475" name="Line 63">
            <a:extLst>
              <a:ext uri="{FF2B5EF4-FFF2-40B4-BE49-F238E27FC236}">
                <a16:creationId xmlns:a16="http://schemas.microsoft.com/office/drawing/2014/main" id="{227AF8B4-C7F5-486B-A4B8-E95F11995990}"/>
              </a:ext>
            </a:extLst>
          </p:cNvPr>
          <p:cNvSpPr>
            <a:spLocks noChangeShapeType="1"/>
          </p:cNvSpPr>
          <p:nvPr/>
        </p:nvSpPr>
        <p:spPr bwMode="auto">
          <a:xfrm>
            <a:off x="7262813" y="4865688"/>
            <a:ext cx="1587" cy="249237"/>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76" name="Rectangle 2">
            <a:extLst>
              <a:ext uri="{FF2B5EF4-FFF2-40B4-BE49-F238E27FC236}">
                <a16:creationId xmlns:a16="http://schemas.microsoft.com/office/drawing/2014/main" id="{26057879-FAD8-4BB8-81E2-1C54BAE7246B}"/>
              </a:ext>
            </a:extLst>
          </p:cNvPr>
          <p:cNvSpPr>
            <a:spLocks noGrp="1" noChangeArrowheads="1"/>
          </p:cNvSpPr>
          <p:nvPr>
            <p:ph type="title"/>
          </p:nvPr>
        </p:nvSpPr>
        <p:spPr/>
        <p:txBody>
          <a:bodyPr/>
          <a:lstStyle/>
          <a:p>
            <a:r>
              <a:rPr lang="en-US" altLang="en-US"/>
              <a:t>Activities of a client</a:t>
            </a:r>
          </a:p>
        </p:txBody>
      </p:sp>
      <p:sp>
        <p:nvSpPr>
          <p:cNvPr id="105477" name="Rectangle 5">
            <a:extLst>
              <a:ext uri="{FF2B5EF4-FFF2-40B4-BE49-F238E27FC236}">
                <a16:creationId xmlns:a16="http://schemas.microsoft.com/office/drawing/2014/main" id="{902DB12E-95DC-4EE3-99D8-8734AEDD45D3}"/>
              </a:ext>
            </a:extLst>
          </p:cNvPr>
          <p:cNvSpPr>
            <a:spLocks noGrp="1" noChangeArrowheads="1"/>
          </p:cNvSpPr>
          <p:nvPr>
            <p:ph type="body" idx="1"/>
          </p:nvPr>
        </p:nvSpPr>
        <p:spPr>
          <a:xfrm>
            <a:off x="1066800" y="1371600"/>
            <a:ext cx="3733800" cy="4800600"/>
          </a:xfrm>
          <a:noFill/>
        </p:spPr>
        <p:txBody>
          <a:bodyPr/>
          <a:lstStyle/>
          <a:p>
            <a:pPr marL="457200" indent="-457200">
              <a:buFontTx/>
              <a:buAutoNum type="arabicPeriod"/>
            </a:pPr>
            <a:r>
              <a:rPr lang="en-US" altLang="en-US" b="0">
                <a:cs typeface="Times" panose="02020603050405020304" pitchFamily="18" charset="0"/>
              </a:rPr>
              <a:t>Initializes</a:t>
            </a:r>
            <a:r>
              <a:rPr lang="en-GB" altLang="en-US" b="0">
                <a:cs typeface="Times" panose="02020603050405020304" pitchFamily="18" charset="0"/>
              </a:rPr>
              <a:t> itself</a:t>
            </a:r>
            <a:endParaRPr lang="en-US" altLang="en-US" b="0"/>
          </a:p>
          <a:p>
            <a:pPr marL="457200" indent="-457200">
              <a:buFontTx/>
              <a:buAutoNum type="arabicPeriod"/>
            </a:pPr>
            <a:r>
              <a:rPr lang="en-US" altLang="en-US" b="0">
                <a:cs typeface="Times" panose="02020603050405020304" pitchFamily="18" charset="0"/>
              </a:rPr>
              <a:t>Initiates</a:t>
            </a:r>
            <a:r>
              <a:rPr lang="en-GB" altLang="en-US" b="0">
                <a:cs typeface="Times" panose="02020603050405020304" pitchFamily="18" charset="0"/>
              </a:rPr>
              <a:t> a connection</a:t>
            </a:r>
            <a:endParaRPr lang="en-US" altLang="en-US" b="0">
              <a:cs typeface="Times" panose="02020603050405020304" pitchFamily="18" charset="0"/>
            </a:endParaRPr>
          </a:p>
          <a:p>
            <a:pPr marL="457200" indent="-457200">
              <a:buFontTx/>
              <a:buAutoNum type="arabicPeriod"/>
            </a:pPr>
            <a:r>
              <a:rPr lang="en-GB" altLang="en-US" b="0">
                <a:cs typeface="Times" panose="02020603050405020304" pitchFamily="18" charset="0"/>
              </a:rPr>
              <a:t>Send</a:t>
            </a:r>
            <a:r>
              <a:rPr lang="en-US" altLang="en-US" b="0">
                <a:cs typeface="Times" panose="02020603050405020304" pitchFamily="18" charset="0"/>
              </a:rPr>
              <a:t>s</a:t>
            </a:r>
            <a:r>
              <a:rPr lang="en-GB" altLang="en-US" b="0">
                <a:cs typeface="Times" panose="02020603050405020304" pitchFamily="18" charset="0"/>
              </a:rPr>
              <a:t> messages</a:t>
            </a:r>
            <a:r>
              <a:rPr lang="en-GB" altLang="en-US" sz="2000" b="0">
                <a:cs typeface="Times" panose="02020603050405020304" pitchFamily="18" charset="0"/>
              </a:rPr>
              <a:t> </a:t>
            </a:r>
            <a:endParaRPr lang="en-US" altLang="en-US" b="0"/>
          </a:p>
          <a:p>
            <a:pPr marL="457200" indent="-457200">
              <a:buFontTx/>
              <a:buAutoNum type="arabicPeriod"/>
            </a:pPr>
            <a:r>
              <a:rPr lang="en-US" altLang="en-US" b="0">
                <a:cs typeface="Times" panose="02020603050405020304" pitchFamily="18" charset="0"/>
              </a:rPr>
              <a:t>Handles</a:t>
            </a:r>
            <a:r>
              <a:rPr lang="en-GB" altLang="en-US" b="0">
                <a:cs typeface="Times" panose="02020603050405020304" pitchFamily="18" charset="0"/>
              </a:rPr>
              <a:t> the following types of events</a:t>
            </a:r>
            <a:r>
              <a:rPr lang="en-US" altLang="en-US" b="0"/>
              <a:t> </a:t>
            </a:r>
            <a:r>
              <a:rPr lang="en-GB" altLang="en-US" b="0">
                <a:cs typeface="Times" panose="02020603050405020304" pitchFamily="18" charset="0"/>
              </a:rPr>
              <a:t>originating from </a:t>
            </a:r>
            <a:r>
              <a:rPr lang="en-US" altLang="en-US" b="0">
                <a:cs typeface="Times" panose="02020603050405020304" pitchFamily="18" charset="0"/>
              </a:rPr>
              <a:t>the server</a:t>
            </a:r>
            <a:r>
              <a:rPr lang="en-US" altLang="en-US" b="0"/>
              <a:t> </a:t>
            </a:r>
          </a:p>
          <a:p>
            <a:pPr marL="647700" lvl="1" indent="-457200">
              <a:buFontTx/>
              <a:buAutoNum type="arabicPeriod"/>
            </a:pPr>
            <a:r>
              <a:rPr lang="en-GB" altLang="en-US" sz="2000">
                <a:cs typeface="Times" panose="02020603050405020304" pitchFamily="18" charset="0"/>
              </a:rPr>
              <a:t>responds to messages</a:t>
            </a:r>
            <a:r>
              <a:rPr lang="en-US" altLang="en-US" sz="2000"/>
              <a:t> </a:t>
            </a:r>
          </a:p>
          <a:p>
            <a:pPr marL="647700" lvl="1" indent="-457200">
              <a:buFontTx/>
              <a:buAutoNum type="arabicPeriod"/>
            </a:pPr>
            <a:r>
              <a:rPr lang="en-GB" altLang="en-US" sz="2000">
                <a:cs typeface="Times" panose="02020603050405020304" pitchFamily="18" charset="0"/>
              </a:rPr>
              <a:t>handles </a:t>
            </a:r>
            <a:r>
              <a:rPr lang="en-US" altLang="en-US" sz="2000">
                <a:cs typeface="Times" panose="02020603050405020304" pitchFamily="18" charset="0"/>
              </a:rPr>
              <a:t>server</a:t>
            </a:r>
            <a:r>
              <a:rPr lang="en-GB" altLang="en-US" sz="2000">
                <a:cs typeface="Times" panose="02020603050405020304" pitchFamily="18" charset="0"/>
              </a:rPr>
              <a:t> disconnection</a:t>
            </a:r>
            <a:r>
              <a:rPr lang="en-US" altLang="en-US" sz="2000"/>
              <a:t> </a:t>
            </a:r>
          </a:p>
          <a:p>
            <a:pPr marL="457200" indent="-457200">
              <a:buFontTx/>
              <a:buAutoNum type="arabicPeriod"/>
            </a:pPr>
            <a:r>
              <a:rPr lang="en-US" altLang="en-US" b="0">
                <a:cs typeface="Times" panose="02020603050405020304" pitchFamily="18" charset="0"/>
              </a:rPr>
              <a:t>Must</a:t>
            </a:r>
            <a:r>
              <a:rPr lang="en-GB" altLang="en-US" b="0">
                <a:cs typeface="Times" panose="02020603050405020304" pitchFamily="18" charset="0"/>
              </a:rPr>
              <a:t> cleanly terminate</a:t>
            </a:r>
            <a:r>
              <a:rPr lang="en-US" altLang="en-US" b="0"/>
              <a:t> </a:t>
            </a:r>
          </a:p>
          <a:p>
            <a:pPr marL="457200" indent="-457200">
              <a:buFontTx/>
              <a:buAutoNum type="arabicPeriod"/>
            </a:pPr>
            <a:endParaRPr lang="en-US" altLang="en-US" b="0"/>
          </a:p>
        </p:txBody>
      </p:sp>
      <p:sp>
        <p:nvSpPr>
          <p:cNvPr id="105478" name="Line 8">
            <a:extLst>
              <a:ext uri="{FF2B5EF4-FFF2-40B4-BE49-F238E27FC236}">
                <a16:creationId xmlns:a16="http://schemas.microsoft.com/office/drawing/2014/main" id="{34B0AFDD-AC94-4E6D-A05F-A722EE0698E0}"/>
              </a:ext>
            </a:extLst>
          </p:cNvPr>
          <p:cNvSpPr>
            <a:spLocks noChangeShapeType="1"/>
          </p:cNvSpPr>
          <p:nvPr/>
        </p:nvSpPr>
        <p:spPr bwMode="auto">
          <a:xfrm flipV="1">
            <a:off x="6538913" y="5135563"/>
            <a:ext cx="1587" cy="33020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79" name="Rectangle 9">
            <a:extLst>
              <a:ext uri="{FF2B5EF4-FFF2-40B4-BE49-F238E27FC236}">
                <a16:creationId xmlns:a16="http://schemas.microsoft.com/office/drawing/2014/main" id="{73BF88FE-328C-4AAA-83AB-85DEFA4740DD}"/>
              </a:ext>
            </a:extLst>
          </p:cNvPr>
          <p:cNvSpPr>
            <a:spLocks noChangeArrowheads="1"/>
          </p:cNvSpPr>
          <p:nvPr/>
        </p:nvSpPr>
        <p:spPr bwMode="auto">
          <a:xfrm>
            <a:off x="7172325" y="5092700"/>
            <a:ext cx="19050" cy="2698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480" name="Line 10">
            <a:extLst>
              <a:ext uri="{FF2B5EF4-FFF2-40B4-BE49-F238E27FC236}">
                <a16:creationId xmlns:a16="http://schemas.microsoft.com/office/drawing/2014/main" id="{1D72653F-F862-4BE8-A18D-929BD1BC6ABB}"/>
              </a:ext>
            </a:extLst>
          </p:cNvPr>
          <p:cNvSpPr>
            <a:spLocks noChangeShapeType="1"/>
          </p:cNvSpPr>
          <p:nvPr/>
        </p:nvSpPr>
        <p:spPr bwMode="auto">
          <a:xfrm>
            <a:off x="6502400" y="5300663"/>
            <a:ext cx="1588" cy="61912"/>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81" name="Line 11">
            <a:extLst>
              <a:ext uri="{FF2B5EF4-FFF2-40B4-BE49-F238E27FC236}">
                <a16:creationId xmlns:a16="http://schemas.microsoft.com/office/drawing/2014/main" id="{3C41F078-7912-46A0-B077-CFDE3E4DFBD1}"/>
              </a:ext>
            </a:extLst>
          </p:cNvPr>
          <p:cNvSpPr>
            <a:spLocks noChangeShapeType="1"/>
          </p:cNvSpPr>
          <p:nvPr/>
        </p:nvSpPr>
        <p:spPr bwMode="auto">
          <a:xfrm>
            <a:off x="6519863" y="5321300"/>
            <a:ext cx="1587" cy="8255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82" name="Line 12">
            <a:extLst>
              <a:ext uri="{FF2B5EF4-FFF2-40B4-BE49-F238E27FC236}">
                <a16:creationId xmlns:a16="http://schemas.microsoft.com/office/drawing/2014/main" id="{8CA9DE84-AB39-444B-9A33-2DE4EACCCFF4}"/>
              </a:ext>
            </a:extLst>
          </p:cNvPr>
          <p:cNvSpPr>
            <a:spLocks noChangeShapeType="1"/>
          </p:cNvSpPr>
          <p:nvPr/>
        </p:nvSpPr>
        <p:spPr bwMode="auto">
          <a:xfrm>
            <a:off x="6538913" y="5321300"/>
            <a:ext cx="1587" cy="12382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83" name="Line 13">
            <a:extLst>
              <a:ext uri="{FF2B5EF4-FFF2-40B4-BE49-F238E27FC236}">
                <a16:creationId xmlns:a16="http://schemas.microsoft.com/office/drawing/2014/main" id="{BC8B5174-6E5D-402D-ADFA-D14781F3C34E}"/>
              </a:ext>
            </a:extLst>
          </p:cNvPr>
          <p:cNvSpPr>
            <a:spLocks noChangeShapeType="1"/>
          </p:cNvSpPr>
          <p:nvPr/>
        </p:nvSpPr>
        <p:spPr bwMode="auto">
          <a:xfrm>
            <a:off x="6556375" y="5321300"/>
            <a:ext cx="1588" cy="8255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84" name="Line 14">
            <a:extLst>
              <a:ext uri="{FF2B5EF4-FFF2-40B4-BE49-F238E27FC236}">
                <a16:creationId xmlns:a16="http://schemas.microsoft.com/office/drawing/2014/main" id="{A18CD2A8-5BA8-426E-9617-CFF5D149EA90}"/>
              </a:ext>
            </a:extLst>
          </p:cNvPr>
          <p:cNvSpPr>
            <a:spLocks noChangeShapeType="1"/>
          </p:cNvSpPr>
          <p:nvPr/>
        </p:nvSpPr>
        <p:spPr bwMode="auto">
          <a:xfrm>
            <a:off x="6575425" y="5300663"/>
            <a:ext cx="1588" cy="61912"/>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85" name="Line 15">
            <a:extLst>
              <a:ext uri="{FF2B5EF4-FFF2-40B4-BE49-F238E27FC236}">
                <a16:creationId xmlns:a16="http://schemas.microsoft.com/office/drawing/2014/main" id="{38B8FA7E-E2C5-4A99-BF4E-BA288AFD5851}"/>
              </a:ext>
            </a:extLst>
          </p:cNvPr>
          <p:cNvSpPr>
            <a:spLocks noChangeShapeType="1"/>
          </p:cNvSpPr>
          <p:nvPr/>
        </p:nvSpPr>
        <p:spPr bwMode="auto">
          <a:xfrm flipV="1">
            <a:off x="7245350" y="3146425"/>
            <a:ext cx="1588" cy="35242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86" name="Rectangle 16">
            <a:extLst>
              <a:ext uri="{FF2B5EF4-FFF2-40B4-BE49-F238E27FC236}">
                <a16:creationId xmlns:a16="http://schemas.microsoft.com/office/drawing/2014/main" id="{7F820247-9392-4534-8D67-B345C294F2D7}"/>
              </a:ext>
            </a:extLst>
          </p:cNvPr>
          <p:cNvSpPr>
            <a:spLocks noChangeArrowheads="1"/>
          </p:cNvSpPr>
          <p:nvPr/>
        </p:nvSpPr>
        <p:spPr bwMode="auto">
          <a:xfrm>
            <a:off x="7335838" y="3000375"/>
            <a:ext cx="19050" cy="2698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487" name="Line 17">
            <a:extLst>
              <a:ext uri="{FF2B5EF4-FFF2-40B4-BE49-F238E27FC236}">
                <a16:creationId xmlns:a16="http://schemas.microsoft.com/office/drawing/2014/main" id="{AF376801-DFF4-4557-A681-211A5B2611AE}"/>
              </a:ext>
            </a:extLst>
          </p:cNvPr>
          <p:cNvSpPr>
            <a:spLocks noChangeShapeType="1"/>
          </p:cNvSpPr>
          <p:nvPr/>
        </p:nvSpPr>
        <p:spPr bwMode="auto">
          <a:xfrm>
            <a:off x="7208838" y="3332163"/>
            <a:ext cx="1587" cy="61912"/>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88" name="Line 18">
            <a:extLst>
              <a:ext uri="{FF2B5EF4-FFF2-40B4-BE49-F238E27FC236}">
                <a16:creationId xmlns:a16="http://schemas.microsoft.com/office/drawing/2014/main" id="{FF1D16F8-FA5C-4C43-91F9-A749ABEE2185}"/>
              </a:ext>
            </a:extLst>
          </p:cNvPr>
          <p:cNvSpPr>
            <a:spLocks noChangeShapeType="1"/>
          </p:cNvSpPr>
          <p:nvPr/>
        </p:nvSpPr>
        <p:spPr bwMode="auto">
          <a:xfrm>
            <a:off x="7227888" y="3352800"/>
            <a:ext cx="1587" cy="8255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89" name="Line 19">
            <a:extLst>
              <a:ext uri="{FF2B5EF4-FFF2-40B4-BE49-F238E27FC236}">
                <a16:creationId xmlns:a16="http://schemas.microsoft.com/office/drawing/2014/main" id="{CD17B650-A838-4FAC-ACF6-DC2ED2B26AD3}"/>
              </a:ext>
            </a:extLst>
          </p:cNvPr>
          <p:cNvSpPr>
            <a:spLocks noChangeShapeType="1"/>
          </p:cNvSpPr>
          <p:nvPr/>
        </p:nvSpPr>
        <p:spPr bwMode="auto">
          <a:xfrm>
            <a:off x="7245350" y="3352800"/>
            <a:ext cx="1588" cy="125413"/>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90" name="Line 20">
            <a:extLst>
              <a:ext uri="{FF2B5EF4-FFF2-40B4-BE49-F238E27FC236}">
                <a16:creationId xmlns:a16="http://schemas.microsoft.com/office/drawing/2014/main" id="{5F63E643-1255-44ED-9958-5577193E3077}"/>
              </a:ext>
            </a:extLst>
          </p:cNvPr>
          <p:cNvSpPr>
            <a:spLocks noChangeShapeType="1"/>
          </p:cNvSpPr>
          <p:nvPr/>
        </p:nvSpPr>
        <p:spPr bwMode="auto">
          <a:xfrm>
            <a:off x="7262813" y="3352800"/>
            <a:ext cx="1587" cy="8255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91" name="Line 21">
            <a:extLst>
              <a:ext uri="{FF2B5EF4-FFF2-40B4-BE49-F238E27FC236}">
                <a16:creationId xmlns:a16="http://schemas.microsoft.com/office/drawing/2014/main" id="{FCDACF71-07ED-478B-AB54-98E5293A8410}"/>
              </a:ext>
            </a:extLst>
          </p:cNvPr>
          <p:cNvSpPr>
            <a:spLocks noChangeShapeType="1"/>
          </p:cNvSpPr>
          <p:nvPr/>
        </p:nvSpPr>
        <p:spPr bwMode="auto">
          <a:xfrm>
            <a:off x="7281863" y="3332163"/>
            <a:ext cx="1587" cy="61912"/>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92" name="Line 22">
            <a:extLst>
              <a:ext uri="{FF2B5EF4-FFF2-40B4-BE49-F238E27FC236}">
                <a16:creationId xmlns:a16="http://schemas.microsoft.com/office/drawing/2014/main" id="{9069FFA9-1DE8-4EF1-9DC5-BB6EE5B79EC4}"/>
              </a:ext>
            </a:extLst>
          </p:cNvPr>
          <p:cNvSpPr>
            <a:spLocks noChangeShapeType="1"/>
          </p:cNvSpPr>
          <p:nvPr/>
        </p:nvSpPr>
        <p:spPr bwMode="auto">
          <a:xfrm flipV="1">
            <a:off x="5740400" y="3125788"/>
            <a:ext cx="1588" cy="33020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93" name="Rectangle 23">
            <a:extLst>
              <a:ext uri="{FF2B5EF4-FFF2-40B4-BE49-F238E27FC236}">
                <a16:creationId xmlns:a16="http://schemas.microsoft.com/office/drawing/2014/main" id="{A5B4D483-60F0-4535-9148-4B0EBF09F843}"/>
              </a:ext>
            </a:extLst>
          </p:cNvPr>
          <p:cNvSpPr>
            <a:spLocks noChangeArrowheads="1"/>
          </p:cNvSpPr>
          <p:nvPr/>
        </p:nvSpPr>
        <p:spPr bwMode="auto">
          <a:xfrm>
            <a:off x="5830888" y="2979738"/>
            <a:ext cx="19050" cy="2698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494" name="Line 24">
            <a:extLst>
              <a:ext uri="{FF2B5EF4-FFF2-40B4-BE49-F238E27FC236}">
                <a16:creationId xmlns:a16="http://schemas.microsoft.com/office/drawing/2014/main" id="{A3052C7E-55B6-49F2-BF67-54B298480A08}"/>
              </a:ext>
            </a:extLst>
          </p:cNvPr>
          <p:cNvSpPr>
            <a:spLocks noChangeShapeType="1"/>
          </p:cNvSpPr>
          <p:nvPr/>
        </p:nvSpPr>
        <p:spPr bwMode="auto">
          <a:xfrm>
            <a:off x="5703888" y="3290888"/>
            <a:ext cx="1587" cy="61912"/>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95" name="Line 25">
            <a:extLst>
              <a:ext uri="{FF2B5EF4-FFF2-40B4-BE49-F238E27FC236}">
                <a16:creationId xmlns:a16="http://schemas.microsoft.com/office/drawing/2014/main" id="{C1A26F57-B85C-42BB-AFEB-EAA04B27554E}"/>
              </a:ext>
            </a:extLst>
          </p:cNvPr>
          <p:cNvSpPr>
            <a:spLocks noChangeShapeType="1"/>
          </p:cNvSpPr>
          <p:nvPr/>
        </p:nvSpPr>
        <p:spPr bwMode="auto">
          <a:xfrm>
            <a:off x="5722938" y="3311525"/>
            <a:ext cx="1587" cy="8255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96" name="Line 26">
            <a:extLst>
              <a:ext uri="{FF2B5EF4-FFF2-40B4-BE49-F238E27FC236}">
                <a16:creationId xmlns:a16="http://schemas.microsoft.com/office/drawing/2014/main" id="{404FDE0B-F931-496C-B43E-197A0AEA5B0B}"/>
              </a:ext>
            </a:extLst>
          </p:cNvPr>
          <p:cNvSpPr>
            <a:spLocks noChangeShapeType="1"/>
          </p:cNvSpPr>
          <p:nvPr/>
        </p:nvSpPr>
        <p:spPr bwMode="auto">
          <a:xfrm>
            <a:off x="5740400" y="3311525"/>
            <a:ext cx="1588" cy="12382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97" name="Line 27">
            <a:extLst>
              <a:ext uri="{FF2B5EF4-FFF2-40B4-BE49-F238E27FC236}">
                <a16:creationId xmlns:a16="http://schemas.microsoft.com/office/drawing/2014/main" id="{A595A588-384E-4C1C-827F-785E816D4FF4}"/>
              </a:ext>
            </a:extLst>
          </p:cNvPr>
          <p:cNvSpPr>
            <a:spLocks noChangeShapeType="1"/>
          </p:cNvSpPr>
          <p:nvPr/>
        </p:nvSpPr>
        <p:spPr bwMode="auto">
          <a:xfrm>
            <a:off x="5759450" y="3311525"/>
            <a:ext cx="1588" cy="8255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98" name="Line 28">
            <a:extLst>
              <a:ext uri="{FF2B5EF4-FFF2-40B4-BE49-F238E27FC236}">
                <a16:creationId xmlns:a16="http://schemas.microsoft.com/office/drawing/2014/main" id="{A50F3FDA-D0ED-4524-8E5C-4AF14F190F9A}"/>
              </a:ext>
            </a:extLst>
          </p:cNvPr>
          <p:cNvSpPr>
            <a:spLocks noChangeShapeType="1"/>
          </p:cNvSpPr>
          <p:nvPr/>
        </p:nvSpPr>
        <p:spPr bwMode="auto">
          <a:xfrm>
            <a:off x="5776913" y="3290888"/>
            <a:ext cx="1587" cy="61912"/>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99" name="Line 29">
            <a:extLst>
              <a:ext uri="{FF2B5EF4-FFF2-40B4-BE49-F238E27FC236}">
                <a16:creationId xmlns:a16="http://schemas.microsoft.com/office/drawing/2014/main" id="{6DCEFE8E-6B2A-42E5-8F5D-CFE922C73BB1}"/>
              </a:ext>
            </a:extLst>
          </p:cNvPr>
          <p:cNvSpPr>
            <a:spLocks noChangeShapeType="1"/>
          </p:cNvSpPr>
          <p:nvPr/>
        </p:nvSpPr>
        <p:spPr bwMode="auto">
          <a:xfrm>
            <a:off x="6465888" y="1841500"/>
            <a:ext cx="1587" cy="434975"/>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00" name="Rectangle 30">
            <a:extLst>
              <a:ext uri="{FF2B5EF4-FFF2-40B4-BE49-F238E27FC236}">
                <a16:creationId xmlns:a16="http://schemas.microsoft.com/office/drawing/2014/main" id="{36E1411E-EFCA-449D-A62D-AB5453AD2C9C}"/>
              </a:ext>
            </a:extLst>
          </p:cNvPr>
          <p:cNvSpPr>
            <a:spLocks noChangeArrowheads="1"/>
          </p:cNvSpPr>
          <p:nvPr/>
        </p:nvSpPr>
        <p:spPr bwMode="auto">
          <a:xfrm>
            <a:off x="6556375" y="1862138"/>
            <a:ext cx="19050" cy="268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01" name="Line 31">
            <a:extLst>
              <a:ext uri="{FF2B5EF4-FFF2-40B4-BE49-F238E27FC236}">
                <a16:creationId xmlns:a16="http://schemas.microsoft.com/office/drawing/2014/main" id="{6B1D66A1-E147-4FFE-99D2-D6007076C6CF}"/>
              </a:ext>
            </a:extLst>
          </p:cNvPr>
          <p:cNvSpPr>
            <a:spLocks noChangeShapeType="1"/>
          </p:cNvSpPr>
          <p:nvPr/>
        </p:nvSpPr>
        <p:spPr bwMode="auto">
          <a:xfrm>
            <a:off x="6429375" y="2109788"/>
            <a:ext cx="1588" cy="61912"/>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02" name="Line 32">
            <a:extLst>
              <a:ext uri="{FF2B5EF4-FFF2-40B4-BE49-F238E27FC236}">
                <a16:creationId xmlns:a16="http://schemas.microsoft.com/office/drawing/2014/main" id="{2C011775-90C7-4032-9EBF-23ADF300664E}"/>
              </a:ext>
            </a:extLst>
          </p:cNvPr>
          <p:cNvSpPr>
            <a:spLocks noChangeShapeType="1"/>
          </p:cNvSpPr>
          <p:nvPr/>
        </p:nvSpPr>
        <p:spPr bwMode="auto">
          <a:xfrm>
            <a:off x="6448425" y="2130425"/>
            <a:ext cx="1588" cy="8255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03" name="Line 33">
            <a:extLst>
              <a:ext uri="{FF2B5EF4-FFF2-40B4-BE49-F238E27FC236}">
                <a16:creationId xmlns:a16="http://schemas.microsoft.com/office/drawing/2014/main" id="{D4E5F6A2-5619-440E-9F5E-7F5B13895D66}"/>
              </a:ext>
            </a:extLst>
          </p:cNvPr>
          <p:cNvSpPr>
            <a:spLocks noChangeShapeType="1"/>
          </p:cNvSpPr>
          <p:nvPr/>
        </p:nvSpPr>
        <p:spPr bwMode="auto">
          <a:xfrm>
            <a:off x="6465888" y="2130425"/>
            <a:ext cx="1587" cy="125413"/>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04" name="Line 34">
            <a:extLst>
              <a:ext uri="{FF2B5EF4-FFF2-40B4-BE49-F238E27FC236}">
                <a16:creationId xmlns:a16="http://schemas.microsoft.com/office/drawing/2014/main" id="{C280B0DD-51CB-44C9-883A-7CBF84480E0B}"/>
              </a:ext>
            </a:extLst>
          </p:cNvPr>
          <p:cNvSpPr>
            <a:spLocks noChangeShapeType="1"/>
          </p:cNvSpPr>
          <p:nvPr/>
        </p:nvSpPr>
        <p:spPr bwMode="auto">
          <a:xfrm>
            <a:off x="6483350" y="2130425"/>
            <a:ext cx="1588" cy="82550"/>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05" name="Line 35">
            <a:extLst>
              <a:ext uri="{FF2B5EF4-FFF2-40B4-BE49-F238E27FC236}">
                <a16:creationId xmlns:a16="http://schemas.microsoft.com/office/drawing/2014/main" id="{7351087B-28B6-4264-AD23-081A38271702}"/>
              </a:ext>
            </a:extLst>
          </p:cNvPr>
          <p:cNvSpPr>
            <a:spLocks noChangeShapeType="1"/>
          </p:cNvSpPr>
          <p:nvPr/>
        </p:nvSpPr>
        <p:spPr bwMode="auto">
          <a:xfrm>
            <a:off x="6502400" y="2109788"/>
            <a:ext cx="1588" cy="61912"/>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06" name="Rectangle 36">
            <a:extLst>
              <a:ext uri="{FF2B5EF4-FFF2-40B4-BE49-F238E27FC236}">
                <a16:creationId xmlns:a16="http://schemas.microsoft.com/office/drawing/2014/main" id="{3555A229-1D73-4C79-BBB8-6B2AFD084473}"/>
              </a:ext>
            </a:extLst>
          </p:cNvPr>
          <p:cNvSpPr>
            <a:spLocks noChangeArrowheads="1"/>
          </p:cNvSpPr>
          <p:nvPr/>
        </p:nvSpPr>
        <p:spPr bwMode="auto">
          <a:xfrm>
            <a:off x="5595938" y="2297113"/>
            <a:ext cx="1885950" cy="600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07" name="AutoShape 37">
            <a:extLst>
              <a:ext uri="{FF2B5EF4-FFF2-40B4-BE49-F238E27FC236}">
                <a16:creationId xmlns:a16="http://schemas.microsoft.com/office/drawing/2014/main" id="{0D9A0516-A61D-4C50-A110-1985E030C307}"/>
              </a:ext>
            </a:extLst>
          </p:cNvPr>
          <p:cNvSpPr>
            <a:spLocks noChangeArrowheads="1"/>
          </p:cNvSpPr>
          <p:nvPr/>
        </p:nvSpPr>
        <p:spPr bwMode="auto">
          <a:xfrm>
            <a:off x="5584825" y="2284413"/>
            <a:ext cx="2178050" cy="604837"/>
          </a:xfrm>
          <a:prstGeom prst="roundRect">
            <a:avLst>
              <a:gd name="adj" fmla="val 25000"/>
            </a:avLst>
          </a:prstGeom>
          <a:noFill/>
          <a:ln w="174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08" name="Rectangle 38">
            <a:extLst>
              <a:ext uri="{FF2B5EF4-FFF2-40B4-BE49-F238E27FC236}">
                <a16:creationId xmlns:a16="http://schemas.microsoft.com/office/drawing/2014/main" id="{98BEA7B5-8CBE-4908-AB76-C51AE34BFA5B}"/>
              </a:ext>
            </a:extLst>
          </p:cNvPr>
          <p:cNvSpPr>
            <a:spLocks noChangeArrowheads="1"/>
          </p:cNvSpPr>
          <p:nvPr/>
        </p:nvSpPr>
        <p:spPr bwMode="auto">
          <a:xfrm>
            <a:off x="5632450" y="2357438"/>
            <a:ext cx="18510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initiate a connection </a:t>
            </a:r>
            <a:endParaRPr lang="en-US" altLang="en-US" b="0"/>
          </a:p>
        </p:txBody>
      </p:sp>
      <p:sp>
        <p:nvSpPr>
          <p:cNvPr id="105509" name="Rectangle 39">
            <a:extLst>
              <a:ext uri="{FF2B5EF4-FFF2-40B4-BE49-F238E27FC236}">
                <a16:creationId xmlns:a16="http://schemas.microsoft.com/office/drawing/2014/main" id="{D8907B4D-1F73-4B2E-B854-68412419FBBF}"/>
              </a:ext>
            </a:extLst>
          </p:cNvPr>
          <p:cNvSpPr>
            <a:spLocks noChangeArrowheads="1"/>
          </p:cNvSpPr>
          <p:nvPr/>
        </p:nvSpPr>
        <p:spPr bwMode="auto">
          <a:xfrm>
            <a:off x="5632450" y="2586038"/>
            <a:ext cx="9620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to a server</a:t>
            </a:r>
            <a:endParaRPr lang="en-US" altLang="en-US" b="0"/>
          </a:p>
        </p:txBody>
      </p:sp>
      <p:sp>
        <p:nvSpPr>
          <p:cNvPr id="105510" name="Rectangle 40">
            <a:extLst>
              <a:ext uri="{FF2B5EF4-FFF2-40B4-BE49-F238E27FC236}">
                <a16:creationId xmlns:a16="http://schemas.microsoft.com/office/drawing/2014/main" id="{C7AB24EB-899C-43BB-9BE6-D462B60156F8}"/>
              </a:ext>
            </a:extLst>
          </p:cNvPr>
          <p:cNvSpPr>
            <a:spLocks noChangeArrowheads="1"/>
          </p:cNvSpPr>
          <p:nvPr/>
        </p:nvSpPr>
        <p:spPr bwMode="auto">
          <a:xfrm>
            <a:off x="6502400" y="3519488"/>
            <a:ext cx="2555875" cy="15859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11" name="AutoShape 41">
            <a:extLst>
              <a:ext uri="{FF2B5EF4-FFF2-40B4-BE49-F238E27FC236}">
                <a16:creationId xmlns:a16="http://schemas.microsoft.com/office/drawing/2014/main" id="{7CDC6A80-2911-489E-B65D-C9DAB68628B0}"/>
              </a:ext>
            </a:extLst>
          </p:cNvPr>
          <p:cNvSpPr>
            <a:spLocks noChangeArrowheads="1"/>
          </p:cNvSpPr>
          <p:nvPr/>
        </p:nvSpPr>
        <p:spPr bwMode="auto">
          <a:xfrm>
            <a:off x="6491288" y="3506788"/>
            <a:ext cx="2559050" cy="1522412"/>
          </a:xfrm>
          <a:prstGeom prst="roundRect">
            <a:avLst>
              <a:gd name="adj" fmla="val 11366"/>
            </a:avLst>
          </a:prstGeom>
          <a:noFill/>
          <a:ln w="174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12" name="Rectangle 42">
            <a:extLst>
              <a:ext uri="{FF2B5EF4-FFF2-40B4-BE49-F238E27FC236}">
                <a16:creationId xmlns:a16="http://schemas.microsoft.com/office/drawing/2014/main" id="{32569EB3-ABC8-4D1F-A43E-043171F482CE}"/>
              </a:ext>
            </a:extLst>
          </p:cNvPr>
          <p:cNvSpPr>
            <a:spLocks noChangeArrowheads="1"/>
          </p:cNvSpPr>
          <p:nvPr/>
        </p:nvSpPr>
        <p:spPr bwMode="auto">
          <a:xfrm>
            <a:off x="6773863" y="3497263"/>
            <a:ext cx="1673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respond to events </a:t>
            </a:r>
            <a:endParaRPr lang="en-US" altLang="en-US" b="0"/>
          </a:p>
        </p:txBody>
      </p:sp>
      <p:sp>
        <p:nvSpPr>
          <p:cNvPr id="105513" name="Rectangle 43">
            <a:extLst>
              <a:ext uri="{FF2B5EF4-FFF2-40B4-BE49-F238E27FC236}">
                <a16:creationId xmlns:a16="http://schemas.microsoft.com/office/drawing/2014/main" id="{EC6BC12D-E474-4DBD-BF14-3CA01E4A5017}"/>
              </a:ext>
            </a:extLst>
          </p:cNvPr>
          <p:cNvSpPr>
            <a:spLocks noChangeArrowheads="1"/>
          </p:cNvSpPr>
          <p:nvPr/>
        </p:nvSpPr>
        <p:spPr bwMode="auto">
          <a:xfrm>
            <a:off x="6773863" y="3725863"/>
            <a:ext cx="2035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triggered by the server</a:t>
            </a:r>
            <a:endParaRPr lang="en-US" altLang="en-US" b="0"/>
          </a:p>
        </p:txBody>
      </p:sp>
      <p:sp>
        <p:nvSpPr>
          <p:cNvPr id="105514" name="Rectangle 44">
            <a:extLst>
              <a:ext uri="{FF2B5EF4-FFF2-40B4-BE49-F238E27FC236}">
                <a16:creationId xmlns:a16="http://schemas.microsoft.com/office/drawing/2014/main" id="{665D78A1-D03F-436B-B75B-F58DAA22C271}"/>
              </a:ext>
            </a:extLst>
          </p:cNvPr>
          <p:cNvSpPr>
            <a:spLocks noChangeArrowheads="1"/>
          </p:cNvSpPr>
          <p:nvPr/>
        </p:nvSpPr>
        <p:spPr bwMode="auto">
          <a:xfrm>
            <a:off x="6556375" y="4057650"/>
            <a:ext cx="317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b="0">
                <a:solidFill>
                  <a:srgbClr val="000000"/>
                </a:solidFill>
                <a:latin typeface="Arial" panose="020B0604020202020204" pitchFamily="34" charset="0"/>
              </a:rPr>
              <a:t>do: </a:t>
            </a:r>
            <a:endParaRPr lang="en-US" altLang="en-US" b="0"/>
          </a:p>
        </p:txBody>
      </p:sp>
      <p:sp>
        <p:nvSpPr>
          <p:cNvPr id="105515" name="Rectangle 45">
            <a:extLst>
              <a:ext uri="{FF2B5EF4-FFF2-40B4-BE49-F238E27FC236}">
                <a16:creationId xmlns:a16="http://schemas.microsoft.com/office/drawing/2014/main" id="{659BF8A0-4340-42C9-AE1C-92E2467C7D2A}"/>
              </a:ext>
            </a:extLst>
          </p:cNvPr>
          <p:cNvSpPr>
            <a:spLocks noChangeArrowheads="1"/>
          </p:cNvSpPr>
          <p:nvPr/>
        </p:nvSpPr>
        <p:spPr bwMode="auto">
          <a:xfrm>
            <a:off x="6919913" y="4057650"/>
            <a:ext cx="18240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b="0">
                <a:solidFill>
                  <a:srgbClr val="000000"/>
                </a:solidFill>
                <a:latin typeface="Arial" panose="020B0604020202020204" pitchFamily="34" charset="0"/>
              </a:rPr>
              <a:t>respond to messages</a:t>
            </a:r>
            <a:endParaRPr lang="en-US" altLang="en-US" b="0"/>
          </a:p>
        </p:txBody>
      </p:sp>
      <p:sp>
        <p:nvSpPr>
          <p:cNvPr id="105516" name="Rectangle 46">
            <a:extLst>
              <a:ext uri="{FF2B5EF4-FFF2-40B4-BE49-F238E27FC236}">
                <a16:creationId xmlns:a16="http://schemas.microsoft.com/office/drawing/2014/main" id="{F1E7AB87-73FC-4EB6-B6A7-656762A15CC3}"/>
              </a:ext>
            </a:extLst>
          </p:cNvPr>
          <p:cNvSpPr>
            <a:spLocks noChangeArrowheads="1"/>
          </p:cNvSpPr>
          <p:nvPr/>
        </p:nvSpPr>
        <p:spPr bwMode="auto">
          <a:xfrm>
            <a:off x="6919913" y="4265613"/>
            <a:ext cx="423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b="0">
                <a:solidFill>
                  <a:srgbClr val="000000"/>
                </a:solidFill>
                <a:latin typeface="Arial" panose="020B0604020202020204" pitchFamily="34" charset="0"/>
              </a:rPr>
              <a:t>  and</a:t>
            </a:r>
            <a:endParaRPr lang="en-US" altLang="en-US" b="0"/>
          </a:p>
        </p:txBody>
      </p:sp>
      <p:sp>
        <p:nvSpPr>
          <p:cNvPr id="105517" name="Rectangle 47">
            <a:extLst>
              <a:ext uri="{FF2B5EF4-FFF2-40B4-BE49-F238E27FC236}">
                <a16:creationId xmlns:a16="http://schemas.microsoft.com/office/drawing/2014/main" id="{BD37ECEE-717B-4E54-B1E5-3EFBB3DE20DD}"/>
              </a:ext>
            </a:extLst>
          </p:cNvPr>
          <p:cNvSpPr>
            <a:spLocks noChangeArrowheads="1"/>
          </p:cNvSpPr>
          <p:nvPr/>
        </p:nvSpPr>
        <p:spPr bwMode="auto">
          <a:xfrm>
            <a:off x="6919913" y="4471988"/>
            <a:ext cx="1209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500" b="0">
                <a:solidFill>
                  <a:srgbClr val="000000"/>
                </a:solidFill>
                <a:latin typeface="Arial" panose="020B0604020202020204" pitchFamily="34" charset="0"/>
              </a:rPr>
              <a:t>handle server </a:t>
            </a:r>
          </a:p>
          <a:p>
            <a:pPr>
              <a:spcBef>
                <a:spcPct val="0"/>
              </a:spcBef>
            </a:pPr>
            <a:r>
              <a:rPr lang="en-US" altLang="en-US" sz="1500" b="0">
                <a:solidFill>
                  <a:srgbClr val="000000"/>
                </a:solidFill>
                <a:latin typeface="Arial" panose="020B0604020202020204" pitchFamily="34" charset="0"/>
              </a:rPr>
              <a:t>disconnection</a:t>
            </a:r>
            <a:endParaRPr lang="en-US" altLang="en-US" b="0"/>
          </a:p>
        </p:txBody>
      </p:sp>
      <p:sp>
        <p:nvSpPr>
          <p:cNvPr id="105518" name="AutoShape 48">
            <a:extLst>
              <a:ext uri="{FF2B5EF4-FFF2-40B4-BE49-F238E27FC236}">
                <a16:creationId xmlns:a16="http://schemas.microsoft.com/office/drawing/2014/main" id="{315652DB-4D22-4FA4-9593-AC8AB7E08E20}"/>
              </a:ext>
            </a:extLst>
          </p:cNvPr>
          <p:cNvSpPr>
            <a:spLocks noChangeArrowheads="1"/>
          </p:cNvSpPr>
          <p:nvPr/>
        </p:nvSpPr>
        <p:spPr bwMode="auto">
          <a:xfrm>
            <a:off x="4570413" y="3463925"/>
            <a:ext cx="1779587" cy="1393825"/>
          </a:xfrm>
          <a:prstGeom prst="roundRect">
            <a:avLst>
              <a:gd name="adj" fmla="val 11028"/>
            </a:avLst>
          </a:prstGeom>
          <a:noFill/>
          <a:ln w="174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19" name="Rectangle 49">
            <a:extLst>
              <a:ext uri="{FF2B5EF4-FFF2-40B4-BE49-F238E27FC236}">
                <a16:creationId xmlns:a16="http://schemas.microsoft.com/office/drawing/2014/main" id="{C985E6E3-4871-4BB4-B0E7-1CA373E04C0B}"/>
              </a:ext>
            </a:extLst>
          </p:cNvPr>
          <p:cNvSpPr>
            <a:spLocks noChangeArrowheads="1"/>
          </p:cNvSpPr>
          <p:nvPr/>
        </p:nvSpPr>
        <p:spPr bwMode="auto">
          <a:xfrm>
            <a:off x="4635500" y="3538538"/>
            <a:ext cx="14811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interact with the </a:t>
            </a:r>
            <a:endParaRPr lang="en-US" altLang="en-US" b="0"/>
          </a:p>
        </p:txBody>
      </p:sp>
      <p:sp>
        <p:nvSpPr>
          <p:cNvPr id="105520" name="Rectangle 50">
            <a:extLst>
              <a:ext uri="{FF2B5EF4-FFF2-40B4-BE49-F238E27FC236}">
                <a16:creationId xmlns:a16="http://schemas.microsoft.com/office/drawing/2014/main" id="{662E6831-81B9-40F8-AD5A-5F77F7EC9E80}"/>
              </a:ext>
            </a:extLst>
          </p:cNvPr>
          <p:cNvSpPr>
            <a:spLocks noChangeArrowheads="1"/>
          </p:cNvSpPr>
          <p:nvPr/>
        </p:nvSpPr>
        <p:spPr bwMode="auto">
          <a:xfrm>
            <a:off x="4635500" y="3767138"/>
            <a:ext cx="509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user, </a:t>
            </a:r>
            <a:endParaRPr lang="en-US" altLang="en-US" b="0"/>
          </a:p>
        </p:txBody>
      </p:sp>
      <p:sp>
        <p:nvSpPr>
          <p:cNvPr id="105521" name="Rectangle 51">
            <a:extLst>
              <a:ext uri="{FF2B5EF4-FFF2-40B4-BE49-F238E27FC236}">
                <a16:creationId xmlns:a16="http://schemas.microsoft.com/office/drawing/2014/main" id="{CDCA468A-2E93-4F18-AECE-C4956FCE5B63}"/>
              </a:ext>
            </a:extLst>
          </p:cNvPr>
          <p:cNvSpPr>
            <a:spLocks noChangeArrowheads="1"/>
          </p:cNvSpPr>
          <p:nvPr/>
        </p:nvSpPr>
        <p:spPr bwMode="auto">
          <a:xfrm>
            <a:off x="4635500" y="3994150"/>
            <a:ext cx="174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sending messages </a:t>
            </a:r>
            <a:endParaRPr lang="en-US" altLang="en-US" b="0"/>
          </a:p>
        </p:txBody>
      </p:sp>
      <p:sp>
        <p:nvSpPr>
          <p:cNvPr id="105522" name="Rectangle 52">
            <a:extLst>
              <a:ext uri="{FF2B5EF4-FFF2-40B4-BE49-F238E27FC236}">
                <a16:creationId xmlns:a16="http://schemas.microsoft.com/office/drawing/2014/main" id="{0A562018-90DA-4FBC-A320-4144A70CDCE5}"/>
              </a:ext>
            </a:extLst>
          </p:cNvPr>
          <p:cNvSpPr>
            <a:spLocks noChangeArrowheads="1"/>
          </p:cNvSpPr>
          <p:nvPr/>
        </p:nvSpPr>
        <p:spPr bwMode="auto">
          <a:xfrm>
            <a:off x="4635500" y="4222750"/>
            <a:ext cx="11890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to the server </a:t>
            </a:r>
            <a:endParaRPr lang="en-US" altLang="en-US" b="0"/>
          </a:p>
        </p:txBody>
      </p:sp>
      <p:sp>
        <p:nvSpPr>
          <p:cNvPr id="105523" name="Rectangle 53">
            <a:extLst>
              <a:ext uri="{FF2B5EF4-FFF2-40B4-BE49-F238E27FC236}">
                <a16:creationId xmlns:a16="http://schemas.microsoft.com/office/drawing/2014/main" id="{47FDD473-3939-4E18-84C2-CD1A117B6D4D}"/>
              </a:ext>
            </a:extLst>
          </p:cNvPr>
          <p:cNvSpPr>
            <a:spLocks noChangeArrowheads="1"/>
          </p:cNvSpPr>
          <p:nvPr/>
        </p:nvSpPr>
        <p:spPr bwMode="auto">
          <a:xfrm>
            <a:off x="4635500" y="4449763"/>
            <a:ext cx="1196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as necessary</a:t>
            </a:r>
            <a:endParaRPr lang="en-US" altLang="en-US" b="0"/>
          </a:p>
        </p:txBody>
      </p:sp>
      <p:sp>
        <p:nvSpPr>
          <p:cNvPr id="105524" name="Rectangle 54">
            <a:extLst>
              <a:ext uri="{FF2B5EF4-FFF2-40B4-BE49-F238E27FC236}">
                <a16:creationId xmlns:a16="http://schemas.microsoft.com/office/drawing/2014/main" id="{03E1984A-BBC4-4354-92D0-5B66B1E49C16}"/>
              </a:ext>
            </a:extLst>
          </p:cNvPr>
          <p:cNvSpPr>
            <a:spLocks noChangeArrowheads="1"/>
          </p:cNvSpPr>
          <p:nvPr/>
        </p:nvSpPr>
        <p:spPr bwMode="auto">
          <a:xfrm>
            <a:off x="6013450" y="5529263"/>
            <a:ext cx="1068388" cy="600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25" name="AutoShape 55">
            <a:extLst>
              <a:ext uri="{FF2B5EF4-FFF2-40B4-BE49-F238E27FC236}">
                <a16:creationId xmlns:a16="http://schemas.microsoft.com/office/drawing/2014/main" id="{09C6346C-21CD-4CAE-B8D9-31363DF18BB1}"/>
              </a:ext>
            </a:extLst>
          </p:cNvPr>
          <p:cNvSpPr>
            <a:spLocks noChangeArrowheads="1"/>
          </p:cNvSpPr>
          <p:nvPr/>
        </p:nvSpPr>
        <p:spPr bwMode="auto">
          <a:xfrm>
            <a:off x="6021388" y="5514975"/>
            <a:ext cx="1071562" cy="606425"/>
          </a:xfrm>
          <a:prstGeom prst="roundRect">
            <a:avLst>
              <a:gd name="adj" fmla="val 25000"/>
            </a:avLst>
          </a:prstGeom>
          <a:noFill/>
          <a:ln w="174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26" name="Rectangle 56">
            <a:extLst>
              <a:ext uri="{FF2B5EF4-FFF2-40B4-BE49-F238E27FC236}">
                <a16:creationId xmlns:a16="http://schemas.microsoft.com/office/drawing/2014/main" id="{10936748-1EBF-4A28-9CED-BA9DF17ABF8D}"/>
              </a:ext>
            </a:extLst>
          </p:cNvPr>
          <p:cNvSpPr>
            <a:spLocks noChangeArrowheads="1"/>
          </p:cNvSpPr>
          <p:nvPr/>
        </p:nvSpPr>
        <p:spPr bwMode="auto">
          <a:xfrm>
            <a:off x="6138863" y="5589588"/>
            <a:ext cx="8477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terminate</a:t>
            </a:r>
            <a:endParaRPr lang="en-US" altLang="en-US" b="0"/>
          </a:p>
        </p:txBody>
      </p:sp>
      <p:sp>
        <p:nvSpPr>
          <p:cNvPr id="105527" name="Rectangle 57">
            <a:extLst>
              <a:ext uri="{FF2B5EF4-FFF2-40B4-BE49-F238E27FC236}">
                <a16:creationId xmlns:a16="http://schemas.microsoft.com/office/drawing/2014/main" id="{8A530DEA-AD66-4FC9-B299-162CA5B286D6}"/>
              </a:ext>
            </a:extLst>
          </p:cNvPr>
          <p:cNvSpPr>
            <a:spLocks noChangeArrowheads="1"/>
          </p:cNvSpPr>
          <p:nvPr/>
        </p:nvSpPr>
        <p:spPr bwMode="auto">
          <a:xfrm>
            <a:off x="5940425" y="1239838"/>
            <a:ext cx="1069975" cy="6016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28" name="AutoShape 58">
            <a:extLst>
              <a:ext uri="{FF2B5EF4-FFF2-40B4-BE49-F238E27FC236}">
                <a16:creationId xmlns:a16="http://schemas.microsoft.com/office/drawing/2014/main" id="{9D69674D-F4F9-4D8C-AC7D-B5A6FBE4B8D0}"/>
              </a:ext>
            </a:extLst>
          </p:cNvPr>
          <p:cNvSpPr>
            <a:spLocks noChangeArrowheads="1"/>
          </p:cNvSpPr>
          <p:nvPr/>
        </p:nvSpPr>
        <p:spPr bwMode="auto">
          <a:xfrm>
            <a:off x="5929313" y="1227138"/>
            <a:ext cx="1073150" cy="606425"/>
          </a:xfrm>
          <a:prstGeom prst="roundRect">
            <a:avLst>
              <a:gd name="adj" fmla="val 25000"/>
            </a:avLst>
          </a:prstGeom>
          <a:noFill/>
          <a:ln w="174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endParaRPr lang="en-US" altLang="en-US" b="0"/>
          </a:p>
        </p:txBody>
      </p:sp>
      <p:sp>
        <p:nvSpPr>
          <p:cNvPr id="105529" name="Rectangle 59">
            <a:extLst>
              <a:ext uri="{FF2B5EF4-FFF2-40B4-BE49-F238E27FC236}">
                <a16:creationId xmlns:a16="http://schemas.microsoft.com/office/drawing/2014/main" id="{0ACD4160-EB56-4BD7-88A6-2C6F59CAF725}"/>
              </a:ext>
            </a:extLst>
          </p:cNvPr>
          <p:cNvSpPr>
            <a:spLocks noChangeArrowheads="1"/>
          </p:cNvSpPr>
          <p:nvPr/>
        </p:nvSpPr>
        <p:spPr bwMode="auto">
          <a:xfrm>
            <a:off x="6138863" y="1301750"/>
            <a:ext cx="7191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r>
              <a:rPr lang="en-US" altLang="en-US" sz="1600" b="0">
                <a:solidFill>
                  <a:srgbClr val="000000"/>
                </a:solidFill>
                <a:latin typeface="Arial" panose="020B0604020202020204" pitchFamily="34" charset="0"/>
              </a:rPr>
              <a:t>initialize</a:t>
            </a:r>
            <a:endParaRPr lang="en-US" altLang="en-US" b="0"/>
          </a:p>
        </p:txBody>
      </p:sp>
      <p:sp>
        <p:nvSpPr>
          <p:cNvPr id="105530" name="Line 60">
            <a:extLst>
              <a:ext uri="{FF2B5EF4-FFF2-40B4-BE49-F238E27FC236}">
                <a16:creationId xmlns:a16="http://schemas.microsoft.com/office/drawing/2014/main" id="{CDE7FEC1-3DCF-44FC-8D7B-3A317CB38E7F}"/>
              </a:ext>
            </a:extLst>
          </p:cNvPr>
          <p:cNvSpPr>
            <a:spLocks noChangeShapeType="1"/>
          </p:cNvSpPr>
          <p:nvPr/>
        </p:nvSpPr>
        <p:spPr bwMode="auto">
          <a:xfrm>
            <a:off x="5632450" y="3125788"/>
            <a:ext cx="1722438" cy="1587"/>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31" name="Line 61">
            <a:extLst>
              <a:ext uri="{FF2B5EF4-FFF2-40B4-BE49-F238E27FC236}">
                <a16:creationId xmlns:a16="http://schemas.microsoft.com/office/drawing/2014/main" id="{A9C8C7A0-BDB9-4898-9D27-39A5F2DE657A}"/>
              </a:ext>
            </a:extLst>
          </p:cNvPr>
          <p:cNvSpPr>
            <a:spLocks noChangeShapeType="1"/>
          </p:cNvSpPr>
          <p:nvPr/>
        </p:nvSpPr>
        <p:spPr bwMode="auto">
          <a:xfrm>
            <a:off x="6465888" y="2876550"/>
            <a:ext cx="1587" cy="249238"/>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32" name="Line 62">
            <a:extLst>
              <a:ext uri="{FF2B5EF4-FFF2-40B4-BE49-F238E27FC236}">
                <a16:creationId xmlns:a16="http://schemas.microsoft.com/office/drawing/2014/main" id="{9EB3B2FE-2D3A-4933-B175-029DFAC5F69A}"/>
              </a:ext>
            </a:extLst>
          </p:cNvPr>
          <p:cNvSpPr>
            <a:spLocks noChangeShapeType="1"/>
          </p:cNvSpPr>
          <p:nvPr/>
        </p:nvSpPr>
        <p:spPr bwMode="auto">
          <a:xfrm>
            <a:off x="5762625" y="5105400"/>
            <a:ext cx="1573213" cy="11113"/>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33" name="Line 64">
            <a:extLst>
              <a:ext uri="{FF2B5EF4-FFF2-40B4-BE49-F238E27FC236}">
                <a16:creationId xmlns:a16="http://schemas.microsoft.com/office/drawing/2014/main" id="{DEFDBF1F-708B-4B45-A01A-4D4596DC1F0B}"/>
              </a:ext>
            </a:extLst>
          </p:cNvPr>
          <p:cNvSpPr>
            <a:spLocks noChangeShapeType="1"/>
          </p:cNvSpPr>
          <p:nvPr/>
        </p:nvSpPr>
        <p:spPr bwMode="auto">
          <a:xfrm flipV="1">
            <a:off x="5883275" y="4865688"/>
            <a:ext cx="1588" cy="249237"/>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534" name="Line 65">
            <a:extLst>
              <a:ext uri="{FF2B5EF4-FFF2-40B4-BE49-F238E27FC236}">
                <a16:creationId xmlns:a16="http://schemas.microsoft.com/office/drawing/2014/main" id="{15ABDAB1-77B6-41FE-8740-AD3D0989685A}"/>
              </a:ext>
            </a:extLst>
          </p:cNvPr>
          <p:cNvSpPr>
            <a:spLocks noChangeShapeType="1"/>
          </p:cNvSpPr>
          <p:nvPr/>
        </p:nvSpPr>
        <p:spPr bwMode="auto">
          <a:xfrm flipV="1">
            <a:off x="7210425" y="5029200"/>
            <a:ext cx="0" cy="96838"/>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5">
            <a:extLst>
              <a:ext uri="{FF2B5EF4-FFF2-40B4-BE49-F238E27FC236}">
                <a16:creationId xmlns:a16="http://schemas.microsoft.com/office/drawing/2014/main" id="{6D32BB84-2CDA-47F0-B986-64A695C4FDAE}"/>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1CBD397A-A353-490F-B5DD-069860A19A6F}" type="slidenum">
              <a:rPr lang="en-US" altLang="en-US" sz="1400" b="0"/>
              <a:pPr>
                <a:spcBef>
                  <a:spcPct val="0"/>
                </a:spcBef>
              </a:pPr>
              <a:t>97</a:t>
            </a:fld>
            <a:endParaRPr lang="en-US" altLang="en-US" sz="1400" b="0"/>
          </a:p>
        </p:txBody>
      </p:sp>
      <p:sp>
        <p:nvSpPr>
          <p:cNvPr id="106499" name="Rectangle 2">
            <a:extLst>
              <a:ext uri="{FF2B5EF4-FFF2-40B4-BE49-F238E27FC236}">
                <a16:creationId xmlns:a16="http://schemas.microsoft.com/office/drawing/2014/main" id="{CB47A1BD-E407-4E87-8BB0-735F7CEBF3C8}"/>
              </a:ext>
            </a:extLst>
          </p:cNvPr>
          <p:cNvSpPr>
            <a:spLocks noGrp="1" noChangeArrowheads="1"/>
          </p:cNvSpPr>
          <p:nvPr>
            <p:ph type="title"/>
          </p:nvPr>
        </p:nvSpPr>
        <p:spPr/>
        <p:txBody>
          <a:bodyPr/>
          <a:lstStyle/>
          <a:p>
            <a:r>
              <a:rPr lang="en-GB" altLang="en-US">
                <a:cs typeface="Times" panose="02020603050405020304" pitchFamily="18" charset="0"/>
              </a:rPr>
              <a:t>Threads in a client-server system</a:t>
            </a:r>
            <a:r>
              <a:rPr lang="en-US" altLang="en-US"/>
              <a:t> </a:t>
            </a:r>
          </a:p>
        </p:txBody>
      </p:sp>
      <p:pic>
        <p:nvPicPr>
          <p:cNvPr id="106500" name="Picture 7">
            <a:extLst>
              <a:ext uri="{FF2B5EF4-FFF2-40B4-BE49-F238E27FC236}">
                <a16:creationId xmlns:a16="http://schemas.microsoft.com/office/drawing/2014/main" id="{829AB659-F8AA-49E6-984F-C134D73AD0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200150"/>
            <a:ext cx="8077200" cy="482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5">
            <a:extLst>
              <a:ext uri="{FF2B5EF4-FFF2-40B4-BE49-F238E27FC236}">
                <a16:creationId xmlns:a16="http://schemas.microsoft.com/office/drawing/2014/main" id="{F74FA1D1-61AF-4410-9625-2E69A01F673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CA909ECC-3B76-4319-ABB0-E08BA54E6381}" type="slidenum">
              <a:rPr lang="en-US" altLang="en-US" sz="1400" b="0"/>
              <a:pPr>
                <a:spcBef>
                  <a:spcPct val="0"/>
                </a:spcBef>
              </a:pPr>
              <a:t>98</a:t>
            </a:fld>
            <a:endParaRPr lang="en-US" altLang="en-US" sz="1400" b="0"/>
          </a:p>
        </p:txBody>
      </p:sp>
      <p:sp>
        <p:nvSpPr>
          <p:cNvPr id="107523" name="Rectangle 2">
            <a:extLst>
              <a:ext uri="{FF2B5EF4-FFF2-40B4-BE49-F238E27FC236}">
                <a16:creationId xmlns:a16="http://schemas.microsoft.com/office/drawing/2014/main" id="{817939DC-1BF6-42C0-851F-75C2AA537DAC}"/>
              </a:ext>
            </a:extLst>
          </p:cNvPr>
          <p:cNvSpPr>
            <a:spLocks noGrp="1" noChangeArrowheads="1"/>
          </p:cNvSpPr>
          <p:nvPr>
            <p:ph type="title"/>
          </p:nvPr>
        </p:nvSpPr>
        <p:spPr/>
        <p:txBody>
          <a:bodyPr/>
          <a:lstStyle/>
          <a:p>
            <a:r>
              <a:rPr lang="en-GB" altLang="en-US">
                <a:cs typeface="Times" panose="02020603050405020304" pitchFamily="18" charset="0"/>
              </a:rPr>
              <a:t>Thin- versus fat-client systems</a:t>
            </a:r>
            <a:r>
              <a:rPr lang="en-US" altLang="en-US"/>
              <a:t> </a:t>
            </a:r>
          </a:p>
        </p:txBody>
      </p:sp>
      <p:sp>
        <p:nvSpPr>
          <p:cNvPr id="107524" name="Rectangle 3">
            <a:extLst>
              <a:ext uri="{FF2B5EF4-FFF2-40B4-BE49-F238E27FC236}">
                <a16:creationId xmlns:a16="http://schemas.microsoft.com/office/drawing/2014/main" id="{0DF24A28-FB67-4743-9B85-48669587EB22}"/>
              </a:ext>
            </a:extLst>
          </p:cNvPr>
          <p:cNvSpPr>
            <a:spLocks noGrp="1" noChangeArrowheads="1"/>
          </p:cNvSpPr>
          <p:nvPr>
            <p:ph type="body" idx="1"/>
          </p:nvPr>
        </p:nvSpPr>
        <p:spPr>
          <a:xfrm>
            <a:off x="990600" y="1066800"/>
            <a:ext cx="7543800" cy="4800600"/>
          </a:xfrm>
        </p:spPr>
        <p:txBody>
          <a:bodyPr/>
          <a:lstStyle/>
          <a:p>
            <a:pPr marL="0" indent="0"/>
            <a:r>
              <a:rPr lang="en-GB" altLang="en-US" i="1">
                <a:cs typeface="Times" panose="02020603050405020304" pitchFamily="18" charset="0"/>
              </a:rPr>
              <a:t>Thin-client</a:t>
            </a:r>
            <a:r>
              <a:rPr lang="en-GB" altLang="en-US">
                <a:cs typeface="Times" panose="02020603050405020304" pitchFamily="18" charset="0"/>
              </a:rPr>
              <a:t> system (a)</a:t>
            </a:r>
          </a:p>
          <a:p>
            <a:pPr lvl="1"/>
            <a:r>
              <a:rPr lang="en-GB" altLang="en-US">
                <a:cs typeface="Times" panose="02020603050405020304" pitchFamily="18" charset="0"/>
              </a:rPr>
              <a:t>Client is made as small as possible </a:t>
            </a:r>
          </a:p>
          <a:p>
            <a:pPr lvl="1"/>
            <a:r>
              <a:rPr lang="en-GB" altLang="en-US">
                <a:cs typeface="Times" panose="02020603050405020304" pitchFamily="18" charset="0"/>
              </a:rPr>
              <a:t>Most of the work is done in the server. </a:t>
            </a:r>
          </a:p>
          <a:p>
            <a:pPr lvl="1"/>
            <a:r>
              <a:rPr lang="en-GB" altLang="en-US">
                <a:cs typeface="Times" panose="02020603050405020304" pitchFamily="18" charset="0"/>
              </a:rPr>
              <a:t>Client easy to download over the network</a:t>
            </a:r>
            <a:r>
              <a:rPr lang="en-US" altLang="en-US">
                <a:cs typeface="Times" panose="02020603050405020304" pitchFamily="18" charset="0"/>
              </a:rPr>
              <a:t> </a:t>
            </a:r>
            <a:endParaRPr lang="en-GB" altLang="en-US">
              <a:cs typeface="Times" panose="02020603050405020304" pitchFamily="18" charset="0"/>
            </a:endParaRPr>
          </a:p>
          <a:p>
            <a:pPr marL="0" indent="0"/>
            <a:r>
              <a:rPr lang="en-GB" altLang="en-US" i="1">
                <a:cs typeface="Times" panose="02020603050405020304" pitchFamily="18" charset="0"/>
              </a:rPr>
              <a:t>Fat-client</a:t>
            </a:r>
            <a:r>
              <a:rPr lang="en-GB" altLang="en-US">
                <a:cs typeface="Times" panose="02020603050405020304" pitchFamily="18" charset="0"/>
              </a:rPr>
              <a:t> system (b)</a:t>
            </a:r>
          </a:p>
          <a:p>
            <a:pPr lvl="1"/>
            <a:r>
              <a:rPr lang="en-GB" altLang="en-US">
                <a:cs typeface="Times" panose="02020603050405020304" pitchFamily="18" charset="0"/>
              </a:rPr>
              <a:t>As much work as possible is delegated to the clients. </a:t>
            </a:r>
          </a:p>
          <a:p>
            <a:pPr lvl="1"/>
            <a:r>
              <a:rPr lang="en-GB" altLang="en-US">
                <a:cs typeface="Times" panose="02020603050405020304" pitchFamily="18" charset="0"/>
              </a:rPr>
              <a:t>Server can handle more clients</a:t>
            </a:r>
            <a:r>
              <a:rPr lang="en-US" altLang="en-US">
                <a:cs typeface="Times" panose="02020603050405020304" pitchFamily="18" charset="0"/>
              </a:rPr>
              <a:t>  </a:t>
            </a:r>
            <a:r>
              <a:rPr lang="en-US" altLang="en-US"/>
              <a:t> </a:t>
            </a:r>
          </a:p>
          <a:p>
            <a:pPr lvl="1"/>
            <a:endParaRPr lang="en-US" altLang="en-US"/>
          </a:p>
        </p:txBody>
      </p:sp>
      <p:pic>
        <p:nvPicPr>
          <p:cNvPr id="107525" name="Picture 6" descr="03ThinFatClient">
            <a:extLst>
              <a:ext uri="{FF2B5EF4-FFF2-40B4-BE49-F238E27FC236}">
                <a16:creationId xmlns:a16="http://schemas.microsoft.com/office/drawing/2014/main" id="{C643CBD1-65C5-4A81-8D61-BDFD6D5987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4267200"/>
            <a:ext cx="5181600"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5">
            <a:extLst>
              <a:ext uri="{FF2B5EF4-FFF2-40B4-BE49-F238E27FC236}">
                <a16:creationId xmlns:a16="http://schemas.microsoft.com/office/drawing/2014/main" id="{2D586D0C-6E7F-4437-90F0-734AADD06322}"/>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2400" b="1">
                <a:solidFill>
                  <a:schemeClr val="tx1"/>
                </a:solidFill>
                <a:latin typeface="Times" panose="02020603050405020304" pitchFamily="18" charset="0"/>
              </a:defRPr>
            </a:lvl1pPr>
            <a:lvl2pPr marL="742950" indent="-285750">
              <a:spcBef>
                <a:spcPct val="20000"/>
              </a:spcBef>
              <a:buChar char="•"/>
              <a:defRPr sz="24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pPr>
            <a:fld id="{D5AE9744-D5AA-4070-BEDA-F49895C2DDC4}" type="slidenum">
              <a:rPr lang="en-US" altLang="en-US" sz="1400" b="0"/>
              <a:pPr>
                <a:spcBef>
                  <a:spcPct val="0"/>
                </a:spcBef>
              </a:pPr>
              <a:t>99</a:t>
            </a:fld>
            <a:endParaRPr lang="en-US" altLang="en-US" sz="1400" b="0"/>
          </a:p>
        </p:txBody>
      </p:sp>
      <p:sp>
        <p:nvSpPr>
          <p:cNvPr id="108547" name="Rectangle 2">
            <a:extLst>
              <a:ext uri="{FF2B5EF4-FFF2-40B4-BE49-F238E27FC236}">
                <a16:creationId xmlns:a16="http://schemas.microsoft.com/office/drawing/2014/main" id="{B0C014AA-37DB-4F48-A7E7-0ED9F93829C0}"/>
              </a:ext>
            </a:extLst>
          </p:cNvPr>
          <p:cNvSpPr>
            <a:spLocks noGrp="1" noChangeArrowheads="1"/>
          </p:cNvSpPr>
          <p:nvPr>
            <p:ph type="title"/>
          </p:nvPr>
        </p:nvSpPr>
        <p:spPr/>
        <p:txBody>
          <a:bodyPr/>
          <a:lstStyle/>
          <a:p>
            <a:r>
              <a:rPr lang="en-GB" altLang="en-US">
                <a:cs typeface="Times" panose="02020603050405020304" pitchFamily="18" charset="0"/>
              </a:rPr>
              <a:t>Communications protocols</a:t>
            </a:r>
            <a:r>
              <a:rPr lang="en-US" altLang="en-US"/>
              <a:t> </a:t>
            </a:r>
          </a:p>
        </p:txBody>
      </p:sp>
      <p:sp>
        <p:nvSpPr>
          <p:cNvPr id="108548" name="Rectangle 3">
            <a:extLst>
              <a:ext uri="{FF2B5EF4-FFF2-40B4-BE49-F238E27FC236}">
                <a16:creationId xmlns:a16="http://schemas.microsoft.com/office/drawing/2014/main" id="{53AFE2BD-A4B7-4855-8134-693721E8A13D}"/>
              </a:ext>
            </a:extLst>
          </p:cNvPr>
          <p:cNvSpPr>
            <a:spLocks noGrp="1" noChangeArrowheads="1"/>
          </p:cNvSpPr>
          <p:nvPr>
            <p:ph type="body" idx="1"/>
          </p:nvPr>
        </p:nvSpPr>
        <p:spPr/>
        <p:txBody>
          <a:bodyPr/>
          <a:lstStyle/>
          <a:p>
            <a:pPr lvl="1">
              <a:lnSpc>
                <a:spcPct val="90000"/>
              </a:lnSpc>
            </a:pPr>
            <a:r>
              <a:rPr lang="en-GB" altLang="en-US">
                <a:cs typeface="Times" panose="02020603050405020304" pitchFamily="18" charset="0"/>
              </a:rPr>
              <a:t>The messages the client sends to the server form a </a:t>
            </a:r>
            <a:r>
              <a:rPr lang="en-GB" altLang="en-US" i="1">
                <a:cs typeface="Times" panose="02020603050405020304" pitchFamily="18" charset="0"/>
              </a:rPr>
              <a:t>language</a:t>
            </a:r>
            <a:r>
              <a:rPr lang="en-GB" altLang="en-US">
                <a:cs typeface="Times" panose="02020603050405020304" pitchFamily="18" charset="0"/>
              </a:rPr>
              <a:t>.</a:t>
            </a:r>
          </a:p>
          <a:p>
            <a:pPr lvl="2">
              <a:lnSpc>
                <a:spcPct val="90000"/>
              </a:lnSpc>
            </a:pPr>
            <a:r>
              <a:rPr lang="en-GB" altLang="en-US">
                <a:cs typeface="Times" panose="02020603050405020304" pitchFamily="18" charset="0"/>
              </a:rPr>
              <a:t> The server has to be programmed to understand that language. </a:t>
            </a:r>
          </a:p>
          <a:p>
            <a:pPr lvl="1">
              <a:lnSpc>
                <a:spcPct val="90000"/>
              </a:lnSpc>
            </a:pPr>
            <a:r>
              <a:rPr lang="en-GB" altLang="en-US">
                <a:cs typeface="Times" panose="02020603050405020304" pitchFamily="18" charset="0"/>
              </a:rPr>
              <a:t>The messages the </a:t>
            </a:r>
            <a:r>
              <a:rPr lang="en-US" altLang="en-US">
                <a:cs typeface="Times" panose="02020603050405020304" pitchFamily="18" charset="0"/>
              </a:rPr>
              <a:t>server</a:t>
            </a:r>
            <a:r>
              <a:rPr lang="en-GB" altLang="en-US">
                <a:cs typeface="Times" panose="02020603050405020304" pitchFamily="18" charset="0"/>
              </a:rPr>
              <a:t> sends to the </a:t>
            </a:r>
            <a:r>
              <a:rPr lang="en-US" altLang="en-US">
                <a:cs typeface="Times" panose="02020603050405020304" pitchFamily="18" charset="0"/>
              </a:rPr>
              <a:t>client</a:t>
            </a:r>
            <a:r>
              <a:rPr lang="en-GB" altLang="en-US">
                <a:cs typeface="Times" panose="02020603050405020304" pitchFamily="18" charset="0"/>
              </a:rPr>
              <a:t> also form a language.</a:t>
            </a:r>
          </a:p>
          <a:p>
            <a:pPr lvl="2">
              <a:lnSpc>
                <a:spcPct val="90000"/>
              </a:lnSpc>
            </a:pPr>
            <a:r>
              <a:rPr lang="en-GB" altLang="en-US">
                <a:cs typeface="Times" panose="02020603050405020304" pitchFamily="18" charset="0"/>
              </a:rPr>
              <a:t> The </a:t>
            </a:r>
            <a:r>
              <a:rPr lang="en-US" altLang="en-US">
                <a:cs typeface="Times" panose="02020603050405020304" pitchFamily="18" charset="0"/>
              </a:rPr>
              <a:t>client </a:t>
            </a:r>
            <a:r>
              <a:rPr lang="en-GB" altLang="en-US">
                <a:cs typeface="Times" panose="02020603050405020304" pitchFamily="18" charset="0"/>
              </a:rPr>
              <a:t>has to be programmed to understand that language. </a:t>
            </a:r>
            <a:endParaRPr lang="en-US" altLang="en-US">
              <a:cs typeface="Times" panose="02020603050405020304" pitchFamily="18" charset="0"/>
            </a:endParaRPr>
          </a:p>
          <a:p>
            <a:pPr lvl="1">
              <a:lnSpc>
                <a:spcPct val="90000"/>
              </a:lnSpc>
            </a:pPr>
            <a:r>
              <a:rPr lang="en-GB" altLang="en-US">
                <a:cs typeface="Times" panose="02020603050405020304" pitchFamily="18" charset="0"/>
              </a:rPr>
              <a:t>When a client and server are communicating, they are in effect having a conversation using these two languages</a:t>
            </a:r>
          </a:p>
          <a:p>
            <a:pPr lvl="1">
              <a:lnSpc>
                <a:spcPct val="90000"/>
              </a:lnSpc>
            </a:pPr>
            <a:r>
              <a:rPr lang="en-GB" altLang="en-US">
                <a:cs typeface="Times" panose="02020603050405020304" pitchFamily="18" charset="0"/>
              </a:rPr>
              <a:t>The two languages and the rules of the conversation, taken together, are called the </a:t>
            </a:r>
            <a:r>
              <a:rPr lang="en-GB" altLang="en-US" i="1">
                <a:cs typeface="Times" panose="02020603050405020304" pitchFamily="18" charset="0"/>
              </a:rPr>
              <a:t>protocol</a:t>
            </a:r>
            <a:r>
              <a:rPr lang="en-US" altLang="en-US">
                <a:cs typeface="Times" panose="02020603050405020304" pitchFamily="18" charset="0"/>
              </a:rPr>
              <a:t> </a:t>
            </a:r>
            <a:endParaRPr lang="en-US" altLang="en-US"/>
          </a:p>
        </p:txBody>
      </p:sp>
    </p:spTree>
  </p:cSld>
  <p:clrMapOvr>
    <a:masterClrMapping/>
  </p:clrMapOvr>
</p:sld>
</file>

<file path=ppt/theme/theme1.xml><?xml version="1.0" encoding="utf-8"?>
<a:theme xmlns:a="http://schemas.openxmlformats.org/drawingml/2006/main" name="LlosengMaster">
  <a:themeElements>
    <a:clrScheme name="Lloseng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losengMaster">
      <a:majorFont>
        <a:latin typeface="Arial"/>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Lloseng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loseng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loseng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loseng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loseng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loseng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loseng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C:\documents\prof\oo\livre\slides\LlosengMaster.pot</Template>
  <TotalTime>25888</TotalTime>
  <Words>6761</Words>
  <Application>Microsoft Office PowerPoint</Application>
  <PresentationFormat>On-screen Show (4:3)</PresentationFormat>
  <Paragraphs>1233</Paragraphs>
  <Slides>127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127</vt:i4>
      </vt:variant>
    </vt:vector>
  </HeadingPairs>
  <TitlesOfParts>
    <vt:vector size="134" baseType="lpstr">
      <vt:lpstr>Courier</vt:lpstr>
      <vt:lpstr>Arial</vt:lpstr>
      <vt:lpstr>Courier New</vt:lpstr>
      <vt:lpstr>Times</vt:lpstr>
      <vt:lpstr>Times New Roman</vt:lpstr>
      <vt:lpstr>LlosengMaster</vt:lpstr>
      <vt:lpstr>Document</vt:lpstr>
      <vt:lpstr>Module 1 Object-Oriented Software Engineering </vt:lpstr>
      <vt:lpstr>PowerPoint Presentation</vt:lpstr>
      <vt:lpstr>Questions to ponder</vt:lpstr>
      <vt:lpstr>1.1 The Nature of Software...</vt:lpstr>
      <vt:lpstr>The Nature of Software ...</vt:lpstr>
      <vt:lpstr>The Nature of Software</vt:lpstr>
      <vt:lpstr>Types of Software...</vt:lpstr>
      <vt:lpstr>Types of Software</vt:lpstr>
      <vt:lpstr>Types of Software</vt:lpstr>
      <vt:lpstr>1.2 What is Software Engineering?...</vt:lpstr>
      <vt:lpstr>What is Software Engineering?…</vt:lpstr>
      <vt:lpstr>What is Software Engineering?</vt:lpstr>
      <vt:lpstr>1.3 Software Engineering and the Engineering Profession</vt:lpstr>
      <vt:lpstr>1.4 Stakeholders in Software Engineering</vt:lpstr>
      <vt:lpstr>Exercise 1</vt:lpstr>
      <vt:lpstr>1.5 Software Quality...</vt:lpstr>
      <vt:lpstr>Software Quality...</vt:lpstr>
      <vt:lpstr>Software Quality</vt:lpstr>
      <vt:lpstr>Exercise 2</vt:lpstr>
      <vt:lpstr>Internal Quality Criteria</vt:lpstr>
      <vt:lpstr>Short Term Vs. Long Term Quality</vt:lpstr>
      <vt:lpstr>1.6 Software Engineering Projects</vt:lpstr>
      <vt:lpstr>Software Engineering Projects</vt:lpstr>
      <vt:lpstr>Software Engineering Projects</vt:lpstr>
      <vt:lpstr>1.7 Activities Common to Software Projects...</vt:lpstr>
      <vt:lpstr>Activities Common to Software Projects...</vt:lpstr>
      <vt:lpstr>Activities Common to Software Projects</vt:lpstr>
      <vt:lpstr>1.8 The Four Themes</vt:lpstr>
      <vt:lpstr>1.9 Difficulties and Risks in Software Engineering</vt:lpstr>
      <vt:lpstr>PowerPoint Presentation</vt:lpstr>
      <vt:lpstr>What is Object Orientation?</vt:lpstr>
      <vt:lpstr>Object Oriented paradigm</vt:lpstr>
      <vt:lpstr>A View of the Two paradigms</vt:lpstr>
      <vt:lpstr>Classes and Objects</vt:lpstr>
      <vt:lpstr>Objects</vt:lpstr>
      <vt:lpstr>Classes</vt:lpstr>
      <vt:lpstr>Is Something a Class or an Instance?</vt:lpstr>
      <vt:lpstr>Naming classes</vt:lpstr>
      <vt:lpstr>Instance Variables</vt:lpstr>
      <vt:lpstr>Variables vs. Objects</vt:lpstr>
      <vt:lpstr>Class variables </vt:lpstr>
      <vt:lpstr>Methods, Operations and Polymorphism</vt:lpstr>
      <vt:lpstr>Methods, Operations and Polymorphism</vt:lpstr>
      <vt:lpstr>Polymorphism</vt:lpstr>
      <vt:lpstr>Organizing Classes into Inheritance Hierarchies</vt:lpstr>
      <vt:lpstr>An Example Inheritance Hierarchy</vt:lpstr>
      <vt:lpstr>Make Sure all Inherited Features Make Sense in Subclasses</vt:lpstr>
      <vt:lpstr>The Isa Rule</vt:lpstr>
      <vt:lpstr>Generalization: Points to Check</vt:lpstr>
      <vt:lpstr>A possible inheritance hierarchy of mathematical objects  Circle, Point, Rectangle, Matrix, Ellipse, Line, Plane</vt:lpstr>
      <vt:lpstr>Inheritance, Polymorphism and Variables</vt:lpstr>
      <vt:lpstr>Some Operations in the Shape Example</vt:lpstr>
      <vt:lpstr>Abstract Classes and Methods</vt:lpstr>
      <vt:lpstr>Overriding</vt:lpstr>
      <vt:lpstr>Immutable objects</vt:lpstr>
      <vt:lpstr>Immutable objects: Example</vt:lpstr>
      <vt:lpstr>How a decision is made about which method to run</vt:lpstr>
      <vt:lpstr>Dynamic binding</vt:lpstr>
      <vt:lpstr>Concepts that Define Object Orientation </vt:lpstr>
      <vt:lpstr>Other Key Concepts</vt:lpstr>
      <vt:lpstr>The Basics of Java</vt:lpstr>
      <vt:lpstr>Java documentation</vt:lpstr>
      <vt:lpstr>Overview of Java</vt:lpstr>
      <vt:lpstr>Characters and Strings</vt:lpstr>
      <vt:lpstr>Arrays and Collections</vt:lpstr>
      <vt:lpstr>Casting</vt:lpstr>
      <vt:lpstr>Exceptions</vt:lpstr>
      <vt:lpstr>Interfaces</vt:lpstr>
      <vt:lpstr>Packages and importing</vt:lpstr>
      <vt:lpstr>Access control</vt:lpstr>
      <vt:lpstr>Threads and concurrency</vt:lpstr>
      <vt:lpstr>Programming Style Guidelines</vt:lpstr>
      <vt:lpstr>Programming style …</vt:lpstr>
      <vt:lpstr>Programming style …</vt:lpstr>
      <vt:lpstr>Programming style ...</vt:lpstr>
      <vt:lpstr>Measure the quality and complexity of a program</vt:lpstr>
      <vt:lpstr>Difficulties and Risks in Object-Oriented Programming</vt:lpstr>
      <vt:lpstr>PowerPoint Presentation</vt:lpstr>
      <vt:lpstr>Building on the Experience of Others </vt:lpstr>
      <vt:lpstr>Reusability and Reuse in SE</vt:lpstr>
      <vt:lpstr>A vicious cycle</vt:lpstr>
      <vt:lpstr>Frameworks: Reusable Subsystems </vt:lpstr>
      <vt:lpstr>Frameworks to promote reuse</vt:lpstr>
      <vt:lpstr>Object-oriented frameworks</vt:lpstr>
      <vt:lpstr>Examples of frameworks</vt:lpstr>
      <vt:lpstr>Types of frameworks</vt:lpstr>
      <vt:lpstr>Exercise: Library Management System</vt:lpstr>
      <vt:lpstr>The Client-Server Architecture</vt:lpstr>
      <vt:lpstr>Sequence of activities in a client-server system </vt:lpstr>
      <vt:lpstr>A server program communicating with two client programs </vt:lpstr>
      <vt:lpstr>Questions:</vt:lpstr>
      <vt:lpstr>Alternatives to the client server architecture</vt:lpstr>
      <vt:lpstr>Advantages of client-server systems</vt:lpstr>
      <vt:lpstr>Example of client-server systems</vt:lpstr>
      <vt:lpstr>Activities of a server</vt:lpstr>
      <vt:lpstr>Activities of a client</vt:lpstr>
      <vt:lpstr>Threads in a client-server system </vt:lpstr>
      <vt:lpstr>Thin- versus fat-client systems </vt:lpstr>
      <vt:lpstr>Communications protocols </vt:lpstr>
      <vt:lpstr>Tasks to perform to develop  client-server applications</vt:lpstr>
      <vt:lpstr>Technology Needed to Build Client-Server Systems </vt:lpstr>
      <vt:lpstr>Establishing a connection in Java </vt:lpstr>
      <vt:lpstr>Exchanging information in Java</vt:lpstr>
      <vt:lpstr>Sending and receiving messages</vt:lpstr>
      <vt:lpstr>The Object Client-Server Framework (OCSF) </vt:lpstr>
      <vt:lpstr>Using OCSF</vt:lpstr>
      <vt:lpstr>The Client Side</vt:lpstr>
      <vt:lpstr>The public interface of AbstractClient </vt:lpstr>
      <vt:lpstr>The callback methods of AbstractClient </vt:lpstr>
      <vt:lpstr>Using AbstractClient</vt:lpstr>
      <vt:lpstr>Internals of AbstractClient</vt:lpstr>
      <vt:lpstr>The Server Side</vt:lpstr>
      <vt:lpstr>The public interface of AbstractServer </vt:lpstr>
      <vt:lpstr>The callback methods of AbstractServer </vt:lpstr>
      <vt:lpstr>The public interface of ConnectionToClient</vt:lpstr>
      <vt:lpstr>Using AbstractServer and ConnectionToClient </vt:lpstr>
      <vt:lpstr>Internals of AbstractServer and ConnectionToClient</vt:lpstr>
      <vt:lpstr>An Instant Messaging Application: SimpleChat </vt:lpstr>
      <vt:lpstr>The server</vt:lpstr>
      <vt:lpstr>Key code in  EchoServer</vt:lpstr>
      <vt:lpstr>The client</vt:lpstr>
      <vt:lpstr>Key code in ChatClient</vt:lpstr>
      <vt:lpstr>Key code in ChatClient - continued</vt:lpstr>
      <vt:lpstr>Risks when reusing technology</vt:lpstr>
      <vt:lpstr>Risks when developing reusable technology </vt:lpstr>
      <vt:lpstr>Risk when developing reusable technology – continued</vt:lpstr>
      <vt:lpstr>Risks when adopting a client-server approach</vt:lpstr>
    </vt:vector>
  </TitlesOfParts>
  <Company>University of Ottawa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OO Analysis &amp; Design</dc:title>
  <dc:creator>LiGuo Huang</dc:creator>
  <cp:lastModifiedBy>Huang, LiGuo</cp:lastModifiedBy>
  <cp:revision>175</cp:revision>
  <dcterms:created xsi:type="dcterms:W3CDTF">2000-08-30T16:59:35Z</dcterms:created>
  <dcterms:modified xsi:type="dcterms:W3CDTF">2021-08-31T13:55:56Z</dcterms:modified>
</cp:coreProperties>
</file>