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308" r:id="rId2"/>
    <p:sldId id="257" r:id="rId3"/>
    <p:sldId id="686" r:id="rId4"/>
    <p:sldId id="695" r:id="rId5"/>
    <p:sldId id="682" r:id="rId6"/>
    <p:sldId id="687" r:id="rId7"/>
    <p:sldId id="689" r:id="rId8"/>
    <p:sldId id="696" r:id="rId9"/>
    <p:sldId id="690" r:id="rId10"/>
    <p:sldId id="277" r:id="rId11"/>
    <p:sldId id="691" r:id="rId12"/>
    <p:sldId id="275" r:id="rId13"/>
    <p:sldId id="276" r:id="rId14"/>
    <p:sldId id="259" r:id="rId15"/>
    <p:sldId id="260" r:id="rId16"/>
    <p:sldId id="692" r:id="rId17"/>
    <p:sldId id="693" r:id="rId18"/>
    <p:sldId id="694" r:id="rId19"/>
    <p:sldId id="685" r:id="rId20"/>
    <p:sldId id="679" r:id="rId21"/>
    <p:sldId id="258" r:id="rId22"/>
    <p:sldId id="306" r:id="rId23"/>
    <p:sldId id="680" r:id="rId24"/>
    <p:sldId id="299" r:id="rId25"/>
    <p:sldId id="309" r:id="rId26"/>
    <p:sldId id="279" r:id="rId27"/>
    <p:sldId id="281" r:id="rId28"/>
    <p:sldId id="283" r:id="rId29"/>
    <p:sldId id="284" r:id="rId30"/>
    <p:sldId id="286" r:id="rId31"/>
    <p:sldId id="287" r:id="rId32"/>
    <p:sldId id="288" r:id="rId33"/>
    <p:sldId id="289" r:id="rId34"/>
    <p:sldId id="290" r:id="rId35"/>
    <p:sldId id="261" r:id="rId36"/>
    <p:sldId id="325" r:id="rId37"/>
    <p:sldId id="270" r:id="rId38"/>
    <p:sldId id="271" r:id="rId39"/>
    <p:sldId id="675" r:id="rId40"/>
    <p:sldId id="676" r:id="rId41"/>
    <p:sldId id="681" r:id="rId42"/>
    <p:sldId id="677" r:id="rId43"/>
  </p:sldIdLst>
  <p:sldSz cx="9144000" cy="5143500" type="screen16x9"/>
  <p:notesSz cx="6858000" cy="9144000"/>
  <p:embeddedFontLs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947996-D996-424D-ADE0-66F183FD1113}">
  <a:tblStyle styleId="{37947996-D996-424D-ADE0-66F183FD11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1d648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1d648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27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1d648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1d648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80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1d648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1d648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1d648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1d648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9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1d648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1d648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43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93361f27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93361f27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22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93361f27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93361f27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1f111c0e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1f111c0e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1f111c0e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1f111c0e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f258d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f258d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1f111c0e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1f111c0e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94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a9ea3436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a9ea3436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a9ea3436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a9ea3436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a9ea34365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a9ea34365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a9ea3436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a9ea3436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a9ea3436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a9ea3436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212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25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91d6486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91d6486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7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34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b33bb0d4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b33bb0d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64cb0c6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64cb0c6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c09f10d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c09f10d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ecb1c0fd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ecb1c0fd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75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ecb1c0fd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ecb1c0fd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5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1CC8-9C7E-437B-8CC4-3FF61229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A0586-610A-4CE9-B356-4EF12F7A6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1DBFA-8DE0-46CD-97FF-807C0C955A92}"/>
              </a:ext>
            </a:extLst>
          </p:cNvPr>
          <p:cNvSpPr>
            <a:spLocks noGrp="1"/>
          </p:cNvSpPr>
          <p:nvPr>
            <p:ph type="dt" sz="half" idx="10"/>
          </p:nvPr>
        </p:nvSpPr>
        <p:spPr/>
        <p:txBody>
          <a:bodyPr/>
          <a:lstStyle/>
          <a:p>
            <a:fld id="{660ACCB5-7BCF-4001-A477-4D0CFF0A5645}" type="datetime1">
              <a:rPr lang="en-US" smtClean="0"/>
              <a:t>3/4/2024</a:t>
            </a:fld>
            <a:endParaRPr lang="en-US"/>
          </a:p>
        </p:txBody>
      </p:sp>
      <p:sp>
        <p:nvSpPr>
          <p:cNvPr id="5" name="Footer Placeholder 4">
            <a:extLst>
              <a:ext uri="{FF2B5EF4-FFF2-40B4-BE49-F238E27FC236}">
                <a16:creationId xmlns:a16="http://schemas.microsoft.com/office/drawing/2014/main" id="{6DF31061-0F86-4B76-84F1-DF4442F0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3F6E4-557A-43B1-932D-0C10BD8E27BC}"/>
              </a:ext>
            </a:extLst>
          </p:cNvPr>
          <p:cNvSpPr>
            <a:spLocks noGrp="1"/>
          </p:cNvSpPr>
          <p:nvPr>
            <p:ph type="sldNum" sz="quarter" idx="12"/>
          </p:nvPr>
        </p:nvSpPr>
        <p:spPr/>
        <p:txBody>
          <a:bodyPr/>
          <a:lstStyle/>
          <a:p>
            <a:fld id="{688CE82A-578D-40AB-BA3F-7E9D78DA591B}" type="slidenum">
              <a:rPr lang="en-US" smtClean="0"/>
              <a:t>‹#›</a:t>
            </a:fld>
            <a:endParaRPr lang="en-US"/>
          </a:p>
        </p:txBody>
      </p:sp>
    </p:spTree>
    <p:extLst>
      <p:ext uri="{BB962C8B-B14F-4D97-AF65-F5344CB8AC3E}">
        <p14:creationId xmlns:p14="http://schemas.microsoft.com/office/powerpoint/2010/main" val="282620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6599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hyperlink" Target="https://www.educative.io/blog/great-web-apis-for-web-develop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Roy_Field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JSON" TargetMode="External"/><Relationship Id="rId5" Type="http://schemas.openxmlformats.org/officeDocument/2006/relationships/hyperlink" Target="https://en.wikipedia.org/wiki/XML" TargetMode="External"/><Relationship Id="rId4" Type="http://schemas.openxmlformats.org/officeDocument/2006/relationships/hyperlink" Target="https://en.wikipedia.org/wiki/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ducative.io/blog/great-web-apis-for-web-develop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66574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0" dirty="0">
                <a:solidFill>
                  <a:srgbClr val="202122"/>
                </a:solidFill>
                <a:effectLst/>
                <a:latin typeface="Arial" panose="020B0604020202020204" pitchFamily="34" charset="0"/>
              </a:rPr>
              <a:t>HW</a:t>
            </a:r>
            <a:r>
              <a:rPr lang="en-US" b="1" dirty="0">
                <a:solidFill>
                  <a:srgbClr val="202122"/>
                </a:solidFill>
                <a:latin typeface="Arial" panose="020B0604020202020204" pitchFamily="34" charset="0"/>
              </a:rPr>
              <a:t>3 -  </a:t>
            </a:r>
            <a:r>
              <a:rPr lang="en-US" b="1" dirty="0"/>
              <a:t>Problem 2 </a:t>
            </a:r>
            <a:br>
              <a:rPr lang="en-US" b="1" dirty="0"/>
            </a:br>
            <a:br>
              <a:rPr lang="en-US" b="1" dirty="0"/>
            </a:br>
            <a:r>
              <a:rPr lang="en-US" sz="2400" dirty="0"/>
              <a:t>REST API    –    Java Spring Boot</a:t>
            </a:r>
            <a:r>
              <a:rPr lang="en-US" sz="2400" dirty="0">
                <a:solidFill>
                  <a:srgbClr val="202122"/>
                </a:solidFill>
                <a:latin typeface="Arial" panose="020B0604020202020204" pitchFamily="34" charset="0"/>
              </a:rPr>
              <a:t> </a:t>
            </a:r>
            <a:endParaRPr sz="2400" b="1" dirty="0">
              <a:latin typeface="Roboto"/>
              <a:ea typeface="Roboto"/>
              <a:cs typeface="Roboto"/>
              <a:sym typeface="Roboto"/>
            </a:endParaRPr>
          </a:p>
        </p:txBody>
      </p:sp>
    </p:spTree>
    <p:extLst>
      <p:ext uri="{BB962C8B-B14F-4D97-AF65-F5344CB8AC3E}">
        <p14:creationId xmlns:p14="http://schemas.microsoft.com/office/powerpoint/2010/main" val="141369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44CB-5060-45FB-B0D4-4864916B3FD1}"/>
              </a:ext>
            </a:extLst>
          </p:cNvPr>
          <p:cNvSpPr>
            <a:spLocks noGrp="1"/>
          </p:cNvSpPr>
          <p:nvPr>
            <p:ph type="title"/>
          </p:nvPr>
        </p:nvSpPr>
        <p:spPr/>
        <p:txBody>
          <a:bodyPr/>
          <a:lstStyle/>
          <a:p>
            <a:r>
              <a:rPr lang="en-US" dirty="0"/>
              <a:t>MVC Example</a:t>
            </a:r>
          </a:p>
        </p:txBody>
      </p:sp>
      <p:pic>
        <p:nvPicPr>
          <p:cNvPr id="1026" name="Picture 2" descr="MVC design pattern - Bryan Rhodunda - Medium">
            <a:extLst>
              <a:ext uri="{FF2B5EF4-FFF2-40B4-BE49-F238E27FC236}">
                <a16:creationId xmlns:a16="http://schemas.microsoft.com/office/drawing/2014/main" id="{0E1033B0-BA84-4975-9D40-AB62B888E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868" y="967860"/>
            <a:ext cx="6284264" cy="40356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E6D742C-54DC-452E-A4B8-5107C1CA476C}"/>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90299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vert="horz" wrap="square" lIns="91425" tIns="91425" rIns="91425" bIns="91425" rtlCol="0" anchor="t" anchorCtr="0">
            <a:noAutofit/>
          </a:bodyPr>
          <a:lstStyle/>
          <a:p>
            <a:r>
              <a:rPr lang="en"/>
              <a:t>Model View Controller Definition</a:t>
            </a:r>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vert="horz" wrap="square" lIns="91425" tIns="91425" rIns="91425" bIns="91425" rtlCol="0" anchor="t" anchorCtr="0">
            <a:noAutofit/>
          </a:bodyPr>
          <a:lstStyle/>
          <a:p>
            <a:pPr marL="0" indent="0">
              <a:buNone/>
            </a:pPr>
            <a:r>
              <a:rPr lang="en" sz="1200" b="1"/>
              <a:t>Model</a:t>
            </a:r>
            <a:endParaRPr sz="1200" b="1"/>
          </a:p>
          <a:p>
            <a:pPr indent="-304793">
              <a:spcBef>
                <a:spcPts val="1600"/>
              </a:spcBef>
              <a:buSzPts val="1200"/>
            </a:pPr>
            <a:r>
              <a:rPr lang="en" sz="1200"/>
              <a:t>application state and business logic</a:t>
            </a:r>
            <a:endParaRPr sz="1200"/>
          </a:p>
          <a:p>
            <a:pPr indent="-304793">
              <a:buSzPts val="1200"/>
            </a:pPr>
            <a:r>
              <a:rPr lang="en" sz="1200"/>
              <a:t>only part of the application that talks to the database</a:t>
            </a:r>
            <a:endParaRPr sz="1200"/>
          </a:p>
          <a:p>
            <a:pPr indent="-304793">
              <a:buSzPts val="1200"/>
            </a:pPr>
            <a:r>
              <a:rPr lang="en" sz="1200"/>
              <a:t>Models could be classes</a:t>
            </a:r>
            <a:endParaRPr sz="1200"/>
          </a:p>
          <a:p>
            <a:pPr marL="0" indent="0">
              <a:spcBef>
                <a:spcPts val="1600"/>
              </a:spcBef>
              <a:buNone/>
            </a:pPr>
            <a:r>
              <a:rPr lang="en" sz="1200" b="1"/>
              <a:t>View</a:t>
            </a:r>
            <a:endParaRPr sz="1200" b="1"/>
          </a:p>
          <a:p>
            <a:pPr indent="-304793">
              <a:spcBef>
                <a:spcPts val="1600"/>
              </a:spcBef>
              <a:buSzPts val="1200"/>
            </a:pPr>
            <a:r>
              <a:rPr lang="en" sz="1200"/>
              <a:t>presents data to user</a:t>
            </a:r>
            <a:endParaRPr sz="1200"/>
          </a:p>
          <a:p>
            <a:pPr indent="-304793">
              <a:buSzPts val="1200"/>
            </a:pPr>
            <a:r>
              <a:rPr lang="en" sz="1200"/>
              <a:t>accepts input from user</a:t>
            </a:r>
            <a:endParaRPr sz="1200"/>
          </a:p>
          <a:p>
            <a:pPr indent="-304793">
              <a:buSzPts val="1200"/>
            </a:pPr>
            <a:r>
              <a:rPr lang="en" sz="1200"/>
              <a:t>Views might be a desktop display, a mobile display, a file output based on a model</a:t>
            </a:r>
            <a:endParaRPr sz="1200"/>
          </a:p>
          <a:p>
            <a:pPr marL="0" indent="0">
              <a:spcBef>
                <a:spcPts val="1600"/>
              </a:spcBef>
              <a:buNone/>
            </a:pPr>
            <a:r>
              <a:rPr lang="en" sz="1200" b="1"/>
              <a:t>Controller</a:t>
            </a:r>
            <a:endParaRPr sz="1200" b="1"/>
          </a:p>
          <a:p>
            <a:pPr indent="-304793">
              <a:spcBef>
                <a:spcPts val="1600"/>
              </a:spcBef>
              <a:buSzPts val="1200"/>
            </a:pPr>
            <a:r>
              <a:rPr lang="en" sz="1200"/>
              <a:t>Takes input from the view and passes it to the appropriate model objects</a:t>
            </a:r>
            <a:endParaRPr sz="1200"/>
          </a:p>
          <a:p>
            <a:pPr indent="-304793">
              <a:buSzPts val="1200"/>
            </a:pPr>
            <a:r>
              <a:rPr lang="en" sz="1200"/>
              <a:t>Grabs all necessary building blocks and organizes them for the output</a:t>
            </a:r>
            <a:endParaRPr sz="1200"/>
          </a:p>
          <a:p>
            <a:pPr indent="-304793">
              <a:buSzPts val="1200"/>
            </a:pPr>
            <a:r>
              <a:rPr lang="en" sz="1200"/>
              <a:t>Takes results from the model and passes it to the appropriate view</a:t>
            </a:r>
            <a:endParaRPr sz="1200">
              <a:solidFill>
                <a:srgbClr val="172B4D"/>
              </a:solidFill>
              <a:highlight>
                <a:srgbClr val="FFFFFF"/>
              </a:highlight>
              <a:latin typeface="Roboto"/>
              <a:ea typeface="Roboto"/>
              <a:cs typeface="Roboto"/>
              <a:sym typeface="Roboto"/>
            </a:endParaRPr>
          </a:p>
          <a:p>
            <a:pPr marL="0" indent="0">
              <a:spcBef>
                <a:spcPts val="1600"/>
              </a:spcBef>
              <a:buNone/>
            </a:pPr>
            <a:endParaRPr sz="1200"/>
          </a:p>
          <a:p>
            <a:pPr marL="0" indent="0">
              <a:spcBef>
                <a:spcPts val="1600"/>
              </a:spcBef>
              <a:spcAft>
                <a:spcPts val="1600"/>
              </a:spcAft>
              <a:buNone/>
            </a:pPr>
            <a:endParaRPr sz="1200"/>
          </a:p>
        </p:txBody>
      </p:sp>
      <p:sp>
        <p:nvSpPr>
          <p:cNvPr id="2" name="Slide Number Placeholder 1">
            <a:extLst>
              <a:ext uri="{FF2B5EF4-FFF2-40B4-BE49-F238E27FC236}">
                <a16:creationId xmlns:a16="http://schemas.microsoft.com/office/drawing/2014/main" id="{49691F63-57B3-49DA-97A9-67FAEAD5226B}"/>
              </a:ext>
            </a:extLst>
          </p:cNvPr>
          <p:cNvSpPr>
            <a:spLocks noGrp="1"/>
          </p:cNvSpPr>
          <p:nvPr>
            <p:ph type="sldNum" idx="12"/>
          </p:nvPr>
        </p:nvSpPr>
        <p:spPr/>
        <p:txBody>
          <a:bodyPr/>
          <a:lstStyle/>
          <a:p>
            <a:fld id="{00000000-1234-1234-1234-123412341234}" type="slidenum">
              <a:rPr lang="en" smtClean="0"/>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252475" y="217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API</a:t>
            </a:r>
            <a:endParaRPr sz="3000" b="1">
              <a:latin typeface="Roboto"/>
              <a:ea typeface="Roboto"/>
              <a:cs typeface="Roboto"/>
              <a:sym typeface="Roboto"/>
            </a:endParaRPr>
          </a:p>
        </p:txBody>
      </p:sp>
      <p:sp>
        <p:nvSpPr>
          <p:cNvPr id="238" name="Google Shape;238;p32"/>
          <p:cNvSpPr txBox="1">
            <a:spLocks noGrp="1"/>
          </p:cNvSpPr>
          <p:nvPr>
            <p:ph type="body" idx="1"/>
          </p:nvPr>
        </p:nvSpPr>
        <p:spPr>
          <a:xfrm>
            <a:off x="311700" y="915525"/>
            <a:ext cx="8520600" cy="39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A</a:t>
            </a:r>
            <a:r>
              <a:rPr lang="en" sz="2000"/>
              <a:t>pplication </a:t>
            </a:r>
            <a:r>
              <a:rPr lang="en" sz="2000" b="1"/>
              <a:t>P</a:t>
            </a:r>
            <a:r>
              <a:rPr lang="en" sz="2000"/>
              <a:t>rogramming </a:t>
            </a:r>
            <a:r>
              <a:rPr lang="en" sz="2000" b="1"/>
              <a:t>I</a:t>
            </a:r>
            <a:r>
              <a:rPr lang="en" sz="2000"/>
              <a:t>nterface</a:t>
            </a:r>
            <a:endParaRPr sz="2000"/>
          </a:p>
          <a:p>
            <a:pPr marL="0" lvl="0" indent="0" algn="l" rtl="0">
              <a:spcBef>
                <a:spcPts val="1600"/>
              </a:spcBef>
              <a:spcAft>
                <a:spcPts val="0"/>
              </a:spcAft>
              <a:buNone/>
            </a:pPr>
            <a:r>
              <a:rPr lang="en"/>
              <a:t>An API is a way for software components to talk to each other.  The methods and properties in our classes that are exposed as public are the API of the object.  </a:t>
            </a:r>
            <a:endParaRPr/>
          </a:p>
          <a:p>
            <a:pPr marL="0" lvl="0" indent="0" algn="l" rtl="0">
              <a:spcBef>
                <a:spcPts val="1600"/>
              </a:spcBef>
              <a:spcAft>
                <a:spcPts val="0"/>
              </a:spcAft>
              <a:buNone/>
            </a:pPr>
            <a:r>
              <a:rPr lang="en"/>
              <a:t>APIs allow communication between any software components, not just the ones in the same application.  For example, browsers have an API that allows their functionality to be communicated with from JavaScript programs running inside them.  When we use File.createNewFile() in Java it is calling the Operating System’s API to create the file.  </a:t>
            </a:r>
            <a:endParaRPr/>
          </a:p>
          <a:p>
            <a:pPr marL="0" lvl="0" indent="0" algn="l" rtl="0">
              <a:spcBef>
                <a:spcPts val="1600"/>
              </a:spcBef>
              <a:spcAft>
                <a:spcPts val="1600"/>
              </a:spcAft>
              <a:buNone/>
            </a:pPr>
            <a:r>
              <a:rPr lang="en"/>
              <a:t>APIs commonly allow 2 applications to communicate.</a:t>
            </a:r>
            <a:endParaRPr/>
          </a:p>
        </p:txBody>
      </p:sp>
    </p:spTree>
    <p:extLst>
      <p:ext uri="{BB962C8B-B14F-4D97-AF65-F5344CB8AC3E}">
        <p14:creationId xmlns:p14="http://schemas.microsoft.com/office/powerpoint/2010/main" val="138478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311700" y="186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Web Service  (Web API)</a:t>
            </a:r>
            <a:endParaRPr sz="3000" b="1">
              <a:latin typeface="Roboto"/>
              <a:ea typeface="Roboto"/>
              <a:cs typeface="Roboto"/>
              <a:sym typeface="Roboto"/>
            </a:endParaRPr>
          </a:p>
        </p:txBody>
      </p:sp>
      <p:sp>
        <p:nvSpPr>
          <p:cNvPr id="244" name="Google Shape;244;p33"/>
          <p:cNvSpPr txBox="1">
            <a:spLocks noGrp="1"/>
          </p:cNvSpPr>
          <p:nvPr>
            <p:ph type="body" idx="1"/>
          </p:nvPr>
        </p:nvSpPr>
        <p:spPr>
          <a:xfrm>
            <a:off x="311700" y="863550"/>
            <a:ext cx="8520600" cy="10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Web Service or Web API is an API that allows for applications to communicate with each other across the internet.  </a:t>
            </a:r>
            <a:r>
              <a:rPr lang="en" i="1"/>
              <a:t> All Web Services are APIs, however, not all APIs are Web Services.</a:t>
            </a:r>
            <a:endParaRPr i="1"/>
          </a:p>
          <a:p>
            <a:pPr marL="0" lvl="0" indent="0" algn="l" rtl="0">
              <a:spcBef>
                <a:spcPts val="1600"/>
              </a:spcBef>
              <a:spcAft>
                <a:spcPts val="1600"/>
              </a:spcAft>
              <a:buNone/>
            </a:pPr>
            <a:endParaRPr/>
          </a:p>
        </p:txBody>
      </p:sp>
      <p:pic>
        <p:nvPicPr>
          <p:cNvPr id="245" name="Google Shape;245;p33"/>
          <p:cNvPicPr preferRelativeResize="0"/>
          <p:nvPr/>
        </p:nvPicPr>
        <p:blipFill>
          <a:blip r:embed="rId3">
            <a:alphaModFix/>
          </a:blip>
          <a:stretch>
            <a:fillRect/>
          </a:stretch>
        </p:blipFill>
        <p:spPr>
          <a:xfrm>
            <a:off x="2097612" y="1836300"/>
            <a:ext cx="4948776" cy="3208451"/>
          </a:xfrm>
          <a:prstGeom prst="rect">
            <a:avLst/>
          </a:prstGeom>
          <a:noFill/>
          <a:ln>
            <a:noFill/>
          </a:ln>
        </p:spPr>
      </p:pic>
    </p:spTree>
    <p:extLst>
      <p:ext uri="{BB962C8B-B14F-4D97-AF65-F5344CB8AC3E}">
        <p14:creationId xmlns:p14="http://schemas.microsoft.com/office/powerpoint/2010/main" val="307863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API’s as a source of data - HTML</a:t>
            </a:r>
            <a:endParaRPr dirty="0"/>
          </a:p>
        </p:txBody>
      </p:sp>
      <p:sp>
        <p:nvSpPr>
          <p:cNvPr id="76" name="Google Shape;76;p16"/>
          <p:cNvSpPr/>
          <p:nvPr/>
        </p:nvSpPr>
        <p:spPr>
          <a:xfrm>
            <a:off x="7038500" y="3059846"/>
            <a:ext cx="936300" cy="44350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database</a:t>
            </a:r>
            <a:endParaRPr sz="1400" b="0" i="0" u="none" strike="noStrike" cap="none">
              <a:solidFill>
                <a:srgbClr val="000000"/>
              </a:solidFill>
              <a:latin typeface="Arial"/>
              <a:ea typeface="Arial"/>
              <a:cs typeface="Arial"/>
              <a:sym typeface="Arial"/>
            </a:endParaRPr>
          </a:p>
        </p:txBody>
      </p:sp>
      <p:sp>
        <p:nvSpPr>
          <p:cNvPr id="77" name="Google Shape;77;p16"/>
          <p:cNvSpPr/>
          <p:nvPr/>
        </p:nvSpPr>
        <p:spPr>
          <a:xfrm>
            <a:off x="3734400" y="2094333"/>
            <a:ext cx="837600" cy="400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Model</a:t>
            </a:r>
            <a:endParaRPr sz="1400" b="0" i="0" u="none" strike="noStrike" cap="none" dirty="0">
              <a:solidFill>
                <a:srgbClr val="000000"/>
              </a:solidFill>
              <a:latin typeface="Arial"/>
              <a:ea typeface="Arial"/>
              <a:cs typeface="Arial"/>
              <a:sym typeface="Arial"/>
            </a:endParaRPr>
          </a:p>
        </p:txBody>
      </p:sp>
      <p:sp>
        <p:nvSpPr>
          <p:cNvPr id="78" name="Google Shape;78;p16"/>
          <p:cNvSpPr/>
          <p:nvPr/>
        </p:nvSpPr>
        <p:spPr>
          <a:xfrm>
            <a:off x="3734400" y="4082971"/>
            <a:ext cx="837600" cy="400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b="0" i="0" u="none" strike="noStrike" cap="none" dirty="0">
                <a:solidFill>
                  <a:srgbClr val="FF0000"/>
                </a:solidFill>
                <a:latin typeface="Arial"/>
                <a:ea typeface="Arial"/>
                <a:cs typeface="Arial"/>
                <a:sym typeface="Arial"/>
              </a:rPr>
              <a:t>View</a:t>
            </a:r>
            <a:endParaRPr b="0" i="0" u="none" strike="noStrike" cap="none" dirty="0">
              <a:solidFill>
                <a:srgbClr val="FF0000"/>
              </a:solidFill>
              <a:latin typeface="Arial"/>
              <a:ea typeface="Arial"/>
              <a:cs typeface="Arial"/>
              <a:sym typeface="Arial"/>
            </a:endParaRPr>
          </a:p>
        </p:txBody>
      </p:sp>
      <p:cxnSp>
        <p:nvCxnSpPr>
          <p:cNvPr id="79" name="Google Shape;79;p16"/>
          <p:cNvCxnSpPr>
            <a:stCxn id="76" idx="2"/>
            <a:endCxn id="80" idx="3"/>
          </p:cNvCxnSpPr>
          <p:nvPr/>
        </p:nvCxnSpPr>
        <p:spPr>
          <a:xfrm rot="10800000">
            <a:off x="6480500" y="3281596"/>
            <a:ext cx="558000" cy="0"/>
          </a:xfrm>
          <a:prstGeom prst="straightConnector1">
            <a:avLst/>
          </a:prstGeom>
          <a:noFill/>
          <a:ln w="9525" cap="flat" cmpd="sng">
            <a:solidFill>
              <a:schemeClr val="dk2"/>
            </a:solidFill>
            <a:prstDash val="solid"/>
            <a:round/>
            <a:headEnd type="triangle" w="sm" len="sm"/>
            <a:tailEnd type="triangle" w="med" len="med"/>
          </a:ln>
        </p:spPr>
      </p:cxnSp>
      <p:cxnSp>
        <p:nvCxnSpPr>
          <p:cNvPr id="81" name="Google Shape;81;p16"/>
          <p:cNvCxnSpPr>
            <a:stCxn id="82" idx="2"/>
            <a:endCxn id="78" idx="0"/>
          </p:cNvCxnSpPr>
          <p:nvPr/>
        </p:nvCxnSpPr>
        <p:spPr>
          <a:xfrm>
            <a:off x="4153200" y="3827508"/>
            <a:ext cx="0" cy="255600"/>
          </a:xfrm>
          <a:prstGeom prst="straightConnector1">
            <a:avLst/>
          </a:prstGeom>
          <a:noFill/>
          <a:ln w="9525" cap="flat" cmpd="sng">
            <a:solidFill>
              <a:schemeClr val="dk2"/>
            </a:solidFill>
            <a:prstDash val="solid"/>
            <a:round/>
            <a:headEnd type="triangle" w="sm" len="sm"/>
            <a:tailEnd type="triangle" w="med" len="med"/>
          </a:ln>
        </p:spPr>
      </p:cxnSp>
      <p:sp>
        <p:nvSpPr>
          <p:cNvPr id="83" name="Google Shape;83;p16"/>
          <p:cNvSpPr txBox="1">
            <a:spLocks noGrp="1"/>
          </p:cNvSpPr>
          <p:nvPr>
            <p:ph type="body" idx="1"/>
          </p:nvPr>
        </p:nvSpPr>
        <p:spPr>
          <a:xfrm>
            <a:off x="342500" y="1158650"/>
            <a:ext cx="8520600" cy="44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i="1"/>
              <a:t>After </a:t>
            </a:r>
            <a:r>
              <a:rPr lang="en"/>
              <a:t>a controller receives a GET request in a traditional MVC Application, the user is presented with a view… the “website”:</a:t>
            </a:r>
            <a:endParaRPr/>
          </a:p>
        </p:txBody>
      </p:sp>
      <p:sp>
        <p:nvSpPr>
          <p:cNvPr id="82" name="Google Shape;82;p16"/>
          <p:cNvSpPr/>
          <p:nvPr/>
        </p:nvSpPr>
        <p:spPr>
          <a:xfrm>
            <a:off x="3487950" y="2776308"/>
            <a:ext cx="1330500" cy="105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a:t>Controller</a:t>
            </a:r>
            <a:endParaRPr b="0" i="0" u="none" strike="noStrike" cap="none">
              <a:solidFill>
                <a:srgbClr val="000000"/>
              </a:solidFill>
              <a:latin typeface="Arial"/>
              <a:ea typeface="Arial"/>
              <a:cs typeface="Arial"/>
              <a:sym typeface="Arial"/>
            </a:endParaRPr>
          </a:p>
        </p:txBody>
      </p:sp>
      <p:sp>
        <p:nvSpPr>
          <p:cNvPr id="80" name="Google Shape;80;p16"/>
          <p:cNvSpPr/>
          <p:nvPr/>
        </p:nvSpPr>
        <p:spPr>
          <a:xfrm>
            <a:off x="5817425" y="3081350"/>
            <a:ext cx="663000" cy="400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t>DAO</a:t>
            </a:r>
            <a:endParaRPr sz="1000" b="0" i="0" u="none" strike="noStrike" cap="none">
              <a:solidFill>
                <a:srgbClr val="000000"/>
              </a:solidFill>
              <a:latin typeface="Arial"/>
              <a:ea typeface="Arial"/>
              <a:cs typeface="Arial"/>
              <a:sym typeface="Arial"/>
            </a:endParaRPr>
          </a:p>
        </p:txBody>
      </p:sp>
      <p:cxnSp>
        <p:nvCxnSpPr>
          <p:cNvPr id="84" name="Google Shape;84;p16"/>
          <p:cNvCxnSpPr>
            <a:stCxn id="77" idx="2"/>
            <a:endCxn id="82" idx="0"/>
          </p:cNvCxnSpPr>
          <p:nvPr/>
        </p:nvCxnSpPr>
        <p:spPr>
          <a:xfrm>
            <a:off x="4153200" y="2494833"/>
            <a:ext cx="0" cy="281400"/>
          </a:xfrm>
          <a:prstGeom prst="straightConnector1">
            <a:avLst/>
          </a:prstGeom>
          <a:noFill/>
          <a:ln w="9525" cap="flat" cmpd="sng">
            <a:solidFill>
              <a:schemeClr val="dk2"/>
            </a:solidFill>
            <a:prstDash val="solid"/>
            <a:round/>
            <a:headEnd type="triangle" w="sm" len="sm"/>
            <a:tailEnd type="triangle" w="med" len="med"/>
          </a:ln>
        </p:spPr>
      </p:cxnSp>
      <p:sp>
        <p:nvSpPr>
          <p:cNvPr id="85" name="Google Shape;85;p16"/>
          <p:cNvSpPr/>
          <p:nvPr/>
        </p:nvSpPr>
        <p:spPr>
          <a:xfrm>
            <a:off x="475225" y="2863621"/>
            <a:ext cx="837600" cy="8766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16"/>
          <p:cNvCxnSpPr/>
          <p:nvPr/>
        </p:nvCxnSpPr>
        <p:spPr>
          <a:xfrm>
            <a:off x="1465102" y="2992000"/>
            <a:ext cx="1463700" cy="15000"/>
          </a:xfrm>
          <a:prstGeom prst="straightConnector1">
            <a:avLst/>
          </a:prstGeom>
          <a:noFill/>
          <a:ln w="9525" cap="flat" cmpd="sng">
            <a:solidFill>
              <a:schemeClr val="dk2"/>
            </a:solidFill>
            <a:prstDash val="solid"/>
            <a:round/>
            <a:headEnd type="none" w="med" len="med"/>
            <a:tailEnd type="triangle" w="med" len="med"/>
          </a:ln>
        </p:spPr>
      </p:cxnSp>
      <p:cxnSp>
        <p:nvCxnSpPr>
          <p:cNvPr id="87" name="Google Shape;87;p16"/>
          <p:cNvCxnSpPr/>
          <p:nvPr/>
        </p:nvCxnSpPr>
        <p:spPr>
          <a:xfrm rot="10800000">
            <a:off x="1464952" y="3611850"/>
            <a:ext cx="1484700" cy="18000"/>
          </a:xfrm>
          <a:prstGeom prst="straightConnector1">
            <a:avLst/>
          </a:prstGeom>
          <a:noFill/>
          <a:ln w="9525" cap="flat" cmpd="sng">
            <a:solidFill>
              <a:schemeClr val="dk2"/>
            </a:solidFill>
            <a:prstDash val="solid"/>
            <a:round/>
            <a:headEnd type="none" w="med" len="med"/>
            <a:tailEnd type="triangle" w="med" len="med"/>
          </a:ln>
        </p:spPr>
      </p:cxnSp>
      <p:cxnSp>
        <p:nvCxnSpPr>
          <p:cNvPr id="88" name="Google Shape;88;p16"/>
          <p:cNvCxnSpPr/>
          <p:nvPr/>
        </p:nvCxnSpPr>
        <p:spPr>
          <a:xfrm>
            <a:off x="3121750" y="2171296"/>
            <a:ext cx="8100" cy="2220600"/>
          </a:xfrm>
          <a:prstGeom prst="straightConnector1">
            <a:avLst/>
          </a:prstGeom>
          <a:noFill/>
          <a:ln w="9525" cap="flat" cmpd="sng">
            <a:solidFill>
              <a:schemeClr val="dk2"/>
            </a:solidFill>
            <a:prstDash val="dashDot"/>
            <a:round/>
            <a:headEnd type="none" w="med" len="med"/>
            <a:tailEnd type="none" w="med" len="med"/>
          </a:ln>
        </p:spPr>
      </p:cxnSp>
      <p:sp>
        <p:nvSpPr>
          <p:cNvPr id="89" name="Google Shape;89;p16"/>
          <p:cNvSpPr txBox="1"/>
          <p:nvPr/>
        </p:nvSpPr>
        <p:spPr>
          <a:xfrm>
            <a:off x="1465100" y="2615733"/>
            <a:ext cx="118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Get Request</a:t>
            </a:r>
            <a:endParaRPr/>
          </a:p>
        </p:txBody>
      </p:sp>
      <p:sp>
        <p:nvSpPr>
          <p:cNvPr id="90" name="Google Shape;90;p16"/>
          <p:cNvSpPr txBox="1"/>
          <p:nvPr/>
        </p:nvSpPr>
        <p:spPr>
          <a:xfrm>
            <a:off x="1700925" y="3686301"/>
            <a:ext cx="1185000" cy="831300"/>
          </a:xfrm>
          <a:prstGeom prst="rect">
            <a:avLst/>
          </a:prstGeom>
          <a:solidFill>
            <a:schemeClr val="lt2"/>
          </a:solidFill>
          <a:ln>
            <a:solidFill>
              <a:schemeClr val="accent5">
                <a:lumMod val="60000"/>
                <a:lumOff val="40000"/>
              </a:schemeClr>
            </a:solid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FF0000"/>
                </a:solidFill>
              </a:rPr>
              <a:t>View (UI/HTML) Response</a:t>
            </a:r>
            <a:endParaRPr dirty="0">
              <a:solidFill>
                <a:srgbClr val="FF0000"/>
              </a:solidFill>
            </a:endParaRPr>
          </a:p>
        </p:txBody>
      </p:sp>
      <p:sp>
        <p:nvSpPr>
          <p:cNvPr id="91" name="Google Shape;91;p16"/>
          <p:cNvSpPr/>
          <p:nvPr/>
        </p:nvSpPr>
        <p:spPr>
          <a:xfrm>
            <a:off x="5098950" y="2680775"/>
            <a:ext cx="349800" cy="1242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a:t>Se</a:t>
            </a:r>
            <a:br>
              <a:rPr lang="en" sz="1000"/>
            </a:br>
            <a:r>
              <a:rPr lang="en" sz="1000"/>
              <a:t>r v</a:t>
            </a:r>
            <a:br>
              <a:rPr lang="en" sz="1000"/>
            </a:br>
            <a:r>
              <a:rPr lang="en" sz="1000"/>
              <a:t>i ce</a:t>
            </a:r>
            <a:endParaRPr sz="1000" b="0" i="0" u="none" strike="noStrike" cap="none">
              <a:solidFill>
                <a:srgbClr val="000000"/>
              </a:solidFill>
              <a:latin typeface="Arial"/>
              <a:ea typeface="Arial"/>
              <a:cs typeface="Arial"/>
              <a:sym typeface="Arial"/>
            </a:endParaRPr>
          </a:p>
        </p:txBody>
      </p:sp>
      <p:cxnSp>
        <p:nvCxnSpPr>
          <p:cNvPr id="92" name="Google Shape;92;p16"/>
          <p:cNvCxnSpPr>
            <a:stCxn id="82" idx="3"/>
            <a:endCxn id="91" idx="1"/>
          </p:cNvCxnSpPr>
          <p:nvPr/>
        </p:nvCxnSpPr>
        <p:spPr>
          <a:xfrm>
            <a:off x="4818450" y="3301908"/>
            <a:ext cx="280500" cy="0"/>
          </a:xfrm>
          <a:prstGeom prst="straightConnector1">
            <a:avLst/>
          </a:prstGeom>
          <a:noFill/>
          <a:ln w="9525" cap="flat" cmpd="sng">
            <a:solidFill>
              <a:schemeClr val="dk2"/>
            </a:solidFill>
            <a:prstDash val="solid"/>
            <a:round/>
            <a:headEnd type="triangle" w="sm" len="sm"/>
            <a:tailEnd type="triangle" w="med" len="med"/>
          </a:ln>
        </p:spPr>
      </p:cxnSp>
      <p:cxnSp>
        <p:nvCxnSpPr>
          <p:cNvPr id="93" name="Google Shape;93;p16"/>
          <p:cNvCxnSpPr/>
          <p:nvPr/>
        </p:nvCxnSpPr>
        <p:spPr>
          <a:xfrm>
            <a:off x="5492838" y="3301933"/>
            <a:ext cx="280500" cy="0"/>
          </a:xfrm>
          <a:prstGeom prst="straightConnector1">
            <a:avLst/>
          </a:prstGeom>
          <a:noFill/>
          <a:ln w="9525" cap="flat" cmpd="sng">
            <a:solidFill>
              <a:schemeClr val="dk2"/>
            </a:solidFill>
            <a:prstDash val="solid"/>
            <a:round/>
            <a:headEnd type="triangle" w="sm" len="sm"/>
            <a:tailEnd type="triangle" w="med" len="med"/>
          </a:ln>
        </p:spPr>
      </p:cxnSp>
      <p:sp>
        <p:nvSpPr>
          <p:cNvPr id="94" name="Google Shape;94;p16"/>
          <p:cNvSpPr txBox="1"/>
          <p:nvPr/>
        </p:nvSpPr>
        <p:spPr>
          <a:xfrm>
            <a:off x="1312825" y="1987050"/>
            <a:ext cx="66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Client</a:t>
            </a:r>
            <a:endParaRPr/>
          </a:p>
        </p:txBody>
      </p:sp>
      <p:sp>
        <p:nvSpPr>
          <p:cNvPr id="95" name="Google Shape;95;p16"/>
          <p:cNvSpPr txBox="1"/>
          <p:nvPr/>
        </p:nvSpPr>
        <p:spPr>
          <a:xfrm>
            <a:off x="5680625" y="1987050"/>
            <a:ext cx="79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Server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API’s as a source of data -  JSON</a:t>
            </a:r>
            <a:endParaRPr dirty="0"/>
          </a:p>
        </p:txBody>
      </p:sp>
      <p:sp>
        <p:nvSpPr>
          <p:cNvPr id="101" name="Google Shape;101;p17"/>
          <p:cNvSpPr txBox="1">
            <a:spLocks noGrp="1"/>
          </p:cNvSpPr>
          <p:nvPr>
            <p:ph type="body" idx="1"/>
          </p:nvPr>
        </p:nvSpPr>
        <p:spPr>
          <a:xfrm>
            <a:off x="342500" y="1082450"/>
            <a:ext cx="8520600" cy="72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Data API controllers only return data ( JSON ) as the View instead of returning an HTML document.</a:t>
            </a:r>
            <a:endParaRPr dirty="0"/>
          </a:p>
        </p:txBody>
      </p:sp>
      <p:cxnSp>
        <p:nvCxnSpPr>
          <p:cNvPr id="102" name="Google Shape;102;p17"/>
          <p:cNvCxnSpPr>
            <a:endCxn id="103" idx="1"/>
          </p:cNvCxnSpPr>
          <p:nvPr/>
        </p:nvCxnSpPr>
        <p:spPr>
          <a:xfrm>
            <a:off x="3098663" y="3364213"/>
            <a:ext cx="1135500" cy="6000"/>
          </a:xfrm>
          <a:prstGeom prst="straightConnector1">
            <a:avLst/>
          </a:prstGeom>
          <a:noFill/>
          <a:ln w="9525" cap="flat" cmpd="sng">
            <a:solidFill>
              <a:schemeClr val="dk2"/>
            </a:solidFill>
            <a:prstDash val="solid"/>
            <a:round/>
            <a:headEnd type="none" w="sm" len="sm"/>
            <a:tailEnd type="triangle" w="med" len="med"/>
          </a:ln>
        </p:spPr>
      </p:cxnSp>
      <p:sp>
        <p:nvSpPr>
          <p:cNvPr id="103" name="Google Shape;103;p17"/>
          <p:cNvSpPr/>
          <p:nvPr/>
        </p:nvSpPr>
        <p:spPr>
          <a:xfrm>
            <a:off x="4234163" y="3016025"/>
            <a:ext cx="1570775" cy="708375"/>
          </a:xfrm>
          <a:prstGeom prst="flowChartPunchedCard">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Only Data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7"/>
          <p:cNvPicPr preferRelativeResize="0"/>
          <p:nvPr/>
        </p:nvPicPr>
        <p:blipFill rotWithShape="1">
          <a:blip r:embed="rId3">
            <a:alphaModFix/>
          </a:blip>
          <a:srcRect/>
          <a:stretch/>
        </p:blipFill>
        <p:spPr>
          <a:xfrm>
            <a:off x="6525575" y="2202803"/>
            <a:ext cx="465338" cy="399142"/>
          </a:xfrm>
          <a:prstGeom prst="rect">
            <a:avLst/>
          </a:prstGeom>
          <a:noFill/>
          <a:ln>
            <a:noFill/>
          </a:ln>
        </p:spPr>
      </p:pic>
      <p:pic>
        <p:nvPicPr>
          <p:cNvPr id="105" name="Google Shape;105;p17"/>
          <p:cNvPicPr preferRelativeResize="0"/>
          <p:nvPr/>
        </p:nvPicPr>
        <p:blipFill rotWithShape="1">
          <a:blip r:embed="rId4">
            <a:alphaModFix/>
          </a:blip>
          <a:srcRect/>
          <a:stretch/>
        </p:blipFill>
        <p:spPr>
          <a:xfrm>
            <a:off x="6525587" y="2631152"/>
            <a:ext cx="465338" cy="414496"/>
          </a:xfrm>
          <a:prstGeom prst="rect">
            <a:avLst/>
          </a:prstGeom>
          <a:noFill/>
          <a:ln>
            <a:noFill/>
          </a:ln>
        </p:spPr>
      </p:pic>
      <p:pic>
        <p:nvPicPr>
          <p:cNvPr id="106" name="Google Shape;106;p17"/>
          <p:cNvPicPr preferRelativeResize="0"/>
          <p:nvPr/>
        </p:nvPicPr>
        <p:blipFill rotWithShape="1">
          <a:blip r:embed="rId5">
            <a:alphaModFix/>
          </a:blip>
          <a:srcRect/>
          <a:stretch/>
        </p:blipFill>
        <p:spPr>
          <a:xfrm>
            <a:off x="6444427" y="3074849"/>
            <a:ext cx="627648" cy="443400"/>
          </a:xfrm>
          <a:prstGeom prst="rect">
            <a:avLst/>
          </a:prstGeom>
          <a:noFill/>
          <a:ln>
            <a:noFill/>
          </a:ln>
        </p:spPr>
      </p:pic>
      <p:sp>
        <p:nvSpPr>
          <p:cNvPr id="107" name="Google Shape;107;p17"/>
          <p:cNvSpPr/>
          <p:nvPr/>
        </p:nvSpPr>
        <p:spPr>
          <a:xfrm>
            <a:off x="6360600" y="2139688"/>
            <a:ext cx="795300" cy="1397400"/>
          </a:xfrm>
          <a:prstGeom prst="rect">
            <a:avLst/>
          </a:prstGeom>
          <a:noFill/>
          <a:ln w="952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p:nvPr/>
        </p:nvSpPr>
        <p:spPr>
          <a:xfrm>
            <a:off x="6493350" y="3865950"/>
            <a:ext cx="529800" cy="486600"/>
          </a:xfrm>
          <a:prstGeom prst="smileyFace">
            <a:avLst>
              <a:gd name="adj" fmla="val 4653"/>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7"/>
          <p:cNvSpPr txBox="1"/>
          <p:nvPr/>
        </p:nvSpPr>
        <p:spPr>
          <a:xfrm>
            <a:off x="5913675" y="1731450"/>
            <a:ext cx="1436700" cy="118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7"/>
          <p:cNvSpPr txBox="1"/>
          <p:nvPr/>
        </p:nvSpPr>
        <p:spPr>
          <a:xfrm>
            <a:off x="7257975" y="2052550"/>
            <a:ext cx="1570800" cy="15717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Arial"/>
                <a:ea typeface="Arial"/>
                <a:cs typeface="Arial"/>
                <a:sym typeface="Arial"/>
              </a:rPr>
              <a:t>This data can now be sent and used by JS applications.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Arial"/>
                <a:ea typeface="Arial"/>
                <a:cs typeface="Arial"/>
                <a:sym typeface="Arial"/>
              </a:rPr>
              <a:t>Building these “front end” apps is the focus of Module </a:t>
            </a:r>
            <a:r>
              <a:rPr lang="en" sz="1200"/>
              <a:t>3</a:t>
            </a:r>
            <a:r>
              <a:rPr lang="en"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p:txBody>
      </p:sp>
      <p:sp>
        <p:nvSpPr>
          <p:cNvPr id="111" name="Google Shape;111;p17"/>
          <p:cNvSpPr txBox="1"/>
          <p:nvPr/>
        </p:nvSpPr>
        <p:spPr>
          <a:xfrm>
            <a:off x="7257975" y="3865950"/>
            <a:ext cx="1570800" cy="10512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Arial"/>
                <a:ea typeface="Arial"/>
                <a:cs typeface="Arial"/>
                <a:sym typeface="Arial"/>
              </a:rPr>
              <a:t>… or just for a user to analyze the raw data.</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200" b="0" i="0" u="none" strike="noStrike" cap="none">
                <a:solidFill>
                  <a:srgbClr val="000000"/>
                </a:solidFill>
                <a:latin typeface="Arial"/>
                <a:ea typeface="Arial"/>
                <a:cs typeface="Arial"/>
                <a:sym typeface="Arial"/>
              </a:rPr>
              <a:t>(analysts and data scientists?)</a:t>
            </a:r>
            <a:endParaRPr sz="1200" b="0" i="0" u="none" strike="noStrike" cap="none">
              <a:solidFill>
                <a:srgbClr val="000000"/>
              </a:solidFill>
              <a:latin typeface="Arial"/>
              <a:ea typeface="Arial"/>
              <a:cs typeface="Arial"/>
              <a:sym typeface="Arial"/>
            </a:endParaRPr>
          </a:p>
        </p:txBody>
      </p:sp>
      <p:sp>
        <p:nvSpPr>
          <p:cNvPr id="112" name="Google Shape;112;p17"/>
          <p:cNvSpPr/>
          <p:nvPr/>
        </p:nvSpPr>
        <p:spPr>
          <a:xfrm>
            <a:off x="103220" y="3234564"/>
            <a:ext cx="936300" cy="44350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database</a:t>
            </a:r>
            <a:endParaRPr sz="1400" b="0" i="0" u="none" strike="noStrike" cap="none">
              <a:solidFill>
                <a:srgbClr val="000000"/>
              </a:solidFill>
              <a:latin typeface="Arial"/>
              <a:ea typeface="Arial"/>
              <a:cs typeface="Arial"/>
              <a:sym typeface="Arial"/>
            </a:endParaRPr>
          </a:p>
        </p:txBody>
      </p:sp>
      <p:sp>
        <p:nvSpPr>
          <p:cNvPr id="113" name="Google Shape;113;p17"/>
          <p:cNvSpPr/>
          <p:nvPr/>
        </p:nvSpPr>
        <p:spPr>
          <a:xfrm>
            <a:off x="1612271" y="2110721"/>
            <a:ext cx="837600" cy="400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Model</a:t>
            </a:r>
            <a:endParaRPr sz="1400" b="0" i="0" u="none" strike="noStrike" cap="none">
              <a:solidFill>
                <a:srgbClr val="000000"/>
              </a:solidFill>
              <a:latin typeface="Arial"/>
              <a:ea typeface="Arial"/>
              <a:cs typeface="Arial"/>
              <a:sym typeface="Arial"/>
            </a:endParaRPr>
          </a:p>
        </p:txBody>
      </p:sp>
      <p:sp>
        <p:nvSpPr>
          <p:cNvPr id="114" name="Google Shape;114;p17"/>
          <p:cNvSpPr/>
          <p:nvPr/>
        </p:nvSpPr>
        <p:spPr>
          <a:xfrm>
            <a:off x="1365821" y="2792696"/>
            <a:ext cx="1330500" cy="105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a:t>Controller</a:t>
            </a:r>
            <a:endParaRPr b="0" i="0" u="none" strike="noStrike" cap="none">
              <a:solidFill>
                <a:srgbClr val="000000"/>
              </a:solidFill>
              <a:latin typeface="Arial"/>
              <a:ea typeface="Arial"/>
              <a:cs typeface="Arial"/>
              <a:sym typeface="Arial"/>
            </a:endParaRPr>
          </a:p>
        </p:txBody>
      </p:sp>
      <p:sp>
        <p:nvSpPr>
          <p:cNvPr id="115" name="Google Shape;115;p17"/>
          <p:cNvSpPr/>
          <p:nvPr/>
        </p:nvSpPr>
        <p:spPr>
          <a:xfrm>
            <a:off x="1617275" y="3169975"/>
            <a:ext cx="9915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DAO / Servic</a:t>
            </a:r>
            <a:r>
              <a:rPr lang="en" sz="1000" dirty="0"/>
              <a:t>e called from</a:t>
            </a:r>
            <a:r>
              <a:rPr lang="en" sz="1000" b="0" i="0" u="none" strike="noStrike" cap="none" dirty="0">
                <a:solidFill>
                  <a:srgbClr val="000000"/>
                </a:solidFill>
                <a:latin typeface="Arial"/>
                <a:ea typeface="Arial"/>
                <a:cs typeface="Arial"/>
                <a:sym typeface="Arial"/>
              </a:rPr>
              <a:t> Controller</a:t>
            </a:r>
            <a:endParaRPr sz="1000" b="0" i="0" u="none" strike="noStrike" cap="none" dirty="0">
              <a:solidFill>
                <a:srgbClr val="000000"/>
              </a:solidFill>
              <a:latin typeface="Arial"/>
              <a:ea typeface="Arial"/>
              <a:cs typeface="Arial"/>
              <a:sym typeface="Arial"/>
            </a:endParaRPr>
          </a:p>
        </p:txBody>
      </p:sp>
      <p:cxnSp>
        <p:nvCxnSpPr>
          <p:cNvPr id="116" name="Google Shape;116;p17"/>
          <p:cNvCxnSpPr>
            <a:stCxn id="113" idx="2"/>
            <a:endCxn id="114" idx="0"/>
          </p:cNvCxnSpPr>
          <p:nvPr/>
        </p:nvCxnSpPr>
        <p:spPr>
          <a:xfrm>
            <a:off x="2031071" y="2511221"/>
            <a:ext cx="0" cy="281400"/>
          </a:xfrm>
          <a:prstGeom prst="straightConnector1">
            <a:avLst/>
          </a:prstGeom>
          <a:noFill/>
          <a:ln w="9525" cap="flat" cmpd="sng">
            <a:solidFill>
              <a:schemeClr val="dk2"/>
            </a:solidFill>
            <a:prstDash val="solid"/>
            <a:round/>
            <a:headEnd type="triangle" w="sm" len="sm"/>
            <a:tailEnd type="triangle" w="med" len="med"/>
          </a:ln>
        </p:spPr>
      </p:cxnSp>
      <p:cxnSp>
        <p:nvCxnSpPr>
          <p:cNvPr id="117" name="Google Shape;117;p17"/>
          <p:cNvCxnSpPr>
            <a:stCxn id="112" idx="4"/>
            <a:endCxn id="115" idx="1"/>
          </p:cNvCxnSpPr>
          <p:nvPr/>
        </p:nvCxnSpPr>
        <p:spPr>
          <a:xfrm>
            <a:off x="1039520" y="3456314"/>
            <a:ext cx="577800" cy="0"/>
          </a:xfrm>
          <a:prstGeom prst="straightConnector1">
            <a:avLst/>
          </a:prstGeom>
          <a:noFill/>
          <a:ln w="9525" cap="flat" cmpd="sng">
            <a:solidFill>
              <a:schemeClr val="dk2"/>
            </a:solidFill>
            <a:prstDash val="solid"/>
            <a:round/>
            <a:headEnd type="triangle" w="sm" len="sm"/>
            <a:tailEnd type="triangle" w="med" len="med"/>
          </a:ln>
        </p:spPr>
      </p:cxnSp>
      <p:cxnSp>
        <p:nvCxnSpPr>
          <p:cNvPr id="118" name="Google Shape;118;p17"/>
          <p:cNvCxnSpPr/>
          <p:nvPr/>
        </p:nvCxnSpPr>
        <p:spPr>
          <a:xfrm>
            <a:off x="3022613" y="2253771"/>
            <a:ext cx="8100" cy="2220600"/>
          </a:xfrm>
          <a:prstGeom prst="straightConnector1">
            <a:avLst/>
          </a:prstGeom>
          <a:noFill/>
          <a:ln w="9525" cap="flat" cmpd="sng">
            <a:solidFill>
              <a:schemeClr val="dk2"/>
            </a:solidFill>
            <a:prstDash val="dashDot"/>
            <a:round/>
            <a:headEnd type="none" w="med" len="med"/>
            <a:tailEnd type="none" w="med" len="med"/>
          </a:ln>
        </p:spPr>
      </p:cxnSp>
      <p:sp>
        <p:nvSpPr>
          <p:cNvPr id="119" name="Google Shape;119;p17"/>
          <p:cNvSpPr txBox="1"/>
          <p:nvPr/>
        </p:nvSpPr>
        <p:spPr>
          <a:xfrm>
            <a:off x="3098675" y="3364225"/>
            <a:ext cx="99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Response</a:t>
            </a:r>
            <a:endParaRPr/>
          </a:p>
        </p:txBody>
      </p:sp>
      <p:cxnSp>
        <p:nvCxnSpPr>
          <p:cNvPr id="120" name="Google Shape;120;p17"/>
          <p:cNvCxnSpPr/>
          <p:nvPr/>
        </p:nvCxnSpPr>
        <p:spPr>
          <a:xfrm>
            <a:off x="3218288" y="2387425"/>
            <a:ext cx="1135500" cy="6000"/>
          </a:xfrm>
          <a:prstGeom prst="straightConnector1">
            <a:avLst/>
          </a:prstGeom>
          <a:noFill/>
          <a:ln w="9525" cap="flat" cmpd="sng">
            <a:solidFill>
              <a:schemeClr val="dk2"/>
            </a:solidFill>
            <a:prstDash val="solid"/>
            <a:round/>
            <a:headEnd type="triangle" w="sm" len="sm"/>
            <a:tailEnd type="none" w="med" len="med"/>
          </a:ln>
        </p:spPr>
      </p:cxnSp>
      <p:sp>
        <p:nvSpPr>
          <p:cNvPr id="121" name="Google Shape;121;p17"/>
          <p:cNvSpPr txBox="1"/>
          <p:nvPr/>
        </p:nvSpPr>
        <p:spPr>
          <a:xfrm>
            <a:off x="3290300" y="1990863"/>
            <a:ext cx="99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Request</a:t>
            </a:r>
            <a:endParaRPr/>
          </a:p>
        </p:txBody>
      </p:sp>
      <p:sp>
        <p:nvSpPr>
          <p:cNvPr id="122" name="Google Shape;122;p17"/>
          <p:cNvSpPr/>
          <p:nvPr/>
        </p:nvSpPr>
        <p:spPr>
          <a:xfrm>
            <a:off x="4430763" y="2170138"/>
            <a:ext cx="529800" cy="486600"/>
          </a:xfrm>
          <a:prstGeom prst="smileyFace">
            <a:avLst>
              <a:gd name="adj" fmla="val 4653"/>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3" name="Google Shape;123;p17"/>
          <p:cNvCxnSpPr>
            <a:stCxn id="103" idx="2"/>
          </p:cNvCxnSpPr>
          <p:nvPr/>
        </p:nvCxnSpPr>
        <p:spPr>
          <a:xfrm rot="-5400000" flipH="1">
            <a:off x="5469850" y="3274100"/>
            <a:ext cx="380700" cy="1281300"/>
          </a:xfrm>
          <a:prstGeom prst="bentConnector2">
            <a:avLst/>
          </a:prstGeom>
          <a:noFill/>
          <a:ln w="9525" cap="flat" cmpd="sng">
            <a:solidFill>
              <a:schemeClr val="dk2"/>
            </a:solidFill>
            <a:prstDash val="solid"/>
            <a:round/>
            <a:headEnd type="none" w="med" len="med"/>
            <a:tailEnd type="triangle" w="med" len="med"/>
          </a:ln>
        </p:spPr>
      </p:cxnSp>
      <p:cxnSp>
        <p:nvCxnSpPr>
          <p:cNvPr id="124" name="Google Shape;124;p17"/>
          <p:cNvCxnSpPr>
            <a:stCxn id="103" idx="0"/>
          </p:cNvCxnSpPr>
          <p:nvPr/>
        </p:nvCxnSpPr>
        <p:spPr>
          <a:xfrm rot="-5400000">
            <a:off x="5459050" y="2223425"/>
            <a:ext cx="353100" cy="1232100"/>
          </a:xfrm>
          <a:prstGeom prst="bentConnector2">
            <a:avLst/>
          </a:prstGeom>
          <a:noFill/>
          <a:ln w="9525" cap="flat" cmpd="sng">
            <a:solidFill>
              <a:schemeClr val="dk2"/>
            </a:solidFill>
            <a:prstDash val="solid"/>
            <a:round/>
            <a:headEnd type="none" w="med" len="med"/>
            <a:tailEnd type="triangle" w="med" len="med"/>
          </a:ln>
        </p:spPr>
      </p:cxnSp>
      <p:sp>
        <p:nvSpPr>
          <p:cNvPr id="125" name="Google Shape;125;p17"/>
          <p:cNvSpPr txBox="1"/>
          <p:nvPr/>
        </p:nvSpPr>
        <p:spPr>
          <a:xfrm>
            <a:off x="5192400" y="1810850"/>
            <a:ext cx="66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Client</a:t>
            </a:r>
            <a:endParaRPr/>
          </a:p>
        </p:txBody>
      </p:sp>
      <p:sp>
        <p:nvSpPr>
          <p:cNvPr id="126" name="Google Shape;126;p17"/>
          <p:cNvSpPr txBox="1"/>
          <p:nvPr/>
        </p:nvSpPr>
        <p:spPr>
          <a:xfrm>
            <a:off x="523100" y="1810850"/>
            <a:ext cx="79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Server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B808-8658-83E9-4811-0151970785D4}"/>
              </a:ext>
            </a:extLst>
          </p:cNvPr>
          <p:cNvSpPr>
            <a:spLocks noGrp="1"/>
          </p:cNvSpPr>
          <p:nvPr>
            <p:ph type="title"/>
          </p:nvPr>
        </p:nvSpPr>
        <p:spPr/>
        <p:txBody>
          <a:bodyPr/>
          <a:lstStyle/>
          <a:p>
            <a:r>
              <a:rPr lang="en" dirty="0"/>
              <a:t>API’s as a source of data</a:t>
            </a:r>
            <a:endParaRPr lang="en-US" dirty="0"/>
          </a:p>
        </p:txBody>
      </p:sp>
      <p:sp>
        <p:nvSpPr>
          <p:cNvPr id="3" name="Text Placeholder 2">
            <a:extLst>
              <a:ext uri="{FF2B5EF4-FFF2-40B4-BE49-F238E27FC236}">
                <a16:creationId xmlns:a16="http://schemas.microsoft.com/office/drawing/2014/main" id="{7A06C64A-9682-6D3B-BFE5-D55C22EBCE3A}"/>
              </a:ext>
            </a:extLst>
          </p:cNvPr>
          <p:cNvSpPr>
            <a:spLocks noGrp="1"/>
          </p:cNvSpPr>
          <p:nvPr>
            <p:ph type="body" idx="1"/>
          </p:nvPr>
        </p:nvSpPr>
        <p:spPr/>
        <p:txBody>
          <a:bodyPr/>
          <a:lstStyle/>
          <a:p>
            <a:r>
              <a:rPr lang="en-US" dirty="0">
                <a:hlinkClick r:id="rId2"/>
              </a:rPr>
              <a:t>https://www.educative.io/blog/great-web-apis-for-web-development</a:t>
            </a:r>
            <a:endParaRPr lang="en-US" dirty="0"/>
          </a:p>
          <a:p>
            <a:endParaRPr lang="en-US" dirty="0"/>
          </a:p>
          <a:p>
            <a:r>
              <a:rPr lang="en-US" sz="1200" dirty="0"/>
              <a:t>#12: REST Countries API</a:t>
            </a:r>
          </a:p>
          <a:p>
            <a:r>
              <a:rPr lang="en-US" sz="1200" dirty="0"/>
              <a:t>The REST Countries API provides free access to data about all countries in the world. It includes geographical information such as country names, capitals, official languages, etc. Developers can use this API to quickly create applications that display information about countries or filter results by a specific keyword or category.</a:t>
            </a:r>
          </a:p>
          <a:p>
            <a:endParaRPr lang="en-US" sz="1200" dirty="0"/>
          </a:p>
          <a:p>
            <a:r>
              <a:rPr lang="en-US" sz="1200" dirty="0"/>
              <a:t>A few of their endpoints are:</a:t>
            </a:r>
          </a:p>
          <a:p>
            <a:endParaRPr lang="en-US" sz="1200" dirty="0"/>
          </a:p>
          <a:p>
            <a:r>
              <a:rPr lang="en-US" sz="1200" dirty="0"/>
              <a:t>Name: https://restcountries.com/v3.1/name/{name} searches by country name (native or partial names supported)</a:t>
            </a:r>
          </a:p>
          <a:p>
            <a:r>
              <a:rPr lang="en-US" sz="1200" dirty="0"/>
              <a:t>Language: https://restcountries.com/v3.1/lang/{lang} searches by language name</a:t>
            </a:r>
          </a:p>
          <a:p>
            <a:r>
              <a:rPr lang="en-US" sz="1200" dirty="0"/>
              <a:t>Currency: https://restcountries.com/v3.1/currency/{currency} searches by currency name</a:t>
            </a:r>
          </a:p>
        </p:txBody>
      </p:sp>
    </p:spTree>
    <p:extLst>
      <p:ext uri="{BB962C8B-B14F-4D97-AF65-F5344CB8AC3E}">
        <p14:creationId xmlns:p14="http://schemas.microsoft.com/office/powerpoint/2010/main" val="70063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79A7-EFC6-43A7-9752-B751270DA3CA}"/>
              </a:ext>
            </a:extLst>
          </p:cNvPr>
          <p:cNvSpPr>
            <a:spLocks noGrp="1"/>
          </p:cNvSpPr>
          <p:nvPr>
            <p:ph type="title"/>
          </p:nvPr>
        </p:nvSpPr>
        <p:spPr/>
        <p:txBody>
          <a:bodyPr/>
          <a:lstStyle/>
          <a:p>
            <a:r>
              <a:rPr lang="en-US" dirty="0"/>
              <a:t>API as a source of data</a:t>
            </a:r>
          </a:p>
        </p:txBody>
      </p:sp>
      <p:sp>
        <p:nvSpPr>
          <p:cNvPr id="3" name="Content Placeholder 2">
            <a:extLst>
              <a:ext uri="{FF2B5EF4-FFF2-40B4-BE49-F238E27FC236}">
                <a16:creationId xmlns:a16="http://schemas.microsoft.com/office/drawing/2014/main" id="{8F55F957-8311-4874-B2D5-D1EC0C4CB98E}"/>
              </a:ext>
            </a:extLst>
          </p:cNvPr>
          <p:cNvSpPr>
            <a:spLocks noGrp="1"/>
          </p:cNvSpPr>
          <p:nvPr>
            <p:ph idx="1"/>
          </p:nvPr>
        </p:nvSpPr>
        <p:spPr/>
        <p:txBody>
          <a:bodyPr/>
          <a:lstStyle/>
          <a:p>
            <a:pPr marL="0" indent="0">
              <a:buNone/>
            </a:pPr>
            <a:r>
              <a:rPr lang="en-US" dirty="0"/>
              <a:t>Consider what happens after a controller receives a GET request:</a:t>
            </a:r>
          </a:p>
        </p:txBody>
      </p:sp>
      <p:pic>
        <p:nvPicPr>
          <p:cNvPr id="4" name="Picture 3">
            <a:extLst>
              <a:ext uri="{FF2B5EF4-FFF2-40B4-BE49-F238E27FC236}">
                <a16:creationId xmlns:a16="http://schemas.microsoft.com/office/drawing/2014/main" id="{1E882DB3-EC26-4EEE-8191-3A9B3126AFA9}"/>
              </a:ext>
            </a:extLst>
          </p:cNvPr>
          <p:cNvPicPr>
            <a:picLocks noChangeAspect="1"/>
          </p:cNvPicPr>
          <p:nvPr/>
        </p:nvPicPr>
        <p:blipFill rotWithShape="1">
          <a:blip r:embed="rId2"/>
          <a:srcRect l="36123" t="52755" r="36403" b="13902"/>
          <a:stretch/>
        </p:blipFill>
        <p:spPr>
          <a:xfrm>
            <a:off x="423838" y="2051938"/>
            <a:ext cx="3925855" cy="2580785"/>
          </a:xfrm>
          <a:prstGeom prst="rect">
            <a:avLst/>
          </a:prstGeom>
        </p:spPr>
      </p:pic>
      <p:sp>
        <p:nvSpPr>
          <p:cNvPr id="6" name="Rectangle 5">
            <a:extLst>
              <a:ext uri="{FF2B5EF4-FFF2-40B4-BE49-F238E27FC236}">
                <a16:creationId xmlns:a16="http://schemas.microsoft.com/office/drawing/2014/main" id="{4D9597F0-9740-4B11-B976-0D19859BA817}"/>
              </a:ext>
            </a:extLst>
          </p:cNvPr>
          <p:cNvSpPr/>
          <p:nvPr/>
        </p:nvSpPr>
        <p:spPr>
          <a:xfrm>
            <a:off x="4794308" y="3749878"/>
            <a:ext cx="176169" cy="1950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Slide Number Placeholder 4">
            <a:extLst>
              <a:ext uri="{FF2B5EF4-FFF2-40B4-BE49-F238E27FC236}">
                <a16:creationId xmlns:a16="http://schemas.microsoft.com/office/drawing/2014/main" id="{B81034B3-F19D-4FCA-BF55-11E44CECE244}"/>
              </a:ext>
            </a:extLst>
          </p:cNvPr>
          <p:cNvSpPr>
            <a:spLocks noGrp="1"/>
          </p:cNvSpPr>
          <p:nvPr>
            <p:ph type="sldNum" sz="quarter" idx="12"/>
          </p:nvPr>
        </p:nvSpPr>
        <p:spPr/>
        <p:txBody>
          <a:bodyPr/>
          <a:lstStyle/>
          <a:p>
            <a:fld id="{5D309832-802D-4F14-A49A-58402BC7FD51}" type="slidenum">
              <a:rPr lang="en-US" smtClean="0"/>
              <a:t>17</a:t>
            </a:fld>
            <a:endParaRPr lang="en-US"/>
          </a:p>
        </p:txBody>
      </p:sp>
      <p:sp>
        <p:nvSpPr>
          <p:cNvPr id="7" name="Rectangle 6">
            <a:extLst>
              <a:ext uri="{FF2B5EF4-FFF2-40B4-BE49-F238E27FC236}">
                <a16:creationId xmlns:a16="http://schemas.microsoft.com/office/drawing/2014/main" id="{D100F1D0-9EEF-4B83-A76F-D1C9FD2C4902}"/>
              </a:ext>
            </a:extLst>
          </p:cNvPr>
          <p:cNvSpPr/>
          <p:nvPr/>
        </p:nvSpPr>
        <p:spPr>
          <a:xfrm>
            <a:off x="2768367" y="3699546"/>
            <a:ext cx="176169" cy="151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Diagram&#10;&#10;Description automatically generated">
            <a:extLst>
              <a:ext uri="{FF2B5EF4-FFF2-40B4-BE49-F238E27FC236}">
                <a16:creationId xmlns:a16="http://schemas.microsoft.com/office/drawing/2014/main" id="{94AF1839-C878-4317-84F0-067C13B59E5A}"/>
              </a:ext>
            </a:extLst>
          </p:cNvPr>
          <p:cNvPicPr>
            <a:picLocks noChangeAspect="1"/>
          </p:cNvPicPr>
          <p:nvPr/>
        </p:nvPicPr>
        <p:blipFill rotWithShape="1">
          <a:blip r:embed="rId3"/>
          <a:srcRect l="18929" t="57688" r="21288"/>
          <a:stretch/>
        </p:blipFill>
        <p:spPr>
          <a:xfrm>
            <a:off x="4285599" y="2404034"/>
            <a:ext cx="4117053" cy="1652107"/>
          </a:xfrm>
          <a:prstGeom prst="rect">
            <a:avLst/>
          </a:prstGeom>
        </p:spPr>
      </p:pic>
    </p:spTree>
    <p:extLst>
      <p:ext uri="{BB962C8B-B14F-4D97-AF65-F5344CB8AC3E}">
        <p14:creationId xmlns:p14="http://schemas.microsoft.com/office/powerpoint/2010/main" val="156167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ADD-8B8C-435F-9CE7-72F8CEC8C03C}"/>
              </a:ext>
            </a:extLst>
          </p:cNvPr>
          <p:cNvSpPr>
            <a:spLocks noGrp="1"/>
          </p:cNvSpPr>
          <p:nvPr>
            <p:ph type="title"/>
          </p:nvPr>
        </p:nvSpPr>
        <p:spPr/>
        <p:txBody>
          <a:bodyPr/>
          <a:lstStyle/>
          <a:p>
            <a:r>
              <a:rPr lang="en-US" dirty="0"/>
              <a:t>Request and Response life cycle</a:t>
            </a:r>
          </a:p>
        </p:txBody>
      </p:sp>
      <p:pic>
        <p:nvPicPr>
          <p:cNvPr id="3074" name="Picture 2">
            <a:extLst>
              <a:ext uri="{FF2B5EF4-FFF2-40B4-BE49-F238E27FC236}">
                <a16:creationId xmlns:a16="http://schemas.microsoft.com/office/drawing/2014/main" id="{BC030991-120F-4522-9BAF-714330B17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91" y="1418018"/>
            <a:ext cx="7172909" cy="31801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639B665-AA13-46A2-8391-FDDBFD084ACC}"/>
              </a:ext>
            </a:extLst>
          </p:cNvPr>
          <p:cNvSpPr>
            <a:spLocks noGrp="1"/>
          </p:cNvSpPr>
          <p:nvPr>
            <p:ph type="sldNum" sz="quarter" idx="12"/>
          </p:nvPr>
        </p:nvSpPr>
        <p:spPr/>
        <p:txBody>
          <a:bodyPr/>
          <a:lstStyle/>
          <a:p>
            <a:fld id="{5D309832-802D-4F14-A49A-58402BC7FD51}" type="slidenum">
              <a:rPr lang="en-US" smtClean="0"/>
              <a:t>18</a:t>
            </a:fld>
            <a:endParaRPr lang="en-US"/>
          </a:p>
        </p:txBody>
      </p:sp>
    </p:spTree>
    <p:extLst>
      <p:ext uri="{BB962C8B-B14F-4D97-AF65-F5344CB8AC3E}">
        <p14:creationId xmlns:p14="http://schemas.microsoft.com/office/powerpoint/2010/main" val="400016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66574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i="0" dirty="0" err="1">
                <a:solidFill>
                  <a:srgbClr val="202122"/>
                </a:solidFill>
                <a:effectLst/>
                <a:latin typeface="Arial" panose="020B0604020202020204" pitchFamily="34" charset="0"/>
              </a:rPr>
              <a:t>REpresentational</a:t>
            </a:r>
            <a:r>
              <a:rPr lang="en-US" sz="2400" b="1" i="0" dirty="0">
                <a:solidFill>
                  <a:srgbClr val="202122"/>
                </a:solidFill>
                <a:effectLst/>
                <a:latin typeface="Arial" panose="020B0604020202020204" pitchFamily="34" charset="0"/>
              </a:rPr>
              <a:t> State </a:t>
            </a:r>
            <a:r>
              <a:rPr lang="en-US" sz="2400" b="1" dirty="0">
                <a:solidFill>
                  <a:srgbClr val="202122"/>
                </a:solidFill>
                <a:latin typeface="Arial" panose="020B0604020202020204" pitchFamily="34" charset="0"/>
              </a:rPr>
              <a:t>T</a:t>
            </a:r>
            <a:r>
              <a:rPr lang="en-US" sz="2400" b="1" i="0" dirty="0">
                <a:solidFill>
                  <a:srgbClr val="202122"/>
                </a:solidFill>
                <a:effectLst/>
                <a:latin typeface="Arial" panose="020B0604020202020204" pitchFamily="34" charset="0"/>
              </a:rPr>
              <a:t>ransfer</a:t>
            </a:r>
            <a:r>
              <a:rPr lang="en-US" sz="2400" b="0" i="0" dirty="0">
                <a:solidFill>
                  <a:srgbClr val="202122"/>
                </a:solidFill>
                <a:effectLst/>
                <a:latin typeface="Arial" panose="020B0604020202020204" pitchFamily="34" charset="0"/>
              </a:rPr>
              <a:t> </a:t>
            </a:r>
            <a:br>
              <a:rPr lang="en-US" sz="2400" b="0" i="0" dirty="0">
                <a:solidFill>
                  <a:srgbClr val="202122"/>
                </a:solidFill>
                <a:effectLst/>
                <a:latin typeface="Arial" panose="020B0604020202020204" pitchFamily="34" charset="0"/>
              </a:rPr>
            </a:br>
            <a:br>
              <a:rPr lang="en-US" sz="2400" b="0" i="0" dirty="0">
                <a:solidFill>
                  <a:srgbClr val="202122"/>
                </a:solidFill>
                <a:effectLst/>
                <a:latin typeface="Arial" panose="020B0604020202020204" pitchFamily="34" charset="0"/>
              </a:rPr>
            </a:br>
            <a:r>
              <a:rPr lang="en-US" sz="2400" b="0" i="0" dirty="0">
                <a:solidFill>
                  <a:srgbClr val="202122"/>
                </a:solidFill>
                <a:effectLst/>
                <a:latin typeface="Arial" panose="020B0604020202020204" pitchFamily="34" charset="0"/>
              </a:rPr>
              <a:t>(</a:t>
            </a:r>
            <a:r>
              <a:rPr lang="en-US" sz="2400" b="1" i="0" dirty="0">
                <a:solidFill>
                  <a:srgbClr val="202122"/>
                </a:solidFill>
                <a:effectLst/>
                <a:latin typeface="Arial" panose="020B0604020202020204" pitchFamily="34" charset="0"/>
              </a:rPr>
              <a:t>REST</a:t>
            </a:r>
            <a:r>
              <a:rPr lang="en-US" sz="2400" b="0" i="0" dirty="0">
                <a:solidFill>
                  <a:srgbClr val="202122"/>
                </a:solidFill>
                <a:effectLst/>
                <a:latin typeface="Arial" panose="020B0604020202020204" pitchFamily="34" charset="0"/>
              </a:rPr>
              <a:t>) </a:t>
            </a:r>
            <a:endParaRPr sz="2400" b="1" dirty="0">
              <a:latin typeface="Roboto"/>
              <a:ea typeface="Roboto"/>
              <a:cs typeface="Roboto"/>
              <a:sym typeface="Roboto"/>
            </a:endParaRPr>
          </a:p>
        </p:txBody>
      </p:sp>
    </p:spTree>
    <p:extLst>
      <p:ext uri="{BB962C8B-B14F-4D97-AF65-F5344CB8AC3E}">
        <p14:creationId xmlns:p14="http://schemas.microsoft.com/office/powerpoint/2010/main" val="61159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744575"/>
            <a:ext cx="8520600" cy="8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t>Topics</a:t>
            </a:r>
            <a:endParaRPr sz="3800" dirty="0"/>
          </a:p>
        </p:txBody>
      </p:sp>
      <p:sp>
        <p:nvSpPr>
          <p:cNvPr id="62" name="Google Shape;62;p14"/>
          <p:cNvSpPr txBox="1">
            <a:spLocks noGrp="1"/>
          </p:cNvSpPr>
          <p:nvPr>
            <p:ph type="subTitle" idx="1"/>
          </p:nvPr>
        </p:nvSpPr>
        <p:spPr>
          <a:xfrm>
            <a:off x="311700" y="1794375"/>
            <a:ext cx="8520600" cy="22764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24292E"/>
              </a:buClr>
              <a:buSzPts val="1600"/>
              <a:buAutoNum type="arabicPeriod"/>
            </a:pPr>
            <a:r>
              <a:rPr lang="en-US" sz="1800" dirty="0">
                <a:solidFill>
                  <a:srgbClr val="24292E"/>
                </a:solidFill>
              </a:rPr>
              <a:t>Describe the purpose of the </a:t>
            </a:r>
            <a:r>
              <a:rPr lang="en-US" sz="1800" b="1" dirty="0">
                <a:solidFill>
                  <a:srgbClr val="24292E"/>
                </a:solidFill>
              </a:rPr>
              <a:t>Spring Boot</a:t>
            </a:r>
          </a:p>
          <a:p>
            <a:pPr marL="457200" lvl="0" indent="-330200" algn="l" rtl="0">
              <a:lnSpc>
                <a:spcPct val="115000"/>
              </a:lnSpc>
              <a:spcBef>
                <a:spcPts val="0"/>
              </a:spcBef>
              <a:spcAft>
                <a:spcPts val="0"/>
              </a:spcAft>
              <a:buClr>
                <a:srgbClr val="24292E"/>
              </a:buClr>
              <a:buSzPts val="1600"/>
              <a:buAutoNum type="arabicPeriod"/>
            </a:pPr>
            <a:r>
              <a:rPr lang="en-US" sz="1800" dirty="0"/>
              <a:t>Client-server architecture </a:t>
            </a:r>
          </a:p>
          <a:p>
            <a:pPr marL="457200" lvl="0" indent="-330200" algn="l" rtl="0">
              <a:lnSpc>
                <a:spcPct val="115000"/>
              </a:lnSpc>
              <a:spcBef>
                <a:spcPts val="0"/>
              </a:spcBef>
              <a:spcAft>
                <a:spcPts val="0"/>
              </a:spcAft>
              <a:buClr>
                <a:srgbClr val="24292E"/>
              </a:buClr>
              <a:buSzPts val="1600"/>
              <a:buAutoNum type="arabicPeriod"/>
            </a:pPr>
            <a:r>
              <a:rPr lang="en" sz="1800" dirty="0">
                <a:solidFill>
                  <a:srgbClr val="24292E"/>
                </a:solidFill>
              </a:rPr>
              <a:t>The MVC </a:t>
            </a:r>
            <a:r>
              <a:rPr lang="en-US" sz="1800" dirty="0">
                <a:solidFill>
                  <a:srgbClr val="24292E"/>
                </a:solidFill>
              </a:rPr>
              <a:t>architecture design pattern </a:t>
            </a:r>
          </a:p>
          <a:p>
            <a:pPr marL="457200" lvl="0" indent="-330200" algn="l" rtl="0">
              <a:lnSpc>
                <a:spcPct val="115000"/>
              </a:lnSpc>
              <a:spcBef>
                <a:spcPts val="0"/>
              </a:spcBef>
              <a:spcAft>
                <a:spcPts val="0"/>
              </a:spcAft>
              <a:buClr>
                <a:srgbClr val="24292E"/>
              </a:buClr>
              <a:buSzPts val="1600"/>
              <a:buAutoNum type="arabicPeriod"/>
            </a:pPr>
            <a:r>
              <a:rPr lang="en-US" sz="1800" dirty="0">
                <a:solidFill>
                  <a:srgbClr val="24292E"/>
                </a:solidFill>
              </a:rPr>
              <a:t>API, WEB API, RESTful APIs</a:t>
            </a:r>
          </a:p>
          <a:p>
            <a:pPr marL="457200" lvl="0" indent="-330200" algn="l" rtl="0">
              <a:lnSpc>
                <a:spcPct val="115000"/>
              </a:lnSpc>
              <a:spcBef>
                <a:spcPts val="0"/>
              </a:spcBef>
              <a:spcAft>
                <a:spcPts val="0"/>
              </a:spcAft>
              <a:buClr>
                <a:srgbClr val="24292E"/>
              </a:buClr>
              <a:buSzPts val="1600"/>
              <a:buAutoNum type="arabicPeriod"/>
            </a:pPr>
            <a:r>
              <a:rPr lang="en" sz="1800" dirty="0">
                <a:solidFill>
                  <a:srgbClr val="24292E"/>
                </a:solidFill>
              </a:rPr>
              <a:t>Create a </a:t>
            </a:r>
            <a:r>
              <a:rPr lang="en" sz="1800" b="1" i="1" dirty="0">
                <a:solidFill>
                  <a:srgbClr val="24292E"/>
                </a:solidFill>
              </a:rPr>
              <a:t>RESTful API </a:t>
            </a:r>
            <a:r>
              <a:rPr lang="en" sz="1800" dirty="0">
                <a:solidFill>
                  <a:srgbClr val="24292E"/>
                </a:solidFill>
              </a:rPr>
              <a:t>with Spring Boot</a:t>
            </a:r>
          </a:p>
          <a:p>
            <a:pPr marL="457200" lvl="0" indent="-330200" algn="l" rtl="0">
              <a:lnSpc>
                <a:spcPct val="115000"/>
              </a:lnSpc>
              <a:spcBef>
                <a:spcPts val="0"/>
              </a:spcBef>
              <a:spcAft>
                <a:spcPts val="0"/>
              </a:spcAft>
              <a:buClr>
                <a:srgbClr val="24292E"/>
              </a:buClr>
              <a:buSzPts val="1600"/>
              <a:buAutoNum type="arabicPeriod"/>
            </a:pPr>
            <a:r>
              <a:rPr lang="en" sz="1800" dirty="0">
                <a:solidFill>
                  <a:srgbClr val="24292E"/>
                </a:solidFill>
              </a:rPr>
              <a:t>Web Container</a:t>
            </a:r>
          </a:p>
          <a:p>
            <a:pPr marL="457200" lvl="0" indent="0" algn="l" rtl="0">
              <a:lnSpc>
                <a:spcPct val="115000"/>
              </a:lnSpc>
              <a:spcBef>
                <a:spcPts val="1200"/>
              </a:spcBef>
              <a:spcAft>
                <a:spcPts val="0"/>
              </a:spcAft>
              <a:buNone/>
            </a:pPr>
            <a:br>
              <a:rPr lang="en" sz="1800" dirty="0">
                <a:solidFill>
                  <a:srgbClr val="24292E"/>
                </a:solidFill>
              </a:rPr>
            </a:b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C3FCD-A9C6-3B93-1F63-621112B60FB0}"/>
              </a:ext>
            </a:extLst>
          </p:cNvPr>
          <p:cNvPicPr>
            <a:picLocks noChangeAspect="1"/>
          </p:cNvPicPr>
          <p:nvPr/>
        </p:nvPicPr>
        <p:blipFill>
          <a:blip r:embed="rId2"/>
          <a:stretch>
            <a:fillRect/>
          </a:stretch>
        </p:blipFill>
        <p:spPr>
          <a:xfrm>
            <a:off x="1781031" y="774607"/>
            <a:ext cx="5581937" cy="3594285"/>
          </a:xfrm>
          <a:prstGeom prst="rect">
            <a:avLst/>
          </a:prstGeom>
        </p:spPr>
      </p:pic>
    </p:spTree>
    <p:extLst>
      <p:ext uri="{BB962C8B-B14F-4D97-AF65-F5344CB8AC3E}">
        <p14:creationId xmlns:p14="http://schemas.microsoft.com/office/powerpoint/2010/main" val="154548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72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latin typeface="Roboto"/>
                <a:ea typeface="Roboto"/>
                <a:cs typeface="Roboto"/>
                <a:sym typeface="Roboto"/>
              </a:rPr>
              <a:t>REST API</a:t>
            </a:r>
            <a:endParaRPr sz="3000" b="1" dirty="0">
              <a:latin typeface="Roboto"/>
              <a:ea typeface="Roboto"/>
              <a:cs typeface="Roboto"/>
              <a:sym typeface="Roboto"/>
            </a:endParaRPr>
          </a:p>
        </p:txBody>
      </p:sp>
      <p:sp>
        <p:nvSpPr>
          <p:cNvPr id="73" name="Google Shape;73;p15"/>
          <p:cNvSpPr txBox="1"/>
          <p:nvPr/>
        </p:nvSpPr>
        <p:spPr>
          <a:xfrm>
            <a:off x="596522" y="809869"/>
            <a:ext cx="8235778" cy="4333631"/>
          </a:xfrm>
          <a:prstGeom prst="rect">
            <a:avLst/>
          </a:prstGeom>
          <a:solidFill>
            <a:srgbClr val="D0E0E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2400" b="0" i="0" dirty="0">
                <a:solidFill>
                  <a:srgbClr val="374151"/>
                </a:solidFill>
                <a:effectLst/>
                <a:latin typeface="Söhne"/>
              </a:rPr>
              <a:t>REST API stands for Representational State Transfer Application Programming Interface. </a:t>
            </a: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2400" b="0" i="0" dirty="0">
                <a:solidFill>
                  <a:srgbClr val="374151"/>
                </a:solidFill>
                <a:effectLst/>
                <a:latin typeface="Söhne"/>
              </a:rPr>
              <a:t>It is an architectural style used for building web services that provide interoperability between different systems on the internet. </a:t>
            </a: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2400" b="0" i="0" dirty="0">
                <a:solidFill>
                  <a:srgbClr val="374151"/>
                </a:solidFill>
                <a:effectLst/>
                <a:latin typeface="Söhne"/>
              </a:rPr>
              <a:t>RESTful APIs use HTTP protocol to access and manipulate data resources on a server.</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72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i="0" dirty="0">
                <a:solidFill>
                  <a:srgbClr val="202122"/>
                </a:solidFill>
                <a:effectLst/>
                <a:latin typeface="Arial" panose="020B0604020202020204" pitchFamily="34" charset="0"/>
              </a:rPr>
              <a:t>Representational state transfer</a:t>
            </a:r>
            <a:r>
              <a:rPr lang="en-US" sz="2000" b="0" i="0" dirty="0">
                <a:solidFill>
                  <a:srgbClr val="202122"/>
                </a:solidFill>
                <a:effectLst/>
                <a:latin typeface="Arial" panose="020B0604020202020204" pitchFamily="34" charset="0"/>
              </a:rPr>
              <a:t> (Principle) </a:t>
            </a:r>
            <a:endParaRPr sz="3000" b="1" dirty="0">
              <a:latin typeface="Roboto"/>
              <a:ea typeface="Roboto"/>
              <a:cs typeface="Roboto"/>
              <a:sym typeface="Roboto"/>
            </a:endParaRPr>
          </a:p>
        </p:txBody>
      </p:sp>
      <p:sp>
        <p:nvSpPr>
          <p:cNvPr id="73" name="Google Shape;73;p15"/>
          <p:cNvSpPr txBox="1"/>
          <p:nvPr/>
        </p:nvSpPr>
        <p:spPr>
          <a:xfrm>
            <a:off x="596522" y="809869"/>
            <a:ext cx="8235778" cy="4333631"/>
          </a:xfrm>
          <a:prstGeom prst="rect">
            <a:avLst/>
          </a:prstGeom>
          <a:solidFill>
            <a:srgbClr val="D0E0E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1800" b="0" i="0" dirty="0">
                <a:solidFill>
                  <a:srgbClr val="202122"/>
                </a:solidFill>
                <a:effectLst/>
                <a:latin typeface="Arial" panose="020B0604020202020204" pitchFamily="34" charset="0"/>
              </a:rPr>
              <a:t>The term </a:t>
            </a:r>
            <a:r>
              <a:rPr lang="en-US" sz="1800" b="0" i="1" dirty="0">
                <a:solidFill>
                  <a:srgbClr val="202122"/>
                </a:solidFill>
                <a:effectLst/>
                <a:latin typeface="Arial" panose="020B0604020202020204" pitchFamily="34" charset="0"/>
              </a:rPr>
              <a:t>representational state transfer</a:t>
            </a:r>
            <a:r>
              <a:rPr lang="en-US" sz="1800" b="0" i="0" dirty="0">
                <a:solidFill>
                  <a:srgbClr val="202122"/>
                </a:solidFill>
                <a:effectLst/>
                <a:latin typeface="Arial" panose="020B0604020202020204" pitchFamily="34" charset="0"/>
              </a:rPr>
              <a:t> was introduced and defined in 2000 by </a:t>
            </a:r>
            <a:r>
              <a:rPr lang="en-US" sz="1800" b="0" i="0" u="none" strike="noStrike" dirty="0">
                <a:solidFill>
                  <a:srgbClr val="3366CC"/>
                </a:solidFill>
                <a:effectLst/>
                <a:latin typeface="Arial" panose="020B0604020202020204" pitchFamily="34" charset="0"/>
                <a:hlinkClick r:id="rId3" tooltip="Roy Fielding"/>
              </a:rPr>
              <a:t>Roy Fielding</a:t>
            </a:r>
            <a:r>
              <a:rPr lang="en-US" sz="1800" b="0" i="0" dirty="0">
                <a:solidFill>
                  <a:srgbClr val="202122"/>
                </a:solidFill>
                <a:effectLst/>
                <a:latin typeface="Arial" panose="020B0604020202020204" pitchFamily="34" charset="0"/>
              </a:rPr>
              <a:t> in his doctoral dissertation. </a:t>
            </a: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1800" b="0" i="0" dirty="0">
                <a:solidFill>
                  <a:srgbClr val="202122"/>
                </a:solidFill>
                <a:effectLst/>
                <a:latin typeface="Arial" panose="020B0604020202020204" pitchFamily="34" charset="0"/>
              </a:rPr>
              <a:t>It means that a server will respond with the representation of a resource (today, it will most often be an </a:t>
            </a:r>
            <a:r>
              <a:rPr lang="en-US" sz="1800" b="0" i="0" u="none" strike="noStrike" dirty="0">
                <a:solidFill>
                  <a:srgbClr val="3366CC"/>
                </a:solidFill>
                <a:effectLst/>
                <a:latin typeface="Arial" panose="020B0604020202020204" pitchFamily="34" charset="0"/>
                <a:hlinkClick r:id="rId4" tooltip="HTML"/>
              </a:rPr>
              <a:t>HTML</a:t>
            </a:r>
            <a:r>
              <a:rPr lang="en-US" sz="1800" b="0" i="0" dirty="0">
                <a:solidFill>
                  <a:srgbClr val="202122"/>
                </a:solidFill>
                <a:effectLst/>
                <a:latin typeface="Arial" panose="020B0604020202020204" pitchFamily="34" charset="0"/>
              </a:rPr>
              <a:t>, </a:t>
            </a:r>
            <a:r>
              <a:rPr lang="en-US" sz="1800" b="0" i="0" u="none" strike="noStrike" dirty="0">
                <a:solidFill>
                  <a:srgbClr val="3366CC"/>
                </a:solidFill>
                <a:effectLst/>
                <a:latin typeface="Arial" panose="020B0604020202020204" pitchFamily="34" charset="0"/>
                <a:hlinkClick r:id="rId5" tooltip="XML"/>
              </a:rPr>
              <a:t>XML</a:t>
            </a:r>
            <a:r>
              <a:rPr lang="en-US" sz="1800" b="0" i="0" dirty="0">
                <a:solidFill>
                  <a:srgbClr val="202122"/>
                </a:solidFill>
                <a:effectLst/>
                <a:latin typeface="Arial" panose="020B0604020202020204" pitchFamily="34" charset="0"/>
              </a:rPr>
              <a:t> or </a:t>
            </a:r>
            <a:r>
              <a:rPr lang="en-US" sz="1800" b="0" i="0" u="none" strike="noStrike" dirty="0">
                <a:solidFill>
                  <a:srgbClr val="3366CC"/>
                </a:solidFill>
                <a:effectLst/>
                <a:latin typeface="Arial" panose="020B0604020202020204" pitchFamily="34" charset="0"/>
                <a:hlinkClick r:id="rId6" tooltip="JSON"/>
              </a:rPr>
              <a:t>JSON</a:t>
            </a:r>
            <a:r>
              <a:rPr lang="en-US" sz="1800" b="0" i="0" dirty="0">
                <a:solidFill>
                  <a:srgbClr val="202122"/>
                </a:solidFill>
                <a:effectLst/>
                <a:latin typeface="Arial" panose="020B0604020202020204" pitchFamily="34" charset="0"/>
              </a:rPr>
              <a:t> document) and that resource will contain hypermedia links that can be followed to make the state of the system change. </a:t>
            </a: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1800" b="0" i="0" dirty="0">
                <a:solidFill>
                  <a:srgbClr val="202122"/>
                </a:solidFill>
                <a:effectLst/>
                <a:latin typeface="Arial" panose="020B0604020202020204" pitchFamily="34" charset="0"/>
              </a:rPr>
              <a:t>Any such request will in turn receive the representation of a resource, and so on.</a:t>
            </a:r>
            <a:endParaRPr lang="en-US" sz="1800" b="0" i="0" dirty="0">
              <a:solidFill>
                <a:srgbClr val="374151"/>
              </a:solidFill>
              <a:effectLst/>
              <a:latin typeface="Söhne"/>
            </a:endParaRP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1800" b="0" i="0" dirty="0">
                <a:solidFill>
                  <a:srgbClr val="374151"/>
                </a:solidFill>
                <a:effectLst/>
                <a:latin typeface="Söhne"/>
              </a:rPr>
              <a:t>(https://en.wikipedia.org/wiki/Representational_state_transfer)</a:t>
            </a:r>
          </a:p>
          <a:p>
            <a:pPr marL="568325" lvl="4" indent="-457200">
              <a:buClr>
                <a:srgbClr val="434343"/>
              </a:buClr>
              <a:buSzPts val="1850"/>
              <a:buFont typeface="Arial" panose="020B0604020202020204" pitchFamily="34" charset="0"/>
              <a:buChar char="•"/>
            </a:pPr>
            <a:endParaRPr lang="en-US" sz="2000" b="0" i="0" dirty="0">
              <a:solidFill>
                <a:srgbClr val="374151"/>
              </a:solidFill>
              <a:effectLst/>
              <a:latin typeface="Söhne"/>
            </a:endParaRP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endParaRPr lang="en-US" sz="2000" b="0" i="0" dirty="0">
              <a:solidFill>
                <a:srgbClr val="374151"/>
              </a:solidFill>
              <a:effectLst/>
              <a:latin typeface="Söhne"/>
            </a:endParaRP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endParaRPr sz="2000" dirty="0"/>
          </a:p>
        </p:txBody>
      </p:sp>
    </p:spTree>
    <p:extLst>
      <p:ext uri="{BB962C8B-B14F-4D97-AF65-F5344CB8AC3E}">
        <p14:creationId xmlns:p14="http://schemas.microsoft.com/office/powerpoint/2010/main" val="239040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EDA8C7-D7F6-BB4E-8FA3-32D53C2D2E0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32BABFA-15ED-0166-CCB7-BBAB320BA9C3}"/>
              </a:ext>
            </a:extLst>
          </p:cNvPr>
          <p:cNvPicPr>
            <a:picLocks noChangeAspect="1"/>
          </p:cNvPicPr>
          <p:nvPr/>
        </p:nvPicPr>
        <p:blipFill>
          <a:blip r:embed="rId2"/>
          <a:stretch>
            <a:fillRect/>
          </a:stretch>
        </p:blipFill>
        <p:spPr>
          <a:xfrm>
            <a:off x="0" y="325373"/>
            <a:ext cx="9144000" cy="4818127"/>
          </a:xfrm>
          <a:prstGeom prst="rect">
            <a:avLst/>
          </a:prstGeom>
        </p:spPr>
      </p:pic>
    </p:spTree>
    <p:extLst>
      <p:ext uri="{BB962C8B-B14F-4D97-AF65-F5344CB8AC3E}">
        <p14:creationId xmlns:p14="http://schemas.microsoft.com/office/powerpoint/2010/main" val="150341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72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latin typeface="Roboto"/>
                <a:ea typeface="Roboto"/>
                <a:cs typeface="Roboto"/>
                <a:sym typeface="Roboto"/>
              </a:rPr>
              <a:t>RESTful API</a:t>
            </a:r>
            <a:endParaRPr sz="3000" b="1" dirty="0">
              <a:latin typeface="Roboto"/>
              <a:ea typeface="Roboto"/>
              <a:cs typeface="Roboto"/>
              <a:sym typeface="Roboto"/>
            </a:endParaRPr>
          </a:p>
        </p:txBody>
      </p:sp>
      <p:sp>
        <p:nvSpPr>
          <p:cNvPr id="73" name="Google Shape;73;p15"/>
          <p:cNvSpPr txBox="1"/>
          <p:nvPr/>
        </p:nvSpPr>
        <p:spPr>
          <a:xfrm>
            <a:off x="596522" y="809869"/>
            <a:ext cx="8235778" cy="4333631"/>
          </a:xfrm>
          <a:prstGeom prst="rect">
            <a:avLst/>
          </a:prstGeom>
          <a:solidFill>
            <a:srgbClr val="D0E0E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2400" b="0" i="0" dirty="0">
                <a:solidFill>
                  <a:srgbClr val="374151"/>
                </a:solidFill>
                <a:effectLst/>
                <a:latin typeface="Söhne"/>
              </a:rPr>
              <a:t>In a RESTful API, each resource is identified by a unique URL or endpoint, and can be accessed using standard HTTP methods such as GET, POST, PUT, DELETE, etc. </a:t>
            </a:r>
          </a:p>
          <a:p>
            <a:pPr marL="568325" lvl="0" indent="-457200" algn="l" rtl="0">
              <a:lnSpc>
                <a:spcPct val="115000"/>
              </a:lnSpc>
              <a:spcBef>
                <a:spcPts val="1100"/>
              </a:spcBef>
              <a:spcAft>
                <a:spcPts val="0"/>
              </a:spcAft>
              <a:buClr>
                <a:srgbClr val="434343"/>
              </a:buClr>
              <a:buSzPts val="1850"/>
              <a:buFont typeface="Arial" panose="020B0604020202020204" pitchFamily="34" charset="0"/>
              <a:buChar char="•"/>
            </a:pPr>
            <a:r>
              <a:rPr lang="en-US" sz="2400" b="0" i="0" dirty="0">
                <a:solidFill>
                  <a:srgbClr val="374151"/>
                </a:solidFill>
                <a:effectLst/>
                <a:latin typeface="Söhne"/>
              </a:rPr>
              <a:t>The data is usually sent and received in JSON or XML format, making it easy for different systems to communicate with each other.</a:t>
            </a:r>
            <a:endParaRPr sz="2400" dirty="0"/>
          </a:p>
        </p:txBody>
      </p:sp>
      <p:pic>
        <p:nvPicPr>
          <p:cNvPr id="2" name="Picture 1">
            <a:extLst>
              <a:ext uri="{FF2B5EF4-FFF2-40B4-BE49-F238E27FC236}">
                <a16:creationId xmlns:a16="http://schemas.microsoft.com/office/drawing/2014/main" id="{30538D80-22C7-322F-59BD-F3AC953C200A}"/>
              </a:ext>
            </a:extLst>
          </p:cNvPr>
          <p:cNvPicPr>
            <a:picLocks noChangeAspect="1"/>
          </p:cNvPicPr>
          <p:nvPr/>
        </p:nvPicPr>
        <p:blipFill>
          <a:blip r:embed="rId3"/>
          <a:stretch>
            <a:fillRect/>
          </a:stretch>
        </p:blipFill>
        <p:spPr>
          <a:xfrm>
            <a:off x="5514832" y="3344625"/>
            <a:ext cx="2569296" cy="1654405"/>
          </a:xfrm>
          <a:prstGeom prst="rect">
            <a:avLst/>
          </a:prstGeom>
        </p:spPr>
      </p:pic>
    </p:spTree>
    <p:extLst>
      <p:ext uri="{BB962C8B-B14F-4D97-AF65-F5344CB8AC3E}">
        <p14:creationId xmlns:p14="http://schemas.microsoft.com/office/powerpoint/2010/main" val="291625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311700" y="1208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Roboto"/>
                <a:ea typeface="Roboto"/>
                <a:cs typeface="Roboto"/>
                <a:sym typeface="Roboto"/>
              </a:rPr>
              <a:t>REST API Examples</a:t>
            </a:r>
            <a:endParaRPr sz="3000" b="1" dirty="0">
              <a:latin typeface="Roboto"/>
              <a:ea typeface="Roboto"/>
              <a:cs typeface="Roboto"/>
              <a:sym typeface="Roboto"/>
            </a:endParaRPr>
          </a:p>
        </p:txBody>
      </p:sp>
      <p:pic>
        <p:nvPicPr>
          <p:cNvPr id="1026" name="Picture 2" descr="What is REST API | PHPenthusiast">
            <a:extLst>
              <a:ext uri="{FF2B5EF4-FFF2-40B4-BE49-F238E27FC236}">
                <a16:creationId xmlns:a16="http://schemas.microsoft.com/office/drawing/2014/main" id="{D523B043-F01E-496A-7E15-C03A5B3BF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54" y="1355292"/>
            <a:ext cx="6913418" cy="278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6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311700" y="140400"/>
            <a:ext cx="402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Roboto"/>
                <a:ea typeface="Roboto"/>
                <a:cs typeface="Roboto"/>
                <a:sym typeface="Roboto"/>
              </a:rPr>
              <a:t>JSON</a:t>
            </a:r>
            <a:endParaRPr sz="3000" b="1">
              <a:latin typeface="Roboto"/>
              <a:ea typeface="Roboto"/>
              <a:cs typeface="Roboto"/>
              <a:sym typeface="Roboto"/>
            </a:endParaRPr>
          </a:p>
        </p:txBody>
      </p:sp>
      <p:sp>
        <p:nvSpPr>
          <p:cNvPr id="266" name="Google Shape;266;p36"/>
          <p:cNvSpPr txBox="1">
            <a:spLocks noGrp="1"/>
          </p:cNvSpPr>
          <p:nvPr>
            <p:ph type="body" idx="1"/>
          </p:nvPr>
        </p:nvSpPr>
        <p:spPr>
          <a:xfrm>
            <a:off x="311700" y="755400"/>
            <a:ext cx="4659600" cy="41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JSON (JavaScript Object Notation) is a messaging format that is commonly used by </a:t>
            </a:r>
            <a:r>
              <a:rPr lang="en" sz="1500" b="1" dirty="0"/>
              <a:t>RESTful </a:t>
            </a:r>
            <a:r>
              <a:rPr lang="en" sz="1500" dirty="0"/>
              <a:t>Web Services.  </a:t>
            </a:r>
            <a:endParaRPr sz="1500" dirty="0"/>
          </a:p>
          <a:p>
            <a:pPr marL="0" lvl="0" indent="0" algn="l" rtl="0">
              <a:spcBef>
                <a:spcPts val="1600"/>
              </a:spcBef>
              <a:spcAft>
                <a:spcPts val="0"/>
              </a:spcAft>
              <a:buNone/>
            </a:pPr>
            <a:r>
              <a:rPr lang="en" sz="1500" dirty="0"/>
              <a:t>JSON uses </a:t>
            </a:r>
            <a:r>
              <a:rPr lang="en" sz="1500" dirty="0">
                <a:solidFill>
                  <a:srgbClr val="0000FF"/>
                </a:solidFill>
              </a:rPr>
              <a:t>key</a:t>
            </a:r>
            <a:r>
              <a:rPr lang="en" sz="1500" dirty="0"/>
              <a:t>/</a:t>
            </a:r>
            <a:r>
              <a:rPr lang="en" sz="1500" dirty="0">
                <a:solidFill>
                  <a:srgbClr val="9900FF"/>
                </a:solidFill>
              </a:rPr>
              <a:t>value</a:t>
            </a:r>
            <a:r>
              <a:rPr lang="en" sz="1500" dirty="0"/>
              <a:t> pairs to represent objects.  </a:t>
            </a:r>
            <a:endParaRPr sz="1500" dirty="0"/>
          </a:p>
          <a:p>
            <a:pPr marL="0" lvl="0" indent="0" algn="l" rtl="0">
              <a:spcBef>
                <a:spcPts val="1600"/>
              </a:spcBef>
              <a:spcAft>
                <a:spcPts val="0"/>
              </a:spcAft>
              <a:buNone/>
            </a:pPr>
            <a:r>
              <a:rPr lang="en" sz="1500" dirty="0"/>
              <a:t>Objects are identified by</a:t>
            </a:r>
            <a:r>
              <a:rPr lang="en" sz="1500" b="1" dirty="0">
                <a:solidFill>
                  <a:srgbClr val="980000"/>
                </a:solidFill>
              </a:rPr>
              <a:t> { }</a:t>
            </a:r>
            <a:r>
              <a:rPr lang="en" sz="1500" dirty="0"/>
              <a:t>, Arrays by</a:t>
            </a:r>
            <a:r>
              <a:rPr lang="en" sz="1500" b="1" dirty="0">
                <a:solidFill>
                  <a:srgbClr val="FF0000"/>
                </a:solidFill>
              </a:rPr>
              <a:t> </a:t>
            </a:r>
            <a:r>
              <a:rPr lang="en" sz="1500" b="1" dirty="0">
                <a:solidFill>
                  <a:srgbClr val="FF9900"/>
                </a:solidFill>
              </a:rPr>
              <a:t>[ ]</a:t>
            </a:r>
            <a:endParaRPr sz="1500" b="1" dirty="0">
              <a:solidFill>
                <a:srgbClr val="FF9900"/>
              </a:solidFill>
            </a:endParaRPr>
          </a:p>
          <a:p>
            <a:pPr marL="0" lvl="0" indent="0" algn="l" rtl="0">
              <a:spcBef>
                <a:spcPts val="1600"/>
              </a:spcBef>
              <a:spcAft>
                <a:spcPts val="0"/>
              </a:spcAft>
              <a:buNone/>
            </a:pPr>
            <a:r>
              <a:rPr lang="en" sz="1500" dirty="0"/>
              <a:t>Objects have </a:t>
            </a:r>
            <a:r>
              <a:rPr lang="en" sz="1500" b="1" dirty="0">
                <a:solidFill>
                  <a:srgbClr val="0000FF"/>
                </a:solidFill>
              </a:rPr>
              <a:t>properties </a:t>
            </a:r>
            <a:r>
              <a:rPr lang="en" sz="1500" dirty="0"/>
              <a:t>and </a:t>
            </a:r>
            <a:r>
              <a:rPr lang="en" sz="1500" b="1" dirty="0">
                <a:solidFill>
                  <a:srgbClr val="9900FF"/>
                </a:solidFill>
              </a:rPr>
              <a:t>values </a:t>
            </a:r>
            <a:r>
              <a:rPr lang="en" sz="1500" dirty="0"/>
              <a:t>separated by a </a:t>
            </a:r>
            <a:r>
              <a:rPr lang="en" sz="1500" b="1" dirty="0">
                <a:solidFill>
                  <a:srgbClr val="38761D"/>
                </a:solidFill>
              </a:rPr>
              <a:t>colon</a:t>
            </a:r>
            <a:r>
              <a:rPr lang="en" sz="1500" dirty="0"/>
              <a:t>.   The property names are Strings in double quotes.  The value can be a number, String (with double quotes), Array, or Object.  	</a:t>
            </a:r>
            <a:endParaRPr sz="1500" dirty="0"/>
          </a:p>
          <a:p>
            <a:pPr marL="0" lvl="0" indent="0" algn="l" rtl="0">
              <a:spcBef>
                <a:spcPts val="1600"/>
              </a:spcBef>
              <a:spcAft>
                <a:spcPts val="1600"/>
              </a:spcAft>
              <a:buNone/>
            </a:pPr>
            <a:r>
              <a:rPr lang="en" sz="1500" dirty="0"/>
              <a:t>Each property/value pair, object, or array is separated by a </a:t>
            </a:r>
            <a:r>
              <a:rPr lang="en" sz="1500" b="1" dirty="0">
                <a:solidFill>
                  <a:srgbClr val="FF0000"/>
                </a:solidFill>
              </a:rPr>
              <a:t>comma</a:t>
            </a:r>
            <a:r>
              <a:rPr lang="en" sz="1500" dirty="0"/>
              <a:t>.</a:t>
            </a:r>
            <a:endParaRPr sz="1500" dirty="0"/>
          </a:p>
        </p:txBody>
      </p:sp>
      <p:sp>
        <p:nvSpPr>
          <p:cNvPr id="267" name="Google Shape;267;p36"/>
          <p:cNvSpPr txBox="1"/>
          <p:nvPr/>
        </p:nvSpPr>
        <p:spPr>
          <a:xfrm>
            <a:off x="5041500" y="140400"/>
            <a:ext cx="3958800" cy="48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980000"/>
                </a:solidFill>
              </a:rPr>
              <a:t>{</a:t>
            </a:r>
            <a:endParaRPr sz="1200" b="1" dirty="0">
              <a:solidFill>
                <a:srgbClr val="980000"/>
              </a:solidFill>
            </a:endParaRPr>
          </a:p>
          <a:p>
            <a:pPr marL="0" lvl="0" indent="0" algn="l" rtl="0">
              <a:lnSpc>
                <a:spcPct val="135714"/>
              </a:lnSpc>
              <a:spcBef>
                <a:spcPts val="0"/>
              </a:spcBef>
              <a:spcAft>
                <a:spcPts val="0"/>
              </a:spcAft>
              <a:buNone/>
            </a:pPr>
            <a:r>
              <a:rPr lang="en" sz="1000" b="1" dirty="0">
                <a:solidFill>
                  <a:srgbClr val="0000FF"/>
                </a:solidFill>
                <a:latin typeface="Courier New"/>
                <a:ea typeface="Courier New"/>
                <a:cs typeface="Courier New"/>
                <a:sym typeface="Courier New"/>
              </a:rPr>
              <a:t>  "reviews"</a:t>
            </a:r>
            <a:r>
              <a:rPr lang="en" sz="1200" b="1" dirty="0">
                <a:solidFill>
                  <a:srgbClr val="38761D"/>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200" b="1" dirty="0">
                <a:solidFill>
                  <a:srgbClr val="FF9900"/>
                </a:solidFill>
                <a:latin typeface="Courier New"/>
                <a:ea typeface="Courier New"/>
                <a:cs typeface="Courier New"/>
                <a:sym typeface="Courier New"/>
              </a:rPr>
              <a:t>[</a:t>
            </a:r>
            <a:endParaRPr sz="1200" b="1" dirty="0">
              <a:solidFill>
                <a:srgbClr val="FF99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200" b="1" dirty="0">
                <a:solidFill>
                  <a:srgbClr val="980000"/>
                </a:solidFill>
                <a:latin typeface="Courier New"/>
                <a:ea typeface="Courier New"/>
                <a:cs typeface="Courier New"/>
                <a:sym typeface="Courier New"/>
              </a:rPr>
              <a:t>{</a:t>
            </a:r>
            <a:endParaRPr sz="1200" b="1" dirty="0">
              <a:solidFill>
                <a:srgbClr val="98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"hotelID"</a:t>
            </a:r>
            <a:r>
              <a:rPr lang="en" sz="1200" b="1" dirty="0">
                <a:solidFill>
                  <a:srgbClr val="38761D"/>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1</a:t>
            </a:r>
            <a:r>
              <a:rPr lang="en" sz="1200" b="1" dirty="0">
                <a:solidFill>
                  <a:srgbClr val="FF0000"/>
                </a:solidFill>
                <a:latin typeface="Courier New"/>
                <a:ea typeface="Courier New"/>
                <a:cs typeface="Courier New"/>
                <a:sym typeface="Courier New"/>
              </a:rPr>
              <a:t>,</a:t>
            </a:r>
            <a:endParaRPr sz="1200" b="1" dirty="0">
              <a:solidFill>
                <a:srgbClr val="FF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"title"</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"What a great hotel!"</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"review"</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"I thought this was a really great hotel and would stay again!"</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"author"</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"John Smith"</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"stars"</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4</a:t>
            </a:r>
            <a:endParaRPr sz="1000" b="1" dirty="0">
              <a:solidFill>
                <a:srgbClr val="9900FF"/>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200" b="1" dirty="0">
                <a:solidFill>
                  <a:srgbClr val="980000"/>
                </a:solidFill>
                <a:latin typeface="Courier New"/>
                <a:ea typeface="Courier New"/>
                <a:cs typeface="Courier New"/>
                <a:sym typeface="Courier New"/>
              </a:rPr>
              <a:t>}</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200" b="1" dirty="0">
                <a:solidFill>
                  <a:srgbClr val="980000"/>
                </a:solidFill>
                <a:latin typeface="Courier New"/>
                <a:ea typeface="Courier New"/>
                <a:cs typeface="Courier New"/>
                <a:sym typeface="Courier New"/>
              </a:rPr>
              <a:t>{</a:t>
            </a:r>
            <a:endParaRPr sz="1200" b="1" dirty="0">
              <a:solidFill>
                <a:srgbClr val="98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"hotelID"</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1</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"title"</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"Peaceful night sleep"</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"review"</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"I had a really good night sleep and would stay again"</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"author"</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"Kerry Gold"</a:t>
            </a:r>
            <a:r>
              <a:rPr lang="en" sz="1200" b="1" dirty="0">
                <a:solidFill>
                  <a:srgbClr val="FF0000"/>
                </a:solidFill>
                <a:latin typeface="Courier New"/>
                <a:ea typeface="Courier New"/>
                <a:cs typeface="Courier New"/>
                <a:sym typeface="Courier New"/>
              </a:rPr>
              <a:t>,</a:t>
            </a:r>
            <a:endParaRPr sz="1000" b="1" dirty="0">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000" b="1" dirty="0">
                <a:solidFill>
                  <a:srgbClr val="0000FF"/>
                </a:solidFill>
                <a:latin typeface="Courier New"/>
                <a:ea typeface="Courier New"/>
                <a:cs typeface="Courier New"/>
                <a:sym typeface="Courier New"/>
              </a:rPr>
              <a:t>"stars"</a:t>
            </a:r>
            <a:r>
              <a:rPr lang="en" sz="1200" b="1" dirty="0">
                <a:solidFill>
                  <a:srgbClr val="274E13"/>
                </a:solidFill>
                <a:latin typeface="Courier New"/>
                <a:ea typeface="Courier New"/>
                <a:cs typeface="Courier New"/>
                <a:sym typeface="Courier New"/>
              </a:rPr>
              <a:t>:</a:t>
            </a:r>
            <a:r>
              <a:rPr lang="en" sz="1000" b="1" dirty="0">
                <a:latin typeface="Courier New"/>
                <a:ea typeface="Courier New"/>
                <a:cs typeface="Courier New"/>
                <a:sym typeface="Courier New"/>
              </a:rPr>
              <a:t> </a:t>
            </a:r>
            <a:r>
              <a:rPr lang="en" sz="1000" b="1" dirty="0">
                <a:solidFill>
                  <a:srgbClr val="9900FF"/>
                </a:solidFill>
                <a:latin typeface="Courier New"/>
                <a:ea typeface="Courier New"/>
                <a:cs typeface="Courier New"/>
                <a:sym typeface="Courier New"/>
              </a:rPr>
              <a:t>3</a:t>
            </a:r>
            <a:endParaRPr sz="1000" b="1" dirty="0">
              <a:solidFill>
                <a:srgbClr val="9900FF"/>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 sz="1000" b="1" dirty="0">
                <a:latin typeface="Courier New"/>
                <a:ea typeface="Courier New"/>
                <a:cs typeface="Courier New"/>
                <a:sym typeface="Courier New"/>
              </a:rPr>
              <a:t>    </a:t>
            </a:r>
            <a:r>
              <a:rPr lang="en" sz="1200" b="1" dirty="0">
                <a:solidFill>
                  <a:srgbClr val="980000"/>
                </a:solidFill>
                <a:latin typeface="Courier New"/>
                <a:ea typeface="Courier New"/>
                <a:cs typeface="Courier New"/>
                <a:sym typeface="Courier New"/>
              </a:rPr>
              <a:t>}</a:t>
            </a:r>
            <a:endParaRPr sz="1200" b="1" dirty="0">
              <a:solidFill>
                <a:srgbClr val="980000"/>
              </a:solidFill>
              <a:latin typeface="Courier New"/>
              <a:ea typeface="Courier New"/>
              <a:cs typeface="Courier New"/>
              <a:sym typeface="Courier New"/>
            </a:endParaRPr>
          </a:p>
          <a:p>
            <a:pPr marL="0" lvl="0" indent="0" algn="l" rtl="0">
              <a:spcBef>
                <a:spcPts val="0"/>
              </a:spcBef>
              <a:spcAft>
                <a:spcPts val="0"/>
              </a:spcAft>
              <a:buNone/>
            </a:pPr>
            <a:r>
              <a:rPr lang="en" sz="1000" b="1" dirty="0"/>
              <a:t>  </a:t>
            </a:r>
            <a:r>
              <a:rPr lang="en" sz="1200" b="1" dirty="0">
                <a:solidFill>
                  <a:srgbClr val="FF9900"/>
                </a:solidFill>
              </a:rPr>
              <a:t> ]</a:t>
            </a:r>
            <a:endParaRPr sz="1200" b="1" dirty="0">
              <a:solidFill>
                <a:srgbClr val="FF9900"/>
              </a:solidFill>
            </a:endParaRPr>
          </a:p>
          <a:p>
            <a:pPr marL="0" lvl="0" indent="0" algn="l" rtl="0">
              <a:spcBef>
                <a:spcPts val="0"/>
              </a:spcBef>
              <a:spcAft>
                <a:spcPts val="0"/>
              </a:spcAft>
              <a:buNone/>
            </a:pPr>
            <a:r>
              <a:rPr lang="en" sz="1200" b="1" dirty="0">
                <a:solidFill>
                  <a:srgbClr val="980000"/>
                </a:solidFill>
              </a:rPr>
              <a:t>}</a:t>
            </a:r>
            <a:endParaRPr sz="1200" b="1" dirty="0">
              <a:solidFill>
                <a:srgbClr val="98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a:spLocks noGrp="1"/>
          </p:cNvSpPr>
          <p:nvPr>
            <p:ph type="title"/>
          </p:nvPr>
        </p:nvSpPr>
        <p:spPr>
          <a:xfrm>
            <a:off x="311700" y="189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0000"/>
                </a:solidFill>
                <a:latin typeface="Roboto"/>
                <a:ea typeface="Roboto"/>
                <a:cs typeface="Roboto"/>
                <a:sym typeface="Roboto"/>
              </a:rPr>
              <a:t>Calling a Web Service Using Java - Client</a:t>
            </a:r>
            <a:endParaRPr sz="3000" b="1" dirty="0">
              <a:solidFill>
                <a:srgbClr val="FF0000"/>
              </a:solidFill>
              <a:latin typeface="Roboto"/>
              <a:ea typeface="Roboto"/>
              <a:cs typeface="Roboto"/>
              <a:sym typeface="Roboto"/>
            </a:endParaRPr>
          </a:p>
        </p:txBody>
      </p:sp>
      <p:sp>
        <p:nvSpPr>
          <p:cNvPr id="279" name="Google Shape;279;p38"/>
          <p:cNvSpPr txBox="1">
            <a:spLocks noGrp="1"/>
          </p:cNvSpPr>
          <p:nvPr>
            <p:ph type="body" idx="1"/>
          </p:nvPr>
        </p:nvSpPr>
        <p:spPr>
          <a:xfrm>
            <a:off x="197850" y="913750"/>
            <a:ext cx="8860800" cy="22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Sp</a:t>
            </a:r>
            <a:r>
              <a:rPr lang="en" sz="1700" dirty="0">
                <a:solidFill>
                  <a:srgbClr val="222222"/>
                </a:solidFill>
                <a:highlight>
                  <a:srgbClr val="FFFFFF"/>
                </a:highlight>
                <a:latin typeface="Roboto"/>
                <a:ea typeface="Roboto"/>
                <a:cs typeface="Roboto"/>
                <a:sym typeface="Roboto"/>
              </a:rPr>
              <a:t>ring Boot provides the </a:t>
            </a:r>
            <a:r>
              <a:rPr lang="en" sz="1900" b="1" dirty="0">
                <a:solidFill>
                  <a:srgbClr val="222222"/>
                </a:solidFill>
                <a:highlight>
                  <a:srgbClr val="FFFFFF"/>
                </a:highlight>
                <a:latin typeface="Roboto"/>
                <a:ea typeface="Roboto"/>
                <a:cs typeface="Roboto"/>
                <a:sym typeface="Roboto"/>
              </a:rPr>
              <a:t>RestTemplate</a:t>
            </a:r>
            <a:r>
              <a:rPr lang="en" sz="1700" dirty="0">
                <a:solidFill>
                  <a:srgbClr val="222222"/>
                </a:solidFill>
                <a:highlight>
                  <a:srgbClr val="FFFFFF"/>
                </a:highlight>
                <a:latin typeface="Roboto"/>
                <a:ea typeface="Roboto"/>
                <a:cs typeface="Roboto"/>
                <a:sym typeface="Roboto"/>
              </a:rPr>
              <a:t>, which is a Java based client for calling RESTful Web Services.</a:t>
            </a:r>
            <a:endParaRPr sz="17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7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 b="1" dirty="0">
                <a:solidFill>
                  <a:srgbClr val="222222"/>
                </a:solidFill>
                <a:highlight>
                  <a:srgbClr val="FFFFFF"/>
                </a:highlight>
                <a:latin typeface="Roboto"/>
                <a:ea typeface="Roboto"/>
                <a:cs typeface="Roboto"/>
                <a:sym typeface="Roboto"/>
              </a:rPr>
              <a:t>Endpoint</a:t>
            </a:r>
            <a:r>
              <a:rPr lang="en" sz="1700" b="1" dirty="0">
                <a:solidFill>
                  <a:srgbClr val="222222"/>
                </a:solidFill>
                <a:highlight>
                  <a:srgbClr val="FFFFFF"/>
                </a:highlight>
                <a:latin typeface="Roboto"/>
                <a:ea typeface="Roboto"/>
                <a:cs typeface="Roboto"/>
                <a:sym typeface="Roboto"/>
              </a:rPr>
              <a:t> </a:t>
            </a:r>
            <a:r>
              <a:rPr lang="en" sz="1700" dirty="0">
                <a:solidFill>
                  <a:srgbClr val="222222"/>
                </a:solidFill>
                <a:highlight>
                  <a:srgbClr val="FFFFFF"/>
                </a:highlight>
                <a:latin typeface="Roboto"/>
                <a:ea typeface="Roboto"/>
                <a:cs typeface="Roboto"/>
                <a:sym typeface="Roboto"/>
              </a:rPr>
              <a:t>- a URL that points to a Web Service.  </a:t>
            </a:r>
            <a:endParaRPr sz="17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7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 sz="1700" dirty="0">
                <a:solidFill>
                  <a:srgbClr val="222222"/>
                </a:solidFill>
                <a:highlight>
                  <a:srgbClr val="FFFFFF"/>
                </a:highlight>
                <a:latin typeface="Roboto"/>
                <a:ea typeface="Roboto"/>
                <a:cs typeface="Roboto"/>
                <a:sym typeface="Roboto"/>
              </a:rPr>
              <a:t>To access a web service with RestTemplate, we must provide it the API endpoint:  </a:t>
            </a:r>
            <a:r>
              <a:rPr lang="en" sz="1550" dirty="0">
                <a:solidFill>
                  <a:srgbClr val="000000"/>
                </a:solidFill>
                <a:latin typeface="Courier New"/>
                <a:ea typeface="Courier New"/>
                <a:cs typeface="Courier New"/>
                <a:sym typeface="Courier New"/>
              </a:rPr>
              <a:t>http://localhost:3000/hotels </a:t>
            </a:r>
            <a:endParaRPr sz="1700" dirty="0">
              <a:solidFill>
                <a:srgbClr val="000000"/>
              </a:solidFill>
              <a:latin typeface="Roboto"/>
              <a:ea typeface="Roboto"/>
              <a:cs typeface="Roboto"/>
              <a:sym typeface="Roboto"/>
            </a:endParaRPr>
          </a:p>
          <a:p>
            <a:pPr marL="457200" lvl="0" indent="457200" algn="l" rtl="0">
              <a:spcBef>
                <a:spcPts val="0"/>
              </a:spcBef>
              <a:spcAft>
                <a:spcPts val="0"/>
              </a:spcAft>
              <a:buNone/>
            </a:pPr>
            <a:r>
              <a:rPr lang="en" sz="1400" dirty="0">
                <a:solidFill>
                  <a:srgbClr val="222222"/>
                </a:solidFill>
                <a:highlight>
                  <a:srgbClr val="FFFFFF"/>
                </a:highlight>
                <a:latin typeface="Roboto"/>
                <a:ea typeface="Roboto"/>
                <a:cs typeface="Roboto"/>
                <a:sym typeface="Roboto"/>
              </a:rPr>
              <a:t> </a:t>
            </a:r>
            <a:endParaRPr sz="14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sp>
        <p:nvSpPr>
          <p:cNvPr id="280" name="Google Shape;280;p38"/>
          <p:cNvSpPr txBox="1"/>
          <p:nvPr/>
        </p:nvSpPr>
        <p:spPr>
          <a:xfrm>
            <a:off x="425550" y="3276650"/>
            <a:ext cx="8292900" cy="16494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dirty="0">
                <a:solidFill>
                  <a:srgbClr val="0000FF"/>
                </a:solidFill>
                <a:latin typeface="Roboto"/>
                <a:ea typeface="Roboto"/>
                <a:cs typeface="Roboto"/>
                <a:sym typeface="Roboto"/>
              </a:rPr>
              <a:t>String response</a:t>
            </a:r>
            <a:r>
              <a:rPr lang="en" sz="1500" b="1" dirty="0">
                <a:solidFill>
                  <a:srgbClr val="222222"/>
                </a:solidFill>
                <a:latin typeface="Roboto"/>
                <a:ea typeface="Roboto"/>
                <a:cs typeface="Roboto"/>
                <a:sym typeface="Roboto"/>
              </a:rPr>
              <a:t> = restTemplate.</a:t>
            </a:r>
            <a:r>
              <a:rPr lang="en" sz="1500" b="1" dirty="0">
                <a:solidFill>
                  <a:srgbClr val="9900FF"/>
                </a:solidFill>
                <a:latin typeface="Roboto"/>
                <a:ea typeface="Roboto"/>
                <a:cs typeface="Roboto"/>
                <a:sym typeface="Roboto"/>
              </a:rPr>
              <a:t>getForObject</a:t>
            </a:r>
            <a:r>
              <a:rPr lang="en" sz="1500" b="1" dirty="0">
                <a:solidFill>
                  <a:srgbClr val="222222"/>
                </a:solidFill>
                <a:latin typeface="Roboto"/>
                <a:ea typeface="Roboto"/>
                <a:cs typeface="Roboto"/>
                <a:sym typeface="Roboto"/>
              </a:rPr>
              <a:t>(</a:t>
            </a:r>
            <a:r>
              <a:rPr lang="en" sz="1500" b="1" dirty="0">
                <a:solidFill>
                  <a:srgbClr val="980000"/>
                </a:solidFill>
                <a:latin typeface="Roboto"/>
                <a:ea typeface="Roboto"/>
                <a:cs typeface="Roboto"/>
                <a:sym typeface="Roboto"/>
              </a:rPr>
              <a:t>endpointUrl</a:t>
            </a:r>
            <a:r>
              <a:rPr lang="en" sz="1500" b="1" dirty="0">
                <a:solidFill>
                  <a:srgbClr val="222222"/>
                </a:solidFill>
                <a:latin typeface="Roboto"/>
                <a:ea typeface="Roboto"/>
                <a:cs typeface="Roboto"/>
                <a:sym typeface="Roboto"/>
              </a:rPr>
              <a:t>, </a:t>
            </a:r>
            <a:r>
              <a:rPr lang="en" sz="1500" b="1" dirty="0">
                <a:solidFill>
                  <a:srgbClr val="4A86E8"/>
                </a:solidFill>
                <a:latin typeface="Roboto"/>
                <a:ea typeface="Roboto"/>
                <a:cs typeface="Roboto"/>
                <a:sym typeface="Roboto"/>
              </a:rPr>
              <a:t>String.class</a:t>
            </a:r>
            <a:r>
              <a:rPr lang="en" sz="1500" b="1" dirty="0">
                <a:solidFill>
                  <a:srgbClr val="222222"/>
                </a:solidFill>
                <a:latin typeface="Roboto"/>
                <a:ea typeface="Roboto"/>
                <a:cs typeface="Roboto"/>
                <a:sym typeface="Roboto"/>
              </a:rPr>
              <a:t>);</a:t>
            </a:r>
            <a:endParaRPr sz="1500" b="1" dirty="0">
              <a:solidFill>
                <a:srgbClr val="222222"/>
              </a:solidFill>
              <a:latin typeface="Roboto"/>
              <a:ea typeface="Roboto"/>
              <a:cs typeface="Roboto"/>
              <a:sym typeface="Roboto"/>
            </a:endParaRPr>
          </a:p>
          <a:p>
            <a:pPr marL="0" lvl="0" indent="0" algn="l" rtl="0">
              <a:lnSpc>
                <a:spcPct val="115000"/>
              </a:lnSpc>
              <a:spcBef>
                <a:spcPts val="0"/>
              </a:spcBef>
              <a:spcAft>
                <a:spcPts val="0"/>
              </a:spcAft>
              <a:buNone/>
            </a:pPr>
            <a:br>
              <a:rPr lang="en" dirty="0">
                <a:solidFill>
                  <a:srgbClr val="222222"/>
                </a:solidFill>
                <a:latin typeface="Roboto"/>
                <a:ea typeface="Roboto"/>
                <a:cs typeface="Roboto"/>
                <a:sym typeface="Roboto"/>
              </a:rPr>
            </a:br>
            <a:r>
              <a:rPr lang="en" b="1" dirty="0">
                <a:solidFill>
                  <a:srgbClr val="9900FF"/>
                </a:solidFill>
                <a:latin typeface="Roboto"/>
                <a:ea typeface="Roboto"/>
                <a:cs typeface="Roboto"/>
                <a:sym typeface="Roboto"/>
              </a:rPr>
              <a:t>getForObject()</a:t>
            </a:r>
            <a:r>
              <a:rPr lang="en" dirty="0">
                <a:solidFill>
                  <a:srgbClr val="9900FF"/>
                </a:solidFill>
                <a:latin typeface="Roboto"/>
                <a:ea typeface="Roboto"/>
                <a:cs typeface="Roboto"/>
                <a:sym typeface="Roboto"/>
              </a:rPr>
              <a:t> </a:t>
            </a:r>
            <a:r>
              <a:rPr lang="en" dirty="0">
                <a:latin typeface="Roboto"/>
                <a:ea typeface="Roboto"/>
                <a:cs typeface="Roboto"/>
                <a:sym typeface="Roboto"/>
              </a:rPr>
              <a:t>- method that retrieves a JSON response and converts it to an object</a:t>
            </a:r>
            <a:r>
              <a:rPr lang="en" dirty="0">
                <a:solidFill>
                  <a:srgbClr val="9900FF"/>
                </a:solidFill>
                <a:latin typeface="Roboto"/>
                <a:ea typeface="Roboto"/>
                <a:cs typeface="Roboto"/>
                <a:sym typeface="Roboto"/>
              </a:rPr>
              <a:t>.  </a:t>
            </a:r>
            <a:endParaRPr dirty="0">
              <a:solidFill>
                <a:srgbClr val="222222"/>
              </a:solidFill>
              <a:latin typeface="Roboto"/>
              <a:ea typeface="Roboto"/>
              <a:cs typeface="Roboto"/>
              <a:sym typeface="Roboto"/>
            </a:endParaRPr>
          </a:p>
          <a:p>
            <a:pPr marL="0" lvl="0" indent="0" algn="l" rtl="0">
              <a:lnSpc>
                <a:spcPct val="115000"/>
              </a:lnSpc>
              <a:spcBef>
                <a:spcPts val="0"/>
              </a:spcBef>
              <a:spcAft>
                <a:spcPts val="0"/>
              </a:spcAft>
              <a:buNone/>
            </a:pPr>
            <a:r>
              <a:rPr lang="en" b="1" dirty="0">
                <a:solidFill>
                  <a:srgbClr val="0000FF"/>
                </a:solidFill>
                <a:latin typeface="Roboto"/>
                <a:ea typeface="Roboto"/>
                <a:cs typeface="Roboto"/>
                <a:sym typeface="Roboto"/>
              </a:rPr>
              <a:t>String response</a:t>
            </a:r>
            <a:r>
              <a:rPr lang="en" dirty="0">
                <a:solidFill>
                  <a:srgbClr val="0000FF"/>
                </a:solidFill>
                <a:latin typeface="Roboto"/>
                <a:ea typeface="Roboto"/>
                <a:cs typeface="Roboto"/>
                <a:sym typeface="Roboto"/>
              </a:rPr>
              <a:t> - </a:t>
            </a:r>
            <a:r>
              <a:rPr lang="en" dirty="0">
                <a:solidFill>
                  <a:srgbClr val="222222"/>
                </a:solidFill>
                <a:latin typeface="Roboto"/>
                <a:ea typeface="Roboto"/>
                <a:cs typeface="Roboto"/>
                <a:sym typeface="Roboto"/>
              </a:rPr>
              <a:t>Variable to hold the response.  </a:t>
            </a:r>
            <a:endParaRPr dirty="0">
              <a:solidFill>
                <a:srgbClr val="222222"/>
              </a:solidFill>
              <a:latin typeface="Roboto"/>
              <a:ea typeface="Roboto"/>
              <a:cs typeface="Roboto"/>
              <a:sym typeface="Roboto"/>
            </a:endParaRPr>
          </a:p>
          <a:p>
            <a:pPr marL="0" lvl="0" indent="0" algn="l" rtl="0">
              <a:lnSpc>
                <a:spcPct val="115000"/>
              </a:lnSpc>
              <a:spcBef>
                <a:spcPts val="0"/>
              </a:spcBef>
              <a:spcAft>
                <a:spcPts val="0"/>
              </a:spcAft>
              <a:buNone/>
            </a:pPr>
            <a:r>
              <a:rPr lang="en" sz="1500" b="1" dirty="0">
                <a:solidFill>
                  <a:srgbClr val="980000"/>
                </a:solidFill>
                <a:latin typeface="Roboto"/>
                <a:ea typeface="Roboto"/>
                <a:cs typeface="Roboto"/>
                <a:sym typeface="Roboto"/>
              </a:rPr>
              <a:t>endpointUrl </a:t>
            </a:r>
            <a:r>
              <a:rPr lang="en" sz="1500" dirty="0">
                <a:solidFill>
                  <a:srgbClr val="980000"/>
                </a:solidFill>
                <a:latin typeface="Roboto"/>
                <a:ea typeface="Roboto"/>
                <a:cs typeface="Roboto"/>
                <a:sym typeface="Roboto"/>
              </a:rPr>
              <a:t>- </a:t>
            </a:r>
            <a:r>
              <a:rPr lang="en" sz="1500" dirty="0">
                <a:latin typeface="Roboto"/>
                <a:ea typeface="Roboto"/>
                <a:cs typeface="Roboto"/>
                <a:sym typeface="Roboto"/>
              </a:rPr>
              <a:t>the URL of the endpoint to make the request.</a:t>
            </a:r>
            <a:endParaRPr dirty="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500" b="1" dirty="0">
                <a:solidFill>
                  <a:srgbClr val="4A86E8"/>
                </a:solidFill>
                <a:latin typeface="Roboto"/>
                <a:ea typeface="Roboto"/>
                <a:cs typeface="Roboto"/>
                <a:sym typeface="Roboto"/>
              </a:rPr>
              <a:t>String.class - </a:t>
            </a:r>
            <a:r>
              <a:rPr lang="en" dirty="0">
                <a:solidFill>
                  <a:srgbClr val="222222"/>
                </a:solidFill>
                <a:latin typeface="Roboto"/>
                <a:ea typeface="Roboto"/>
                <a:cs typeface="Roboto"/>
                <a:sym typeface="Roboto"/>
              </a:rPr>
              <a:t>The Data Type of the Object to return.  This should match the variable that will hold it.  </a:t>
            </a:r>
            <a:endParaRPr dirty="0">
              <a:solidFill>
                <a:srgbClr val="22222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272200" y="178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a:ea typeface="Roboto"/>
                <a:cs typeface="Roboto"/>
                <a:sym typeface="Roboto"/>
              </a:rPr>
              <a:t>Parameters in Endpoints</a:t>
            </a:r>
            <a:endParaRPr sz="3000" b="1">
              <a:latin typeface="Roboto"/>
              <a:ea typeface="Roboto"/>
              <a:cs typeface="Roboto"/>
              <a:sym typeface="Roboto"/>
            </a:endParaRPr>
          </a:p>
        </p:txBody>
      </p:sp>
      <p:sp>
        <p:nvSpPr>
          <p:cNvPr id="300" name="Google Shape;300;p40"/>
          <p:cNvSpPr txBox="1">
            <a:spLocks noGrp="1"/>
          </p:cNvSpPr>
          <p:nvPr>
            <p:ph type="body" idx="1"/>
          </p:nvPr>
        </p:nvSpPr>
        <p:spPr>
          <a:xfrm>
            <a:off x="311700" y="925400"/>
            <a:ext cx="8520600" cy="1898100"/>
          </a:xfrm>
          <a:prstGeom prst="rect">
            <a:avLst/>
          </a:prstGeom>
          <a:solidFill>
            <a:srgbClr val="FFF2CC"/>
          </a:soli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dirty="0"/>
              <a:t>A </a:t>
            </a:r>
            <a:r>
              <a:rPr lang="en" b="1" dirty="0">
                <a:solidFill>
                  <a:srgbClr val="980000"/>
                </a:solidFill>
              </a:rPr>
              <a:t>Path Parameter</a:t>
            </a:r>
            <a:r>
              <a:rPr lang="en" dirty="0">
                <a:solidFill>
                  <a:srgbClr val="0000FF"/>
                </a:solidFill>
              </a:rPr>
              <a:t> </a:t>
            </a:r>
            <a:r>
              <a:rPr lang="en" dirty="0"/>
              <a:t>(Variable) is one that is passed as part of the resource path in the URL.</a:t>
            </a:r>
            <a:endParaRPr dirty="0"/>
          </a:p>
          <a:p>
            <a:pPr marL="457200" lvl="0" indent="457200" algn="l" rtl="0">
              <a:spcBef>
                <a:spcPts val="1600"/>
              </a:spcBef>
              <a:spcAft>
                <a:spcPts val="0"/>
              </a:spcAft>
              <a:buNone/>
            </a:pPr>
            <a:r>
              <a:rPr lang="en" b="1" dirty="0">
                <a:solidFill>
                  <a:srgbClr val="505050"/>
                </a:solidFill>
              </a:rPr>
              <a:t>http://localhost:3000/hotels</a:t>
            </a:r>
            <a:r>
              <a:rPr lang="en" sz="2000" b="1" dirty="0">
                <a:solidFill>
                  <a:srgbClr val="980000"/>
                </a:solidFill>
              </a:rPr>
              <a:t>/4</a:t>
            </a:r>
            <a:endParaRPr sz="2000" b="1" dirty="0">
              <a:solidFill>
                <a:srgbClr val="980000"/>
              </a:solidFill>
            </a:endParaRPr>
          </a:p>
          <a:p>
            <a:pPr marL="457200" lvl="0" indent="457200" algn="l" rtl="0">
              <a:spcBef>
                <a:spcPts val="1600"/>
              </a:spcBef>
              <a:spcAft>
                <a:spcPts val="0"/>
              </a:spcAft>
              <a:buClr>
                <a:schemeClr val="dk1"/>
              </a:buClr>
              <a:buSzPts val="1100"/>
              <a:buFont typeface="Arial"/>
              <a:buNone/>
            </a:pPr>
            <a:r>
              <a:rPr lang="en" b="1" dirty="0">
                <a:solidFill>
                  <a:srgbClr val="505050"/>
                </a:solidFill>
              </a:rPr>
              <a:t>http://localhost:3000/hotels</a:t>
            </a:r>
            <a:r>
              <a:rPr lang="en" sz="2000" b="1" dirty="0">
                <a:solidFill>
                  <a:srgbClr val="980000"/>
                </a:solidFill>
              </a:rPr>
              <a:t>/4</a:t>
            </a:r>
            <a:r>
              <a:rPr lang="en" b="1" dirty="0">
                <a:solidFill>
                  <a:srgbClr val="434343"/>
                </a:solidFill>
              </a:rPr>
              <a:t>/reviews</a:t>
            </a:r>
            <a:endParaRPr b="1" dirty="0">
              <a:solidFill>
                <a:srgbClr val="434343"/>
              </a:solidFill>
            </a:endParaRPr>
          </a:p>
          <a:p>
            <a:pPr marL="457200" lvl="0" indent="457200" algn="l" rtl="0">
              <a:spcBef>
                <a:spcPts val="1600"/>
              </a:spcBef>
              <a:spcAft>
                <a:spcPts val="0"/>
              </a:spcAft>
              <a:buClr>
                <a:schemeClr val="dk1"/>
              </a:buClr>
              <a:buSzPts val="1100"/>
              <a:buFont typeface="Arial"/>
              <a:buNone/>
            </a:pPr>
            <a:endParaRPr sz="1600" dirty="0">
              <a:solidFill>
                <a:srgbClr val="434343"/>
              </a:solidFill>
              <a:highlight>
                <a:schemeClr val="lt1"/>
              </a:highlight>
            </a:endParaRPr>
          </a:p>
          <a:p>
            <a:pPr marL="914400" lvl="0" indent="0" algn="l" rtl="0">
              <a:spcBef>
                <a:spcPts val="1600"/>
              </a:spcBef>
              <a:spcAft>
                <a:spcPts val="1600"/>
              </a:spcAft>
              <a:buClr>
                <a:schemeClr val="dk1"/>
              </a:buClr>
              <a:buSzPts val="1100"/>
              <a:buFont typeface="Arial"/>
              <a:buNone/>
            </a:pPr>
            <a:endParaRPr sz="1600" b="1" dirty="0">
              <a:solidFill>
                <a:srgbClr val="0000FF"/>
              </a:solidFill>
            </a:endParaRPr>
          </a:p>
        </p:txBody>
      </p:sp>
      <p:sp>
        <p:nvSpPr>
          <p:cNvPr id="301" name="Google Shape;301;p40"/>
          <p:cNvSpPr txBox="1"/>
          <p:nvPr/>
        </p:nvSpPr>
        <p:spPr>
          <a:xfrm>
            <a:off x="311700" y="2997725"/>
            <a:ext cx="8520600" cy="1898100"/>
          </a:xfrm>
          <a:prstGeom prst="rect">
            <a:avLst/>
          </a:prstGeom>
          <a:solidFill>
            <a:srgbClr val="CFE2F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dk2"/>
                </a:solidFill>
              </a:rPr>
              <a:t>A </a:t>
            </a:r>
            <a:r>
              <a:rPr lang="en" sz="1800" b="1" dirty="0">
                <a:solidFill>
                  <a:srgbClr val="0000FF"/>
                </a:solidFill>
              </a:rPr>
              <a:t>Query String Parameter</a:t>
            </a:r>
            <a:r>
              <a:rPr lang="en" sz="1800" dirty="0">
                <a:solidFill>
                  <a:srgbClr val="0000FF"/>
                </a:solidFill>
              </a:rPr>
              <a:t> </a:t>
            </a:r>
            <a:r>
              <a:rPr lang="en" sz="1800" dirty="0">
                <a:solidFill>
                  <a:schemeClr val="dk2"/>
                </a:solidFill>
              </a:rPr>
              <a:t>is one that is passed as a key/value pair as part of the Query portion (called the Query String) of the URL.  </a:t>
            </a:r>
            <a:endParaRPr sz="1800" dirty="0">
              <a:solidFill>
                <a:schemeClr val="dk2"/>
              </a:solidFill>
            </a:endParaRPr>
          </a:p>
          <a:p>
            <a:pPr marL="914400" lvl="0" indent="0" algn="l" rtl="0">
              <a:lnSpc>
                <a:spcPct val="115000"/>
              </a:lnSpc>
              <a:spcBef>
                <a:spcPts val="1600"/>
              </a:spcBef>
              <a:spcAft>
                <a:spcPts val="1600"/>
              </a:spcAft>
              <a:buNone/>
            </a:pPr>
            <a:r>
              <a:rPr lang="en" sz="1800" b="1" dirty="0">
                <a:solidFill>
                  <a:srgbClr val="505050"/>
                </a:solidFill>
              </a:rPr>
              <a:t>http://localhost:3000</a:t>
            </a:r>
            <a:r>
              <a:rPr lang="en" sz="1800" b="1">
                <a:solidFill>
                  <a:srgbClr val="505050"/>
                </a:solidFill>
              </a:rPr>
              <a:t>/hotels</a:t>
            </a:r>
            <a:r>
              <a:rPr lang="en" sz="2000" b="1">
                <a:solidFill>
                  <a:srgbClr val="0000FF"/>
                </a:solidFill>
              </a:rPr>
              <a:t>?</a:t>
            </a:r>
            <a:r>
              <a:rPr lang="en" sz="2000" b="1" dirty="0">
                <a:solidFill>
                  <a:srgbClr val="0000FF"/>
                </a:solidFill>
              </a:rPr>
              <a:t>stars=3</a:t>
            </a:r>
            <a:endParaRPr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272200" y="178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latin typeface="Roboto"/>
                <a:ea typeface="Roboto"/>
                <a:cs typeface="Roboto"/>
                <a:sym typeface="Roboto"/>
              </a:rPr>
              <a:t>Postman</a:t>
            </a:r>
            <a:endParaRPr sz="3000" b="1" dirty="0">
              <a:latin typeface="Roboto"/>
              <a:ea typeface="Roboto"/>
              <a:cs typeface="Roboto"/>
              <a:sym typeface="Roboto"/>
            </a:endParaRPr>
          </a:p>
        </p:txBody>
      </p:sp>
      <p:sp>
        <p:nvSpPr>
          <p:cNvPr id="300" name="Google Shape;300;p40"/>
          <p:cNvSpPr txBox="1">
            <a:spLocks noGrp="1"/>
          </p:cNvSpPr>
          <p:nvPr>
            <p:ph type="body" idx="1"/>
          </p:nvPr>
        </p:nvSpPr>
        <p:spPr>
          <a:xfrm>
            <a:off x="311700" y="925400"/>
            <a:ext cx="8520600" cy="1898100"/>
          </a:xfrm>
          <a:prstGeom prst="rect">
            <a:avLst/>
          </a:prstGeom>
          <a:solidFill>
            <a:srgbClr val="FFF2CC"/>
          </a:soli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sz="1600" b="0" i="0" dirty="0">
                <a:solidFill>
                  <a:srgbClr val="444444"/>
                </a:solidFill>
                <a:effectLst/>
                <a:latin typeface="proxima-nova"/>
              </a:rPr>
              <a:t>Postman is a software tool that helps developers test Web APIs. </a:t>
            </a:r>
          </a:p>
          <a:p>
            <a:pPr marL="0" lvl="0" indent="0" algn="l" rtl="0">
              <a:spcBef>
                <a:spcPts val="0"/>
              </a:spcBef>
              <a:spcAft>
                <a:spcPts val="0"/>
              </a:spcAft>
              <a:buNone/>
            </a:pPr>
            <a:endParaRPr lang="en-US" sz="1600" dirty="0">
              <a:solidFill>
                <a:srgbClr val="444444"/>
              </a:solidFill>
              <a:latin typeface="proxima-nova"/>
            </a:endParaRPr>
          </a:p>
          <a:p>
            <a:pPr marL="0" lvl="0" indent="0" algn="l" rtl="0">
              <a:spcBef>
                <a:spcPts val="0"/>
              </a:spcBef>
              <a:spcAft>
                <a:spcPts val="0"/>
              </a:spcAft>
              <a:buNone/>
            </a:pPr>
            <a:r>
              <a:rPr lang="en-US" sz="1600" b="0" i="0" dirty="0">
                <a:solidFill>
                  <a:srgbClr val="444444"/>
                </a:solidFill>
                <a:effectLst/>
                <a:latin typeface="proxima-nova"/>
              </a:rPr>
              <a:t>Postman is an effective testing tool because it allows you to quickly create API requests, input request data, and read response data.</a:t>
            </a:r>
          </a:p>
          <a:p>
            <a:pPr marL="0" lvl="0" indent="0" algn="l" rtl="0">
              <a:spcBef>
                <a:spcPts val="0"/>
              </a:spcBef>
              <a:spcAft>
                <a:spcPts val="0"/>
              </a:spcAft>
              <a:buNone/>
            </a:pPr>
            <a:endParaRPr lang="en-US" sz="1600" b="0" i="0" dirty="0">
              <a:solidFill>
                <a:srgbClr val="444444"/>
              </a:solidFill>
              <a:effectLst/>
              <a:latin typeface="proxima-nova"/>
            </a:endParaRPr>
          </a:p>
          <a:p>
            <a:pPr marL="0" lvl="0" indent="0" algn="l" rtl="0">
              <a:spcBef>
                <a:spcPts val="0"/>
              </a:spcBef>
              <a:spcAft>
                <a:spcPts val="0"/>
              </a:spcAft>
              <a:buNone/>
            </a:pPr>
            <a:endParaRPr sz="1600" b="1" dirty="0">
              <a:solidFill>
                <a:srgbClr val="0000FF"/>
              </a:solidFill>
            </a:endParaRPr>
          </a:p>
        </p:txBody>
      </p:sp>
    </p:spTree>
    <p:extLst>
      <p:ext uri="{BB962C8B-B14F-4D97-AF65-F5344CB8AC3E}">
        <p14:creationId xmlns:p14="http://schemas.microsoft.com/office/powerpoint/2010/main" val="358971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07EA8C-E6DF-1EBC-A600-315645C388B5}"/>
              </a:ext>
            </a:extLst>
          </p:cNvPr>
          <p:cNvSpPr>
            <a:spLocks noGrp="1"/>
          </p:cNvSpPr>
          <p:nvPr>
            <p:ph type="body" idx="1"/>
          </p:nvPr>
        </p:nvSpPr>
        <p:spPr>
          <a:xfrm>
            <a:off x="311700" y="1814946"/>
            <a:ext cx="8520600" cy="3416400"/>
          </a:xfrm>
        </p:spPr>
        <p:txBody>
          <a:bodyPr/>
          <a:lstStyle/>
          <a:p>
            <a:r>
              <a:rPr lang="en-US" sz="2000" b="0" i="0" dirty="0">
                <a:solidFill>
                  <a:srgbClr val="0D0D0D"/>
                </a:solidFill>
                <a:effectLst/>
                <a:latin typeface="Söhne"/>
              </a:rPr>
              <a:t>Spring Boot </a:t>
            </a:r>
            <a:r>
              <a:rPr lang="en-US" b="0" i="0" dirty="0">
                <a:solidFill>
                  <a:srgbClr val="0D0D0D"/>
                </a:solidFill>
                <a:effectLst/>
                <a:latin typeface="Söhne"/>
              </a:rPr>
              <a:t>is a popular Java-based framework used for building stand-alone, production-grade Spring-based applications quickly and with minimal configuration. </a:t>
            </a:r>
          </a:p>
          <a:p>
            <a:endParaRPr lang="en-US" dirty="0">
              <a:solidFill>
                <a:srgbClr val="0D0D0D"/>
              </a:solidFill>
              <a:latin typeface="Söhne"/>
            </a:endParaRPr>
          </a:p>
          <a:p>
            <a:r>
              <a:rPr lang="en" dirty="0"/>
              <a:t>Widely used to consume or build RESTful services.</a:t>
            </a:r>
            <a:r>
              <a:rPr lang="en-US" dirty="0">
                <a:solidFill>
                  <a:srgbClr val="0D0D0D"/>
                </a:solidFill>
                <a:latin typeface="Söhne"/>
              </a:rPr>
              <a:t> </a:t>
            </a:r>
            <a:r>
              <a:rPr lang="en-US" b="0" i="0" dirty="0">
                <a:solidFill>
                  <a:srgbClr val="0D0D0D"/>
                </a:solidFill>
                <a:effectLst/>
                <a:latin typeface="Söhne"/>
              </a:rPr>
              <a:t>Spring Boot provides powerful support through its Spring MVC module.</a:t>
            </a:r>
            <a:endParaRPr lang="en-US" dirty="0"/>
          </a:p>
          <a:p>
            <a:endParaRPr lang="en-US" dirty="0">
              <a:solidFill>
                <a:srgbClr val="0D0D0D"/>
              </a:solidFill>
              <a:latin typeface="Söhne"/>
            </a:endParaRPr>
          </a:p>
          <a:p>
            <a:r>
              <a:rPr lang="en-US" b="1" i="0" dirty="0">
                <a:solidFill>
                  <a:srgbClr val="0D0D0D"/>
                </a:solidFill>
                <a:effectLst/>
                <a:latin typeface="Söhne"/>
              </a:rPr>
              <a:t>Spring MVC</a:t>
            </a:r>
            <a:r>
              <a:rPr lang="en-US" b="0" i="0" dirty="0">
                <a:solidFill>
                  <a:srgbClr val="0D0D0D"/>
                </a:solidFill>
                <a:effectLst/>
                <a:latin typeface="Söhne"/>
              </a:rPr>
              <a:t>: Spring Boot builds upon the Spring MVC framework, which provides robust support for building RESTful web services. </a:t>
            </a:r>
          </a:p>
          <a:p>
            <a:endParaRPr lang="en-US" dirty="0">
              <a:solidFill>
                <a:srgbClr val="0D0D0D"/>
              </a:solidFill>
              <a:latin typeface="Söhne"/>
            </a:endParaRPr>
          </a:p>
        </p:txBody>
      </p:sp>
      <p:pic>
        <p:nvPicPr>
          <p:cNvPr id="6" name="Google Shape;273;p37">
            <a:extLst>
              <a:ext uri="{FF2B5EF4-FFF2-40B4-BE49-F238E27FC236}">
                <a16:creationId xmlns:a16="http://schemas.microsoft.com/office/drawing/2014/main" id="{1B1E6B89-7801-0CEA-4D14-2A98A0A28924}"/>
              </a:ext>
            </a:extLst>
          </p:cNvPr>
          <p:cNvPicPr preferRelativeResize="0"/>
          <p:nvPr/>
        </p:nvPicPr>
        <p:blipFill>
          <a:blip r:embed="rId2">
            <a:alphaModFix/>
          </a:blip>
          <a:stretch>
            <a:fillRect/>
          </a:stretch>
        </p:blipFill>
        <p:spPr>
          <a:xfrm>
            <a:off x="2810108" y="0"/>
            <a:ext cx="3064219" cy="1724892"/>
          </a:xfrm>
          <a:prstGeom prst="rect">
            <a:avLst/>
          </a:prstGeom>
          <a:noFill/>
          <a:ln>
            <a:noFill/>
          </a:ln>
        </p:spPr>
      </p:pic>
    </p:spTree>
    <p:extLst>
      <p:ext uri="{BB962C8B-B14F-4D97-AF65-F5344CB8AC3E}">
        <p14:creationId xmlns:p14="http://schemas.microsoft.com/office/powerpoint/2010/main" val="278173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 Methods – GET </a:t>
            </a:r>
            <a:endParaRPr dirty="0"/>
          </a:p>
        </p:txBody>
      </p:sp>
      <p:sp>
        <p:nvSpPr>
          <p:cNvPr id="81" name="Google Shape;81;p17"/>
          <p:cNvSpPr txBox="1">
            <a:spLocks noGrp="1"/>
          </p:cNvSpPr>
          <p:nvPr>
            <p:ph type="body" idx="1"/>
          </p:nvPr>
        </p:nvSpPr>
        <p:spPr>
          <a:xfrm>
            <a:off x="311700" y="1017725"/>
            <a:ext cx="8520600" cy="38697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 sz="1600" dirty="0">
                <a:solidFill>
                  <a:srgbClr val="434343"/>
                </a:solidFill>
              </a:rPr>
              <a:t>Usage</a:t>
            </a:r>
            <a:endParaRPr sz="1600" dirty="0">
              <a:solidFill>
                <a:srgbClr val="434343"/>
              </a:solidFill>
            </a:endParaRPr>
          </a:p>
          <a:p>
            <a:pPr marL="457200" lvl="0" indent="-307975" algn="l" rtl="0">
              <a:spcBef>
                <a:spcPts val="90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HTTP GET is generally used to retrieve web pages to display</a:t>
            </a:r>
            <a:endParaRPr sz="1250" dirty="0">
              <a:solidFill>
                <a:srgbClr val="172B4D"/>
              </a:solidFill>
              <a:latin typeface="Roboto"/>
              <a:ea typeface="Roboto"/>
              <a:cs typeface="Roboto"/>
              <a:sym typeface="Roboto"/>
            </a:endParaRPr>
          </a:p>
          <a:p>
            <a:pPr marL="457200" lvl="0"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It also is included for</a:t>
            </a:r>
            <a:endParaRPr sz="1250" dirty="0">
              <a:solidFill>
                <a:srgbClr val="172B4D"/>
              </a:solidFill>
              <a:latin typeface="Roboto"/>
              <a:ea typeface="Roboto"/>
              <a:cs typeface="Roboto"/>
              <a:sym typeface="Roboto"/>
            </a:endParaRPr>
          </a:p>
          <a:p>
            <a:pPr marL="914400" lvl="1"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images</a:t>
            </a:r>
            <a:endParaRPr sz="1250" dirty="0">
              <a:solidFill>
                <a:srgbClr val="172B4D"/>
              </a:solidFill>
              <a:latin typeface="Roboto"/>
              <a:ea typeface="Roboto"/>
              <a:cs typeface="Roboto"/>
              <a:sym typeface="Roboto"/>
            </a:endParaRPr>
          </a:p>
          <a:p>
            <a:pPr marL="914400" lvl="1"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documents</a:t>
            </a:r>
            <a:endParaRPr sz="1250" dirty="0">
              <a:solidFill>
                <a:srgbClr val="172B4D"/>
              </a:solidFill>
              <a:latin typeface="Roboto"/>
              <a:ea typeface="Roboto"/>
              <a:cs typeface="Roboto"/>
              <a:sym typeface="Roboto"/>
            </a:endParaRPr>
          </a:p>
          <a:p>
            <a:pPr marL="914400" lvl="1"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stylesheets, script files</a:t>
            </a:r>
            <a:endParaRPr sz="1250" dirty="0">
              <a:solidFill>
                <a:srgbClr val="172B4D"/>
              </a:solidFill>
              <a:latin typeface="Roboto"/>
              <a:ea typeface="Roboto"/>
              <a:cs typeface="Roboto"/>
              <a:sym typeface="Roboto"/>
            </a:endParaRPr>
          </a:p>
          <a:p>
            <a:pPr marL="457200" lvl="0"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Search Pages</a:t>
            </a:r>
            <a:endParaRPr sz="1250" dirty="0">
              <a:solidFill>
                <a:srgbClr val="172B4D"/>
              </a:solidFill>
              <a:latin typeface="Roboto"/>
              <a:ea typeface="Roboto"/>
              <a:cs typeface="Roboto"/>
              <a:sym typeface="Roboto"/>
            </a:endParaRPr>
          </a:p>
          <a:p>
            <a:pPr marL="457200" lvl="0"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HTTP GET requests are easily bookmarked because the parameters are in the url.</a:t>
            </a:r>
            <a:endParaRPr sz="1250" dirty="0">
              <a:solidFill>
                <a:srgbClr val="172B4D"/>
              </a:solidFill>
              <a:latin typeface="Roboto"/>
              <a:ea typeface="Roboto"/>
              <a:cs typeface="Roboto"/>
              <a:sym typeface="Roboto"/>
            </a:endParaRPr>
          </a:p>
          <a:p>
            <a:pPr marL="0" lvl="0" indent="0" algn="l" rtl="0">
              <a:spcBef>
                <a:spcPts val="900"/>
              </a:spcBef>
              <a:spcAft>
                <a:spcPts val="0"/>
              </a:spcAft>
              <a:buNone/>
            </a:pPr>
            <a:r>
              <a:rPr lang="en" sz="1250" b="1" dirty="0">
                <a:solidFill>
                  <a:srgbClr val="172B4D"/>
                </a:solidFill>
                <a:latin typeface="Roboto"/>
                <a:ea typeface="Roboto"/>
                <a:cs typeface="Roboto"/>
                <a:sym typeface="Roboto"/>
              </a:rPr>
              <a:t>HTTP GET</a:t>
            </a:r>
            <a:r>
              <a:rPr lang="en" sz="1250" dirty="0">
                <a:solidFill>
                  <a:srgbClr val="172B4D"/>
                </a:solidFill>
                <a:latin typeface="Roboto"/>
                <a:ea typeface="Roboto"/>
                <a:cs typeface="Roboto"/>
                <a:sym typeface="Roboto"/>
              </a:rPr>
              <a:t> should never modify any data on the server. Get does not change the state on the server and has the same result each time it is repeated.</a:t>
            </a:r>
            <a:endParaRPr sz="1250" b="1" i="1" dirty="0">
              <a:solidFill>
                <a:srgbClr val="172B4D"/>
              </a:solidFill>
              <a:latin typeface="Roboto"/>
              <a:ea typeface="Roboto"/>
              <a:cs typeface="Roboto"/>
              <a:sym typeface="Roboto"/>
            </a:endParaRPr>
          </a:p>
          <a:p>
            <a:pPr marL="0" lvl="0" indent="0" algn="l" rtl="0">
              <a:spcBef>
                <a:spcPts val="900"/>
              </a:spcBef>
              <a:spcAft>
                <a:spcPts val="0"/>
              </a:spcAft>
              <a:buNone/>
            </a:pPr>
            <a:r>
              <a:rPr lang="en" sz="1250" dirty="0">
                <a:solidFill>
                  <a:srgbClr val="172B4D"/>
                </a:solidFill>
                <a:latin typeface="Roboto"/>
                <a:ea typeface="Roboto"/>
                <a:cs typeface="Roboto"/>
                <a:sym typeface="Roboto"/>
              </a:rPr>
              <a:t>Parameters for a GET request travel as either </a:t>
            </a:r>
            <a:r>
              <a:rPr lang="en" sz="1250" dirty="0">
                <a:solidFill>
                  <a:srgbClr val="FF9900"/>
                </a:solidFill>
                <a:latin typeface="Roboto"/>
                <a:ea typeface="Roboto"/>
                <a:cs typeface="Roboto"/>
                <a:sym typeface="Roboto"/>
              </a:rPr>
              <a:t>Path Parameters</a:t>
            </a:r>
            <a:r>
              <a:rPr lang="en" sz="1250" dirty="0">
                <a:solidFill>
                  <a:srgbClr val="172B4D"/>
                </a:solidFill>
                <a:latin typeface="Roboto"/>
                <a:ea typeface="Roboto"/>
                <a:cs typeface="Roboto"/>
                <a:sym typeface="Roboto"/>
              </a:rPr>
              <a:t> or in the </a:t>
            </a:r>
            <a:r>
              <a:rPr lang="en" sz="1250" b="1" dirty="0">
                <a:solidFill>
                  <a:srgbClr val="9900FF"/>
                </a:solidFill>
                <a:latin typeface="Roboto"/>
                <a:ea typeface="Roboto"/>
                <a:cs typeface="Roboto"/>
                <a:sym typeface="Roboto"/>
              </a:rPr>
              <a:t>Query String</a:t>
            </a:r>
            <a:r>
              <a:rPr lang="en" sz="1250" dirty="0">
                <a:solidFill>
                  <a:srgbClr val="172B4D"/>
                </a:solidFill>
                <a:latin typeface="Roboto"/>
                <a:ea typeface="Roboto"/>
                <a:cs typeface="Roboto"/>
                <a:sym typeface="Roboto"/>
              </a:rPr>
              <a:t>.</a:t>
            </a:r>
            <a:endParaRPr sz="1250" dirty="0">
              <a:solidFill>
                <a:srgbClr val="172B4D"/>
              </a:solidFill>
              <a:latin typeface="Roboto"/>
              <a:ea typeface="Roboto"/>
              <a:cs typeface="Roboto"/>
              <a:sym typeface="Roboto"/>
            </a:endParaRPr>
          </a:p>
          <a:p>
            <a:pPr marL="0" lvl="0" indent="0" algn="l" rtl="0">
              <a:spcBef>
                <a:spcPts val="900"/>
              </a:spcBef>
              <a:spcAft>
                <a:spcPts val="0"/>
              </a:spcAft>
              <a:buNone/>
            </a:pPr>
            <a:endParaRPr sz="1050" dirty="0">
              <a:solidFill>
                <a:srgbClr val="172B4D"/>
              </a:solidFill>
              <a:latin typeface="Roboto"/>
              <a:ea typeface="Roboto"/>
              <a:cs typeface="Roboto"/>
              <a:sym typeface="Roboto"/>
            </a:endParaRPr>
          </a:p>
          <a:p>
            <a:pPr marL="0" lvl="0" indent="0" algn="l" rtl="0">
              <a:spcBef>
                <a:spcPts val="900"/>
              </a:spcBef>
              <a:spcAft>
                <a:spcPts val="0"/>
              </a:spcAft>
              <a:buClr>
                <a:schemeClr val="dk1"/>
              </a:buClr>
              <a:buSzPts val="1100"/>
              <a:buFont typeface="Arial"/>
              <a:buNone/>
            </a:pPr>
            <a:r>
              <a:rPr lang="en" sz="1050" dirty="0">
                <a:solidFill>
                  <a:srgbClr val="172B4D"/>
                </a:solidFill>
                <a:latin typeface="Roboto"/>
                <a:ea typeface="Roboto"/>
                <a:cs typeface="Roboto"/>
                <a:sym typeface="Roboto"/>
              </a:rPr>
              <a:t>	</a:t>
            </a:r>
            <a:r>
              <a:rPr lang="en" sz="1350" b="1" dirty="0">
                <a:solidFill>
                  <a:srgbClr val="172B4D"/>
                </a:solidFill>
                <a:latin typeface="Roboto"/>
                <a:ea typeface="Roboto"/>
                <a:cs typeface="Roboto"/>
                <a:sym typeface="Roboto"/>
              </a:rPr>
              <a:t>http://localhost:3000/hotels/</a:t>
            </a:r>
            <a:r>
              <a:rPr lang="en" sz="1350" b="1" dirty="0">
                <a:solidFill>
                  <a:srgbClr val="FF9900"/>
                </a:solidFill>
                <a:latin typeface="Roboto"/>
                <a:ea typeface="Roboto"/>
                <a:cs typeface="Roboto"/>
                <a:sym typeface="Roboto"/>
              </a:rPr>
              <a:t>2</a:t>
            </a:r>
            <a:r>
              <a:rPr lang="en" sz="1350" b="1" dirty="0">
                <a:solidFill>
                  <a:srgbClr val="172B4D"/>
                </a:solidFill>
                <a:latin typeface="Roboto"/>
                <a:ea typeface="Roboto"/>
                <a:cs typeface="Roboto"/>
                <a:sym typeface="Roboto"/>
              </a:rPr>
              <a:t>/reviews</a:t>
            </a:r>
            <a:r>
              <a:rPr lang="en" sz="1350" b="1" dirty="0">
                <a:solidFill>
                  <a:srgbClr val="9900FF"/>
                </a:solidFill>
                <a:latin typeface="Roboto"/>
                <a:ea typeface="Roboto"/>
                <a:cs typeface="Roboto"/>
                <a:sym typeface="Roboto"/>
              </a:rPr>
              <a:t>?stars=4</a:t>
            </a:r>
            <a:endParaRPr sz="1350" b="1" dirty="0">
              <a:solidFill>
                <a:srgbClr val="9900FF"/>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 Methods - POST</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 sz="1700" dirty="0">
                <a:solidFill>
                  <a:srgbClr val="434343"/>
                </a:solidFill>
              </a:rPr>
              <a:t>Usage</a:t>
            </a:r>
            <a:endParaRPr sz="1700" dirty="0">
              <a:solidFill>
                <a:srgbClr val="434343"/>
              </a:solidFill>
            </a:endParaRPr>
          </a:p>
          <a:p>
            <a:pPr marL="457200" lvl="0" indent="-314325" algn="l" rtl="0">
              <a:spcBef>
                <a:spcPts val="900"/>
              </a:spcBef>
              <a:spcAft>
                <a:spcPts val="0"/>
              </a:spcAft>
              <a:buClr>
                <a:srgbClr val="172B4D"/>
              </a:buClr>
              <a:buSzPts val="1350"/>
              <a:buFont typeface="Roboto"/>
              <a:buChar char="●"/>
            </a:pPr>
            <a:r>
              <a:rPr lang="en" sz="1350" dirty="0">
                <a:solidFill>
                  <a:srgbClr val="172B4D"/>
                </a:solidFill>
                <a:latin typeface="Roboto"/>
                <a:ea typeface="Roboto"/>
                <a:cs typeface="Roboto"/>
                <a:sym typeface="Roboto"/>
              </a:rPr>
              <a:t>HTTP POST is used when</a:t>
            </a:r>
            <a:endParaRPr sz="1350" dirty="0">
              <a:solidFill>
                <a:srgbClr val="172B4D"/>
              </a:solidFill>
              <a:latin typeface="Roboto"/>
              <a:ea typeface="Roboto"/>
              <a:cs typeface="Roboto"/>
              <a:sym typeface="Roboto"/>
            </a:endParaRPr>
          </a:p>
          <a:p>
            <a:pPr marL="914400" lvl="1" indent="-314325" algn="l" rtl="0">
              <a:spcBef>
                <a:spcPts val="0"/>
              </a:spcBef>
              <a:spcAft>
                <a:spcPts val="0"/>
              </a:spcAft>
              <a:buClr>
                <a:srgbClr val="172B4D"/>
              </a:buClr>
              <a:buSzPts val="1350"/>
              <a:buFont typeface="Roboto"/>
              <a:buChar char="○"/>
            </a:pPr>
            <a:r>
              <a:rPr lang="en" sz="1350" dirty="0">
                <a:solidFill>
                  <a:srgbClr val="172B4D"/>
                </a:solidFill>
                <a:latin typeface="Roboto"/>
                <a:ea typeface="Roboto"/>
                <a:cs typeface="Roboto"/>
                <a:sym typeface="Roboto"/>
              </a:rPr>
              <a:t>Data must be secure  (credit card number, password, etc.)</a:t>
            </a:r>
            <a:endParaRPr sz="1350" dirty="0">
              <a:solidFill>
                <a:srgbClr val="172B4D"/>
              </a:solidFill>
              <a:latin typeface="Roboto"/>
              <a:ea typeface="Roboto"/>
              <a:cs typeface="Roboto"/>
              <a:sym typeface="Roboto"/>
            </a:endParaRPr>
          </a:p>
          <a:p>
            <a:pPr marL="914400" lvl="1" indent="-314325" algn="l" rtl="0">
              <a:spcBef>
                <a:spcPts val="0"/>
              </a:spcBef>
              <a:spcAft>
                <a:spcPts val="0"/>
              </a:spcAft>
              <a:buClr>
                <a:srgbClr val="172B4D"/>
              </a:buClr>
              <a:buSzPts val="1350"/>
              <a:buFont typeface="Roboto"/>
              <a:buChar char="○"/>
            </a:pPr>
            <a:r>
              <a:rPr lang="en" sz="1350" dirty="0">
                <a:solidFill>
                  <a:srgbClr val="172B4D"/>
                </a:solidFill>
                <a:latin typeface="Roboto"/>
                <a:ea typeface="Roboto"/>
                <a:cs typeface="Roboto"/>
                <a:sym typeface="Roboto"/>
              </a:rPr>
              <a:t>Data is too large for the URL</a:t>
            </a:r>
            <a:endParaRPr sz="1350" dirty="0">
              <a:solidFill>
                <a:srgbClr val="172B4D"/>
              </a:solidFill>
              <a:latin typeface="Roboto"/>
              <a:ea typeface="Roboto"/>
              <a:cs typeface="Roboto"/>
              <a:sym typeface="Roboto"/>
            </a:endParaRPr>
          </a:p>
          <a:p>
            <a:pPr marL="914400" lvl="1" indent="-314325" algn="l" rtl="0">
              <a:spcBef>
                <a:spcPts val="0"/>
              </a:spcBef>
              <a:spcAft>
                <a:spcPts val="0"/>
              </a:spcAft>
              <a:buClr>
                <a:srgbClr val="172B4D"/>
              </a:buClr>
              <a:buSzPts val="1350"/>
              <a:buFont typeface="Roboto"/>
              <a:buChar char="○"/>
            </a:pPr>
            <a:r>
              <a:rPr lang="en" sz="1350" dirty="0">
                <a:solidFill>
                  <a:srgbClr val="172B4D"/>
                </a:solidFill>
                <a:latin typeface="Roboto"/>
                <a:ea typeface="Roboto"/>
                <a:cs typeface="Roboto"/>
                <a:sym typeface="Roboto"/>
              </a:rPr>
              <a:t>When the request is asking to add something on the server</a:t>
            </a:r>
            <a:endParaRPr sz="1350" dirty="0">
              <a:solidFill>
                <a:srgbClr val="172B4D"/>
              </a:solidFill>
              <a:latin typeface="Roboto"/>
              <a:ea typeface="Roboto"/>
              <a:cs typeface="Roboto"/>
              <a:sym typeface="Roboto"/>
            </a:endParaRPr>
          </a:p>
          <a:p>
            <a:pPr marL="457200" lvl="0" indent="-314325" algn="l" rtl="0">
              <a:spcBef>
                <a:spcPts val="0"/>
              </a:spcBef>
              <a:spcAft>
                <a:spcPts val="0"/>
              </a:spcAft>
              <a:buClr>
                <a:srgbClr val="172B4D"/>
              </a:buClr>
              <a:buSzPts val="1350"/>
              <a:buFont typeface="Roboto"/>
              <a:buChar char="●"/>
            </a:pPr>
            <a:r>
              <a:rPr lang="en" sz="1350" dirty="0">
                <a:solidFill>
                  <a:srgbClr val="172B4D"/>
                </a:solidFill>
                <a:latin typeface="Roboto"/>
                <a:ea typeface="Roboto"/>
                <a:cs typeface="Roboto"/>
                <a:sym typeface="Roboto"/>
              </a:rPr>
              <a:t>HTTP POST requests cannot be bookmarked or sent with the browser directly. </a:t>
            </a:r>
            <a:endParaRPr sz="1350" dirty="0">
              <a:solidFill>
                <a:srgbClr val="172B4D"/>
              </a:solidFill>
              <a:latin typeface="Roboto"/>
              <a:ea typeface="Roboto"/>
              <a:cs typeface="Roboto"/>
              <a:sym typeface="Roboto"/>
            </a:endParaRPr>
          </a:p>
          <a:p>
            <a:pPr marL="0" lvl="0" indent="0" algn="l" rtl="0">
              <a:spcBef>
                <a:spcPts val="900"/>
              </a:spcBef>
              <a:spcAft>
                <a:spcPts val="0"/>
              </a:spcAft>
              <a:buNone/>
            </a:pPr>
            <a:r>
              <a:rPr lang="en" sz="1350" dirty="0">
                <a:solidFill>
                  <a:srgbClr val="172B4D"/>
                </a:solidFill>
                <a:latin typeface="Roboto"/>
                <a:ea typeface="Roboto"/>
                <a:cs typeface="Roboto"/>
                <a:sym typeface="Roboto"/>
              </a:rPr>
              <a:t>.</a:t>
            </a:r>
            <a:endParaRPr sz="1350" dirty="0">
              <a:solidFill>
                <a:srgbClr val="172B4D"/>
              </a:solidFill>
              <a:latin typeface="Roboto"/>
              <a:ea typeface="Roboto"/>
              <a:cs typeface="Roboto"/>
              <a:sym typeface="Roboto"/>
            </a:endParaRPr>
          </a:p>
          <a:p>
            <a:pPr marL="0" lvl="0" indent="0" algn="l" rtl="0">
              <a:spcBef>
                <a:spcPts val="0"/>
              </a:spcBef>
              <a:spcAft>
                <a:spcPts val="0"/>
              </a:spcAft>
              <a:buNone/>
            </a:pPr>
            <a:r>
              <a:rPr lang="en" sz="1350" b="1" dirty="0">
                <a:solidFill>
                  <a:srgbClr val="172B4D"/>
                </a:solidFill>
                <a:latin typeface="Roboto"/>
                <a:ea typeface="Roboto"/>
                <a:cs typeface="Roboto"/>
                <a:sym typeface="Roboto"/>
              </a:rPr>
              <a:t>HTTP POST </a:t>
            </a:r>
            <a:r>
              <a:rPr lang="en" sz="1350" dirty="0">
                <a:solidFill>
                  <a:srgbClr val="172B4D"/>
                </a:solidFill>
                <a:latin typeface="Roboto"/>
                <a:ea typeface="Roboto"/>
                <a:cs typeface="Roboto"/>
                <a:sym typeface="Roboto"/>
              </a:rPr>
              <a:t>indicates that the request will add new data to the the server.  Post modifies the server and leaves the server in a different state each time the same request is repeated. </a:t>
            </a:r>
            <a:endParaRPr sz="1350" dirty="0">
              <a:solidFill>
                <a:srgbClr val="172B4D"/>
              </a:solidFill>
              <a:latin typeface="Roboto"/>
              <a:ea typeface="Roboto"/>
              <a:cs typeface="Roboto"/>
              <a:sym typeface="Roboto"/>
            </a:endParaRPr>
          </a:p>
          <a:p>
            <a:pPr marL="0" lvl="0" indent="0" algn="l" rtl="0">
              <a:spcBef>
                <a:spcPts val="1600"/>
              </a:spcBef>
              <a:spcAft>
                <a:spcPts val="0"/>
              </a:spcAft>
              <a:buNone/>
            </a:pPr>
            <a:r>
              <a:rPr lang="en" sz="1400" dirty="0">
                <a:solidFill>
                  <a:srgbClr val="000000"/>
                </a:solidFill>
              </a:rPr>
              <a:t>POST transfers data in the message body instead of the URL.  </a:t>
            </a:r>
            <a:br>
              <a:rPr lang="en" sz="1400" dirty="0">
                <a:solidFill>
                  <a:srgbClr val="000000"/>
                </a:solidFill>
              </a:rPr>
            </a:br>
            <a:r>
              <a:rPr lang="en" sz="1400" dirty="0">
                <a:solidFill>
                  <a:srgbClr val="000000"/>
                </a:solidFill>
              </a:rPr>
              <a:t>While HTTPS encrypts the message body, it cannot encrypt the URL. </a:t>
            </a:r>
            <a:r>
              <a:rPr lang="en" sz="1400" dirty="0"/>
              <a:t> </a:t>
            </a:r>
            <a:endParaRPr sz="1400" dirty="0"/>
          </a:p>
          <a:p>
            <a:pPr marL="0" lvl="0" indent="0" algn="l" rtl="0">
              <a:spcBef>
                <a:spcPts val="1600"/>
              </a:spcBef>
              <a:spcAft>
                <a:spcPts val="16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 Methods - PUT</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600" dirty="0">
                <a:solidFill>
                  <a:srgbClr val="434343"/>
                </a:solidFill>
              </a:rPr>
              <a:t>Usage</a:t>
            </a:r>
            <a:endParaRPr sz="1600" dirty="0">
              <a:solidFill>
                <a:srgbClr val="434343"/>
              </a:solidFill>
            </a:endParaRPr>
          </a:p>
          <a:p>
            <a:pPr marL="457200" lvl="0" indent="-307975" algn="l" rtl="0">
              <a:spcBef>
                <a:spcPts val="90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HTTP PUT is used to update existing data</a:t>
            </a:r>
            <a:endParaRPr sz="1250" dirty="0">
              <a:solidFill>
                <a:srgbClr val="172B4D"/>
              </a:solidFill>
              <a:latin typeface="Roboto"/>
              <a:ea typeface="Roboto"/>
              <a:cs typeface="Roboto"/>
              <a:sym typeface="Roboto"/>
            </a:endParaRPr>
          </a:p>
          <a:p>
            <a:pPr marL="457200" lvl="0"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HTTP PUT requests cannot be bookmarked or sent with the browser directly. </a:t>
            </a:r>
            <a:endParaRPr sz="1250" dirty="0">
              <a:solidFill>
                <a:srgbClr val="172B4D"/>
              </a:solidFill>
              <a:latin typeface="Roboto"/>
              <a:ea typeface="Roboto"/>
              <a:cs typeface="Roboto"/>
              <a:sym typeface="Roboto"/>
            </a:endParaRPr>
          </a:p>
          <a:p>
            <a:pPr marL="457200" lvl="0" indent="-307975" algn="l" rtl="0">
              <a:spcBef>
                <a:spcPts val="0"/>
              </a:spcBef>
              <a:spcAft>
                <a:spcPts val="0"/>
              </a:spcAft>
              <a:buClr>
                <a:srgbClr val="172B4D"/>
              </a:buClr>
              <a:buSzPts val="1250"/>
              <a:buFont typeface="Roboto"/>
              <a:buChar char="●"/>
            </a:pPr>
            <a:r>
              <a:rPr lang="en" sz="1250" dirty="0">
                <a:solidFill>
                  <a:srgbClr val="172B4D"/>
                </a:solidFill>
                <a:latin typeface="Roboto"/>
                <a:ea typeface="Roboto"/>
                <a:cs typeface="Roboto"/>
                <a:sym typeface="Roboto"/>
              </a:rPr>
              <a:t>HTTP PUT requests are meant to overwrite the entire record with the new values. </a:t>
            </a:r>
            <a:endParaRPr sz="1250" dirty="0">
              <a:solidFill>
                <a:srgbClr val="172B4D"/>
              </a:solidFill>
              <a:latin typeface="Roboto"/>
              <a:ea typeface="Roboto"/>
              <a:cs typeface="Roboto"/>
              <a:sym typeface="Roboto"/>
            </a:endParaRPr>
          </a:p>
          <a:p>
            <a:pPr marL="0" lvl="0" indent="0" algn="l" rtl="0">
              <a:spcBef>
                <a:spcPts val="900"/>
              </a:spcBef>
              <a:spcAft>
                <a:spcPts val="0"/>
              </a:spcAft>
              <a:buNone/>
            </a:pPr>
            <a:r>
              <a:rPr lang="en" sz="1250" dirty="0">
                <a:solidFill>
                  <a:srgbClr val="172B4D"/>
                </a:solidFill>
                <a:latin typeface="Roboto"/>
                <a:ea typeface="Roboto"/>
                <a:cs typeface="Roboto"/>
                <a:sym typeface="Roboto"/>
              </a:rPr>
              <a:t>.</a:t>
            </a:r>
            <a:endParaRPr sz="1250" dirty="0">
              <a:solidFill>
                <a:srgbClr val="172B4D"/>
              </a:solidFill>
              <a:latin typeface="Roboto"/>
              <a:ea typeface="Roboto"/>
              <a:cs typeface="Roboto"/>
              <a:sym typeface="Roboto"/>
            </a:endParaRPr>
          </a:p>
          <a:p>
            <a:pPr marL="0" lvl="0" indent="0" algn="l" rtl="0">
              <a:spcBef>
                <a:spcPts val="0"/>
              </a:spcBef>
              <a:spcAft>
                <a:spcPts val="0"/>
              </a:spcAft>
              <a:buNone/>
            </a:pPr>
            <a:r>
              <a:rPr lang="en" sz="1250" b="1" dirty="0">
                <a:solidFill>
                  <a:srgbClr val="172B4D"/>
                </a:solidFill>
                <a:latin typeface="Roboto"/>
                <a:ea typeface="Roboto"/>
                <a:cs typeface="Roboto"/>
                <a:sym typeface="Roboto"/>
              </a:rPr>
              <a:t>HTTP PUT </a:t>
            </a:r>
            <a:r>
              <a:rPr lang="en" sz="1250" dirty="0">
                <a:solidFill>
                  <a:srgbClr val="172B4D"/>
                </a:solidFill>
                <a:latin typeface="Roboto"/>
                <a:ea typeface="Roboto"/>
                <a:cs typeface="Roboto"/>
                <a:sym typeface="Roboto"/>
              </a:rPr>
              <a:t>indicates that the request will update existing data on the the server.  Put changes the state on the server but the state remains the same if the same request is repeated multiple times. </a:t>
            </a:r>
            <a:endParaRPr sz="1250" dirty="0">
              <a:solidFill>
                <a:srgbClr val="172B4D"/>
              </a:solidFill>
              <a:latin typeface="Roboto"/>
              <a:ea typeface="Roboto"/>
              <a:cs typeface="Roboto"/>
              <a:sym typeface="Roboto"/>
            </a:endParaRPr>
          </a:p>
          <a:p>
            <a:pPr marL="0" lvl="0" indent="0" algn="l" rtl="0">
              <a:spcBef>
                <a:spcPts val="1600"/>
              </a:spcBef>
              <a:spcAft>
                <a:spcPts val="0"/>
              </a:spcAft>
              <a:buNone/>
            </a:pPr>
            <a:r>
              <a:rPr lang="en" sz="1400" dirty="0">
                <a:solidFill>
                  <a:srgbClr val="000000"/>
                </a:solidFill>
              </a:rPr>
              <a:t>PUT transfers data in the message body instead of the URL.  </a:t>
            </a:r>
            <a:br>
              <a:rPr lang="en" sz="1400" dirty="0">
                <a:solidFill>
                  <a:srgbClr val="000000"/>
                </a:solidFill>
              </a:rPr>
            </a:br>
            <a:r>
              <a:rPr lang="en" sz="1400" dirty="0">
                <a:solidFill>
                  <a:srgbClr val="000000"/>
                </a:solidFill>
              </a:rPr>
              <a:t>While HTTPS encrypts the message body, it cannot encrypt the URL. </a:t>
            </a:r>
            <a:r>
              <a:rPr lang="en" sz="2000" dirty="0"/>
              <a:t> </a:t>
            </a:r>
            <a:endParaRPr sz="2000" dirty="0"/>
          </a:p>
          <a:p>
            <a:pPr marL="0" lvl="0" indent="0" algn="l" rtl="0">
              <a:spcBef>
                <a:spcPts val="1600"/>
              </a:spcBef>
              <a:spcAft>
                <a:spcPts val="16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 Methods - DELETE</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dirty="0">
                <a:solidFill>
                  <a:srgbClr val="434343"/>
                </a:solidFill>
              </a:rPr>
              <a:t>Usage</a:t>
            </a:r>
            <a:endParaRPr dirty="0">
              <a:solidFill>
                <a:srgbClr val="434343"/>
              </a:solidFill>
            </a:endParaRPr>
          </a:p>
          <a:p>
            <a:pPr marL="457200" lvl="0" indent="-320675" algn="l" rtl="0">
              <a:spcBef>
                <a:spcPts val="900"/>
              </a:spcBef>
              <a:spcAft>
                <a:spcPts val="0"/>
              </a:spcAft>
              <a:buClr>
                <a:srgbClr val="172B4D"/>
              </a:buClr>
              <a:buSzPts val="1450"/>
              <a:buFont typeface="Roboto"/>
              <a:buChar char="●"/>
            </a:pPr>
            <a:r>
              <a:rPr lang="en" sz="1450" dirty="0">
                <a:solidFill>
                  <a:srgbClr val="172B4D"/>
                </a:solidFill>
                <a:latin typeface="Roboto"/>
                <a:ea typeface="Roboto"/>
                <a:cs typeface="Roboto"/>
                <a:sym typeface="Roboto"/>
              </a:rPr>
              <a:t>HTTP DELETE is used to remove existing data from the server</a:t>
            </a:r>
            <a:endParaRPr sz="1450" dirty="0">
              <a:solidFill>
                <a:srgbClr val="172B4D"/>
              </a:solidFill>
              <a:latin typeface="Roboto"/>
              <a:ea typeface="Roboto"/>
              <a:cs typeface="Roboto"/>
              <a:sym typeface="Roboto"/>
            </a:endParaRPr>
          </a:p>
          <a:p>
            <a:pPr marL="457200" lvl="0" indent="-320675" algn="l" rtl="0">
              <a:spcBef>
                <a:spcPts val="0"/>
              </a:spcBef>
              <a:spcAft>
                <a:spcPts val="0"/>
              </a:spcAft>
              <a:buClr>
                <a:srgbClr val="172B4D"/>
              </a:buClr>
              <a:buSzPts val="1450"/>
              <a:buFont typeface="Roboto"/>
              <a:buChar char="●"/>
            </a:pPr>
            <a:r>
              <a:rPr lang="en" sz="1450" dirty="0">
                <a:solidFill>
                  <a:srgbClr val="172B4D"/>
                </a:solidFill>
                <a:latin typeface="Roboto"/>
                <a:ea typeface="Roboto"/>
                <a:cs typeface="Roboto"/>
                <a:sym typeface="Roboto"/>
              </a:rPr>
              <a:t>HTTP DELETE requests cannot be bookmarked or sent with the browser directly. </a:t>
            </a:r>
            <a:endParaRPr sz="1450" dirty="0">
              <a:solidFill>
                <a:srgbClr val="172B4D"/>
              </a:solidFill>
              <a:latin typeface="Roboto"/>
              <a:ea typeface="Roboto"/>
              <a:cs typeface="Roboto"/>
              <a:sym typeface="Roboto"/>
            </a:endParaRPr>
          </a:p>
          <a:p>
            <a:pPr marL="457200" lvl="0" indent="-320675" algn="l" rtl="0">
              <a:spcBef>
                <a:spcPts val="0"/>
              </a:spcBef>
              <a:spcAft>
                <a:spcPts val="0"/>
              </a:spcAft>
              <a:buClr>
                <a:srgbClr val="172B4D"/>
              </a:buClr>
              <a:buSzPts val="1450"/>
              <a:buFont typeface="Roboto"/>
              <a:buChar char="●"/>
            </a:pPr>
            <a:r>
              <a:rPr lang="en" sz="1450" dirty="0">
                <a:solidFill>
                  <a:srgbClr val="172B4D"/>
                </a:solidFill>
                <a:latin typeface="Roboto"/>
                <a:ea typeface="Roboto"/>
                <a:cs typeface="Roboto"/>
                <a:sym typeface="Roboto"/>
              </a:rPr>
              <a:t>Usually only requires the entities id, so parameters are sent in the query string.</a:t>
            </a:r>
            <a:endParaRPr sz="1450" dirty="0">
              <a:solidFill>
                <a:srgbClr val="172B4D"/>
              </a:solidFill>
              <a:latin typeface="Roboto"/>
              <a:ea typeface="Roboto"/>
              <a:cs typeface="Roboto"/>
              <a:sym typeface="Roboto"/>
            </a:endParaRPr>
          </a:p>
          <a:p>
            <a:pPr marL="0" lvl="0" indent="0" algn="l" rtl="0">
              <a:spcBef>
                <a:spcPts val="900"/>
              </a:spcBef>
              <a:spcAft>
                <a:spcPts val="0"/>
              </a:spcAft>
              <a:buNone/>
            </a:pPr>
            <a:r>
              <a:rPr lang="en" sz="1450" dirty="0">
                <a:solidFill>
                  <a:srgbClr val="172B4D"/>
                </a:solidFill>
                <a:latin typeface="Roboto"/>
                <a:ea typeface="Roboto"/>
                <a:cs typeface="Roboto"/>
                <a:sym typeface="Roboto"/>
              </a:rPr>
              <a:t>.</a:t>
            </a:r>
            <a:endParaRPr sz="1450" dirty="0">
              <a:solidFill>
                <a:srgbClr val="172B4D"/>
              </a:solidFill>
              <a:latin typeface="Roboto"/>
              <a:ea typeface="Roboto"/>
              <a:cs typeface="Roboto"/>
              <a:sym typeface="Roboto"/>
            </a:endParaRPr>
          </a:p>
          <a:p>
            <a:pPr marL="0" lvl="0" indent="0" algn="l" rtl="0">
              <a:spcBef>
                <a:spcPts val="0"/>
              </a:spcBef>
              <a:spcAft>
                <a:spcPts val="0"/>
              </a:spcAft>
              <a:buNone/>
            </a:pPr>
            <a:r>
              <a:rPr lang="en" sz="1450" b="1" dirty="0">
                <a:solidFill>
                  <a:srgbClr val="172B4D"/>
                </a:solidFill>
                <a:latin typeface="Roboto"/>
                <a:ea typeface="Roboto"/>
                <a:cs typeface="Roboto"/>
                <a:sym typeface="Roboto"/>
              </a:rPr>
              <a:t>HTTP DELETE </a:t>
            </a:r>
            <a:r>
              <a:rPr lang="en" sz="1450" dirty="0">
                <a:solidFill>
                  <a:srgbClr val="172B4D"/>
                </a:solidFill>
                <a:latin typeface="Roboto"/>
                <a:ea typeface="Roboto"/>
                <a:cs typeface="Roboto"/>
                <a:sym typeface="Roboto"/>
              </a:rPr>
              <a:t>indicates that the request will remove existing data from the the server.  </a:t>
            </a:r>
            <a:endParaRPr sz="1450" dirty="0">
              <a:solidFill>
                <a:srgbClr val="172B4D"/>
              </a:solidFill>
              <a:latin typeface="Roboto"/>
              <a:ea typeface="Roboto"/>
              <a:cs typeface="Roboto"/>
              <a:sym typeface="Roboto"/>
            </a:endParaRPr>
          </a:p>
          <a:p>
            <a:pPr marL="0" lvl="0" indent="0" algn="l" rtl="0">
              <a:spcBef>
                <a:spcPts val="1600"/>
              </a:spcBef>
              <a:spcAft>
                <a:spcPts val="0"/>
              </a:spcAft>
              <a:buNone/>
            </a:pPr>
            <a:r>
              <a:rPr lang="en-US" sz="1450" dirty="0">
                <a:solidFill>
                  <a:srgbClr val="172B4D"/>
                </a:solidFill>
                <a:latin typeface="Roboto"/>
                <a:ea typeface="Roboto"/>
                <a:cs typeface="Roboto"/>
                <a:sym typeface="Roboto"/>
              </a:rPr>
              <a:t>Delete changes the state of the server but the state remains the same if the request is repeated multiple times.</a:t>
            </a:r>
          </a:p>
          <a:p>
            <a:pPr marL="0" lvl="0" indent="0" algn="l" rtl="0">
              <a:spcBef>
                <a:spcPts val="1600"/>
              </a:spcBef>
              <a:spcAft>
                <a:spcPts val="16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15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 Serializing and Deserializing </a:t>
            </a:r>
            <a:endParaRPr/>
          </a:p>
        </p:txBody>
      </p:sp>
      <p:sp>
        <p:nvSpPr>
          <p:cNvPr id="105" name="Google Shape;105;p21"/>
          <p:cNvSpPr txBox="1">
            <a:spLocks noGrp="1"/>
          </p:cNvSpPr>
          <p:nvPr>
            <p:ph type="body" idx="1"/>
          </p:nvPr>
        </p:nvSpPr>
        <p:spPr>
          <a:xfrm>
            <a:off x="178125" y="773950"/>
            <a:ext cx="8806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Transforming a Java Object to a string representation of the object, JSON, is called </a:t>
            </a:r>
            <a:r>
              <a:rPr lang="en" sz="1600" b="1" dirty="0"/>
              <a:t>Serialization.   </a:t>
            </a:r>
            <a:endParaRPr sz="1600" b="1" dirty="0"/>
          </a:p>
          <a:p>
            <a:pPr marL="0" lvl="0" indent="0" algn="l" rtl="0">
              <a:spcBef>
                <a:spcPts val="1600"/>
              </a:spcBef>
              <a:spcAft>
                <a:spcPts val="0"/>
              </a:spcAft>
              <a:buNone/>
            </a:pPr>
            <a:r>
              <a:rPr lang="en" sz="1600" dirty="0">
                <a:solidFill>
                  <a:schemeClr val="dk1"/>
                </a:solidFill>
              </a:rPr>
              <a:t>Java Object → JSON is </a:t>
            </a:r>
            <a:r>
              <a:rPr lang="en" sz="1600" b="1" dirty="0">
                <a:solidFill>
                  <a:schemeClr val="dk1"/>
                </a:solidFill>
              </a:rPr>
              <a:t>Serialization</a:t>
            </a:r>
            <a:endParaRPr sz="1600" b="1" dirty="0">
              <a:solidFill>
                <a:schemeClr val="dk1"/>
              </a:solidFill>
            </a:endParaRPr>
          </a:p>
          <a:p>
            <a:pPr marL="0" lvl="0" indent="0" algn="l" rtl="0">
              <a:spcBef>
                <a:spcPts val="1600"/>
              </a:spcBef>
              <a:spcAft>
                <a:spcPts val="0"/>
              </a:spcAft>
              <a:buNone/>
            </a:pPr>
            <a:endParaRPr sz="1600" dirty="0"/>
          </a:p>
          <a:p>
            <a:pPr marL="0" lvl="0" indent="0" algn="l" rtl="0">
              <a:spcBef>
                <a:spcPts val="1600"/>
              </a:spcBef>
              <a:spcAft>
                <a:spcPts val="0"/>
              </a:spcAft>
              <a:buNone/>
            </a:pPr>
            <a:endParaRPr sz="1600" dirty="0"/>
          </a:p>
          <a:p>
            <a:pPr marL="0" lvl="0" indent="0" algn="l" rtl="0">
              <a:spcBef>
                <a:spcPts val="1600"/>
              </a:spcBef>
              <a:spcAft>
                <a:spcPts val="0"/>
              </a:spcAft>
              <a:buNone/>
            </a:pPr>
            <a:r>
              <a:rPr lang="en" sz="1600" dirty="0"/>
              <a:t>Transforming a string representation of an object, JSON, into an Java Object is called </a:t>
            </a:r>
            <a:r>
              <a:rPr lang="en" sz="1600" b="1" dirty="0"/>
              <a:t>Deserialization</a:t>
            </a:r>
            <a:r>
              <a:rPr lang="en" sz="1600" dirty="0"/>
              <a:t>.   </a:t>
            </a:r>
            <a:endParaRPr sz="1600" dirty="0"/>
          </a:p>
          <a:p>
            <a:pPr marL="0" lvl="0" indent="0" algn="l" rtl="0">
              <a:spcBef>
                <a:spcPts val="1600"/>
              </a:spcBef>
              <a:spcAft>
                <a:spcPts val="0"/>
              </a:spcAft>
              <a:buNone/>
            </a:pPr>
            <a:r>
              <a:rPr lang="en" sz="1600" dirty="0">
                <a:solidFill>
                  <a:schemeClr val="dk1"/>
                </a:solidFill>
              </a:rPr>
              <a:t>JSON → Java Object is </a:t>
            </a:r>
            <a:r>
              <a:rPr lang="en" sz="1600" b="1" dirty="0">
                <a:solidFill>
                  <a:schemeClr val="dk1"/>
                </a:solidFill>
              </a:rPr>
              <a:t>Deserialization</a:t>
            </a:r>
            <a:endParaRPr sz="1600" b="1" dirty="0">
              <a:solidFill>
                <a:schemeClr val="dk1"/>
              </a:solidFill>
            </a:endParaRPr>
          </a:p>
          <a:p>
            <a:pPr marL="0" lvl="0" indent="0" algn="l" rtl="0">
              <a:spcBef>
                <a:spcPts val="1600"/>
              </a:spcBef>
              <a:spcAft>
                <a:spcPts val="1600"/>
              </a:spcAft>
              <a:buNone/>
            </a:pPr>
            <a:endParaRPr b="1" dirty="0"/>
          </a:p>
        </p:txBody>
      </p:sp>
      <p:pic>
        <p:nvPicPr>
          <p:cNvPr id="106" name="Google Shape;106;p21"/>
          <p:cNvPicPr preferRelativeResize="0"/>
          <p:nvPr/>
        </p:nvPicPr>
        <p:blipFill>
          <a:blip r:embed="rId3">
            <a:alphaModFix/>
          </a:blip>
          <a:stretch>
            <a:fillRect/>
          </a:stretch>
        </p:blipFill>
        <p:spPr>
          <a:xfrm>
            <a:off x="4048651" y="3558279"/>
            <a:ext cx="4935674" cy="1429350"/>
          </a:xfrm>
          <a:prstGeom prst="rect">
            <a:avLst/>
          </a:prstGeom>
          <a:noFill/>
          <a:ln>
            <a:noFill/>
          </a:ln>
        </p:spPr>
      </p:pic>
      <p:pic>
        <p:nvPicPr>
          <p:cNvPr id="107" name="Google Shape;107;p21"/>
          <p:cNvPicPr preferRelativeResize="0"/>
          <p:nvPr/>
        </p:nvPicPr>
        <p:blipFill>
          <a:blip r:embed="rId4">
            <a:alphaModFix/>
          </a:blip>
          <a:stretch>
            <a:fillRect/>
          </a:stretch>
        </p:blipFill>
        <p:spPr>
          <a:xfrm>
            <a:off x="4009051" y="1262557"/>
            <a:ext cx="4935676" cy="14402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REST Controllers - server</a:t>
            </a:r>
            <a:endParaRPr dirty="0"/>
          </a:p>
        </p:txBody>
      </p:sp>
      <p:sp>
        <p:nvSpPr>
          <p:cNvPr id="132" name="Google Shape;13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600"/>
              </a:spcBef>
              <a:spcAft>
                <a:spcPts val="0"/>
              </a:spcAft>
              <a:buSzPts val="1800"/>
              <a:buChar char="●"/>
            </a:pPr>
            <a:r>
              <a:rPr lang="en" dirty="0"/>
              <a:t>Spring Boot makes it easy to build controllers using annotations. The </a:t>
            </a:r>
            <a:r>
              <a:rPr lang="en" b="1" dirty="0"/>
              <a:t>@RestController </a:t>
            </a:r>
            <a:r>
              <a:rPr lang="en" dirty="0"/>
              <a:t>annotation marks a class as a controller for an API.</a:t>
            </a:r>
            <a:endParaRPr dirty="0"/>
          </a:p>
          <a:p>
            <a:pPr marL="0" lvl="0" indent="0" algn="l" rtl="0">
              <a:lnSpc>
                <a:spcPct val="115000"/>
              </a:lnSpc>
              <a:spcBef>
                <a:spcPts val="1600"/>
              </a:spcBef>
              <a:spcAft>
                <a:spcPts val="1600"/>
              </a:spcAft>
              <a:buSzPts val="1800"/>
              <a:buNone/>
            </a:pPr>
            <a:endParaRPr dirty="0"/>
          </a:p>
        </p:txBody>
      </p:sp>
      <p:sp>
        <p:nvSpPr>
          <p:cNvPr id="133" name="Google Shape;133;p18"/>
          <p:cNvSpPr txBox="1"/>
          <p:nvPr/>
        </p:nvSpPr>
        <p:spPr>
          <a:xfrm>
            <a:off x="1946359" y="2571750"/>
            <a:ext cx="4198132" cy="12510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highlight>
                  <a:srgbClr val="FFFF00"/>
                </a:highlight>
                <a:latin typeface="Arial"/>
                <a:ea typeface="Arial"/>
                <a:cs typeface="Arial"/>
                <a:sym typeface="Arial"/>
              </a:rPr>
              <a:t>@RestController</a:t>
            </a:r>
            <a:endParaRPr sz="1400" b="1" i="0" u="none" strike="noStrike" cap="none" dirty="0">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public class ProductReviewsController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6271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EE19-517C-40F5-BD51-B45BDEFD2A39}"/>
              </a:ext>
            </a:extLst>
          </p:cNvPr>
          <p:cNvSpPr>
            <a:spLocks noGrp="1"/>
          </p:cNvSpPr>
          <p:nvPr>
            <p:ph type="title"/>
          </p:nvPr>
        </p:nvSpPr>
        <p:spPr/>
        <p:txBody>
          <a:bodyPr/>
          <a:lstStyle/>
          <a:p>
            <a:r>
              <a:rPr lang="en-US" dirty="0"/>
              <a:t>Handler Methods  - Server</a:t>
            </a:r>
          </a:p>
        </p:txBody>
      </p:sp>
      <p:sp>
        <p:nvSpPr>
          <p:cNvPr id="3" name="Content Placeholder 2">
            <a:extLst>
              <a:ext uri="{FF2B5EF4-FFF2-40B4-BE49-F238E27FC236}">
                <a16:creationId xmlns:a16="http://schemas.microsoft.com/office/drawing/2014/main" id="{6B3EB1F4-F6B1-4192-9496-246441C8BF0C}"/>
              </a:ext>
            </a:extLst>
          </p:cNvPr>
          <p:cNvSpPr>
            <a:spLocks noGrp="1"/>
          </p:cNvSpPr>
          <p:nvPr>
            <p:ph idx="1"/>
          </p:nvPr>
        </p:nvSpPr>
        <p:spPr/>
        <p:txBody>
          <a:bodyPr/>
          <a:lstStyle/>
          <a:p>
            <a:r>
              <a:rPr lang="en-US" dirty="0"/>
              <a:t>Annotated with @RequestMapping</a:t>
            </a:r>
          </a:p>
          <a:p>
            <a:pPr lvl="1"/>
            <a:r>
              <a:rPr lang="en-US" dirty="0"/>
              <a:t>Handle a request from web</a:t>
            </a:r>
          </a:p>
          <a:p>
            <a:pPr lvl="1"/>
            <a:r>
              <a:rPr lang="en-US" dirty="0"/>
              <a:t>path= argument</a:t>
            </a:r>
          </a:p>
          <a:p>
            <a:pPr lvl="2"/>
            <a:r>
              <a:rPr lang="en-US" dirty="0"/>
              <a:t>Maps to the request path</a:t>
            </a:r>
          </a:p>
          <a:p>
            <a:pPr lvl="1"/>
            <a:r>
              <a:rPr lang="en-US" dirty="0"/>
              <a:t>method= </a:t>
            </a:r>
            <a:r>
              <a:rPr lang="en-US" dirty="0" err="1"/>
              <a:t>RequestMethod.XXX</a:t>
            </a:r>
            <a:endParaRPr lang="en-US" dirty="0"/>
          </a:p>
          <a:p>
            <a:pPr lvl="2"/>
            <a:r>
              <a:rPr lang="en-US" dirty="0"/>
              <a:t>Specifies what type of request will cause the method to execute</a:t>
            </a:r>
          </a:p>
        </p:txBody>
      </p:sp>
      <p:sp>
        <p:nvSpPr>
          <p:cNvPr id="4" name="Slide Number Placeholder 3">
            <a:extLst>
              <a:ext uri="{FF2B5EF4-FFF2-40B4-BE49-F238E27FC236}">
                <a16:creationId xmlns:a16="http://schemas.microsoft.com/office/drawing/2014/main" id="{1212A8C4-1C6A-4A46-8BE0-6A66FE5267CD}"/>
              </a:ext>
            </a:extLst>
          </p:cNvPr>
          <p:cNvSpPr>
            <a:spLocks noGrp="1"/>
          </p:cNvSpPr>
          <p:nvPr>
            <p:ph type="sldNum" sz="quarter" idx="12"/>
          </p:nvPr>
        </p:nvSpPr>
        <p:spPr/>
        <p:txBody>
          <a:bodyPr/>
          <a:lstStyle/>
          <a:p>
            <a:fld id="{5D309832-802D-4F14-A49A-58402BC7FD51}" type="slidenum">
              <a:rPr lang="en-US" smtClean="0"/>
              <a:t>36</a:t>
            </a:fld>
            <a:endParaRPr lang="en-US"/>
          </a:p>
        </p:txBody>
      </p:sp>
    </p:spTree>
    <p:extLst>
      <p:ext uri="{BB962C8B-B14F-4D97-AF65-F5344CB8AC3E}">
        <p14:creationId xmlns:p14="http://schemas.microsoft.com/office/powerpoint/2010/main" val="383573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Consuming a GET - example</a:t>
            </a:r>
            <a:endParaRPr dirty="0"/>
          </a:p>
        </p:txBody>
      </p:sp>
      <p:sp>
        <p:nvSpPr>
          <p:cNvPr id="202" name="Google Shape;202;p27"/>
          <p:cNvSpPr txBox="1"/>
          <p:nvPr/>
        </p:nvSpPr>
        <p:spPr>
          <a:xfrm>
            <a:off x="311700" y="3489250"/>
            <a:ext cx="7764300" cy="4053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hotel = restTemplate.</a:t>
            </a:r>
            <a:r>
              <a:rPr lang="en" sz="1400" b="1" i="0" u="none" strike="noStrike" cap="none" dirty="0">
                <a:solidFill>
                  <a:srgbClr val="0000FF"/>
                </a:solidFill>
                <a:latin typeface="Arial"/>
                <a:ea typeface="Arial"/>
                <a:cs typeface="Arial"/>
                <a:sym typeface="Arial"/>
              </a:rPr>
              <a:t>getForObject</a:t>
            </a:r>
            <a:r>
              <a:rPr lang="en" sz="1400" b="0" i="0" u="none" strike="noStrike" cap="none" dirty="0">
                <a:solidFill>
                  <a:srgbClr val="000000"/>
                </a:solidFill>
                <a:latin typeface="Arial"/>
                <a:ea typeface="Arial"/>
                <a:cs typeface="Arial"/>
                <a:sym typeface="Arial"/>
              </a:rPr>
              <a:t>(</a:t>
            </a:r>
            <a:r>
              <a:rPr lang="en" sz="1400" b="1" i="0" u="none" strike="noStrike" cap="none" dirty="0">
                <a:solidFill>
                  <a:srgbClr val="FF0000"/>
                </a:solidFill>
                <a:latin typeface="Arial"/>
                <a:ea typeface="Arial"/>
                <a:cs typeface="Arial"/>
                <a:sym typeface="Arial"/>
              </a:rPr>
              <a:t>BASE_URL + "hotels/" +  id</a:t>
            </a:r>
            <a:r>
              <a:rPr lang="en" sz="1400" b="0" i="0" u="none" strike="noStrike" cap="none" dirty="0">
                <a:solidFill>
                  <a:srgbClr val="000000"/>
                </a:solidFill>
                <a:latin typeface="Arial"/>
                <a:ea typeface="Arial"/>
                <a:cs typeface="Arial"/>
                <a:sym typeface="Arial"/>
              </a:rPr>
              <a:t>, Hotel.class);</a:t>
            </a:r>
            <a:endParaRPr sz="1400" b="0" i="0" u="none" strike="noStrike" cap="none" dirty="0">
              <a:solidFill>
                <a:srgbClr val="000000"/>
              </a:solidFill>
              <a:latin typeface="Arial"/>
              <a:ea typeface="Arial"/>
              <a:cs typeface="Arial"/>
              <a:sym typeface="Arial"/>
            </a:endParaRPr>
          </a:p>
        </p:txBody>
      </p:sp>
      <p:sp>
        <p:nvSpPr>
          <p:cNvPr id="203" name="Google Shape;203;p27"/>
          <p:cNvSpPr txBox="1"/>
          <p:nvPr/>
        </p:nvSpPr>
        <p:spPr>
          <a:xfrm>
            <a:off x="311700" y="1790050"/>
            <a:ext cx="7712700" cy="10176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@RequestMapping(</a:t>
            </a:r>
            <a:r>
              <a:rPr lang="en" sz="1400" b="1" i="0" u="none" strike="noStrike" cap="none" dirty="0">
                <a:solidFill>
                  <a:srgbClr val="FF0000"/>
                </a:solidFill>
                <a:latin typeface="Arial"/>
                <a:ea typeface="Arial"/>
                <a:cs typeface="Arial"/>
                <a:sym typeface="Arial"/>
              </a:rPr>
              <a:t>path = "/hotels/{id}"</a:t>
            </a:r>
            <a:r>
              <a:rPr lang="en" sz="1400" b="0" i="0" u="none" strike="noStrike" cap="none" dirty="0">
                <a:solidFill>
                  <a:srgbClr val="000000"/>
                </a:solidFill>
                <a:latin typeface="Arial"/>
                <a:ea typeface="Arial"/>
                <a:cs typeface="Arial"/>
                <a:sym typeface="Arial"/>
              </a:rPr>
              <a:t>, </a:t>
            </a:r>
            <a:r>
              <a:rPr lang="en" sz="1400" b="1" i="0" u="none" strike="noStrike" cap="none" dirty="0">
                <a:solidFill>
                  <a:srgbClr val="0000FF"/>
                </a:solidFill>
                <a:latin typeface="Arial"/>
                <a:ea typeface="Arial"/>
                <a:cs typeface="Arial"/>
                <a:sym typeface="Arial"/>
              </a:rPr>
              <a:t>method = RequestMethod.GET</a:t>
            </a:r>
            <a:r>
              <a:rPr lang="en"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public Hotel get(    @PathVariable int id   )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return hotelDAO.get(id);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04" name="Google Shape;204;p27"/>
          <p:cNvSpPr txBox="1"/>
          <p:nvPr/>
        </p:nvSpPr>
        <p:spPr>
          <a:xfrm>
            <a:off x="363400" y="1271900"/>
            <a:ext cx="7712700" cy="4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This is the GET endpoint with a path variable that we defined today </a:t>
            </a:r>
            <a:r>
              <a:rPr lang="en" sz="1400" b="0" i="0" u="none" strike="noStrike" cap="none" dirty="0">
                <a:solidFill>
                  <a:srgbClr val="FF0000"/>
                </a:solidFill>
                <a:latin typeface="Arial"/>
                <a:ea typeface="Arial"/>
                <a:cs typeface="Arial"/>
                <a:sym typeface="Arial"/>
              </a:rPr>
              <a:t>(server):</a:t>
            </a:r>
            <a:endParaRPr sz="1400" b="0" i="0" u="none" strike="noStrike" cap="none" dirty="0">
              <a:solidFill>
                <a:srgbClr val="FF0000"/>
              </a:solidFill>
              <a:latin typeface="Arial"/>
              <a:ea typeface="Arial"/>
              <a:cs typeface="Arial"/>
              <a:sym typeface="Arial"/>
            </a:endParaRPr>
          </a:p>
        </p:txBody>
      </p:sp>
      <p:sp>
        <p:nvSpPr>
          <p:cNvPr id="205" name="Google Shape;205;p27"/>
          <p:cNvSpPr txBox="1"/>
          <p:nvPr/>
        </p:nvSpPr>
        <p:spPr>
          <a:xfrm>
            <a:off x="287200" y="3100700"/>
            <a:ext cx="7712700" cy="4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and this is how a different Java application can consume it (client):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Consuming a POST - example</a:t>
            </a:r>
            <a:endParaRPr dirty="0"/>
          </a:p>
        </p:txBody>
      </p:sp>
      <p:sp>
        <p:nvSpPr>
          <p:cNvPr id="211" name="Google Shape;211;p28"/>
          <p:cNvSpPr txBox="1"/>
          <p:nvPr/>
        </p:nvSpPr>
        <p:spPr>
          <a:xfrm>
            <a:off x="363400" y="1043300"/>
            <a:ext cx="7712700" cy="4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FF0000"/>
                </a:solidFill>
                <a:latin typeface="Arial"/>
                <a:ea typeface="Arial"/>
                <a:cs typeface="Arial"/>
                <a:sym typeface="Arial"/>
              </a:rPr>
              <a:t>Server side logic example</a:t>
            </a:r>
            <a:endParaRPr sz="1400" b="0" i="0" u="none" strike="noStrike" cap="none" dirty="0">
              <a:solidFill>
                <a:srgbClr val="FF0000"/>
              </a:solidFill>
              <a:latin typeface="Arial"/>
              <a:ea typeface="Arial"/>
              <a:cs typeface="Arial"/>
              <a:sym typeface="Arial"/>
            </a:endParaRPr>
          </a:p>
        </p:txBody>
      </p:sp>
      <p:sp>
        <p:nvSpPr>
          <p:cNvPr id="212" name="Google Shape;212;p28"/>
          <p:cNvSpPr txBox="1"/>
          <p:nvPr/>
        </p:nvSpPr>
        <p:spPr>
          <a:xfrm>
            <a:off x="287200" y="2643500"/>
            <a:ext cx="7712700" cy="4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 Client side logic example:</a:t>
            </a:r>
            <a:endParaRPr sz="1400" b="0" i="0" u="none" strike="noStrike" cap="none" dirty="0">
              <a:solidFill>
                <a:srgbClr val="000000"/>
              </a:solidFill>
              <a:latin typeface="Arial"/>
              <a:ea typeface="Arial"/>
              <a:cs typeface="Arial"/>
              <a:sym typeface="Arial"/>
            </a:endParaRPr>
          </a:p>
        </p:txBody>
      </p:sp>
      <p:sp>
        <p:nvSpPr>
          <p:cNvPr id="213" name="Google Shape;213;p28"/>
          <p:cNvSpPr txBox="1"/>
          <p:nvPr/>
        </p:nvSpPr>
        <p:spPr>
          <a:xfrm>
            <a:off x="311700" y="1507688"/>
            <a:ext cx="8647500" cy="10344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    @RequestMapping( </a:t>
            </a:r>
            <a:r>
              <a:rPr lang="en" sz="1300" b="1" i="0" u="none" strike="noStrike" cap="none">
                <a:solidFill>
                  <a:srgbClr val="FF0000"/>
                </a:solidFill>
                <a:latin typeface="Arial"/>
                <a:ea typeface="Arial"/>
                <a:cs typeface="Arial"/>
                <a:sym typeface="Arial"/>
              </a:rPr>
              <a:t>path = "/hotels/{id}/reservations"</a:t>
            </a:r>
            <a:r>
              <a:rPr lang="en" sz="1300" b="0" i="0" u="none" strike="noStrike" cap="none">
                <a:solidFill>
                  <a:srgbClr val="000000"/>
                </a:solidFill>
                <a:latin typeface="Arial"/>
                <a:ea typeface="Arial"/>
                <a:cs typeface="Arial"/>
                <a:sym typeface="Arial"/>
              </a:rPr>
              <a:t>, </a:t>
            </a:r>
            <a:r>
              <a:rPr lang="en" sz="1300" b="1" i="0" u="none" strike="noStrike" cap="none">
                <a:solidFill>
                  <a:srgbClr val="0000FF"/>
                </a:solidFill>
                <a:latin typeface="Arial"/>
                <a:ea typeface="Arial"/>
                <a:cs typeface="Arial"/>
                <a:sym typeface="Arial"/>
              </a:rPr>
              <a:t>method = RequestMethod.POST</a:t>
            </a:r>
            <a:r>
              <a:rPr lang="en"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    public Reservation addReservation(@RequestBody </a:t>
            </a:r>
            <a:r>
              <a:rPr lang="en" sz="1300" b="1" i="0" u="none" strike="noStrike" cap="none">
                <a:solidFill>
                  <a:srgbClr val="6AA84F"/>
                </a:solidFill>
                <a:latin typeface="Arial"/>
                <a:ea typeface="Arial"/>
                <a:cs typeface="Arial"/>
                <a:sym typeface="Arial"/>
              </a:rPr>
              <a:t>Reservation reservation</a:t>
            </a:r>
            <a:r>
              <a:rPr lang="en" sz="1300" b="0" i="0" u="none" strike="noStrike" cap="none">
                <a:solidFill>
                  <a:srgbClr val="000000"/>
                </a:solidFill>
                <a:latin typeface="Arial"/>
                <a:ea typeface="Arial"/>
                <a:cs typeface="Arial"/>
                <a:sym typeface="Arial"/>
              </a:rPr>
              <a:t>, @PathVariable("id") int hotelID)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        return reservationDAO.create(reservation, hotelID);</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sp>
        <p:nvSpPr>
          <p:cNvPr id="214" name="Google Shape;214;p28"/>
          <p:cNvSpPr txBox="1"/>
          <p:nvPr/>
        </p:nvSpPr>
        <p:spPr>
          <a:xfrm>
            <a:off x="245100" y="3032075"/>
            <a:ext cx="8780700" cy="12696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HttpHeaders</a:t>
            </a: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headers</a:t>
            </a:r>
            <a:r>
              <a:rPr lang="en" sz="1200" b="0" i="0" u="none" strike="noStrike" cap="none">
                <a:solidFill>
                  <a:schemeClr val="dk1"/>
                </a:solidFill>
                <a:latin typeface="Arial"/>
                <a:ea typeface="Arial"/>
                <a:cs typeface="Arial"/>
                <a:sym typeface="Arial"/>
              </a:rPr>
              <a:t> = </a:t>
            </a:r>
            <a:r>
              <a:rPr lang="en" sz="1200" b="1" i="0" u="none" strike="noStrike" cap="none">
                <a:solidFill>
                  <a:srgbClr val="091E42"/>
                </a:solidFill>
                <a:latin typeface="Arial"/>
                <a:ea typeface="Arial"/>
                <a:cs typeface="Arial"/>
                <a:sym typeface="Arial"/>
              </a:rPr>
              <a:t>new</a:t>
            </a: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HttpHeaders</a:t>
            </a:r>
            <a:r>
              <a:rPr lang="en"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35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headers</a:t>
            </a:r>
            <a:r>
              <a:rPr lang="en" sz="1200" b="0" i="0" u="none" strike="noStrike" cap="none">
                <a:solidFill>
                  <a:schemeClr val="dk1"/>
                </a:solidFill>
                <a:latin typeface="Arial"/>
                <a:ea typeface="Arial"/>
                <a:cs typeface="Arial"/>
                <a:sym typeface="Arial"/>
              </a:rPr>
              <a:t>.</a:t>
            </a:r>
            <a:r>
              <a:rPr lang="en" sz="1200" b="0" i="0" u="none" strike="noStrike" cap="none">
                <a:solidFill>
                  <a:srgbClr val="202020"/>
                </a:solidFill>
                <a:latin typeface="Arial"/>
                <a:ea typeface="Arial"/>
                <a:cs typeface="Arial"/>
                <a:sym typeface="Arial"/>
              </a:rPr>
              <a:t>setContentType</a:t>
            </a:r>
            <a:r>
              <a:rPr lang="en" sz="1200" b="0" i="0" u="none" strike="noStrike" cap="none">
                <a:solidFill>
                  <a:schemeClr val="dk1"/>
                </a:solidFill>
                <a:latin typeface="Arial"/>
                <a:ea typeface="Arial"/>
                <a:cs typeface="Arial"/>
                <a:sym typeface="Arial"/>
              </a:rPr>
              <a:t>(</a:t>
            </a:r>
            <a:r>
              <a:rPr lang="en" sz="1200" b="0" i="0" u="none" strike="noStrike" cap="none">
                <a:solidFill>
                  <a:srgbClr val="202020"/>
                </a:solidFill>
                <a:latin typeface="Arial"/>
                <a:ea typeface="Arial"/>
                <a:cs typeface="Arial"/>
                <a:sym typeface="Arial"/>
              </a:rPr>
              <a:t>MediaType</a:t>
            </a:r>
            <a:r>
              <a:rPr lang="en" sz="1200" b="0" i="0" u="none" strike="noStrike" cap="none">
                <a:solidFill>
                  <a:schemeClr val="dk1"/>
                </a:solidFill>
                <a:latin typeface="Arial"/>
                <a:ea typeface="Arial"/>
                <a:cs typeface="Arial"/>
                <a:sym typeface="Arial"/>
              </a:rPr>
              <a:t>.</a:t>
            </a:r>
            <a:r>
              <a:rPr lang="en" sz="1200" b="0" i="0" u="none" strike="noStrike" cap="none">
                <a:solidFill>
                  <a:srgbClr val="202020"/>
                </a:solidFill>
                <a:latin typeface="Arial"/>
                <a:ea typeface="Arial"/>
                <a:cs typeface="Arial"/>
                <a:sym typeface="Arial"/>
              </a:rPr>
              <a:t>APPLICATION_JSON</a:t>
            </a:r>
            <a:r>
              <a:rPr lang="en"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35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HttpEntity</a:t>
            </a:r>
            <a:r>
              <a:rPr lang="en" sz="1200" b="0" i="0" u="none" strike="noStrike" cap="none">
                <a:solidFill>
                  <a:schemeClr val="dk1"/>
                </a:solidFill>
                <a:latin typeface="Arial"/>
                <a:ea typeface="Arial"/>
                <a:cs typeface="Arial"/>
                <a:sym typeface="Arial"/>
              </a:rPr>
              <a:t>&lt;</a:t>
            </a:r>
            <a:r>
              <a:rPr lang="en" sz="1200" b="0" i="0" u="none" strike="noStrike" cap="none">
                <a:solidFill>
                  <a:srgbClr val="202020"/>
                </a:solidFill>
                <a:latin typeface="Arial"/>
                <a:ea typeface="Arial"/>
                <a:cs typeface="Arial"/>
                <a:sym typeface="Arial"/>
              </a:rPr>
              <a:t>Reservation</a:t>
            </a:r>
            <a:r>
              <a:rPr lang="en" sz="1200" b="0" i="0" u="none" strike="noStrike" cap="none">
                <a:solidFill>
                  <a:schemeClr val="dk1"/>
                </a:solidFill>
                <a:latin typeface="Arial"/>
                <a:ea typeface="Arial"/>
                <a:cs typeface="Arial"/>
                <a:sym typeface="Arial"/>
              </a:rPr>
              <a:t>&gt; </a:t>
            </a:r>
            <a:r>
              <a:rPr lang="en" sz="1200" b="0" i="0" u="none" strike="noStrike" cap="none">
                <a:solidFill>
                  <a:srgbClr val="202020"/>
                </a:solidFill>
                <a:latin typeface="Arial"/>
                <a:ea typeface="Arial"/>
                <a:cs typeface="Arial"/>
                <a:sym typeface="Arial"/>
              </a:rPr>
              <a:t>entity</a:t>
            </a:r>
            <a:r>
              <a:rPr lang="en" sz="1200" b="0" i="0" u="none" strike="noStrike" cap="none">
                <a:solidFill>
                  <a:schemeClr val="dk1"/>
                </a:solidFill>
                <a:latin typeface="Arial"/>
                <a:ea typeface="Arial"/>
                <a:cs typeface="Arial"/>
                <a:sym typeface="Arial"/>
              </a:rPr>
              <a:t> = </a:t>
            </a:r>
            <a:r>
              <a:rPr lang="en" sz="1200" b="1" i="0" u="none" strike="noStrike" cap="none">
                <a:solidFill>
                  <a:srgbClr val="091E42"/>
                </a:solidFill>
                <a:latin typeface="Arial"/>
                <a:ea typeface="Arial"/>
                <a:cs typeface="Arial"/>
                <a:sym typeface="Arial"/>
              </a:rPr>
              <a:t>new</a:t>
            </a: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HttpEntity</a:t>
            </a:r>
            <a:r>
              <a:rPr lang="en" sz="1200" b="0" i="0" u="none" strike="noStrike" cap="none">
                <a:solidFill>
                  <a:schemeClr val="dk1"/>
                </a:solidFill>
                <a:latin typeface="Arial"/>
                <a:ea typeface="Arial"/>
                <a:cs typeface="Arial"/>
                <a:sym typeface="Arial"/>
              </a:rPr>
              <a:t>&lt;&gt;(</a:t>
            </a:r>
            <a:r>
              <a:rPr lang="en" sz="1200" b="1" i="0" u="none" strike="noStrike" cap="none">
                <a:solidFill>
                  <a:srgbClr val="6AA84F"/>
                </a:solidFill>
                <a:latin typeface="Arial"/>
                <a:ea typeface="Arial"/>
                <a:cs typeface="Arial"/>
                <a:sym typeface="Arial"/>
              </a:rPr>
              <a:t>reservation</a:t>
            </a: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headers</a:t>
            </a:r>
            <a:r>
              <a:rPr lang="en"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l" rtl="0">
              <a:lnSpc>
                <a:spcPct val="135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reservation</a:t>
            </a:r>
            <a:r>
              <a:rPr lang="en" sz="1200" b="0" i="0" u="none" strike="noStrike" cap="none">
                <a:solidFill>
                  <a:schemeClr val="dk1"/>
                </a:solidFill>
                <a:latin typeface="Arial"/>
                <a:ea typeface="Arial"/>
                <a:cs typeface="Arial"/>
                <a:sym typeface="Arial"/>
              </a:rPr>
              <a:t> = </a:t>
            </a:r>
            <a:r>
              <a:rPr lang="en" sz="1200" b="0" i="0" u="none" strike="noStrike" cap="none">
                <a:solidFill>
                  <a:srgbClr val="202020"/>
                </a:solidFill>
                <a:latin typeface="Arial"/>
                <a:ea typeface="Arial"/>
                <a:cs typeface="Arial"/>
                <a:sym typeface="Arial"/>
              </a:rPr>
              <a:t>restTemplate</a:t>
            </a:r>
            <a:r>
              <a:rPr lang="en" sz="1200" b="0" i="0" u="none" strike="noStrike" cap="none">
                <a:solidFill>
                  <a:schemeClr val="dk1"/>
                </a:solidFill>
                <a:latin typeface="Arial"/>
                <a:ea typeface="Arial"/>
                <a:cs typeface="Arial"/>
                <a:sym typeface="Arial"/>
              </a:rPr>
              <a:t>.</a:t>
            </a:r>
            <a:r>
              <a:rPr lang="en" sz="1200" b="1" i="0" u="none" strike="noStrike" cap="none">
                <a:solidFill>
                  <a:srgbClr val="0000FF"/>
                </a:solidFill>
                <a:latin typeface="Arial"/>
                <a:ea typeface="Arial"/>
                <a:cs typeface="Arial"/>
                <a:sym typeface="Arial"/>
              </a:rPr>
              <a:t>postForObject</a:t>
            </a:r>
            <a:r>
              <a:rPr lang="en" sz="1200" b="0" i="0" u="none" strike="noStrike" cap="none">
                <a:solidFill>
                  <a:schemeClr val="dk1"/>
                </a:solidFill>
                <a:latin typeface="Arial"/>
                <a:ea typeface="Arial"/>
                <a:cs typeface="Arial"/>
                <a:sym typeface="Arial"/>
              </a:rPr>
              <a:t>(</a:t>
            </a:r>
            <a:r>
              <a:rPr lang="en" sz="1200" b="0" i="0" u="none" strike="noStrike" cap="none">
                <a:solidFill>
                  <a:srgbClr val="202020"/>
                </a:solidFill>
                <a:latin typeface="Arial"/>
                <a:ea typeface="Arial"/>
                <a:cs typeface="Arial"/>
                <a:sym typeface="Arial"/>
              </a:rPr>
              <a:t>BASE_URL</a:t>
            </a:r>
            <a:r>
              <a:rPr lang="en" sz="1200" b="0" i="0" u="none" strike="noStrike" cap="none">
                <a:solidFill>
                  <a:schemeClr val="dk1"/>
                </a:solidFill>
                <a:latin typeface="Arial"/>
                <a:ea typeface="Arial"/>
                <a:cs typeface="Arial"/>
                <a:sym typeface="Arial"/>
              </a:rPr>
              <a:t> + </a:t>
            </a:r>
            <a:r>
              <a:rPr lang="en" sz="1200" b="1" i="0" u="none" strike="noStrike" cap="none">
                <a:solidFill>
                  <a:srgbClr val="FF0000"/>
                </a:solidFill>
                <a:latin typeface="Arial"/>
                <a:ea typeface="Arial"/>
                <a:cs typeface="Arial"/>
                <a:sym typeface="Arial"/>
              </a:rPr>
              <a:t>"hotels/" + reservation.getHotelID() + "/reservations"</a:t>
            </a:r>
            <a:r>
              <a:rPr lang="en"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457200" algn="l" rtl="0">
              <a:lnSpc>
                <a:spcPct val="135000"/>
              </a:lnSpc>
              <a:spcBef>
                <a:spcPts val="0"/>
              </a:spcBef>
              <a:spcAft>
                <a:spcPts val="0"/>
              </a:spcAft>
              <a:buClr>
                <a:srgbClr val="000000"/>
              </a:buClr>
              <a:buSzPts val="1200"/>
              <a:buFont typeface="Arial"/>
              <a:buNone/>
            </a:pPr>
            <a:r>
              <a:rPr lang="en" sz="1200" b="0" i="0" u="none" strike="noStrike" cap="none">
                <a:solidFill>
                  <a:srgbClr val="202020"/>
                </a:solidFill>
                <a:latin typeface="Arial"/>
                <a:ea typeface="Arial"/>
                <a:cs typeface="Arial"/>
                <a:sym typeface="Arial"/>
              </a:rPr>
              <a:t>entity</a:t>
            </a:r>
            <a:r>
              <a:rPr lang="en" sz="1200" b="0" i="0" u="none" strike="noStrike" cap="none">
                <a:solidFill>
                  <a:schemeClr val="dk1"/>
                </a:solidFill>
                <a:latin typeface="Arial"/>
                <a:ea typeface="Arial"/>
                <a:cs typeface="Arial"/>
                <a:sym typeface="Arial"/>
              </a:rPr>
              <a:t>, </a:t>
            </a:r>
            <a:r>
              <a:rPr lang="en" sz="1200" b="0" i="0" u="none" strike="noStrike" cap="none">
                <a:solidFill>
                  <a:srgbClr val="202020"/>
                </a:solidFill>
                <a:latin typeface="Arial"/>
                <a:ea typeface="Arial"/>
                <a:cs typeface="Arial"/>
                <a:sym typeface="Arial"/>
              </a:rPr>
              <a:t>Reservation</a:t>
            </a:r>
            <a:r>
              <a:rPr lang="en" sz="1200" b="0" i="0" u="none" strike="noStrike" cap="none">
                <a:solidFill>
                  <a:schemeClr val="dk1"/>
                </a:solidFill>
                <a:latin typeface="Arial"/>
                <a:ea typeface="Arial"/>
                <a:cs typeface="Arial"/>
                <a:sym typeface="Arial"/>
              </a:rPr>
              <a:t>.</a:t>
            </a:r>
            <a:r>
              <a:rPr lang="en" sz="1200" b="1" i="0" u="none" strike="noStrike" cap="none">
                <a:solidFill>
                  <a:srgbClr val="091E42"/>
                </a:solidFill>
                <a:latin typeface="Arial"/>
                <a:ea typeface="Arial"/>
                <a:cs typeface="Arial"/>
                <a:sym typeface="Arial"/>
              </a:rPr>
              <a:t>class</a:t>
            </a:r>
            <a:r>
              <a:rPr lang="en" sz="12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0" i="0" dirty="0">
                <a:solidFill>
                  <a:srgbClr val="343541"/>
                </a:solidFill>
                <a:effectLst/>
                <a:latin typeface="Söhne"/>
              </a:rPr>
              <a:t>Container in REST API </a:t>
            </a:r>
            <a:endParaRPr dirty="0"/>
          </a:p>
        </p:txBody>
      </p:sp>
      <p:sp>
        <p:nvSpPr>
          <p:cNvPr id="149" name="Google Shape;149;p9"/>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buClr>
                <a:schemeClr val="dk1"/>
              </a:buClr>
              <a:buSzPts val="2800"/>
              <a:buChar char="•"/>
            </a:pPr>
            <a:r>
              <a:rPr lang="en-US" dirty="0"/>
              <a:t>In the context of a REST API in Java, a "container" typically refers to an object or entity that is used to hold or encapsulate data and functionality. In the example provided earlier, the Container class represents a model that holds information about a specific container, including its id, name, and type.</a:t>
            </a:r>
          </a:p>
          <a:p>
            <a:pPr marL="171450" indent="-171450">
              <a:lnSpc>
                <a:spcPct val="90000"/>
              </a:lnSpc>
              <a:buClr>
                <a:schemeClr val="dk1"/>
              </a:buClr>
              <a:buSzPts val="2800"/>
              <a:buChar char="•"/>
            </a:pPr>
            <a:endParaRPr lang="en-US" dirty="0"/>
          </a:p>
          <a:p>
            <a:pPr marL="171450" indent="-171450">
              <a:lnSpc>
                <a:spcPct val="90000"/>
              </a:lnSpc>
              <a:buClr>
                <a:schemeClr val="dk1"/>
              </a:buClr>
              <a:buSzPts val="2800"/>
              <a:buChar char="•"/>
            </a:pPr>
            <a:r>
              <a:rPr lang="en-US" dirty="0"/>
              <a:t>In the context of a RESTful API, a container could be any entity that is being managed or manipulated through the API endpoints. It might represent a resource, such as a user, a product, or any other type of data that the API is designed to handle.</a:t>
            </a:r>
            <a:endParaRPr dirty="0"/>
          </a:p>
        </p:txBody>
      </p:sp>
      <p:sp>
        <p:nvSpPr>
          <p:cNvPr id="150" name="Google Shape;150;p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39</a:t>
            </a:fld>
            <a:endParaRPr/>
          </a:p>
        </p:txBody>
      </p:sp>
    </p:spTree>
    <p:extLst>
      <p:ext uri="{BB962C8B-B14F-4D97-AF65-F5344CB8AC3E}">
        <p14:creationId xmlns:p14="http://schemas.microsoft.com/office/powerpoint/2010/main" val="221775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E702-3C30-1591-AD06-706C2535D1E1}"/>
              </a:ext>
            </a:extLst>
          </p:cNvPr>
          <p:cNvSpPr>
            <a:spLocks noGrp="1"/>
          </p:cNvSpPr>
          <p:nvPr>
            <p:ph type="title"/>
          </p:nvPr>
        </p:nvSpPr>
        <p:spPr/>
        <p:txBody>
          <a:bodyPr/>
          <a:lstStyle/>
          <a:p>
            <a:r>
              <a:rPr lang="en" sz="2800" b="1" dirty="0">
                <a:latin typeface="Roboto"/>
                <a:ea typeface="Roboto"/>
                <a:cs typeface="Roboto"/>
                <a:sym typeface="Roboto"/>
              </a:rPr>
              <a:t>Client - Server Architecture</a:t>
            </a:r>
            <a:endParaRPr lang="en-US" dirty="0"/>
          </a:p>
        </p:txBody>
      </p:sp>
      <p:sp>
        <p:nvSpPr>
          <p:cNvPr id="3" name="Text Placeholder 2">
            <a:extLst>
              <a:ext uri="{FF2B5EF4-FFF2-40B4-BE49-F238E27FC236}">
                <a16:creationId xmlns:a16="http://schemas.microsoft.com/office/drawing/2014/main" id="{9A7D1FF7-D6DC-ED71-CE19-A4134343167D}"/>
              </a:ext>
            </a:extLst>
          </p:cNvPr>
          <p:cNvSpPr>
            <a:spLocks noGrp="1"/>
          </p:cNvSpPr>
          <p:nvPr>
            <p:ph type="body" idx="1"/>
          </p:nvPr>
        </p:nvSpPr>
        <p:spPr/>
        <p:txBody>
          <a:bodyPr/>
          <a:lstStyle/>
          <a:p>
            <a:r>
              <a:rPr lang="en-US" sz="2000" dirty="0"/>
              <a:t>In software development, the client-server architecture is a model where computational tasks are divided between the client machines and the server machines. </a:t>
            </a:r>
          </a:p>
          <a:p>
            <a:endParaRPr lang="en-US" sz="2000" dirty="0"/>
          </a:p>
          <a:p>
            <a:r>
              <a:rPr lang="en-US" sz="2000" dirty="0"/>
              <a:t>This architecture is prevalent in networked applications and systems where multiple clients interact with a central server to access resources, data, or services.</a:t>
            </a:r>
          </a:p>
        </p:txBody>
      </p:sp>
    </p:spTree>
    <p:extLst>
      <p:ext uri="{BB962C8B-B14F-4D97-AF65-F5344CB8AC3E}">
        <p14:creationId xmlns:p14="http://schemas.microsoft.com/office/powerpoint/2010/main" val="2478742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SzPts val="4400"/>
            </a:pPr>
            <a:r>
              <a:rPr lang="en-US" b="0" i="0" dirty="0">
                <a:solidFill>
                  <a:srgbClr val="343541"/>
                </a:solidFill>
                <a:effectLst/>
                <a:latin typeface="Söhne"/>
              </a:rPr>
              <a:t>Container in REST API </a:t>
            </a:r>
            <a:endParaRPr dirty="0"/>
          </a:p>
        </p:txBody>
      </p:sp>
      <p:sp>
        <p:nvSpPr>
          <p:cNvPr id="149" name="Google Shape;149;p9"/>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buClr>
                <a:schemeClr val="dk1"/>
              </a:buClr>
              <a:buSzPts val="2800"/>
              <a:buChar char="•"/>
            </a:pPr>
            <a:r>
              <a:rPr lang="en-US" dirty="0"/>
              <a:t>When building a RESTful API in Java, containers are often used as data transfer objects (DTOs) to represent the data being transferred to and from the API endpoints. They help to structure the data and provide a convenient way to serialize and deserialize data when communicating between the client and the server.</a:t>
            </a:r>
          </a:p>
          <a:p>
            <a:pPr marL="171450" indent="-171450">
              <a:lnSpc>
                <a:spcPct val="90000"/>
              </a:lnSpc>
              <a:buClr>
                <a:schemeClr val="dk1"/>
              </a:buClr>
              <a:buSzPts val="2800"/>
              <a:buChar char="•"/>
            </a:pPr>
            <a:endParaRPr lang="en-US" dirty="0"/>
          </a:p>
          <a:p>
            <a:pPr marL="171450" indent="-171450">
              <a:lnSpc>
                <a:spcPct val="90000"/>
              </a:lnSpc>
              <a:buClr>
                <a:schemeClr val="dk1"/>
              </a:buClr>
              <a:buSzPts val="2800"/>
              <a:buChar char="•"/>
            </a:pPr>
            <a:endParaRPr dirty="0"/>
          </a:p>
        </p:txBody>
      </p:sp>
      <p:sp>
        <p:nvSpPr>
          <p:cNvPr id="150" name="Google Shape;150;p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40</a:t>
            </a:fld>
            <a:endParaRPr/>
          </a:p>
        </p:txBody>
      </p:sp>
    </p:spTree>
    <p:extLst>
      <p:ext uri="{BB962C8B-B14F-4D97-AF65-F5344CB8AC3E}">
        <p14:creationId xmlns:p14="http://schemas.microsoft.com/office/powerpoint/2010/main" val="309761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EA86-75DD-8745-5DB3-5E1A829D57F9}"/>
              </a:ext>
            </a:extLst>
          </p:cNvPr>
          <p:cNvSpPr>
            <a:spLocks noGrp="1"/>
          </p:cNvSpPr>
          <p:nvPr>
            <p:ph type="title"/>
          </p:nvPr>
        </p:nvSpPr>
        <p:spPr/>
        <p:txBody>
          <a:bodyPr/>
          <a:lstStyle/>
          <a:p>
            <a:r>
              <a:rPr lang="en-US" dirty="0"/>
              <a:t>REST APIs with Spring Boot</a:t>
            </a:r>
          </a:p>
        </p:txBody>
      </p:sp>
      <p:pic>
        <p:nvPicPr>
          <p:cNvPr id="4" name="Content Placeholder 3">
            <a:extLst>
              <a:ext uri="{FF2B5EF4-FFF2-40B4-BE49-F238E27FC236}">
                <a16:creationId xmlns:a16="http://schemas.microsoft.com/office/drawing/2014/main" id="{5257AEA1-F316-6DEF-CE32-2E2CF9117E73}"/>
              </a:ext>
            </a:extLst>
          </p:cNvPr>
          <p:cNvPicPr>
            <a:picLocks noGrp="1" noChangeAspect="1"/>
          </p:cNvPicPr>
          <p:nvPr>
            <p:ph idx="1"/>
          </p:nvPr>
        </p:nvPicPr>
        <p:blipFill>
          <a:blip r:embed="rId2"/>
          <a:stretch>
            <a:fillRect/>
          </a:stretch>
        </p:blipFill>
        <p:spPr>
          <a:xfrm>
            <a:off x="311150" y="1183506"/>
            <a:ext cx="8521700" cy="3354338"/>
          </a:xfrm>
          <a:prstGeom prst="rect">
            <a:avLst/>
          </a:prstGeom>
        </p:spPr>
      </p:pic>
    </p:spTree>
    <p:extLst>
      <p:ext uri="{BB962C8B-B14F-4D97-AF65-F5344CB8AC3E}">
        <p14:creationId xmlns:p14="http://schemas.microsoft.com/office/powerpoint/2010/main" val="46514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CEC3B-A6D9-2CDC-7B5D-D4148F62AEAB}"/>
              </a:ext>
            </a:extLst>
          </p:cNvPr>
          <p:cNvPicPr>
            <a:picLocks noChangeAspect="1"/>
          </p:cNvPicPr>
          <p:nvPr/>
        </p:nvPicPr>
        <p:blipFill>
          <a:blip r:embed="rId2"/>
          <a:stretch>
            <a:fillRect/>
          </a:stretch>
        </p:blipFill>
        <p:spPr>
          <a:xfrm>
            <a:off x="878399" y="752648"/>
            <a:ext cx="7164166" cy="3914784"/>
          </a:xfrm>
          <a:prstGeom prst="rect">
            <a:avLst/>
          </a:prstGeom>
        </p:spPr>
      </p:pic>
    </p:spTree>
    <p:extLst>
      <p:ext uri="{BB962C8B-B14F-4D97-AF65-F5344CB8AC3E}">
        <p14:creationId xmlns:p14="http://schemas.microsoft.com/office/powerpoint/2010/main" val="32868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3390400" y="1802150"/>
            <a:ext cx="5441901" cy="3265150"/>
          </a:xfrm>
          <a:prstGeom prst="rect">
            <a:avLst/>
          </a:prstGeom>
          <a:noFill/>
          <a:ln>
            <a:noFill/>
          </a:ln>
        </p:spPr>
      </p:pic>
      <p:sp>
        <p:nvSpPr>
          <p:cNvPr id="79" name="Google Shape;79;p16"/>
          <p:cNvSpPr txBox="1">
            <a:spLocks noGrp="1"/>
          </p:cNvSpPr>
          <p:nvPr>
            <p:ph type="title"/>
          </p:nvPr>
        </p:nvSpPr>
        <p:spPr>
          <a:xfrm>
            <a:off x="311700" y="119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Roboto"/>
                <a:ea typeface="Roboto"/>
                <a:cs typeface="Roboto"/>
                <a:sym typeface="Roboto"/>
              </a:rPr>
              <a:t>Clients and Server Architecture</a:t>
            </a:r>
            <a:endParaRPr sz="3000" b="1" dirty="0">
              <a:latin typeface="Roboto"/>
              <a:ea typeface="Roboto"/>
              <a:cs typeface="Roboto"/>
              <a:sym typeface="Roboto"/>
            </a:endParaRPr>
          </a:p>
        </p:txBody>
      </p:sp>
      <p:sp>
        <p:nvSpPr>
          <p:cNvPr id="80" name="Google Shape;80;p16"/>
          <p:cNvSpPr txBox="1">
            <a:spLocks noGrp="1"/>
          </p:cNvSpPr>
          <p:nvPr>
            <p:ph type="body" idx="1"/>
          </p:nvPr>
        </p:nvSpPr>
        <p:spPr>
          <a:xfrm>
            <a:off x="311700" y="780475"/>
            <a:ext cx="8520600" cy="13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Server </a:t>
            </a:r>
            <a:r>
              <a:rPr lang="en" sz="1500"/>
              <a:t>is a generic term referring to either software or hardware that processes request from </a:t>
            </a:r>
            <a:r>
              <a:rPr lang="en" sz="1500" b="1"/>
              <a:t>clients</a:t>
            </a:r>
            <a:r>
              <a:rPr lang="en" sz="1500"/>
              <a:t>.  A server offers shared </a:t>
            </a:r>
            <a:r>
              <a:rPr lang="en" sz="1500" b="1"/>
              <a:t>resources </a:t>
            </a:r>
            <a:r>
              <a:rPr lang="en" sz="1500"/>
              <a:t>that can be requested for use by a </a:t>
            </a:r>
            <a:r>
              <a:rPr lang="en" sz="1500" b="1"/>
              <a:t>client</a:t>
            </a:r>
            <a:r>
              <a:rPr lang="en" sz="1500"/>
              <a:t>. </a:t>
            </a:r>
            <a:endParaRPr sz="1500"/>
          </a:p>
          <a:p>
            <a:pPr marL="0" lvl="0" indent="0" algn="l" rtl="0">
              <a:spcBef>
                <a:spcPts val="1600"/>
              </a:spcBef>
              <a:spcAft>
                <a:spcPts val="0"/>
              </a:spcAft>
              <a:buNone/>
            </a:pPr>
            <a:r>
              <a:rPr lang="en" sz="1500"/>
              <a:t>A </a:t>
            </a:r>
            <a:r>
              <a:rPr lang="en" sz="1500" b="1"/>
              <a:t>client </a:t>
            </a:r>
            <a:r>
              <a:rPr lang="en" sz="1500"/>
              <a:t>is software that sends a request to a server to access a shared resource and processes the response returned from the server. </a:t>
            </a:r>
            <a:endParaRPr sz="1500"/>
          </a:p>
          <a:p>
            <a:pPr marL="0" lvl="0" indent="0" algn="l" rtl="0">
              <a:spcBef>
                <a:spcPts val="1600"/>
              </a:spcBef>
              <a:spcAft>
                <a:spcPts val="1600"/>
              </a:spcAft>
              <a:buNone/>
            </a:pPr>
            <a:endParaRPr sz="1500"/>
          </a:p>
        </p:txBody>
      </p:sp>
      <p:graphicFrame>
        <p:nvGraphicFramePr>
          <p:cNvPr id="81" name="Google Shape;81;p16"/>
          <p:cNvGraphicFramePr/>
          <p:nvPr/>
        </p:nvGraphicFramePr>
        <p:xfrm>
          <a:off x="250800" y="2405850"/>
          <a:ext cx="3263850" cy="2405700"/>
        </p:xfrm>
        <a:graphic>
          <a:graphicData uri="http://schemas.openxmlformats.org/drawingml/2006/table">
            <a:tbl>
              <a:tblPr>
                <a:noFill/>
                <a:tableStyleId>{37947996-D996-424D-ADE0-66F183FD1113}</a:tableStyleId>
              </a:tblPr>
              <a:tblGrid>
                <a:gridCol w="1527525">
                  <a:extLst>
                    <a:ext uri="{9D8B030D-6E8A-4147-A177-3AD203B41FA5}">
                      <a16:colId xmlns:a16="http://schemas.microsoft.com/office/drawing/2014/main" val="20000"/>
                    </a:ext>
                  </a:extLst>
                </a:gridCol>
                <a:gridCol w="1736325">
                  <a:extLst>
                    <a:ext uri="{9D8B030D-6E8A-4147-A177-3AD203B41FA5}">
                      <a16:colId xmlns:a16="http://schemas.microsoft.com/office/drawing/2014/main" val="20001"/>
                    </a:ext>
                  </a:extLst>
                </a:gridCol>
              </a:tblGrid>
              <a:tr h="400950">
                <a:tc>
                  <a:txBody>
                    <a:bodyPr/>
                    <a:lstStyle/>
                    <a:p>
                      <a:pPr marL="0" lvl="0" indent="0" algn="l" rtl="0">
                        <a:spcBef>
                          <a:spcPts val="0"/>
                        </a:spcBef>
                        <a:spcAft>
                          <a:spcPts val="0"/>
                        </a:spcAft>
                        <a:buNone/>
                      </a:pPr>
                      <a:r>
                        <a:rPr lang="en" b="1"/>
                        <a:t>Client</a:t>
                      </a:r>
                      <a:endParaRPr b="1"/>
                    </a:p>
                  </a:txBody>
                  <a:tcPr marL="91425" marR="91425" marT="91425" marB="91425">
                    <a:solidFill>
                      <a:srgbClr val="EFEFEF"/>
                    </a:solidFill>
                  </a:tcPr>
                </a:tc>
                <a:tc>
                  <a:txBody>
                    <a:bodyPr/>
                    <a:lstStyle/>
                    <a:p>
                      <a:pPr marL="0" lvl="0" indent="0" algn="l" rtl="0">
                        <a:spcBef>
                          <a:spcPts val="0"/>
                        </a:spcBef>
                        <a:spcAft>
                          <a:spcPts val="0"/>
                        </a:spcAft>
                        <a:buNone/>
                      </a:pPr>
                      <a:r>
                        <a:rPr lang="en" b="1"/>
                        <a:t>Server</a:t>
                      </a:r>
                      <a:endParaRPr b="1"/>
                    </a:p>
                  </a:txBody>
                  <a:tcPr marL="91425" marR="91425" marT="91425" marB="91425">
                    <a:solidFill>
                      <a:srgbClr val="EFEFEF"/>
                    </a:solidFill>
                  </a:tcPr>
                </a:tc>
                <a:extLst>
                  <a:ext uri="{0D108BD9-81ED-4DB2-BD59-A6C34878D82A}">
                    <a16:rowId xmlns:a16="http://schemas.microsoft.com/office/drawing/2014/main" val="10000"/>
                  </a:ext>
                </a:extLst>
              </a:tr>
              <a:tr h="400950">
                <a:tc>
                  <a:txBody>
                    <a:bodyPr/>
                    <a:lstStyle/>
                    <a:p>
                      <a:pPr marL="0" lvl="0" indent="0" algn="l" rtl="0">
                        <a:spcBef>
                          <a:spcPts val="0"/>
                        </a:spcBef>
                        <a:spcAft>
                          <a:spcPts val="0"/>
                        </a:spcAft>
                        <a:buNone/>
                      </a:pPr>
                      <a:r>
                        <a:rPr lang="en" sz="1200"/>
                        <a:t>Web Browser</a:t>
                      </a:r>
                      <a:endParaRPr sz="1200"/>
                    </a:p>
                  </a:txBody>
                  <a:tcPr marL="91425" marR="91425" marT="91425" marB="91425"/>
                </a:tc>
                <a:tc>
                  <a:txBody>
                    <a:bodyPr/>
                    <a:lstStyle/>
                    <a:p>
                      <a:pPr marL="0" lvl="0" indent="0" algn="l" rtl="0">
                        <a:spcBef>
                          <a:spcPts val="0"/>
                        </a:spcBef>
                        <a:spcAft>
                          <a:spcPts val="0"/>
                        </a:spcAft>
                        <a:buNone/>
                      </a:pPr>
                      <a:r>
                        <a:rPr lang="en" sz="1200"/>
                        <a:t>Web Server</a:t>
                      </a:r>
                      <a:endParaRPr sz="1200"/>
                    </a:p>
                  </a:txBody>
                  <a:tcPr marL="91425" marR="91425" marT="91425" marB="91425"/>
                </a:tc>
                <a:extLst>
                  <a:ext uri="{0D108BD9-81ED-4DB2-BD59-A6C34878D82A}">
                    <a16:rowId xmlns:a16="http://schemas.microsoft.com/office/drawing/2014/main" val="10001"/>
                  </a:ext>
                </a:extLst>
              </a:tr>
              <a:tr h="400950">
                <a:tc>
                  <a:txBody>
                    <a:bodyPr/>
                    <a:lstStyle/>
                    <a:p>
                      <a:pPr marL="0" lvl="0" indent="0" algn="l" rtl="0">
                        <a:spcBef>
                          <a:spcPts val="0"/>
                        </a:spcBef>
                        <a:spcAft>
                          <a:spcPts val="0"/>
                        </a:spcAft>
                        <a:buNone/>
                      </a:pPr>
                      <a:r>
                        <a:rPr lang="en" sz="1200"/>
                        <a:t>Smart TV</a:t>
                      </a:r>
                      <a:endParaRPr sz="1200"/>
                    </a:p>
                  </a:txBody>
                  <a:tcPr marL="91425" marR="91425" marT="91425" marB="91425"/>
                </a:tc>
                <a:tc>
                  <a:txBody>
                    <a:bodyPr/>
                    <a:lstStyle/>
                    <a:p>
                      <a:pPr marL="0" lvl="0" indent="0" algn="l" rtl="0">
                        <a:spcBef>
                          <a:spcPts val="0"/>
                        </a:spcBef>
                        <a:spcAft>
                          <a:spcPts val="0"/>
                        </a:spcAft>
                        <a:buNone/>
                      </a:pPr>
                      <a:r>
                        <a:rPr lang="en" sz="1200"/>
                        <a:t>Netflix’s computers</a:t>
                      </a:r>
                      <a:endParaRPr sz="1200"/>
                    </a:p>
                  </a:txBody>
                  <a:tcPr marL="91425" marR="91425" marT="91425" marB="91425"/>
                </a:tc>
                <a:extLst>
                  <a:ext uri="{0D108BD9-81ED-4DB2-BD59-A6C34878D82A}">
                    <a16:rowId xmlns:a16="http://schemas.microsoft.com/office/drawing/2014/main" val="10002"/>
                  </a:ext>
                </a:extLst>
              </a:tr>
              <a:tr h="400950">
                <a:tc>
                  <a:txBody>
                    <a:bodyPr/>
                    <a:lstStyle/>
                    <a:p>
                      <a:pPr marL="0" lvl="0" indent="0" algn="l" rtl="0">
                        <a:spcBef>
                          <a:spcPts val="0"/>
                        </a:spcBef>
                        <a:spcAft>
                          <a:spcPts val="0"/>
                        </a:spcAft>
                        <a:buNone/>
                      </a:pPr>
                      <a:r>
                        <a:rPr lang="en" sz="1200"/>
                        <a:t>Phone</a:t>
                      </a:r>
                      <a:endParaRPr sz="1200"/>
                    </a:p>
                  </a:txBody>
                  <a:tcPr marL="91425" marR="91425" marT="91425" marB="91425"/>
                </a:tc>
                <a:tc>
                  <a:txBody>
                    <a:bodyPr/>
                    <a:lstStyle/>
                    <a:p>
                      <a:pPr marL="0" lvl="0" indent="0" algn="l" rtl="0">
                        <a:spcBef>
                          <a:spcPts val="0"/>
                        </a:spcBef>
                        <a:spcAft>
                          <a:spcPts val="0"/>
                        </a:spcAft>
                        <a:buNone/>
                      </a:pPr>
                      <a:r>
                        <a:rPr lang="en" sz="1200"/>
                        <a:t>Messaging Server</a:t>
                      </a:r>
                      <a:endParaRPr sz="1200"/>
                    </a:p>
                  </a:txBody>
                  <a:tcPr marL="91425" marR="91425" marT="91425" marB="91425"/>
                </a:tc>
                <a:extLst>
                  <a:ext uri="{0D108BD9-81ED-4DB2-BD59-A6C34878D82A}">
                    <a16:rowId xmlns:a16="http://schemas.microsoft.com/office/drawing/2014/main" val="10003"/>
                  </a:ext>
                </a:extLst>
              </a:tr>
              <a:tr h="400950">
                <a:tc>
                  <a:txBody>
                    <a:bodyPr/>
                    <a:lstStyle/>
                    <a:p>
                      <a:pPr marL="0" lvl="0" indent="0" algn="l" rtl="0">
                        <a:spcBef>
                          <a:spcPts val="0"/>
                        </a:spcBef>
                        <a:spcAft>
                          <a:spcPts val="0"/>
                        </a:spcAft>
                        <a:buNone/>
                      </a:pPr>
                      <a:r>
                        <a:rPr lang="en" sz="1200"/>
                        <a:t>Email App</a:t>
                      </a:r>
                      <a:endParaRPr sz="1200"/>
                    </a:p>
                  </a:txBody>
                  <a:tcPr marL="91425" marR="91425" marT="91425" marB="91425"/>
                </a:tc>
                <a:tc>
                  <a:txBody>
                    <a:bodyPr/>
                    <a:lstStyle/>
                    <a:p>
                      <a:pPr marL="0" lvl="0" indent="0" algn="l" rtl="0">
                        <a:spcBef>
                          <a:spcPts val="0"/>
                        </a:spcBef>
                        <a:spcAft>
                          <a:spcPts val="0"/>
                        </a:spcAft>
                        <a:buNone/>
                      </a:pPr>
                      <a:r>
                        <a:rPr lang="en" sz="1200"/>
                        <a:t>Email Server</a:t>
                      </a:r>
                      <a:endParaRPr sz="1200"/>
                    </a:p>
                  </a:txBody>
                  <a:tcPr marL="91425" marR="91425" marT="91425" marB="91425"/>
                </a:tc>
                <a:extLst>
                  <a:ext uri="{0D108BD9-81ED-4DB2-BD59-A6C34878D82A}">
                    <a16:rowId xmlns:a16="http://schemas.microsoft.com/office/drawing/2014/main" val="10004"/>
                  </a:ext>
                </a:extLst>
              </a:tr>
              <a:tr h="400950">
                <a:tc>
                  <a:txBody>
                    <a:bodyPr/>
                    <a:lstStyle/>
                    <a:p>
                      <a:pPr marL="0" lvl="0" indent="0" algn="l" rtl="0">
                        <a:spcBef>
                          <a:spcPts val="0"/>
                        </a:spcBef>
                        <a:spcAft>
                          <a:spcPts val="0"/>
                        </a:spcAft>
                        <a:buNone/>
                      </a:pPr>
                      <a:r>
                        <a:rPr lang="en" sz="1200"/>
                        <a:t>DbVisualizer</a:t>
                      </a:r>
                      <a:endParaRPr sz="1200"/>
                    </a:p>
                  </a:txBody>
                  <a:tcPr marL="91425" marR="91425" marT="91425" marB="91425"/>
                </a:tc>
                <a:tc>
                  <a:txBody>
                    <a:bodyPr/>
                    <a:lstStyle/>
                    <a:p>
                      <a:pPr marL="0" lvl="0" indent="0" algn="l" rtl="0">
                        <a:spcBef>
                          <a:spcPts val="0"/>
                        </a:spcBef>
                        <a:spcAft>
                          <a:spcPts val="0"/>
                        </a:spcAft>
                        <a:buNone/>
                      </a:pPr>
                      <a:r>
                        <a:rPr lang="en" sz="1200"/>
                        <a:t>PostgreSQL</a:t>
                      </a:r>
                      <a:endParaRPr sz="1200"/>
                    </a:p>
                  </a:txBody>
                  <a:tcPr marL="91425" marR="91425" marT="91425" marB="914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064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8"/>
          <p:cNvPicPr preferRelativeResize="0"/>
          <p:nvPr/>
        </p:nvPicPr>
        <p:blipFill>
          <a:blip r:embed="rId3">
            <a:alphaModFix/>
          </a:blip>
          <a:stretch>
            <a:fillRect/>
          </a:stretch>
        </p:blipFill>
        <p:spPr>
          <a:xfrm>
            <a:off x="324227" y="1637800"/>
            <a:ext cx="1766775" cy="2126276"/>
          </a:xfrm>
          <a:prstGeom prst="rect">
            <a:avLst/>
          </a:prstGeom>
          <a:noFill/>
          <a:ln>
            <a:noFill/>
          </a:ln>
        </p:spPr>
      </p:pic>
      <p:pic>
        <p:nvPicPr>
          <p:cNvPr id="117" name="Google Shape;117;p28"/>
          <p:cNvPicPr preferRelativeResize="0"/>
          <p:nvPr/>
        </p:nvPicPr>
        <p:blipFill>
          <a:blip r:embed="rId4">
            <a:alphaModFix/>
          </a:blip>
          <a:stretch>
            <a:fillRect/>
          </a:stretch>
        </p:blipFill>
        <p:spPr>
          <a:xfrm>
            <a:off x="4720250" y="333938"/>
            <a:ext cx="4071225" cy="3723528"/>
          </a:xfrm>
          <a:prstGeom prst="rect">
            <a:avLst/>
          </a:prstGeom>
          <a:noFill/>
          <a:ln>
            <a:noFill/>
          </a:ln>
        </p:spPr>
      </p:pic>
      <p:sp>
        <p:nvSpPr>
          <p:cNvPr id="118" name="Google Shape;118;p28"/>
          <p:cNvSpPr txBox="1"/>
          <p:nvPr/>
        </p:nvSpPr>
        <p:spPr>
          <a:xfrm>
            <a:off x="5371025" y="3926038"/>
            <a:ext cx="2621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t>Server</a:t>
            </a:r>
            <a:br>
              <a:rPr lang="en" sz="2400" b="1" dirty="0"/>
            </a:br>
            <a:r>
              <a:rPr lang="en" sz="2400" b="1" dirty="0"/>
              <a:t>(Backend)</a:t>
            </a:r>
            <a:endParaRPr sz="2400" b="1" dirty="0"/>
          </a:p>
        </p:txBody>
      </p:sp>
      <p:sp>
        <p:nvSpPr>
          <p:cNvPr id="119" name="Google Shape;119;p28"/>
          <p:cNvSpPr txBox="1"/>
          <p:nvPr/>
        </p:nvSpPr>
        <p:spPr>
          <a:xfrm>
            <a:off x="25488" y="3503375"/>
            <a:ext cx="1855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Client</a:t>
            </a:r>
            <a:br>
              <a:rPr lang="en" sz="2400" b="1"/>
            </a:br>
            <a:r>
              <a:rPr lang="en" sz="2400" b="1"/>
              <a:t>(Frontend)</a:t>
            </a:r>
            <a:endParaRPr sz="2400" b="1"/>
          </a:p>
        </p:txBody>
      </p:sp>
      <p:cxnSp>
        <p:nvCxnSpPr>
          <p:cNvPr id="120" name="Google Shape;120;p28"/>
          <p:cNvCxnSpPr/>
          <p:nvPr/>
        </p:nvCxnSpPr>
        <p:spPr>
          <a:xfrm rot="10800000" flipH="1">
            <a:off x="1693475" y="2578525"/>
            <a:ext cx="3736800" cy="9000"/>
          </a:xfrm>
          <a:prstGeom prst="straightConnector1">
            <a:avLst/>
          </a:prstGeom>
          <a:noFill/>
          <a:ln w="38100" cap="flat" cmpd="sng">
            <a:solidFill>
              <a:schemeClr val="dk1"/>
            </a:solidFill>
            <a:prstDash val="solid"/>
            <a:round/>
            <a:headEnd type="none" w="med" len="med"/>
            <a:tailEnd type="triangle" w="med" len="med"/>
          </a:ln>
        </p:spPr>
      </p:cxnSp>
      <p:sp>
        <p:nvSpPr>
          <p:cNvPr id="121" name="Google Shape;121;p28"/>
          <p:cNvSpPr txBox="1"/>
          <p:nvPr/>
        </p:nvSpPr>
        <p:spPr>
          <a:xfrm>
            <a:off x="2391225" y="2178450"/>
            <a:ext cx="126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Request</a:t>
            </a:r>
            <a:endParaRPr b="1"/>
          </a:p>
        </p:txBody>
      </p:sp>
      <p:cxnSp>
        <p:nvCxnSpPr>
          <p:cNvPr id="122" name="Google Shape;122;p28"/>
          <p:cNvCxnSpPr/>
          <p:nvPr/>
        </p:nvCxnSpPr>
        <p:spPr>
          <a:xfrm rot="10800000">
            <a:off x="2072175" y="3008200"/>
            <a:ext cx="2992200" cy="1500"/>
          </a:xfrm>
          <a:prstGeom prst="straightConnector1">
            <a:avLst/>
          </a:prstGeom>
          <a:noFill/>
          <a:ln w="38100" cap="flat" cmpd="sng">
            <a:solidFill>
              <a:schemeClr val="dk1"/>
            </a:solidFill>
            <a:prstDash val="solid"/>
            <a:round/>
            <a:headEnd type="none" w="med" len="med"/>
            <a:tailEnd type="triangle" w="med" len="med"/>
          </a:ln>
        </p:spPr>
      </p:cxnSp>
      <p:sp>
        <p:nvSpPr>
          <p:cNvPr id="123" name="Google Shape;123;p28"/>
          <p:cNvSpPr txBox="1"/>
          <p:nvPr/>
        </p:nvSpPr>
        <p:spPr>
          <a:xfrm>
            <a:off x="2356500" y="2960238"/>
            <a:ext cx="126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Response</a:t>
            </a:r>
            <a:endParaRPr b="1"/>
          </a:p>
        </p:txBody>
      </p:sp>
      <p:sp>
        <p:nvSpPr>
          <p:cNvPr id="124" name="Google Shape;124;p28"/>
          <p:cNvSpPr txBox="1"/>
          <p:nvPr/>
        </p:nvSpPr>
        <p:spPr>
          <a:xfrm>
            <a:off x="2091000" y="1974875"/>
            <a:ext cx="198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t>“I would like a cake”</a:t>
            </a:r>
            <a:endParaRPr i="1"/>
          </a:p>
        </p:txBody>
      </p:sp>
      <p:sp>
        <p:nvSpPr>
          <p:cNvPr id="125" name="Google Shape;125;p28"/>
          <p:cNvSpPr txBox="1"/>
          <p:nvPr/>
        </p:nvSpPr>
        <p:spPr>
          <a:xfrm>
            <a:off x="5252175" y="3196838"/>
            <a:ext cx="909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Roboto"/>
                <a:ea typeface="Roboto"/>
                <a:cs typeface="Roboto"/>
                <a:sym typeface="Roboto"/>
              </a:rPr>
              <a:t>API</a:t>
            </a:r>
            <a:endParaRPr sz="2000" b="1">
              <a:latin typeface="Roboto"/>
              <a:ea typeface="Roboto"/>
              <a:cs typeface="Roboto"/>
              <a:sym typeface="Roboto"/>
            </a:endParaRPr>
          </a:p>
        </p:txBody>
      </p:sp>
      <p:sp>
        <p:nvSpPr>
          <p:cNvPr id="126" name="Google Shape;126;p28"/>
          <p:cNvSpPr txBox="1"/>
          <p:nvPr/>
        </p:nvSpPr>
        <p:spPr>
          <a:xfrm>
            <a:off x="6991113" y="3360438"/>
            <a:ext cx="1384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Backend </a:t>
            </a:r>
            <a:endParaRPr sz="2000" b="1"/>
          </a:p>
        </p:txBody>
      </p:sp>
      <p:sp>
        <p:nvSpPr>
          <p:cNvPr id="127" name="Google Shape;127;p28"/>
          <p:cNvSpPr txBox="1">
            <a:spLocks noGrp="1"/>
          </p:cNvSpPr>
          <p:nvPr>
            <p:ph type="title"/>
          </p:nvPr>
        </p:nvSpPr>
        <p:spPr>
          <a:xfrm>
            <a:off x="257175" y="207775"/>
            <a:ext cx="392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Roboto"/>
                <a:ea typeface="Roboto"/>
                <a:cs typeface="Roboto"/>
                <a:sym typeface="Roboto"/>
              </a:rPr>
              <a:t>Client / Server</a:t>
            </a:r>
            <a:endParaRPr sz="3000" b="1" dirty="0">
              <a:latin typeface="Roboto"/>
              <a:ea typeface="Roboto"/>
              <a:cs typeface="Roboto"/>
              <a:sym typeface="Roboto"/>
            </a:endParaRPr>
          </a:p>
        </p:txBody>
      </p:sp>
      <p:pic>
        <p:nvPicPr>
          <p:cNvPr id="128" name="Google Shape;128;p28"/>
          <p:cNvPicPr preferRelativeResize="0"/>
          <p:nvPr/>
        </p:nvPicPr>
        <p:blipFill>
          <a:blip r:embed="rId5">
            <a:alphaModFix/>
          </a:blip>
          <a:stretch>
            <a:fillRect/>
          </a:stretch>
        </p:blipFill>
        <p:spPr>
          <a:xfrm>
            <a:off x="2419625" y="3220788"/>
            <a:ext cx="1134950" cy="771925"/>
          </a:xfrm>
          <a:prstGeom prst="rect">
            <a:avLst/>
          </a:prstGeom>
          <a:noFill/>
          <a:ln>
            <a:noFill/>
          </a:ln>
        </p:spPr>
      </p:pic>
      <p:sp>
        <p:nvSpPr>
          <p:cNvPr id="129" name="Google Shape;129;p28"/>
          <p:cNvSpPr txBox="1"/>
          <p:nvPr/>
        </p:nvSpPr>
        <p:spPr>
          <a:xfrm>
            <a:off x="91875" y="4264450"/>
            <a:ext cx="1855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t>commonly HTML/CSS/JavaScript</a:t>
            </a:r>
            <a:endParaRPr sz="1300"/>
          </a:p>
        </p:txBody>
      </p:sp>
      <p:sp>
        <p:nvSpPr>
          <p:cNvPr id="130" name="Google Shape;130;p28"/>
          <p:cNvSpPr txBox="1"/>
          <p:nvPr/>
        </p:nvSpPr>
        <p:spPr>
          <a:xfrm>
            <a:off x="5950475" y="4670150"/>
            <a:ext cx="1462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Commonly Java</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4892900" y="1046475"/>
            <a:ext cx="3927000" cy="29463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p:nvPr/>
        </p:nvSpPr>
        <p:spPr>
          <a:xfrm>
            <a:off x="5545850" y="324538"/>
            <a:ext cx="2621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t>Server</a:t>
            </a:r>
            <a:br>
              <a:rPr lang="en" sz="2400" b="1" dirty="0"/>
            </a:br>
            <a:r>
              <a:rPr lang="en" sz="1600" b="1" dirty="0"/>
              <a:t>(on the internet)</a:t>
            </a:r>
            <a:endParaRPr sz="1600" b="1" dirty="0"/>
          </a:p>
        </p:txBody>
      </p:sp>
      <p:sp>
        <p:nvSpPr>
          <p:cNvPr id="105" name="Google Shape;105;p18"/>
          <p:cNvSpPr txBox="1"/>
          <p:nvPr/>
        </p:nvSpPr>
        <p:spPr>
          <a:xfrm>
            <a:off x="0" y="1001950"/>
            <a:ext cx="2220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t>Client</a:t>
            </a:r>
            <a:endParaRPr sz="2400" b="1" dirty="0"/>
          </a:p>
          <a:p>
            <a:pPr marL="0" lvl="0" indent="0" algn="ctr" rtl="0">
              <a:spcBef>
                <a:spcPts val="0"/>
              </a:spcBef>
              <a:spcAft>
                <a:spcPts val="0"/>
              </a:spcAft>
              <a:buNone/>
            </a:pPr>
            <a:r>
              <a:rPr lang="en" sz="1600" b="1" dirty="0"/>
              <a:t>(on user’s computer)</a:t>
            </a:r>
            <a:endParaRPr sz="1600" b="1" dirty="0"/>
          </a:p>
        </p:txBody>
      </p:sp>
      <p:sp>
        <p:nvSpPr>
          <p:cNvPr id="106" name="Google Shape;106;p18"/>
          <p:cNvSpPr txBox="1"/>
          <p:nvPr/>
        </p:nvSpPr>
        <p:spPr>
          <a:xfrm>
            <a:off x="2539350" y="1820550"/>
            <a:ext cx="126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Request</a:t>
            </a:r>
            <a:endParaRPr b="1"/>
          </a:p>
        </p:txBody>
      </p:sp>
      <p:sp>
        <p:nvSpPr>
          <p:cNvPr id="107" name="Google Shape;107;p18"/>
          <p:cNvSpPr txBox="1"/>
          <p:nvPr/>
        </p:nvSpPr>
        <p:spPr>
          <a:xfrm>
            <a:off x="2539350" y="2649188"/>
            <a:ext cx="126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Response</a:t>
            </a:r>
            <a:endParaRPr b="1"/>
          </a:p>
        </p:txBody>
      </p:sp>
      <p:sp>
        <p:nvSpPr>
          <p:cNvPr id="108" name="Google Shape;108;p18"/>
          <p:cNvSpPr txBox="1">
            <a:spLocks noGrp="1"/>
          </p:cNvSpPr>
          <p:nvPr>
            <p:ph type="title"/>
          </p:nvPr>
        </p:nvSpPr>
        <p:spPr>
          <a:xfrm>
            <a:off x="207325" y="148550"/>
            <a:ext cx="392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Roboto"/>
                <a:ea typeface="Roboto"/>
                <a:cs typeface="Roboto"/>
                <a:sym typeface="Roboto"/>
              </a:rPr>
              <a:t>Client / Server</a:t>
            </a:r>
            <a:endParaRPr sz="3000" b="1">
              <a:latin typeface="Roboto"/>
              <a:ea typeface="Roboto"/>
              <a:cs typeface="Roboto"/>
              <a:sym typeface="Roboto"/>
            </a:endParaRPr>
          </a:p>
        </p:txBody>
      </p:sp>
      <p:sp>
        <p:nvSpPr>
          <p:cNvPr id="109" name="Google Shape;109;p18"/>
          <p:cNvSpPr/>
          <p:nvPr/>
        </p:nvSpPr>
        <p:spPr>
          <a:xfrm>
            <a:off x="207325" y="1772450"/>
            <a:ext cx="1727700" cy="1771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6091275" y="1315125"/>
            <a:ext cx="2621100" cy="2409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5173125" y="1352525"/>
            <a:ext cx="678900" cy="24090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p:nvPr/>
        </p:nvSpPr>
        <p:spPr>
          <a:xfrm rot="-5400000">
            <a:off x="5057625" y="2273313"/>
            <a:ext cx="909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Roboto"/>
                <a:ea typeface="Roboto"/>
                <a:cs typeface="Roboto"/>
                <a:sym typeface="Roboto"/>
              </a:rPr>
              <a:t>API</a:t>
            </a:r>
            <a:endParaRPr sz="2000" b="1">
              <a:latin typeface="Roboto"/>
              <a:ea typeface="Roboto"/>
              <a:cs typeface="Roboto"/>
              <a:sym typeface="Roboto"/>
            </a:endParaRPr>
          </a:p>
        </p:txBody>
      </p:sp>
      <p:sp>
        <p:nvSpPr>
          <p:cNvPr id="113" name="Google Shape;113;p18"/>
          <p:cNvSpPr txBox="1"/>
          <p:nvPr/>
        </p:nvSpPr>
        <p:spPr>
          <a:xfrm>
            <a:off x="6607313" y="3220788"/>
            <a:ext cx="1384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Backend </a:t>
            </a:r>
            <a:endParaRPr sz="2000" b="1"/>
          </a:p>
        </p:txBody>
      </p:sp>
      <p:sp>
        <p:nvSpPr>
          <p:cNvPr id="114" name="Google Shape;114;p18"/>
          <p:cNvSpPr/>
          <p:nvPr/>
        </p:nvSpPr>
        <p:spPr>
          <a:xfrm rot="-5400000">
            <a:off x="1103100" y="2207625"/>
            <a:ext cx="910500" cy="400200"/>
          </a:xfrm>
          <a:prstGeom prst="roundRect">
            <a:avLst>
              <a:gd name="adj"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Service</a:t>
            </a:r>
            <a:endParaRPr sz="1600"/>
          </a:p>
        </p:txBody>
      </p:sp>
      <p:sp>
        <p:nvSpPr>
          <p:cNvPr id="115" name="Google Shape;115;p18"/>
          <p:cNvSpPr/>
          <p:nvPr/>
        </p:nvSpPr>
        <p:spPr>
          <a:xfrm>
            <a:off x="296175" y="2942975"/>
            <a:ext cx="1462200" cy="492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Menu</a:t>
            </a:r>
            <a:endParaRPr/>
          </a:p>
        </p:txBody>
      </p:sp>
      <p:sp>
        <p:nvSpPr>
          <p:cNvPr id="116" name="Google Shape;116;p18"/>
          <p:cNvSpPr/>
          <p:nvPr/>
        </p:nvSpPr>
        <p:spPr>
          <a:xfrm>
            <a:off x="296175" y="1944850"/>
            <a:ext cx="977400" cy="9303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a:t>
            </a:r>
            <a:endParaRPr/>
          </a:p>
        </p:txBody>
      </p:sp>
      <p:cxnSp>
        <p:nvCxnSpPr>
          <p:cNvPr id="117" name="Google Shape;117;p18"/>
          <p:cNvCxnSpPr/>
          <p:nvPr/>
        </p:nvCxnSpPr>
        <p:spPr>
          <a:xfrm>
            <a:off x="1785625" y="2171900"/>
            <a:ext cx="3357900" cy="0"/>
          </a:xfrm>
          <a:prstGeom prst="straightConnector1">
            <a:avLst/>
          </a:prstGeom>
          <a:noFill/>
          <a:ln w="38100" cap="flat" cmpd="sng">
            <a:solidFill>
              <a:schemeClr val="dk1"/>
            </a:solidFill>
            <a:prstDash val="solid"/>
            <a:round/>
            <a:headEnd type="none" w="med" len="med"/>
            <a:tailEnd type="triangle" w="med" len="med"/>
          </a:ln>
        </p:spPr>
      </p:cxnSp>
      <p:cxnSp>
        <p:nvCxnSpPr>
          <p:cNvPr id="118" name="Google Shape;118;p18"/>
          <p:cNvCxnSpPr/>
          <p:nvPr/>
        </p:nvCxnSpPr>
        <p:spPr>
          <a:xfrm rot="10800000">
            <a:off x="1756675" y="2649200"/>
            <a:ext cx="3415800" cy="18300"/>
          </a:xfrm>
          <a:prstGeom prst="straightConnector1">
            <a:avLst/>
          </a:prstGeom>
          <a:noFill/>
          <a:ln w="38100" cap="flat" cmpd="sng">
            <a:solidFill>
              <a:schemeClr val="dk1"/>
            </a:solidFill>
            <a:prstDash val="solid"/>
            <a:round/>
            <a:headEnd type="none" w="med" len="med"/>
            <a:tailEnd type="triangle" w="med" len="med"/>
          </a:ln>
        </p:spPr>
      </p:cxnSp>
      <p:sp>
        <p:nvSpPr>
          <p:cNvPr id="119" name="Google Shape;119;p18"/>
          <p:cNvSpPr/>
          <p:nvPr/>
        </p:nvSpPr>
        <p:spPr>
          <a:xfrm>
            <a:off x="7601725" y="1772450"/>
            <a:ext cx="1045300" cy="1396575"/>
          </a:xfrm>
          <a:prstGeom prst="flowChartMagneticDisk">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Database</a:t>
            </a:r>
            <a:endParaRPr/>
          </a:p>
        </p:txBody>
      </p:sp>
      <p:sp>
        <p:nvSpPr>
          <p:cNvPr id="120" name="Google Shape;120;p18"/>
          <p:cNvSpPr txBox="1"/>
          <p:nvPr/>
        </p:nvSpPr>
        <p:spPr>
          <a:xfrm>
            <a:off x="6308425" y="2011725"/>
            <a:ext cx="1342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Logic</a:t>
            </a:r>
            <a:endParaRPr sz="1800"/>
          </a:p>
          <a:p>
            <a:pPr marL="0" lvl="0" indent="0" algn="l" rtl="0">
              <a:spcBef>
                <a:spcPts val="0"/>
              </a:spcBef>
              <a:spcAft>
                <a:spcPts val="0"/>
              </a:spcAft>
              <a:buNone/>
            </a:pPr>
            <a:r>
              <a:rPr lang="en" sz="1800"/>
              <a:t>Algorithms</a:t>
            </a:r>
            <a:endParaRPr sz="1800"/>
          </a:p>
          <a:p>
            <a:pPr marL="0" lvl="0" indent="0" algn="l" rtl="0">
              <a:spcBef>
                <a:spcPts val="0"/>
              </a:spcBef>
              <a:spcAft>
                <a:spcPts val="0"/>
              </a:spcAft>
              <a:buNone/>
            </a:pPr>
            <a:r>
              <a:rPr lang="en" sz="1800"/>
              <a:t>DAOs</a:t>
            </a:r>
            <a:endParaRPr sz="1800"/>
          </a:p>
        </p:txBody>
      </p:sp>
      <p:pic>
        <p:nvPicPr>
          <p:cNvPr id="121" name="Google Shape;121;p18"/>
          <p:cNvPicPr preferRelativeResize="0"/>
          <p:nvPr/>
        </p:nvPicPr>
        <p:blipFill>
          <a:blip r:embed="rId3">
            <a:alphaModFix/>
          </a:blip>
          <a:stretch>
            <a:fillRect/>
          </a:stretch>
        </p:blipFill>
        <p:spPr>
          <a:xfrm>
            <a:off x="504613" y="4039525"/>
            <a:ext cx="1045321" cy="1045300"/>
          </a:xfrm>
          <a:prstGeom prst="rect">
            <a:avLst/>
          </a:prstGeom>
          <a:noFill/>
          <a:ln>
            <a:noFill/>
          </a:ln>
        </p:spPr>
      </p:pic>
      <p:cxnSp>
        <p:nvCxnSpPr>
          <p:cNvPr id="122" name="Google Shape;122;p18"/>
          <p:cNvCxnSpPr>
            <a:stCxn id="121" idx="0"/>
            <a:endCxn id="115" idx="2"/>
          </p:cNvCxnSpPr>
          <p:nvPr/>
        </p:nvCxnSpPr>
        <p:spPr>
          <a:xfrm rot="10800000">
            <a:off x="1027273" y="3435625"/>
            <a:ext cx="0" cy="603900"/>
          </a:xfrm>
          <a:prstGeom prst="straightConnector1">
            <a:avLst/>
          </a:prstGeom>
          <a:noFill/>
          <a:ln w="28575" cap="flat" cmpd="sng">
            <a:solidFill>
              <a:schemeClr val="dk1"/>
            </a:solidFill>
            <a:prstDash val="solid"/>
            <a:round/>
            <a:headEnd type="triangle" w="med" len="med"/>
            <a:tailEnd type="triangle" w="med" len="med"/>
          </a:ln>
        </p:spPr>
      </p:cxnSp>
      <p:sp>
        <p:nvSpPr>
          <p:cNvPr id="123" name="Google Shape;123;p18"/>
          <p:cNvSpPr txBox="1"/>
          <p:nvPr/>
        </p:nvSpPr>
        <p:spPr>
          <a:xfrm>
            <a:off x="2240113" y="1642425"/>
            <a:ext cx="2171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http://excelsior.com/venue/6</a:t>
            </a:r>
            <a:endParaRPr sz="1200"/>
          </a:p>
        </p:txBody>
      </p:sp>
      <p:sp>
        <p:nvSpPr>
          <p:cNvPr id="124" name="Google Shape;124;p18"/>
          <p:cNvSpPr txBox="1"/>
          <p:nvPr/>
        </p:nvSpPr>
        <p:spPr>
          <a:xfrm>
            <a:off x="2181325" y="2866800"/>
            <a:ext cx="22887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t>{</a:t>
            </a:r>
            <a:br>
              <a:rPr lang="en" sz="1100" dirty="0"/>
            </a:br>
            <a:r>
              <a:rPr lang="en" sz="1100" dirty="0"/>
              <a:t>   "id”: 6,</a:t>
            </a:r>
            <a:br>
              <a:rPr lang="en" sz="1100" dirty="0"/>
            </a:br>
            <a:r>
              <a:rPr lang="en" sz="1100" dirty="0"/>
              <a:t>   "name":"Blue Normad Outpost",</a:t>
            </a:r>
            <a:br>
              <a:rPr lang="en" sz="1100" dirty="0"/>
            </a:br>
            <a:r>
              <a:rPr lang="en" sz="1100" dirty="0"/>
              <a:t>   "city": "Yepford",</a:t>
            </a:r>
            <a:br>
              <a:rPr lang="en" sz="1100" dirty="0"/>
            </a:br>
            <a:r>
              <a:rPr lang="en" sz="1100" dirty="0"/>
              <a:t>   "state": “Iowa",</a:t>
            </a:r>
            <a:br>
              <a:rPr lang="en" sz="1100" dirty="0"/>
            </a:br>
            <a:r>
              <a:rPr lang="en" sz="1100" dirty="0"/>
              <a:t>   "description: "Blast off..."</a:t>
            </a:r>
            <a:br>
              <a:rPr lang="en" sz="1100" dirty="0"/>
            </a:br>
            <a:r>
              <a:rPr lang="en" sz="1100" dirty="0"/>
              <a:t>}</a:t>
            </a:r>
            <a:endParaRPr sz="1100" dirty="0"/>
          </a:p>
        </p:txBody>
      </p:sp>
      <p:sp>
        <p:nvSpPr>
          <p:cNvPr id="2" name="TextBox 1">
            <a:extLst>
              <a:ext uri="{FF2B5EF4-FFF2-40B4-BE49-F238E27FC236}">
                <a16:creationId xmlns:a16="http://schemas.microsoft.com/office/drawing/2014/main" id="{5469292E-B030-7642-E3D5-CB6224F18BE6}"/>
              </a:ext>
            </a:extLst>
          </p:cNvPr>
          <p:cNvSpPr txBox="1"/>
          <p:nvPr/>
        </p:nvSpPr>
        <p:spPr>
          <a:xfrm>
            <a:off x="2085108" y="4450100"/>
            <a:ext cx="6471555" cy="523220"/>
          </a:xfrm>
          <a:prstGeom prst="rect">
            <a:avLst/>
          </a:prstGeom>
          <a:noFill/>
        </p:spPr>
        <p:txBody>
          <a:bodyPr wrap="square" rtlCol="0">
            <a:spAutoFit/>
          </a:bodyPr>
          <a:lstStyle/>
          <a:p>
            <a:r>
              <a:rPr lang="en-US" dirty="0">
                <a:hlinkClick r:id="rId4"/>
              </a:rPr>
              <a:t>Examples:  https://www.educative.io/blog/great-web-apis-for-web-development</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7ECC-6E06-C5C7-A2FC-4F9DC7FA0323}"/>
              </a:ext>
            </a:extLst>
          </p:cNvPr>
          <p:cNvSpPr>
            <a:spLocks noGrp="1"/>
          </p:cNvSpPr>
          <p:nvPr>
            <p:ph type="title"/>
          </p:nvPr>
        </p:nvSpPr>
        <p:spPr/>
        <p:txBody>
          <a:bodyPr/>
          <a:lstStyle/>
          <a:p>
            <a:r>
              <a:rPr lang="en-US" b="0" i="0" dirty="0">
                <a:solidFill>
                  <a:srgbClr val="0D0D0D"/>
                </a:solidFill>
                <a:effectLst/>
                <a:latin typeface="Söhne"/>
              </a:rPr>
              <a:t>Spring Boot </a:t>
            </a:r>
            <a:r>
              <a:rPr lang="en-US" dirty="0">
                <a:solidFill>
                  <a:srgbClr val="0D0D0D"/>
                </a:solidFill>
                <a:latin typeface="Söhne"/>
              </a:rPr>
              <a:t>- </a:t>
            </a:r>
            <a:r>
              <a:rPr lang="en-US" b="0" i="0" dirty="0">
                <a:solidFill>
                  <a:srgbClr val="0D0D0D"/>
                </a:solidFill>
                <a:effectLst/>
                <a:latin typeface="Söhne"/>
              </a:rPr>
              <a:t>Spring MVC</a:t>
            </a:r>
            <a:endParaRPr lang="en-US" dirty="0"/>
          </a:p>
        </p:txBody>
      </p:sp>
      <p:sp>
        <p:nvSpPr>
          <p:cNvPr id="3" name="Text Placeholder 2">
            <a:extLst>
              <a:ext uri="{FF2B5EF4-FFF2-40B4-BE49-F238E27FC236}">
                <a16:creationId xmlns:a16="http://schemas.microsoft.com/office/drawing/2014/main" id="{C009A96B-1C49-F71B-B332-657DB8FDC3A7}"/>
              </a:ext>
            </a:extLst>
          </p:cNvPr>
          <p:cNvSpPr>
            <a:spLocks noGrp="1"/>
          </p:cNvSpPr>
          <p:nvPr>
            <p:ph type="body" idx="1"/>
          </p:nvPr>
        </p:nvSpPr>
        <p:spPr/>
        <p:txBody>
          <a:bodyPr/>
          <a:lstStyle/>
          <a:p>
            <a:r>
              <a:rPr lang="en-US" b="1" i="0" dirty="0">
                <a:solidFill>
                  <a:srgbClr val="0D0D0D"/>
                </a:solidFill>
                <a:effectLst/>
                <a:latin typeface="Söhne"/>
              </a:rPr>
              <a:t>Spring Boot </a:t>
            </a:r>
            <a:r>
              <a:rPr lang="en-US" b="0" i="0" dirty="0">
                <a:solidFill>
                  <a:srgbClr val="0D0D0D"/>
                </a:solidFill>
                <a:effectLst/>
                <a:latin typeface="Söhne"/>
              </a:rPr>
              <a:t>is exceptionally well-suited for developing </a:t>
            </a:r>
            <a:r>
              <a:rPr lang="en-US" b="1" i="0" dirty="0">
                <a:solidFill>
                  <a:srgbClr val="0D0D0D"/>
                </a:solidFill>
                <a:effectLst/>
                <a:latin typeface="Söhne"/>
              </a:rPr>
              <a:t>REST API servers </a:t>
            </a:r>
            <a:r>
              <a:rPr lang="en-US" b="0" i="0" dirty="0">
                <a:solidFill>
                  <a:srgbClr val="0D0D0D"/>
                </a:solidFill>
                <a:effectLst/>
                <a:latin typeface="Söhne"/>
              </a:rPr>
              <a:t>due to several key features and advantages.</a:t>
            </a:r>
          </a:p>
          <a:p>
            <a:endParaRPr lang="en-US" dirty="0">
              <a:solidFill>
                <a:srgbClr val="0D0D0D"/>
              </a:solidFill>
              <a:latin typeface="Söhne"/>
            </a:endParaRPr>
          </a:p>
          <a:p>
            <a:r>
              <a:rPr lang="en-US" b="1" i="0" dirty="0">
                <a:solidFill>
                  <a:srgbClr val="0D0D0D"/>
                </a:solidFill>
                <a:effectLst/>
                <a:latin typeface="Söhne"/>
              </a:rPr>
              <a:t>Spring MVC</a:t>
            </a:r>
            <a:r>
              <a:rPr lang="en-US" b="0" i="0" dirty="0">
                <a:solidFill>
                  <a:srgbClr val="0D0D0D"/>
                </a:solidFill>
                <a:effectLst/>
                <a:latin typeface="Söhne"/>
              </a:rPr>
              <a:t>: Spring Boot builds upon the Spring MVC framework, which offers robust support for building RESTful web services. </a:t>
            </a:r>
          </a:p>
          <a:p>
            <a:endParaRPr lang="en-US" dirty="0">
              <a:solidFill>
                <a:srgbClr val="0D0D0D"/>
              </a:solidFill>
              <a:latin typeface="Söhne"/>
            </a:endParaRPr>
          </a:p>
          <a:p>
            <a:r>
              <a:rPr lang="en-US" b="0" i="0" dirty="0">
                <a:solidFill>
                  <a:srgbClr val="0D0D0D"/>
                </a:solidFill>
                <a:effectLst/>
                <a:latin typeface="Söhne"/>
              </a:rPr>
              <a:t>Spring MVC provides annotations like @RestController, @RequestMapping, and @RequestBody, making it easy to define REST endpoints and handle HTTP requests and responses.</a:t>
            </a:r>
          </a:p>
          <a:p>
            <a:endParaRPr lang="en-US" dirty="0">
              <a:solidFill>
                <a:srgbClr val="0D0D0D"/>
              </a:solidFill>
              <a:latin typeface="Söhne"/>
            </a:endParaRPr>
          </a:p>
          <a:p>
            <a:endParaRPr lang="en-US" dirty="0">
              <a:solidFill>
                <a:srgbClr val="0D0D0D"/>
              </a:solidFill>
              <a:latin typeface="Söhne"/>
            </a:endParaRPr>
          </a:p>
          <a:p>
            <a:endParaRPr lang="en-US" dirty="0"/>
          </a:p>
        </p:txBody>
      </p:sp>
    </p:spTree>
    <p:extLst>
      <p:ext uri="{BB962C8B-B14F-4D97-AF65-F5344CB8AC3E}">
        <p14:creationId xmlns:p14="http://schemas.microsoft.com/office/powerpoint/2010/main" val="218429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The MVC Pattern	</a:t>
            </a:r>
            <a:endParaRPr dirty="0"/>
          </a:p>
        </p:txBody>
      </p:sp>
      <p:graphicFrame>
        <p:nvGraphicFramePr>
          <p:cNvPr id="2" name="Object 1">
            <a:extLst>
              <a:ext uri="{FF2B5EF4-FFF2-40B4-BE49-F238E27FC236}">
                <a16:creationId xmlns:a16="http://schemas.microsoft.com/office/drawing/2014/main" id="{D15EF971-DA1F-298E-5008-23E373C253D8}"/>
              </a:ext>
            </a:extLst>
          </p:cNvPr>
          <p:cNvGraphicFramePr>
            <a:graphicFrameLocks noChangeAspect="1"/>
          </p:cNvGraphicFramePr>
          <p:nvPr/>
        </p:nvGraphicFramePr>
        <p:xfrm>
          <a:off x="3962401" y="1017725"/>
          <a:ext cx="4939145" cy="3463584"/>
        </p:xfrm>
        <a:graphic>
          <a:graphicData uri="http://schemas.openxmlformats.org/presentationml/2006/ole">
            <mc:AlternateContent xmlns:mc="http://schemas.openxmlformats.org/markup-compatibility/2006">
              <mc:Choice xmlns:v="urn:schemas-microsoft-com:vml" Requires="v">
                <p:oleObj name="Bitmap Image" r:id="rId3" imgW="6858000" imgH="4572000" progId="PBrush">
                  <p:embed/>
                </p:oleObj>
              </mc:Choice>
              <mc:Fallback>
                <p:oleObj name="Bitmap Image" r:id="rId3" imgW="6858000" imgH="4572000" progId="PBrush">
                  <p:embed/>
                  <p:pic>
                    <p:nvPicPr>
                      <p:cNvPr id="2" name="Object 1">
                        <a:extLst>
                          <a:ext uri="{FF2B5EF4-FFF2-40B4-BE49-F238E27FC236}">
                            <a16:creationId xmlns:a16="http://schemas.microsoft.com/office/drawing/2014/main" id="{D15EF971-DA1F-298E-5008-23E373C253D8}"/>
                          </a:ext>
                        </a:extLst>
                      </p:cNvPr>
                      <p:cNvPicPr/>
                      <p:nvPr/>
                    </p:nvPicPr>
                    <p:blipFill>
                      <a:blip r:embed="rId4"/>
                      <a:stretch>
                        <a:fillRect/>
                      </a:stretch>
                    </p:blipFill>
                    <p:spPr>
                      <a:xfrm>
                        <a:off x="3962401" y="1017725"/>
                        <a:ext cx="4939145" cy="346358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E9409F6-BFBA-2FE9-BDF8-D41C399B038C}"/>
              </a:ext>
            </a:extLst>
          </p:cNvPr>
          <p:cNvSpPr txBox="1"/>
          <p:nvPr/>
        </p:nvSpPr>
        <p:spPr>
          <a:xfrm>
            <a:off x="311700" y="1087523"/>
            <a:ext cx="3560618" cy="3323987"/>
          </a:xfrm>
          <a:prstGeom prst="rect">
            <a:avLst/>
          </a:prstGeom>
          <a:noFill/>
          <a:ln>
            <a:solidFill>
              <a:schemeClr val="accent1"/>
            </a:solidFill>
          </a:ln>
        </p:spPr>
        <p:txBody>
          <a:bodyPr wrap="square" rtlCol="0">
            <a:spAutoFit/>
          </a:bodyPr>
          <a:lstStyle/>
          <a:p>
            <a:r>
              <a:rPr lang="en-US" b="0" i="0" dirty="0">
                <a:solidFill>
                  <a:srgbClr val="0D0D0D"/>
                </a:solidFill>
                <a:effectLst/>
                <a:latin typeface="Söhne"/>
              </a:rPr>
              <a:t>MVC stands for Model-View-Controller, which is an architecture design pattern commonly used in software development to separate an application into three interconnected components.</a:t>
            </a:r>
          </a:p>
          <a:p>
            <a:endParaRPr lang="en-US" dirty="0">
              <a:solidFill>
                <a:srgbClr val="0D0D0D"/>
              </a:solidFill>
              <a:latin typeface="Söhne"/>
            </a:endParaRPr>
          </a:p>
          <a:p>
            <a:r>
              <a:rPr lang="en-US" dirty="0"/>
              <a:t>By separating the concerns of data manipulation, user interface, and user input handling, MVC promotes modularization, reusability, and maintainability of code. This separation of concerns also facilitates parallel development by allowing developers to work on different components simultaneously.</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2703</Words>
  <Application>Microsoft Office PowerPoint</Application>
  <PresentationFormat>On-screen Show (16:9)</PresentationFormat>
  <Paragraphs>290</Paragraphs>
  <Slides>42</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proxima-nova</vt:lpstr>
      <vt:lpstr>Arial</vt:lpstr>
      <vt:lpstr>Roboto</vt:lpstr>
      <vt:lpstr>Courier New</vt:lpstr>
      <vt:lpstr>Söhne</vt:lpstr>
      <vt:lpstr>Simple Light</vt:lpstr>
      <vt:lpstr>Bitmap Image</vt:lpstr>
      <vt:lpstr>HW3 -  Problem 2   REST API    –    Java Spring Boot </vt:lpstr>
      <vt:lpstr>Topics</vt:lpstr>
      <vt:lpstr>PowerPoint Presentation</vt:lpstr>
      <vt:lpstr>Client - Server Architecture</vt:lpstr>
      <vt:lpstr>Clients and Server Architecture</vt:lpstr>
      <vt:lpstr>Client / Server</vt:lpstr>
      <vt:lpstr>Client / Server</vt:lpstr>
      <vt:lpstr>Spring Boot - Spring MVC</vt:lpstr>
      <vt:lpstr>The MVC Pattern </vt:lpstr>
      <vt:lpstr>MVC Example</vt:lpstr>
      <vt:lpstr>Model View Controller Definition</vt:lpstr>
      <vt:lpstr>API</vt:lpstr>
      <vt:lpstr>Web Service  (Web API)</vt:lpstr>
      <vt:lpstr>API’s as a source of data - HTML</vt:lpstr>
      <vt:lpstr>API’s as a source of data -  JSON</vt:lpstr>
      <vt:lpstr>API’s as a source of data</vt:lpstr>
      <vt:lpstr>API as a source of data</vt:lpstr>
      <vt:lpstr>Request and Response life cycle</vt:lpstr>
      <vt:lpstr>REpresentational State Transfer   (REST) </vt:lpstr>
      <vt:lpstr>PowerPoint Presentation</vt:lpstr>
      <vt:lpstr>REST API</vt:lpstr>
      <vt:lpstr>Representational state transfer (Principle) </vt:lpstr>
      <vt:lpstr>PowerPoint Presentation</vt:lpstr>
      <vt:lpstr>RESTful API</vt:lpstr>
      <vt:lpstr>REST API Examples</vt:lpstr>
      <vt:lpstr>JSON</vt:lpstr>
      <vt:lpstr>Calling a Web Service Using Java - Client</vt:lpstr>
      <vt:lpstr>Parameters in Endpoints</vt:lpstr>
      <vt:lpstr>Postman</vt:lpstr>
      <vt:lpstr>HTTP Methods – GET </vt:lpstr>
      <vt:lpstr>HTTP Methods - POST</vt:lpstr>
      <vt:lpstr>HTTP Methods - PUT</vt:lpstr>
      <vt:lpstr>HTTP Methods - DELETE</vt:lpstr>
      <vt:lpstr>Object Serializing and Deserializing </vt:lpstr>
      <vt:lpstr>REST Controllers - server</vt:lpstr>
      <vt:lpstr>Handler Methods  - Server</vt:lpstr>
      <vt:lpstr>Consuming a GET - example</vt:lpstr>
      <vt:lpstr>Consuming a POST - example</vt:lpstr>
      <vt:lpstr>Container in REST API </vt:lpstr>
      <vt:lpstr>Container in REST API </vt:lpstr>
      <vt:lpstr>REST APIs with Spring Boot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 Web Services  GET</dc:title>
  <dc:creator>Tech Elevator Student</dc:creator>
  <cp:lastModifiedBy>Isaac Chow</cp:lastModifiedBy>
  <cp:revision>18</cp:revision>
  <dcterms:modified xsi:type="dcterms:W3CDTF">2024-03-04T16:09:14Z</dcterms:modified>
</cp:coreProperties>
</file>