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06" r:id="rId2"/>
    <p:sldId id="297" r:id="rId3"/>
    <p:sldId id="264" r:id="rId4"/>
    <p:sldId id="293" r:id="rId5"/>
    <p:sldId id="294" r:id="rId6"/>
    <p:sldId id="298" r:id="rId7"/>
    <p:sldId id="299" r:id="rId8"/>
    <p:sldId id="268" r:id="rId9"/>
    <p:sldId id="267" r:id="rId10"/>
    <p:sldId id="269" r:id="rId11"/>
    <p:sldId id="281" r:id="rId12"/>
    <p:sldId id="282" r:id="rId13"/>
    <p:sldId id="257" r:id="rId14"/>
    <p:sldId id="270" r:id="rId15"/>
    <p:sldId id="271" r:id="rId16"/>
    <p:sldId id="272" r:id="rId17"/>
    <p:sldId id="274" r:id="rId18"/>
    <p:sldId id="275" r:id="rId19"/>
    <p:sldId id="260" r:id="rId20"/>
    <p:sldId id="276" r:id="rId21"/>
    <p:sldId id="283" r:id="rId22"/>
    <p:sldId id="284" r:id="rId23"/>
    <p:sldId id="288" r:id="rId24"/>
    <p:sldId id="280" r:id="rId25"/>
    <p:sldId id="291" r:id="rId26"/>
    <p:sldId id="286" r:id="rId27"/>
    <p:sldId id="304" r:id="rId28"/>
    <p:sldId id="305" r:id="rId29"/>
    <p:sldId id="300" r:id="rId30"/>
    <p:sldId id="301" r:id="rId31"/>
    <p:sldId id="302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336" autoAdjust="0"/>
  </p:normalViewPr>
  <p:slideViewPr>
    <p:cSldViewPr snapToGrid="0" snapToObjects="1">
      <p:cViewPr>
        <p:scale>
          <a:sx n="62" d="100"/>
          <a:sy n="62" d="100"/>
        </p:scale>
        <p:origin x="-229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87F8B-B1A3-2745-ADE2-AA433730BD3A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8FF7-2868-2F4A-A01A-0A850922B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8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C67A1-424C-CE4B-A0EF-7419832FDC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14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i-cdn.apartmenttherapy.com</a:t>
            </a:r>
            <a:r>
              <a:rPr lang="en-US" dirty="0" smtClean="0"/>
              <a:t>/</a:t>
            </a:r>
            <a:r>
              <a:rPr lang="en-US" dirty="0" err="1" smtClean="0"/>
              <a:t>uimages</a:t>
            </a:r>
            <a:r>
              <a:rPr lang="en-US" dirty="0" smtClean="0"/>
              <a:t>/</a:t>
            </a:r>
            <a:r>
              <a:rPr lang="en-US" dirty="0" err="1" smtClean="0"/>
              <a:t>unplggd</a:t>
            </a:r>
            <a:r>
              <a:rPr lang="en-US" dirty="0" smtClean="0"/>
              <a:t>/021411_cameramovie.jpg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www.canon.com</a:t>
            </a:r>
            <a:r>
              <a:rPr lang="en-US" dirty="0" smtClean="0"/>
              <a:t>/technology/</a:t>
            </a:r>
            <a:r>
              <a:rPr lang="en-US" dirty="0" err="1" smtClean="0"/>
              <a:t>canon_tech</a:t>
            </a:r>
            <a:r>
              <a:rPr lang="en-US" dirty="0" smtClean="0"/>
              <a:t>/explanation/images/cp_tech_ph021.jpg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LMMSE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LMMSE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LMMSE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LMMSE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LMMSE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LMMSE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LMMSE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LMMSE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LMMSE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i-cdn.apartmenttherapy.com</a:t>
            </a:r>
            <a:r>
              <a:rPr lang="en-US" dirty="0" smtClean="0"/>
              <a:t>/</a:t>
            </a:r>
            <a:r>
              <a:rPr lang="en-US" dirty="0" err="1" smtClean="0"/>
              <a:t>uimages</a:t>
            </a:r>
            <a:r>
              <a:rPr lang="en-US" dirty="0" smtClean="0"/>
              <a:t>/</a:t>
            </a:r>
            <a:r>
              <a:rPr lang="en-US" dirty="0" err="1" smtClean="0"/>
              <a:t>unplggd</a:t>
            </a:r>
            <a:r>
              <a:rPr lang="en-US" dirty="0" smtClean="0"/>
              <a:t>/021411_cameramovie.jpg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www.canon.com</a:t>
            </a:r>
            <a:r>
              <a:rPr lang="en-US" dirty="0" smtClean="0"/>
              <a:t>/technology/</a:t>
            </a:r>
            <a:r>
              <a:rPr lang="en-US" dirty="0" err="1" smtClean="0"/>
              <a:t>canon_tech</a:t>
            </a:r>
            <a:r>
              <a:rPr lang="en-US" dirty="0" smtClean="0"/>
              <a:t>/explanation/images/cp_tech_ph021.jpg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tails of the ESF have the most noise</a:t>
            </a:r>
            <a:r>
              <a:rPr lang="en-US" baseline="0" dirty="0" smtClean="0"/>
              <a:t> as we are averaging the least number of samples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8FF7-2868-2F4A-A01A-0A850922BC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95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Assumption</a:t>
                </a:r>
                <a:r>
                  <a:rPr lang="en-US" baseline="0" dirty="0" smtClean="0"/>
                  <a:t> : </a:t>
                </a:r>
                <a:r>
                  <a:rPr lang="en-US" dirty="0" smtClean="0"/>
                  <a:t>The tails of the LSF resemble</a:t>
                </a:r>
                <a:r>
                  <a:rPr lang="en-US" baseline="0" dirty="0" smtClean="0"/>
                  <a:t> the tails of a Cauchy distribution !!!</a:t>
                </a:r>
                <a:endParaRPr lang="en-US" dirty="0" smtClean="0"/>
              </a:p>
              <a:p>
                <a:r>
                  <a:rPr lang="en-US" dirty="0" smtClean="0"/>
                  <a:t>This implies the</a:t>
                </a:r>
                <a:r>
                  <a:rPr lang="en-US" baseline="0" dirty="0" smtClean="0"/>
                  <a:t> tails of the ESF resemble the CDF of the Cauchy distribution, given by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marR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 smtClean="0"/>
                  <a:t>Reference</a:t>
                </a:r>
                <a:r>
                  <a:rPr lang="en-US" dirty="0" smtClean="0"/>
                  <a:t>: http://</a:t>
                </a:r>
                <a:r>
                  <a:rPr lang="en-US" dirty="0" err="1" smtClean="0"/>
                  <a:t>en.wikipedia.org</a:t>
                </a:r>
                <a:r>
                  <a:rPr lang="en-US" dirty="0" smtClean="0"/>
                  <a:t>/wiki/</a:t>
                </a:r>
                <a:r>
                  <a:rPr lang="en-US" dirty="0" err="1" smtClean="0"/>
                  <a:t>Cauchy_distribution</a:t>
                </a:r>
                <a:endParaRPr lang="en-US" dirty="0" smtClean="0"/>
              </a:p>
              <a:p>
                <a:endParaRPr lang="en-US" baseline="0" dirty="0" smtClean="0"/>
              </a:p>
              <a:p>
                <a:r>
                  <a:rPr lang="en-US" b="1" baseline="0" dirty="0" smtClean="0"/>
                  <a:t>Q</a:t>
                </a:r>
                <a:r>
                  <a:rPr lang="en-US" baseline="0" dirty="0" smtClean="0"/>
                  <a:t>: Why can’t I possibly fit a single sigmoid to the central portion of the raw super-sampled ESF ?</a:t>
                </a:r>
              </a:p>
              <a:p>
                <a:r>
                  <a:rPr lang="en-US" b="1" baseline="0" dirty="0" smtClean="0"/>
                  <a:t>A</a:t>
                </a:r>
                <a:r>
                  <a:rPr lang="en-US" b="0" baseline="0" dirty="0" smtClean="0"/>
                  <a:t>: Uniform sampling of a single sigmoid is not likely to produce </a:t>
                </a:r>
                <a:endParaRPr lang="en-US" b="1" baseline="0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Q</a:t>
                </a:r>
                <a:r>
                  <a:rPr lang="en-US" dirty="0" smtClean="0"/>
                  <a:t>: Why not fit cubic</a:t>
                </a:r>
              </a:p>
              <a:p>
                <a:r>
                  <a:rPr lang="en-US" dirty="0" smtClean="0"/>
                  <a:t>http://</a:t>
                </a:r>
                <a:r>
                  <a:rPr lang="en-US" dirty="0" err="1" smtClean="0"/>
                  <a:t>www.asf.alaska.edu</a:t>
                </a:r>
                <a:r>
                  <a:rPr lang="en-US" dirty="0" smtClean="0"/>
                  <a:t>/sites/</a:t>
                </a:r>
                <a:r>
                  <a:rPr lang="en-US" dirty="0" err="1" smtClean="0"/>
                  <a:t>www.asf.alaska.edu.pi_symp</a:t>
                </a:r>
                <a:r>
                  <a:rPr lang="en-US" dirty="0" smtClean="0"/>
                  <a:t>/files/documents/presentations/Mukaida_A._</a:t>
                </a:r>
                <a:r>
                  <a:rPr lang="en-US" dirty="0" err="1" smtClean="0"/>
                  <a:t>optcalval.pdf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Assumption</a:t>
                </a:r>
                <a:r>
                  <a:rPr lang="en-US" baseline="0" dirty="0" smtClean="0"/>
                  <a:t> : </a:t>
                </a:r>
                <a:r>
                  <a:rPr lang="en-US" dirty="0" smtClean="0"/>
                  <a:t>The tails of the LSF resemble</a:t>
                </a:r>
                <a:r>
                  <a:rPr lang="en-US" baseline="0" dirty="0" smtClean="0"/>
                  <a:t> the tails of a Cauchy distribution !!!</a:t>
                </a:r>
                <a:endParaRPr lang="en-US" dirty="0" smtClean="0"/>
              </a:p>
              <a:p>
                <a:r>
                  <a:rPr lang="en-US" dirty="0" smtClean="0"/>
                  <a:t>This implies the</a:t>
                </a:r>
                <a:r>
                  <a:rPr lang="en-US" baseline="0" dirty="0" smtClean="0"/>
                  <a:t> tails of the ESF resemble the CDF of the Cauchy distribution, given by</a:t>
                </a:r>
                <a:endParaRPr lang="en-US" dirty="0" smtClean="0"/>
              </a:p>
              <a:p>
                <a:r>
                  <a:rPr lang="en-US" sz="1200" i="0">
                    <a:latin typeface="Cambria Math"/>
                    <a:ea typeface="Times New Roman"/>
                    <a:cs typeface="Times New Roman"/>
                  </a:rPr>
                  <a:t>1</a:t>
                </a:r>
                <a:r>
                  <a:rPr lang="en-US" sz="1200" i="0" smtClean="0">
                    <a:latin typeface="Cambria Math"/>
                    <a:ea typeface="Times New Roman"/>
                    <a:cs typeface="Times New Roman"/>
                  </a:rPr>
                  <a:t>/</a:t>
                </a:r>
                <a:r>
                  <a:rPr lang="en-US" sz="1200" i="0">
                    <a:latin typeface="Cambria Math"/>
                    <a:ea typeface="Times New Roman"/>
                    <a:cs typeface="Times New Roman"/>
                  </a:rPr>
                  <a:t>2+</a:t>
                </a:r>
                <a:r>
                  <a:rPr lang="en-US" sz="1200" i="0">
                    <a:latin typeface="Cambria Math"/>
                    <a:cs typeface="Times New Roman"/>
                  </a:rPr>
                  <a:t>(</a:t>
                </a:r>
                <a:r>
                  <a:rPr lang="en-US" sz="1200" b="0" i="0" smtClean="0">
                    <a:latin typeface="Cambria Math"/>
                    <a:ea typeface="Times New Roman"/>
                    <a:cs typeface="Times New Roman"/>
                  </a:rPr>
                  <a:t>1</a:t>
                </a:r>
                <a:r>
                  <a:rPr lang="en-US" sz="1200" b="0" i="0">
                    <a:latin typeface="Cambria Math"/>
                    <a:ea typeface="Times New Roman"/>
                    <a:cs typeface="Times New Roman"/>
                  </a:rPr>
                  <a:t>/</a:t>
                </a:r>
                <a:r>
                  <a:rPr lang="en-US" sz="1200" i="0">
                    <a:latin typeface="Cambria Math"/>
                    <a:ea typeface="Times New Roman"/>
                    <a:cs typeface="Times New Roman"/>
                  </a:rPr>
                  <a:t>𝜋) tan^(−1) </a:t>
                </a:r>
                <a:r>
                  <a:rPr lang="en-US" sz="1200" i="0">
                    <a:latin typeface="Cambria Math"/>
                    <a:cs typeface="Times New Roman"/>
                  </a:rPr>
                  <a:t>((</a:t>
                </a:r>
                <a:r>
                  <a:rPr lang="en-US" sz="1200" i="0">
                    <a:latin typeface="Cambria Math"/>
                    <a:ea typeface="Times New Roman"/>
                    <a:cs typeface="Times New Roman"/>
                  </a:rPr>
                  <a:t>𝑥−𝜇_1)/𝑠_1 )</a:t>
                </a:r>
                <a:endParaRPr lang="en-US" dirty="0" smtClean="0"/>
              </a:p>
              <a:p>
                <a:endParaRPr lang="en-US" baseline="0" dirty="0" smtClean="0"/>
              </a:p>
              <a:p>
                <a:r>
                  <a:rPr lang="en-US" b="1" baseline="0" dirty="0" smtClean="0"/>
                  <a:t>Q</a:t>
                </a:r>
                <a:r>
                  <a:rPr lang="en-US" baseline="0" dirty="0" smtClean="0"/>
                  <a:t>: </a:t>
                </a:r>
                <a:r>
                  <a:rPr lang="en-US" baseline="0" smtClean="0"/>
                  <a:t>Why can’t </a:t>
                </a:r>
                <a:r>
                  <a:rPr lang="en-US" baseline="0" dirty="0" smtClean="0"/>
                  <a:t>I possibly fit a single sigmoid to the central portion of the raw super-sampled ESF ?</a:t>
                </a:r>
              </a:p>
              <a:p>
                <a:r>
                  <a:rPr lang="en-US" b="1" baseline="0" dirty="0" smtClean="0"/>
                  <a:t>A</a:t>
                </a:r>
                <a:r>
                  <a:rPr lang="en-US" b="0" baseline="0" dirty="0" smtClean="0"/>
                  <a:t>: Uniform sampling of a single sigmoid is not likely to produce </a:t>
                </a:r>
                <a:endParaRPr lang="en-US" b="1" baseline="0" dirty="0" smtClean="0"/>
              </a:p>
              <a:p>
                <a:r>
                  <a:rPr lang="en-US" b="1" dirty="0" smtClean="0"/>
                  <a:t>Reference</a:t>
                </a:r>
                <a:r>
                  <a:rPr lang="en-US" dirty="0" smtClean="0"/>
                  <a:t>: http://en.wikipedia.org/wiki/Cauchy_distribution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LMMSE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285750" indent="-285750" algn="l">
              <a:buFont typeface="Arial"/>
              <a:buChar char="•"/>
            </a:pPr>
            <a:r>
              <a:rPr lang="en-US" sz="1200" i="1" dirty="0" smtClean="0">
                <a:latin typeface="Times New Roman"/>
                <a:cs typeface="Times New Roman"/>
              </a:rPr>
              <a:t>Camera mounted on </a:t>
            </a:r>
            <a:r>
              <a:rPr lang="en-US" sz="1200" i="1" dirty="0" err="1" smtClean="0">
                <a:latin typeface="Times New Roman"/>
                <a:cs typeface="Times New Roman"/>
              </a:rPr>
              <a:t>Fatif</a:t>
            </a:r>
            <a:r>
              <a:rPr lang="en-US" sz="1200" i="1" dirty="0" smtClean="0">
                <a:latin typeface="Times New Roman"/>
                <a:cs typeface="Times New Roman"/>
              </a:rPr>
              <a:t> 2.5M  Studio Stand.</a:t>
            </a:r>
          </a:p>
          <a:p>
            <a:pPr marL="285750" indent="-285750" algn="l">
              <a:buFont typeface="Arial"/>
              <a:buChar char="•"/>
            </a:pPr>
            <a:r>
              <a:rPr lang="en-US" sz="1200" i="1" dirty="0" smtClean="0">
                <a:latin typeface="Times New Roman"/>
                <a:cs typeface="Times New Roman"/>
              </a:rPr>
              <a:t>Target mounted on the optical table.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i="1" dirty="0" smtClean="0">
                <a:latin typeface="Times New Roman"/>
                <a:cs typeface="Times New Roman"/>
              </a:rPr>
              <a:t>The target was uniformly lit using 4700K </a:t>
            </a:r>
            <a:r>
              <a:rPr lang="en-US" sz="1200" i="1" dirty="0" err="1" smtClean="0">
                <a:latin typeface="Times New Roman"/>
                <a:cs typeface="Times New Roman"/>
              </a:rPr>
              <a:t>Solux</a:t>
            </a:r>
            <a:r>
              <a:rPr lang="en-US" sz="1200" i="1" dirty="0" smtClean="0">
                <a:latin typeface="Times New Roman"/>
                <a:cs typeface="Times New Roman"/>
              </a:rPr>
              <a:t> lamps with diffuser from either side.</a:t>
            </a:r>
          </a:p>
          <a:p>
            <a:pPr marL="285750" indent="-285750" algn="l">
              <a:buFont typeface="Arial"/>
              <a:buChar char="•"/>
            </a:pPr>
            <a:endParaRPr lang="en-US" sz="1200" i="1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8FF7-2868-2F4A-A01A-0A850922BC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74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LMMSE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LMMSE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LMMSE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LIN,VNG,PPG</a:t>
            </a:r>
          </a:p>
          <a:p>
            <a:r>
              <a:rPr lang="en-US" dirty="0" smtClean="0"/>
              <a:t>AHD,DCB,MOD_AHD</a:t>
            </a:r>
          </a:p>
          <a:p>
            <a:r>
              <a:rPr lang="en-US" dirty="0" smtClean="0"/>
              <a:t>AFD_5PASS,VCD,VCD+AHD</a:t>
            </a:r>
          </a:p>
          <a:p>
            <a:r>
              <a:rPr lang="en-US" dirty="0" smtClean="0"/>
              <a:t>LMMSE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Message</a:t>
            </a:r>
            <a:r>
              <a:rPr lang="en-US" baseline="0" dirty="0" smtClean="0"/>
              <a:t> @ the bottom</a:t>
            </a:r>
          </a:p>
          <a:p>
            <a:r>
              <a:rPr lang="en-US" baseline="0" dirty="0" smtClean="0"/>
              <a:t>Insert </a:t>
            </a:r>
            <a:r>
              <a:rPr lang="en-US" baseline="0" dirty="0" err="1" smtClean="0"/>
              <a:t>msg</a:t>
            </a:r>
            <a:r>
              <a:rPr lang="en-US" baseline="0" dirty="0" smtClean="0"/>
              <a:t> “estimated using </a:t>
            </a:r>
            <a:r>
              <a:rPr lang="en-US" baseline="0" dirty="0" err="1" smtClean="0"/>
              <a:t>sfrmat</a:t>
            </a:r>
            <a:r>
              <a:rPr lang="en-US" baseline="0" dirty="0" smtClean="0"/>
              <a:t>”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LMMSE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LMMSE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i-cdn.apartmenttherapy.com</a:t>
            </a:r>
            <a:r>
              <a:rPr lang="en-US" dirty="0" smtClean="0"/>
              <a:t>/</a:t>
            </a:r>
            <a:r>
              <a:rPr lang="en-US" dirty="0" err="1" smtClean="0"/>
              <a:t>uimages</a:t>
            </a:r>
            <a:r>
              <a:rPr lang="en-US" dirty="0" smtClean="0"/>
              <a:t>/</a:t>
            </a:r>
            <a:r>
              <a:rPr lang="en-US" dirty="0" err="1" smtClean="0"/>
              <a:t>unplggd</a:t>
            </a:r>
            <a:r>
              <a:rPr lang="en-US" dirty="0" smtClean="0"/>
              <a:t>/021411_cameramovie.jpg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www.canon.com</a:t>
            </a:r>
            <a:r>
              <a:rPr lang="en-US" dirty="0" smtClean="0"/>
              <a:t>/technology/</a:t>
            </a:r>
            <a:r>
              <a:rPr lang="en-US" dirty="0" err="1" smtClean="0"/>
              <a:t>canon_tech</a:t>
            </a:r>
            <a:r>
              <a:rPr lang="en-US" dirty="0" smtClean="0"/>
              <a:t>/explanation/images/cp_tech_ph021.jpg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i-cdn.apartmenttherapy.com</a:t>
            </a:r>
            <a:r>
              <a:rPr lang="en-US" dirty="0" smtClean="0"/>
              <a:t>/</a:t>
            </a:r>
            <a:r>
              <a:rPr lang="en-US" dirty="0" err="1" smtClean="0"/>
              <a:t>uimages</a:t>
            </a:r>
            <a:r>
              <a:rPr lang="en-US" dirty="0" smtClean="0"/>
              <a:t>/</a:t>
            </a:r>
            <a:r>
              <a:rPr lang="en-US" dirty="0" err="1" smtClean="0"/>
              <a:t>unplggd</a:t>
            </a:r>
            <a:r>
              <a:rPr lang="en-US" dirty="0" smtClean="0"/>
              <a:t>/021411_cameramovie.jpg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www.canon.com</a:t>
            </a:r>
            <a:r>
              <a:rPr lang="en-US" dirty="0" smtClean="0"/>
              <a:t>/technology/</a:t>
            </a:r>
            <a:r>
              <a:rPr lang="en-US" dirty="0" err="1" smtClean="0"/>
              <a:t>canon_tech</a:t>
            </a:r>
            <a:r>
              <a:rPr lang="en-US" dirty="0" smtClean="0"/>
              <a:t>/explanation/images/cp_tech_ph021.jpg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D1B9-2DC4-0A4F-8981-F85A41B3A1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99B9-4B11-1544-912A-12C6C776F2F8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FB52-4F35-1A46-A420-0B288898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4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99B9-4B11-1544-912A-12C6C776F2F8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FB52-4F35-1A46-A420-0B288898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8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99B9-4B11-1544-912A-12C6C776F2F8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FB52-4F35-1A46-A420-0B288898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6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99B9-4B11-1544-912A-12C6C776F2F8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FB52-4F35-1A46-A420-0B288898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99B9-4B11-1544-912A-12C6C776F2F8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FB52-4F35-1A46-A420-0B288898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5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99B9-4B11-1544-912A-12C6C776F2F8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FB52-4F35-1A46-A420-0B288898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2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99B9-4B11-1544-912A-12C6C776F2F8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FB52-4F35-1A46-A420-0B288898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5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99B9-4B11-1544-912A-12C6C776F2F8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FB52-4F35-1A46-A420-0B288898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3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99B9-4B11-1544-912A-12C6C776F2F8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FB52-4F35-1A46-A420-0B288898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9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99B9-4B11-1544-912A-12C6C776F2F8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FB52-4F35-1A46-A420-0B288898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7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99B9-4B11-1544-912A-12C6C776F2F8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FB52-4F35-1A46-A420-0B288898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0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399B9-4B11-1544-912A-12C6C776F2F8}" type="datetimeFigureOut">
              <a:rPr lang="en-US" smtClean="0"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BFB52-4F35-1A46-A420-0B288898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190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30.png"/><Relationship Id="rId4" Type="http://schemas.openxmlformats.org/officeDocument/2006/relationships/image" Target="../media/image41.png"/><Relationship Id="rId9" Type="http://schemas.openxmlformats.org/officeDocument/2006/relationships/image" Target="../media/image2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5" Type="http://schemas.openxmlformats.org/officeDocument/2006/relationships/image" Target="../media/image35.png"/><Relationship Id="rId4" Type="http://schemas.openxmlformats.org/officeDocument/2006/relationships/image" Target="../media/image230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5" Type="http://schemas.openxmlformats.org/officeDocument/2006/relationships/image" Target="../media/image36.png"/><Relationship Id="rId4" Type="http://schemas.openxmlformats.org/officeDocument/2006/relationships/image" Target="../media/image230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50.png"/><Relationship Id="rId3" Type="http://schemas.openxmlformats.org/officeDocument/2006/relationships/image" Target="../media/image14.png"/><Relationship Id="rId7" Type="http://schemas.openxmlformats.org/officeDocument/2006/relationships/image" Target="../media/image36.png"/><Relationship Id="rId12" Type="http://schemas.openxmlformats.org/officeDocument/2006/relationships/image" Target="../media/image4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190.png"/><Relationship Id="rId5" Type="http://schemas.openxmlformats.org/officeDocument/2006/relationships/image" Target="../media/image34.png"/><Relationship Id="rId10" Type="http://schemas.openxmlformats.org/officeDocument/2006/relationships/image" Target="../media/image430.png"/><Relationship Id="rId4" Type="http://schemas.openxmlformats.org/officeDocument/2006/relationships/image" Target="../media/image32.png"/><Relationship Id="rId9" Type="http://schemas.openxmlformats.org/officeDocument/2006/relationships/image" Target="../media/image4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56.t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00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2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3a.org/resources/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0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hyperlink" Target="http://losburns.com/imaging/software/SFRedge/index.ht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90.png"/><Relationship Id="rId10" Type="http://schemas.openxmlformats.org/officeDocument/2006/relationships/hyperlink" Target="http://losburns.com/imaging/software/SFRedge/index.htm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www.i3a.org/resources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10.png"/><Relationship Id="rId10" Type="http://schemas.openxmlformats.org/officeDocument/2006/relationships/hyperlink" Target="http://losburns.com/imaging/software/SFRedge/index.htm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www.i3a.org/resource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38"/>
          <p:cNvSpPr/>
          <p:nvPr/>
        </p:nvSpPr>
        <p:spPr>
          <a:xfrm>
            <a:off x="330686" y="182887"/>
            <a:ext cx="8563928" cy="171409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/>
                <a:cs typeface="Century Gothic"/>
              </a:rPr>
              <a:t>A critical review of the Slanted Edge method for MTF measurement of color cameras and suggested enhancements </a:t>
            </a:r>
            <a:endParaRPr lang="en-US" sz="3200" dirty="0" smtClean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121" descr="http://smu.edu/brand/logos/download/smulogos/images/SMULogowWordmark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92" y="4675788"/>
            <a:ext cx="2937806" cy="100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http://isif.org/fusion/conferences/fusion2009/ar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8909" y="4675788"/>
            <a:ext cx="1334689" cy="1001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794" y="2403675"/>
            <a:ext cx="486500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Euclid"/>
                <a:cs typeface="Euclid"/>
              </a:rPr>
              <a:t>Prasanna</a:t>
            </a:r>
            <a:r>
              <a:rPr lang="en-US" sz="2400" b="1" dirty="0">
                <a:latin typeface="Euclid"/>
                <a:cs typeface="Euclid"/>
              </a:rPr>
              <a:t> </a:t>
            </a:r>
            <a:r>
              <a:rPr lang="en-US" sz="2400" b="1" dirty="0" err="1" smtClean="0">
                <a:latin typeface="Euclid"/>
                <a:cs typeface="Euclid"/>
              </a:rPr>
              <a:t>Rangarajan</a:t>
            </a:r>
            <a:endParaRPr lang="en-US" sz="2400" b="1" dirty="0">
              <a:latin typeface="Euclid"/>
              <a:cs typeface="Euclid"/>
            </a:endParaRPr>
          </a:p>
          <a:p>
            <a:pPr algn="ctr"/>
            <a:r>
              <a:rPr lang="en-US" sz="2400" b="1" dirty="0" err="1" smtClean="0">
                <a:latin typeface="Euclid"/>
                <a:cs typeface="Euclid"/>
              </a:rPr>
              <a:t>Indranil</a:t>
            </a:r>
            <a:r>
              <a:rPr lang="en-US" sz="2400" b="1" dirty="0" smtClean="0">
                <a:latin typeface="Euclid"/>
                <a:cs typeface="Euclid"/>
              </a:rPr>
              <a:t> </a:t>
            </a:r>
            <a:r>
              <a:rPr lang="en-US" sz="2400" b="1" dirty="0" err="1" smtClean="0">
                <a:latin typeface="Euclid"/>
                <a:cs typeface="Euclid"/>
              </a:rPr>
              <a:t>Sinharoy</a:t>
            </a:r>
            <a:endParaRPr lang="en-US" sz="2400" b="1" dirty="0">
              <a:latin typeface="Euclid"/>
              <a:cs typeface="Euclid"/>
            </a:endParaRPr>
          </a:p>
          <a:p>
            <a:pPr algn="ctr"/>
            <a:r>
              <a:rPr lang="en-US" sz="2400" b="1" dirty="0" smtClean="0">
                <a:latin typeface="Euclid"/>
                <a:cs typeface="Euclid"/>
              </a:rPr>
              <a:t>Dr. Marc </a:t>
            </a:r>
            <a:r>
              <a:rPr lang="en-US" sz="2400" b="1" dirty="0">
                <a:latin typeface="Euclid"/>
                <a:cs typeface="Euclid"/>
              </a:rPr>
              <a:t>P. </a:t>
            </a:r>
            <a:r>
              <a:rPr lang="en-US" sz="2400" b="1" dirty="0" smtClean="0">
                <a:latin typeface="Euclid"/>
                <a:cs typeface="Euclid"/>
              </a:rPr>
              <a:t>Christensen</a:t>
            </a:r>
            <a:endParaRPr lang="en-US" sz="2400" b="1" dirty="0">
              <a:latin typeface="Euclid"/>
              <a:cs typeface="Eucli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19425" y="2403675"/>
            <a:ext cx="4833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Euclid"/>
                <a:cs typeface="Euclid"/>
              </a:rPr>
              <a:t>Dr</a:t>
            </a:r>
            <a:r>
              <a:rPr lang="en-US" sz="2400" b="1" dirty="0">
                <a:latin typeface="Euclid"/>
                <a:cs typeface="Euclid"/>
              </a:rPr>
              <a:t>. </a:t>
            </a:r>
            <a:r>
              <a:rPr lang="en-US" sz="2400" b="1" dirty="0" err="1">
                <a:latin typeface="Euclid"/>
                <a:cs typeface="Euclid"/>
              </a:rPr>
              <a:t>Predrag</a:t>
            </a:r>
            <a:r>
              <a:rPr lang="en-US" sz="2400" b="1" dirty="0">
                <a:latin typeface="Euclid"/>
                <a:cs typeface="Euclid"/>
              </a:rPr>
              <a:t> </a:t>
            </a:r>
            <a:r>
              <a:rPr lang="en-US" sz="2400" b="1" dirty="0" err="1" smtClean="0">
                <a:latin typeface="Euclid"/>
                <a:cs typeface="Euclid"/>
              </a:rPr>
              <a:t>Milojkovic</a:t>
            </a:r>
            <a:endParaRPr lang="en-US" sz="2400" b="1" i="1" baseline="30000" dirty="0">
              <a:latin typeface="Euclid"/>
              <a:cs typeface="Eucli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0295" y="361875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Euclid"/>
                <a:cs typeface="Euclid"/>
              </a:rPr>
              <a:t>Department of Electrical Engineering </a:t>
            </a:r>
          </a:p>
          <a:p>
            <a:pPr algn="ctr"/>
            <a:r>
              <a:rPr lang="en-US" i="1" dirty="0">
                <a:latin typeface="Euclid"/>
                <a:cs typeface="Euclid"/>
              </a:rPr>
              <a:t>Southern Methodist University</a:t>
            </a:r>
          </a:p>
          <a:p>
            <a:pPr algn="ctr"/>
            <a:r>
              <a:rPr lang="en-US" i="1" dirty="0">
                <a:latin typeface="Euclid"/>
                <a:cs typeface="Euclid"/>
              </a:rPr>
              <a:t>Dallas, Texas 75275-0338, USA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50253" y="361875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Euclid"/>
                <a:cs typeface="Euclid"/>
              </a:rPr>
              <a:t>US Army Research Laboratory, </a:t>
            </a:r>
          </a:p>
          <a:p>
            <a:pPr algn="ctr"/>
            <a:r>
              <a:rPr lang="en-US" i="1" dirty="0">
                <a:latin typeface="Euclid"/>
                <a:cs typeface="Euclid"/>
              </a:rPr>
              <a:t>RDRL-SEE-E, </a:t>
            </a:r>
            <a:r>
              <a:rPr lang="en-US" i="1" dirty="0" smtClean="0">
                <a:latin typeface="Euclid"/>
                <a:cs typeface="Euclid"/>
              </a:rPr>
              <a:t>2800 </a:t>
            </a:r>
            <a:r>
              <a:rPr lang="en-US" i="1" dirty="0">
                <a:latin typeface="Euclid"/>
                <a:cs typeface="Euclid"/>
              </a:rPr>
              <a:t>Powder Mill Road, </a:t>
            </a:r>
          </a:p>
          <a:p>
            <a:pPr algn="ctr"/>
            <a:r>
              <a:rPr lang="en-US" i="1" dirty="0">
                <a:latin typeface="Euclid"/>
                <a:cs typeface="Euclid"/>
              </a:rPr>
              <a:t>Adelphi, Maryland 20783-1197, USA</a:t>
            </a:r>
          </a:p>
        </p:txBody>
      </p:sp>
    </p:spTree>
    <p:extLst>
      <p:ext uri="{BB962C8B-B14F-4D97-AF65-F5344CB8AC3E}">
        <p14:creationId xmlns:p14="http://schemas.microsoft.com/office/powerpoint/2010/main" val="25720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27043" y="21848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Lucida Handwriting"/>
                <a:cs typeface="Lucida Handwriting"/>
              </a:rPr>
              <a:t>SFR Estimation – Proposed Method</a:t>
            </a:r>
            <a:endParaRPr lang="en-US" sz="1600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2" y="1489508"/>
            <a:ext cx="1280160" cy="2499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grpSp>
        <p:nvGrpSpPr>
          <p:cNvPr id="2" name="Group 1"/>
          <p:cNvGrpSpPr/>
          <p:nvPr/>
        </p:nvGrpSpPr>
        <p:grpSpPr>
          <a:xfrm>
            <a:off x="1841877" y="902454"/>
            <a:ext cx="2251387" cy="3716387"/>
            <a:chOff x="1746627" y="622404"/>
            <a:chExt cx="2251387" cy="3716387"/>
          </a:xfrm>
        </p:grpSpPr>
        <p:sp>
          <p:nvSpPr>
            <p:cNvPr id="31" name="Alternate Process 30"/>
            <p:cNvSpPr/>
            <p:nvPr/>
          </p:nvSpPr>
          <p:spPr>
            <a:xfrm>
              <a:off x="1746627" y="622404"/>
              <a:ext cx="2251387" cy="3716387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Slanted edge detection  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200" dirty="0" smtClean="0">
                  <a:latin typeface="Lucida Handwriting"/>
                  <a:cs typeface="Lucida Handwriting"/>
                </a:rPr>
                <a:t>CFA </a:t>
              </a:r>
              <a:r>
                <a:rPr lang="en-US" sz="1200" dirty="0" err="1" smtClean="0">
                  <a:latin typeface="Lucida Handwriting"/>
                  <a:cs typeface="Lucida Handwriting"/>
                </a:rPr>
                <a:t>edgedetection</a:t>
              </a:r>
              <a:endParaRPr lang="en-US" sz="1200" dirty="0" smtClean="0">
                <a:latin typeface="Lucida Handwriting"/>
                <a:cs typeface="Lucida Handwriting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US" sz="1200" dirty="0" smtClean="0">
                  <a:latin typeface="Lucida Handwriting"/>
                  <a:cs typeface="Lucida Handwriting"/>
                </a:rPr>
                <a:t>LS line fitting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240" y="814654"/>
              <a:ext cx="1280160" cy="2499359"/>
            </a:xfrm>
            <a:prstGeom prst="rect">
              <a:avLst/>
            </a:prstGeom>
          </p:spPr>
        </p:pic>
      </p:grpSp>
      <p:cxnSp>
        <p:nvCxnSpPr>
          <p:cNvPr id="32" name="Straight Arrow Connector 31"/>
          <p:cNvCxnSpPr/>
          <p:nvPr/>
        </p:nvCxnSpPr>
        <p:spPr>
          <a:xfrm flipV="1">
            <a:off x="1573216" y="2826253"/>
            <a:ext cx="2286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953" y="902454"/>
            <a:ext cx="1740538" cy="576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CFA image of Slanted Edge</a:t>
            </a:r>
            <a:endParaRPr lang="en-US" sz="1400" dirty="0">
              <a:solidFill>
                <a:srgbClr val="FF0000"/>
              </a:solidFill>
              <a:latin typeface="Lucida Handwriting"/>
              <a:cs typeface="Lucida Handwriting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36" y="2094148"/>
            <a:ext cx="4572000" cy="227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4211664" y="918996"/>
            <a:ext cx="4932336" cy="1071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Lucida Handwriting"/>
                <a:cs typeface="Lucida Handwriting"/>
              </a:rPr>
              <a:t>Reference</a:t>
            </a:r>
          </a:p>
          <a:p>
            <a:pPr algn="l"/>
            <a:r>
              <a:rPr lang="en-US" sz="1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Edge Oriented Directional Color Filter Interpolation </a:t>
            </a:r>
            <a:endParaRPr lang="en-US" sz="1400" dirty="0" smtClean="0">
              <a:latin typeface="Lucida Handwriting"/>
              <a:cs typeface="Lucida Handwriting"/>
            </a:endParaRPr>
          </a:p>
          <a:p>
            <a:pPr algn="l"/>
            <a:r>
              <a:rPr lang="en-US" sz="1400" dirty="0" smtClean="0">
                <a:solidFill>
                  <a:srgbClr val="0000FF"/>
                </a:solidFill>
                <a:latin typeface="Lucida Handwriting"/>
                <a:cs typeface="Lucida Handwriting"/>
              </a:rPr>
              <a:t>Ibrahim </a:t>
            </a:r>
            <a:r>
              <a:rPr lang="en-US" sz="1400" dirty="0" err="1">
                <a:solidFill>
                  <a:srgbClr val="0000FF"/>
                </a:solidFill>
                <a:latin typeface="Lucida Handwriting"/>
                <a:cs typeface="Lucida Handwriting"/>
              </a:rPr>
              <a:t>Pekkucuksen</a:t>
            </a:r>
            <a:r>
              <a:rPr lang="en-US" sz="1400" dirty="0">
                <a:solidFill>
                  <a:srgbClr val="0000FF"/>
                </a:solidFill>
                <a:latin typeface="Lucida Handwriting"/>
                <a:cs typeface="Lucida Handwriting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Lucida Handwriting"/>
                <a:cs typeface="Lucida Handwriting"/>
              </a:rPr>
              <a:t>Yucel</a:t>
            </a:r>
            <a:r>
              <a:rPr lang="en-US" sz="1400" dirty="0">
                <a:solidFill>
                  <a:srgbClr val="0000FF"/>
                </a:solidFill>
                <a:latin typeface="Lucida Handwriting"/>
                <a:cs typeface="Lucida Handwriting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Lucida Handwriting"/>
                <a:cs typeface="Lucida Handwriting"/>
              </a:rPr>
              <a:t>Altunbasak</a:t>
            </a:r>
            <a:r>
              <a:rPr lang="en-US" sz="1400" dirty="0" smtClean="0">
                <a:latin typeface="Lucida Handwriting"/>
                <a:cs typeface="Lucida Handwriting"/>
              </a:rPr>
              <a:t> Proceedings of ICASSP 2011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57369" y="4359106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Lucida Handwriting"/>
                <a:cs typeface="Lucida Handwriting"/>
              </a:rPr>
              <a:t>CFA image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51027" y="4359106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Lucida Handwriting"/>
                <a:cs typeface="Lucida Handwriting"/>
              </a:rPr>
              <a:t>Edge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27043" y="21848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Lucida Handwriting"/>
                <a:cs typeface="Lucida Handwriting"/>
              </a:rPr>
              <a:t>SFR Estimation – Proposed Method</a:t>
            </a:r>
            <a:endParaRPr lang="en-US" sz="1600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2" y="1489508"/>
            <a:ext cx="1280160" cy="2499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grpSp>
        <p:nvGrpSpPr>
          <p:cNvPr id="2" name="Group 1"/>
          <p:cNvGrpSpPr/>
          <p:nvPr/>
        </p:nvGrpSpPr>
        <p:grpSpPr>
          <a:xfrm>
            <a:off x="1841877" y="902454"/>
            <a:ext cx="2251387" cy="3716387"/>
            <a:chOff x="1746627" y="622404"/>
            <a:chExt cx="2251387" cy="3716387"/>
          </a:xfrm>
        </p:grpSpPr>
        <p:sp>
          <p:nvSpPr>
            <p:cNvPr id="31" name="Alternate Process 30"/>
            <p:cNvSpPr/>
            <p:nvPr/>
          </p:nvSpPr>
          <p:spPr>
            <a:xfrm>
              <a:off x="1746627" y="622404"/>
              <a:ext cx="2251387" cy="3716387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Slanted edge detection  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200" dirty="0" smtClean="0">
                  <a:latin typeface="Lucida Handwriting"/>
                  <a:cs typeface="Lucida Handwriting"/>
                </a:rPr>
                <a:t>CFA </a:t>
              </a:r>
              <a:r>
                <a:rPr lang="en-US" sz="1200" dirty="0" err="1" smtClean="0">
                  <a:latin typeface="Lucida Handwriting"/>
                  <a:cs typeface="Lucida Handwriting"/>
                </a:rPr>
                <a:t>edgedetection</a:t>
              </a:r>
              <a:endParaRPr lang="en-US" sz="1200" dirty="0" smtClean="0">
                <a:latin typeface="Lucida Handwriting"/>
                <a:cs typeface="Lucida Handwriting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US" sz="1200" dirty="0" smtClean="0">
                  <a:latin typeface="Lucida Handwriting"/>
                  <a:cs typeface="Lucida Handwriting"/>
                </a:rPr>
                <a:t>LS line fitting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240" y="814654"/>
              <a:ext cx="1280160" cy="2499359"/>
            </a:xfrm>
            <a:prstGeom prst="rect">
              <a:avLst/>
            </a:prstGeom>
          </p:spPr>
        </p:pic>
      </p:grpSp>
      <p:cxnSp>
        <p:nvCxnSpPr>
          <p:cNvPr id="32" name="Straight Arrow Connector 31"/>
          <p:cNvCxnSpPr/>
          <p:nvPr/>
        </p:nvCxnSpPr>
        <p:spPr>
          <a:xfrm flipV="1">
            <a:off x="1573216" y="2826253"/>
            <a:ext cx="2286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953" y="902454"/>
            <a:ext cx="1740538" cy="576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CFA image of Slanted Edge</a:t>
            </a:r>
            <a:endParaRPr lang="en-US" sz="1400" dirty="0">
              <a:solidFill>
                <a:srgbClr val="FF0000"/>
              </a:solidFill>
              <a:latin typeface="Lucida Handwriting"/>
              <a:cs typeface="Lucida Handwriting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164044" y="2826253"/>
            <a:ext cx="2286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440223" y="1172042"/>
            <a:ext cx="4450671" cy="3317459"/>
            <a:chOff x="4344973" y="750896"/>
            <a:chExt cx="4450671" cy="3317459"/>
          </a:xfrm>
        </p:grpSpPr>
        <p:sp>
          <p:nvSpPr>
            <p:cNvPr id="52" name="Alternate Process 51"/>
            <p:cNvSpPr/>
            <p:nvPr/>
          </p:nvSpPr>
          <p:spPr>
            <a:xfrm>
              <a:off x="4344973" y="750896"/>
              <a:ext cx="4450671" cy="3317459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Lucida Handwriting"/>
                <a:cs typeface="Lucida Handwriting"/>
              </a:endParaRPr>
            </a:p>
            <a:p>
              <a:pPr algn="ctr"/>
              <a:endParaRPr lang="en-US" dirty="0">
                <a:latin typeface="Lucida Handwriting"/>
                <a:cs typeface="Lucida Handwriting"/>
              </a:endParaRPr>
            </a:p>
            <a:p>
              <a:pPr algn="ctr"/>
              <a:endParaRPr lang="en-US" dirty="0" smtClean="0">
                <a:latin typeface="Lucida Handwriting"/>
                <a:cs typeface="Lucida Handwriting"/>
              </a:endParaRPr>
            </a:p>
            <a:p>
              <a:pPr algn="ctr"/>
              <a:endParaRPr lang="en-US" dirty="0">
                <a:latin typeface="Lucida Handwriting"/>
                <a:cs typeface="Lucida Handwriting"/>
              </a:endParaRPr>
            </a:p>
            <a:p>
              <a:pPr algn="ctr"/>
              <a:endParaRPr lang="en-US" dirty="0" smtClean="0">
                <a:latin typeface="Lucida Handwriting"/>
                <a:cs typeface="Lucida Handwriting"/>
              </a:endParaRPr>
            </a:p>
            <a:p>
              <a:pPr algn="ctr"/>
              <a:endParaRPr lang="en-US" dirty="0">
                <a:latin typeface="Lucida Handwriting"/>
                <a:cs typeface="Lucida Handwriting"/>
              </a:endParaRPr>
            </a:p>
            <a:p>
              <a:pPr algn="ctr"/>
              <a:endParaRPr lang="en-US" dirty="0" smtClean="0">
                <a:latin typeface="Lucida Handwriting"/>
                <a:cs typeface="Lucida Handwriting"/>
              </a:endParaRPr>
            </a:p>
            <a:p>
              <a:pPr algn="ctr"/>
              <a:endParaRPr lang="en-US" dirty="0">
                <a:latin typeface="Lucida Handwriting"/>
                <a:cs typeface="Lucida Handwriting"/>
              </a:endParaRPr>
            </a:p>
            <a:p>
              <a:pPr algn="ctr"/>
              <a:endParaRPr lang="en-US" dirty="0">
                <a:latin typeface="Lucida Handwriting"/>
                <a:cs typeface="Lucida Handwriting"/>
              </a:endParaRPr>
            </a:p>
            <a:p>
              <a:pPr algn="ctr"/>
              <a:endParaRPr lang="en-US" sz="1400" b="1" dirty="0" smtClean="0">
                <a:solidFill>
                  <a:srgbClr val="FF0000"/>
                </a:solidFill>
                <a:latin typeface="Lucida Handwriting"/>
                <a:cs typeface="Lucida Handwriting"/>
              </a:endParaRP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Identify super-sampled edge spread function </a:t>
              </a:r>
              <a:r>
                <a:rPr lang="en-US" sz="1400" b="1" dirty="0">
                  <a:solidFill>
                    <a:srgbClr val="FF0000"/>
                  </a:solidFill>
                  <a:latin typeface="Lucida Handwriting"/>
                  <a:cs typeface="Lucida Handwriting"/>
                </a:rPr>
                <a:t> </a:t>
              </a:r>
              <a:r>
                <a:rPr lang="en-US" sz="1400" b="1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for each color channel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723" y="991726"/>
              <a:ext cx="1280160" cy="249936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228" y="991727"/>
              <a:ext cx="1280160" cy="249935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6790" y="991727"/>
              <a:ext cx="1280160" cy="2499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35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27043" y="21848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Lucida Handwriting"/>
                <a:cs typeface="Lucida Handwriting"/>
              </a:rPr>
              <a:t>SFR Estimation – Proposed Method</a:t>
            </a:r>
            <a:endParaRPr lang="en-US" sz="1600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2" y="1489508"/>
            <a:ext cx="1280160" cy="2499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grpSp>
        <p:nvGrpSpPr>
          <p:cNvPr id="2" name="Group 1"/>
          <p:cNvGrpSpPr/>
          <p:nvPr/>
        </p:nvGrpSpPr>
        <p:grpSpPr>
          <a:xfrm>
            <a:off x="1841877" y="902454"/>
            <a:ext cx="2251387" cy="3716387"/>
            <a:chOff x="1746627" y="622404"/>
            <a:chExt cx="2251387" cy="3716387"/>
          </a:xfrm>
        </p:grpSpPr>
        <p:sp>
          <p:nvSpPr>
            <p:cNvPr id="31" name="Alternate Process 30"/>
            <p:cNvSpPr/>
            <p:nvPr/>
          </p:nvSpPr>
          <p:spPr>
            <a:xfrm>
              <a:off x="1746627" y="622404"/>
              <a:ext cx="2251387" cy="3716387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Slanted edge detection  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200" dirty="0" smtClean="0">
                  <a:latin typeface="Lucida Handwriting"/>
                  <a:cs typeface="Lucida Handwriting"/>
                </a:rPr>
                <a:t>CFA </a:t>
              </a:r>
              <a:r>
                <a:rPr lang="en-US" sz="1200" dirty="0" err="1" smtClean="0">
                  <a:latin typeface="Lucida Handwriting"/>
                  <a:cs typeface="Lucida Handwriting"/>
                </a:rPr>
                <a:t>edgedetection</a:t>
              </a:r>
              <a:endParaRPr lang="en-US" sz="1200" dirty="0" smtClean="0">
                <a:latin typeface="Lucida Handwriting"/>
                <a:cs typeface="Lucida Handwriting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US" sz="1200" dirty="0" smtClean="0">
                  <a:latin typeface="Lucida Handwriting"/>
                  <a:cs typeface="Lucida Handwriting"/>
                </a:rPr>
                <a:t>LS line fitting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240" y="814654"/>
              <a:ext cx="1280160" cy="2499359"/>
            </a:xfrm>
            <a:prstGeom prst="rect">
              <a:avLst/>
            </a:prstGeom>
          </p:spPr>
        </p:pic>
      </p:grpSp>
      <p:cxnSp>
        <p:nvCxnSpPr>
          <p:cNvPr id="32" name="Straight Arrow Connector 31"/>
          <p:cNvCxnSpPr/>
          <p:nvPr/>
        </p:nvCxnSpPr>
        <p:spPr>
          <a:xfrm flipV="1">
            <a:off x="1573216" y="2826253"/>
            <a:ext cx="2286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953" y="902454"/>
            <a:ext cx="1740538" cy="576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CFA image of Slanted Edge</a:t>
            </a:r>
            <a:endParaRPr lang="en-US" sz="1400" dirty="0">
              <a:solidFill>
                <a:srgbClr val="FF0000"/>
              </a:solidFill>
              <a:latin typeface="Lucida Handwriting"/>
              <a:cs typeface="Lucida Handwriting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164044" y="2826253"/>
            <a:ext cx="2286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440223" y="1172042"/>
            <a:ext cx="4450671" cy="3317459"/>
            <a:chOff x="4344973" y="750896"/>
            <a:chExt cx="4450671" cy="3317459"/>
          </a:xfrm>
        </p:grpSpPr>
        <p:sp>
          <p:nvSpPr>
            <p:cNvPr id="52" name="Alternate Process 51"/>
            <p:cNvSpPr/>
            <p:nvPr/>
          </p:nvSpPr>
          <p:spPr>
            <a:xfrm>
              <a:off x="4344973" y="750896"/>
              <a:ext cx="4450671" cy="3317459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Lucida Handwriting"/>
                <a:cs typeface="Lucida Handwriting"/>
              </a:endParaRPr>
            </a:p>
            <a:p>
              <a:pPr algn="ctr"/>
              <a:endParaRPr lang="en-US" dirty="0">
                <a:latin typeface="Lucida Handwriting"/>
                <a:cs typeface="Lucida Handwriting"/>
              </a:endParaRPr>
            </a:p>
            <a:p>
              <a:pPr algn="ctr"/>
              <a:endParaRPr lang="en-US" dirty="0" smtClean="0">
                <a:latin typeface="Lucida Handwriting"/>
                <a:cs typeface="Lucida Handwriting"/>
              </a:endParaRPr>
            </a:p>
            <a:p>
              <a:pPr algn="ctr"/>
              <a:endParaRPr lang="en-US" dirty="0">
                <a:latin typeface="Lucida Handwriting"/>
                <a:cs typeface="Lucida Handwriting"/>
              </a:endParaRPr>
            </a:p>
            <a:p>
              <a:pPr algn="ctr"/>
              <a:endParaRPr lang="en-US" dirty="0" smtClean="0">
                <a:latin typeface="Lucida Handwriting"/>
                <a:cs typeface="Lucida Handwriting"/>
              </a:endParaRPr>
            </a:p>
            <a:p>
              <a:pPr algn="ctr"/>
              <a:endParaRPr lang="en-US" dirty="0">
                <a:latin typeface="Lucida Handwriting"/>
                <a:cs typeface="Lucida Handwriting"/>
              </a:endParaRPr>
            </a:p>
            <a:p>
              <a:pPr algn="ctr"/>
              <a:endParaRPr lang="en-US" dirty="0" smtClean="0">
                <a:latin typeface="Lucida Handwriting"/>
                <a:cs typeface="Lucida Handwriting"/>
              </a:endParaRPr>
            </a:p>
            <a:p>
              <a:pPr algn="ctr"/>
              <a:endParaRPr lang="en-US" dirty="0">
                <a:latin typeface="Lucida Handwriting"/>
                <a:cs typeface="Lucida Handwriting"/>
              </a:endParaRPr>
            </a:p>
            <a:p>
              <a:pPr algn="ctr"/>
              <a:endParaRPr lang="en-US" dirty="0">
                <a:latin typeface="Lucida Handwriting"/>
                <a:cs typeface="Lucida Handwriting"/>
              </a:endParaRPr>
            </a:p>
            <a:p>
              <a:pPr algn="ctr"/>
              <a:endParaRPr lang="en-US" sz="1400" b="1" dirty="0" smtClean="0">
                <a:solidFill>
                  <a:srgbClr val="FF0000"/>
                </a:solidFill>
                <a:latin typeface="Lucida Handwriting"/>
                <a:cs typeface="Lucida Handwriting"/>
              </a:endParaRP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Identify super-sampled edge spread function </a:t>
              </a:r>
              <a:r>
                <a:rPr lang="en-US" sz="1400" b="1" dirty="0">
                  <a:solidFill>
                    <a:srgbClr val="FF0000"/>
                  </a:solidFill>
                  <a:latin typeface="Lucida Handwriting"/>
                  <a:cs typeface="Lucida Handwriting"/>
                </a:rPr>
                <a:t> </a:t>
              </a:r>
              <a:r>
                <a:rPr lang="en-US" sz="1400" b="1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for each color channel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723" y="991726"/>
              <a:ext cx="1280160" cy="249936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228" y="991727"/>
              <a:ext cx="1280160" cy="249935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6790" y="991727"/>
              <a:ext cx="1280160" cy="2499359"/>
            </a:xfrm>
            <a:prstGeom prst="rect">
              <a:avLst/>
            </a:prstGeom>
          </p:spPr>
        </p:pic>
      </p:grpSp>
      <p:cxnSp>
        <p:nvCxnSpPr>
          <p:cNvPr id="18" name="Straight Arrow Connector 17"/>
          <p:cNvCxnSpPr/>
          <p:nvPr/>
        </p:nvCxnSpPr>
        <p:spPr>
          <a:xfrm>
            <a:off x="7622291" y="4632001"/>
            <a:ext cx="0" cy="222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Alternate Process 38"/>
              <p:cNvSpPr/>
              <p:nvPr/>
            </p:nvSpPr>
            <p:spPr>
              <a:xfrm>
                <a:off x="4614950" y="4966698"/>
                <a:ext cx="1371319" cy="889494"/>
              </a:xfrm>
              <a:prstGeom prst="flowChartAlternateProcess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ℱ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{…}</m:t>
                      </m:r>
                    </m:oMath>
                  </m:oMathPara>
                </a14:m>
                <a:endParaRPr lang="en-US" dirty="0" smtClean="0">
                  <a:latin typeface="Lucida Handwriting"/>
                  <a:cs typeface="Lucida Handwriting"/>
                </a:endParaRPr>
              </a:p>
              <a:p>
                <a:pPr algn="ctr"/>
                <a:endParaRPr lang="en-US" sz="600" dirty="0">
                  <a:solidFill>
                    <a:schemeClr val="tx1"/>
                  </a:solidFill>
                  <a:latin typeface="Lucida Handwriting"/>
                  <a:ea typeface="Times New Roman"/>
                  <a:cs typeface="Times New Roman"/>
                </a:endParaRPr>
              </a:p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Lucida Handwriting"/>
                    <a:cs typeface="Lucida Handwriting"/>
                  </a:rPr>
                  <a:t>Fourier Transform</a:t>
                </a:r>
                <a:endParaRPr lang="en-US" sz="1400" b="1" dirty="0">
                  <a:solidFill>
                    <a:srgbClr val="FF0000"/>
                  </a:solidFill>
                  <a:latin typeface="Lucida Handwriting"/>
                  <a:cs typeface="Lucida Handwriting"/>
                </a:endParaRPr>
              </a:p>
            </p:txBody>
          </p:sp>
        </mc:Choice>
        <mc:Fallback xmlns="">
          <p:sp>
            <p:nvSpPr>
              <p:cNvPr id="20" name="Alternate Process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950" y="4966698"/>
                <a:ext cx="1371319" cy="889494"/>
              </a:xfrm>
              <a:prstGeom prst="flowChartAlternateProcess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/>
          <p:cNvSpPr txBox="1">
            <a:spLocks/>
          </p:cNvSpPr>
          <p:nvPr/>
        </p:nvSpPr>
        <p:spPr>
          <a:xfrm>
            <a:off x="6367938" y="5857287"/>
            <a:ext cx="2556943" cy="75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Lucida Handwriting"/>
                <a:cs typeface="Lucida Handwriting"/>
              </a:rPr>
              <a:t>Identify s</a:t>
            </a:r>
            <a:r>
              <a:rPr lang="en-US" sz="1400" dirty="0" smtClean="0">
                <a:latin typeface="Lucida Handwriting"/>
                <a:cs typeface="Lucida Handwriting"/>
              </a:rPr>
              <a:t>uper-sampled line spread function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709050" y="5857287"/>
            <a:ext cx="1183119" cy="75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Lucida Handwriting"/>
                <a:cs typeface="Lucida Handwriting"/>
              </a:rPr>
              <a:t>Identify SFR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6109745" y="5406925"/>
            <a:ext cx="2286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444721" y="4966698"/>
            <a:ext cx="2355141" cy="889494"/>
            <a:chOff x="6444721" y="4966698"/>
            <a:chExt cx="2355141" cy="889494"/>
          </a:xfrm>
        </p:grpSpPr>
        <p:sp>
          <p:nvSpPr>
            <p:cNvPr id="16" name="Alternate Process 38"/>
            <p:cNvSpPr/>
            <p:nvPr/>
          </p:nvSpPr>
          <p:spPr>
            <a:xfrm>
              <a:off x="6444721" y="4966698"/>
              <a:ext cx="2355141" cy="889494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		Derivative 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		filtering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618058" y="5082708"/>
                  <a:ext cx="944489" cy="6190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𝜕</m:t>
                            </m:r>
                            <m:r>
                              <a:rPr lang="en-US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Times New Roman"/>
                                <a:cs typeface="Times New Roman"/>
                              </a:rPr>
                              <m:t>…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8058" y="5082708"/>
                  <a:ext cx="944489" cy="61901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494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27043" y="21848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latin typeface="Lucida Handwriting"/>
                <a:cs typeface="Lucida Handwriting"/>
              </a:rPr>
              <a:t>Denoise</a:t>
            </a:r>
            <a:r>
              <a:rPr lang="en-US" sz="2400" dirty="0" smtClean="0">
                <a:latin typeface="Lucida Handwriting"/>
                <a:cs typeface="Lucida Handwriting"/>
              </a:rPr>
              <a:t> the super-sampled Edge Spread Function by parametric fitting</a:t>
            </a:r>
            <a:endParaRPr lang="en-US" sz="1600" i="1" dirty="0" smtClean="0"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9" y="907519"/>
            <a:ext cx="2743200" cy="53557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2997843" y="909424"/>
                <a:ext cx="6007260" cy="53538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2200" b="1" i="1" dirty="0" smtClean="0">
                    <a:latin typeface="Times New Roman"/>
                    <a:cs typeface="Times New Roman"/>
                  </a:rPr>
                  <a:t>What do the lines in the inset represent ?</a:t>
                </a:r>
                <a:endParaRPr lang="en-US" sz="2200" i="1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marL="171450" indent="-171450" algn="just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The solid </a:t>
                </a:r>
                <a:r>
                  <a:rPr lang="en-US" sz="1600" i="1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white line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represents the location of the step edge</a:t>
                </a:r>
              </a:p>
              <a:p>
                <a:pPr algn="just"/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 Ideally,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the intensities of all pixels lying on this line are identical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up-</a:t>
                </a:r>
              </a:p>
              <a:p>
                <a:pPr algn="just"/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  to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sampling &amp;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quantization</a:t>
                </a:r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marL="171450" indent="-171450" algn="just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The </a:t>
                </a:r>
                <a:r>
                  <a:rPr lang="en-US" sz="1600" i="1" dirty="0">
                    <a:solidFill>
                      <a:srgbClr val="FF00FF"/>
                    </a:solidFill>
                    <a:latin typeface="Times New Roman"/>
                    <a:cs typeface="Times New Roman"/>
                  </a:rPr>
                  <a:t>magenta dots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represent points on the super-sampled ESF grid</a:t>
                </a:r>
              </a:p>
              <a:p>
                <a:pPr algn="just"/>
                <a:endParaRPr lang="en-US" sz="1600" i="1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just"/>
                <a:r>
                  <a:rPr lang="en-US" sz="2200" b="1" i="1" dirty="0" smtClean="0">
                    <a:latin typeface="Times New Roman"/>
                    <a:cs typeface="Times New Roman"/>
                  </a:rPr>
                  <a:t>Recommended method for identifying the super-sampled edge-spread function </a:t>
                </a:r>
              </a:p>
              <a:p>
                <a:pPr algn="just"/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Suppose we wish to identify the</a:t>
                </a:r>
                <a:r>
                  <a:rPr lang="en-US" sz="16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600" i="1" dirty="0" smtClean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 sample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of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𝑒𝑠𝑓</m:t>
                    </m:r>
                  </m:oMath>
                </a14:m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, represented by the </a:t>
                </a:r>
                <a:r>
                  <a:rPr lang="en-US" sz="1600" i="1" dirty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cyan </a:t>
                </a:r>
                <a:r>
                  <a:rPr lang="en-US" sz="1600" i="1" dirty="0" smtClean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dot</a:t>
                </a:r>
                <a:r>
                  <a:rPr lang="en-US" sz="1600" i="1" dirty="0" smtClean="0">
                    <a:latin typeface="Times New Roman"/>
                    <a:cs typeface="Times New Roman"/>
                  </a:rPr>
                  <a:t> in the inset</a:t>
                </a:r>
              </a:p>
              <a:p>
                <a:pPr marL="171450" indent="-171450" algn="just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Imagine drawing a line with the same slope as the step edge, such that it passes through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600" i="1" dirty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i="1" dirty="0" smtClean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sample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. Ideally, the intensities of all pixels lying on the </a:t>
                </a:r>
                <a:r>
                  <a:rPr lang="en-US" sz="1600" i="1" dirty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cyan line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are identical up-to sampling &amp; quantization. This suggests that the</a:t>
                </a:r>
                <a:r>
                  <a:rPr lang="en-US" sz="1600" i="1" dirty="0" smtClean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600" i="1" dirty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 sample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of the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𝑒𝑠𝑓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can be inferred from the </a:t>
                </a:r>
                <a:r>
                  <a:rPr lang="en-US" sz="1600" i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red pixels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in the CFA image that intersect the </a:t>
                </a:r>
                <a:r>
                  <a:rPr lang="en-US" sz="1600" i="1" dirty="0" smtClean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cyan line</a:t>
                </a:r>
                <a:r>
                  <a:rPr lang="en-US" sz="1600" i="1" dirty="0" smtClean="0">
                    <a:latin typeface="Times New Roman"/>
                    <a:cs typeface="Times New Roman"/>
                  </a:rPr>
                  <a:t>. The corresponding pixels are labeled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Times New Roman"/>
                        <a:cs typeface="Times New Roman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10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1600" i="1" dirty="0" smtClean="0">
                    <a:latin typeface="Times New Roman"/>
                    <a:cs typeface="Times New Roman"/>
                  </a:rPr>
                  <a:t>in the inset.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𝑟𝑒𝑑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1600" i="1" smtClean="0">
                            <a:solidFill>
                              <a:srgbClr val="00FFFF"/>
                            </a:solidFill>
                            <a:latin typeface="Cambria Math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cs typeface="Times New Roman"/>
                      </a:rPr>
                      <m:t>𝜇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,…,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10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11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>
                  <a:solidFill>
                    <a:srgbClr val="00FFFF"/>
                  </a:solidFill>
                  <a:latin typeface="Times"/>
                  <a:ea typeface="MS Mincho"/>
                  <a:cs typeface="Times New Roman"/>
                </a:endParaRPr>
              </a:p>
              <a:p>
                <a:pPr algn="just"/>
                <a:endParaRPr lang="en-US" sz="600" i="1" dirty="0" smtClean="0">
                  <a:latin typeface="Times New Roman"/>
                  <a:cs typeface="Times New Roman"/>
                </a:endParaRPr>
              </a:p>
              <a:p>
                <a:pPr algn="just"/>
                <a:r>
                  <a:rPr lang="en-US" sz="1600" i="1" dirty="0" smtClean="0">
                    <a:latin typeface="Times New Roman"/>
                    <a:cs typeface="Times New Roman"/>
                  </a:rPr>
                  <a:t>   where 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𝜇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Times New Roman"/>
                        <a:cs typeface="Times New Roman"/>
                      </a:rPr>
                      <m:t>(…)</m:t>
                    </m:r>
                  </m:oMath>
                </a14:m>
                <a:r>
                  <a:rPr lang="en-US" sz="1600" i="1" dirty="0" smtClean="0">
                    <a:latin typeface="Times New Roman"/>
                    <a:cs typeface="Times New Roman"/>
                  </a:rPr>
                  <a:t> represents the statistical mean  </a:t>
                </a:r>
              </a:p>
            </p:txBody>
          </p:sp>
        </mc:Choice>
        <mc:Fallback xmlns="">
          <p:sp>
            <p:nvSpPr>
              <p:cNvPr id="1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843" y="909424"/>
                <a:ext cx="6007260" cy="5353864"/>
              </a:xfrm>
              <a:prstGeom prst="rect">
                <a:avLst/>
              </a:prstGeom>
              <a:blipFill rotWithShape="1">
                <a:blip r:embed="rId4"/>
                <a:stretch>
                  <a:fillRect l="-1320" r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133434" y="6258236"/>
            <a:ext cx="2765850" cy="576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Red</a:t>
            </a:r>
            <a:r>
              <a:rPr lang="en-US" sz="1400" dirty="0" smtClean="0">
                <a:latin typeface="Lucida Handwriting"/>
                <a:cs typeface="Lucida Handwriting"/>
              </a:rPr>
              <a:t> component of CFA image of slanted edge</a:t>
            </a:r>
            <a:endParaRPr lang="en-US" sz="1400" dirty="0">
              <a:solidFill>
                <a:srgbClr val="0000FF"/>
              </a:solidFill>
              <a:latin typeface="Lucida Handwriting"/>
              <a:cs typeface="Lucida Handwriting"/>
            </a:endParaRPr>
          </a:p>
        </p:txBody>
      </p:sp>
      <p:sp>
        <p:nvSpPr>
          <p:cNvPr id="2" name="Oval 1"/>
          <p:cNvSpPr/>
          <p:nvPr/>
        </p:nvSpPr>
        <p:spPr>
          <a:xfrm>
            <a:off x="2111433" y="3585403"/>
            <a:ext cx="109728" cy="1054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66297" y="3638127"/>
            <a:ext cx="2470439" cy="202629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27043" y="21848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Lucida Handwriting"/>
                <a:cs typeface="Lucida Handwriting"/>
              </a:rPr>
              <a:t>Proposed Method for identifying the 		super-sampled  </a:t>
            </a:r>
            <a:r>
              <a:rPr lang="en-US" sz="2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Edge Spread Function</a:t>
            </a:r>
            <a:endParaRPr lang="en-US" sz="1600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9" y="907519"/>
            <a:ext cx="2743199" cy="53557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2997843" y="909424"/>
                <a:ext cx="6007260" cy="53538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2200" b="1" i="1" dirty="0" smtClean="0">
                    <a:latin typeface="Times New Roman"/>
                    <a:cs typeface="Times New Roman"/>
                  </a:rPr>
                  <a:t>What do the lines in the inset represent ?</a:t>
                </a:r>
                <a:endParaRPr lang="en-US" sz="2200" i="1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marL="171450" indent="-171450" algn="just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The solid </a:t>
                </a:r>
                <a:r>
                  <a:rPr lang="en-US" sz="1600" i="1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white line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represents the location of the step edge</a:t>
                </a:r>
              </a:p>
              <a:p>
                <a:pPr algn="just"/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 Ideally,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the intensities of all pixels lying on this line are identical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up-</a:t>
                </a:r>
              </a:p>
              <a:p>
                <a:pPr algn="just"/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  to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sampling &amp;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quantization</a:t>
                </a:r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marL="171450" indent="-171450" algn="just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The </a:t>
                </a:r>
                <a:r>
                  <a:rPr lang="en-US" sz="1600" i="1" dirty="0">
                    <a:solidFill>
                      <a:srgbClr val="FF00FF"/>
                    </a:solidFill>
                    <a:latin typeface="Times New Roman"/>
                    <a:cs typeface="Times New Roman"/>
                  </a:rPr>
                  <a:t>magenta dots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represent points on the super-sampled ESF grid</a:t>
                </a:r>
              </a:p>
              <a:p>
                <a:pPr algn="just"/>
                <a:endParaRPr lang="en-US" sz="1600" i="1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just"/>
                <a:r>
                  <a:rPr lang="en-US" sz="2200" b="1" i="1" dirty="0" smtClean="0">
                    <a:latin typeface="Times New Roman"/>
                    <a:cs typeface="Times New Roman"/>
                  </a:rPr>
                  <a:t>Recommended method for identifying the super-sampled edge-spread function</a:t>
                </a:r>
                <a:endParaRPr lang="en-US" sz="2200" i="1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marL="171450" indent="-171450" algn="just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Suppose we wish to identify the</a:t>
                </a:r>
                <a:r>
                  <a:rPr lang="en-US" sz="16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600" i="1" dirty="0" smtClean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 sample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of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𝑒𝑠𝑓</m:t>
                    </m:r>
                  </m:oMath>
                </a14:m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, represented by the </a:t>
                </a:r>
                <a:r>
                  <a:rPr lang="en-US" sz="1600" i="1" dirty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cyan </a:t>
                </a:r>
                <a:r>
                  <a:rPr lang="en-US" sz="1600" i="1" dirty="0" smtClean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dot</a:t>
                </a:r>
                <a:r>
                  <a:rPr lang="en-US" sz="1600" i="1" dirty="0" smtClean="0">
                    <a:latin typeface="Times New Roman"/>
                    <a:cs typeface="Times New Roman"/>
                  </a:rPr>
                  <a:t> in the inset</a:t>
                </a:r>
              </a:p>
              <a:p>
                <a:pPr marL="171450" indent="-171450" algn="just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Imagine drawing a line with the same slope as the step edge, such that it passes through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600" i="1" dirty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i="1" dirty="0" smtClean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sample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. Ideally, the intensities of all pixels lying on the </a:t>
                </a:r>
                <a:r>
                  <a:rPr lang="en-US" sz="1600" i="1" dirty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cyan line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are identical up-to sampling &amp; quantization. This suggests that the</a:t>
                </a:r>
                <a:r>
                  <a:rPr lang="en-US" sz="1600" i="1" dirty="0" smtClean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600" i="1" dirty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 sample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of the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𝑒𝑠𝑓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can be inferred from the </a:t>
                </a:r>
                <a:r>
                  <a:rPr lang="en-US" sz="1600" i="1" dirty="0" smtClean="0">
                    <a:solidFill>
                      <a:srgbClr val="00FF00"/>
                    </a:solidFill>
                    <a:latin typeface="Times New Roman"/>
                    <a:cs typeface="Times New Roman"/>
                  </a:rPr>
                  <a:t>green pixels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in the CFA image that intersect the </a:t>
                </a:r>
                <a:r>
                  <a:rPr lang="en-US" sz="1600" i="1" dirty="0" smtClean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cyan line</a:t>
                </a:r>
                <a:r>
                  <a:rPr lang="en-US" sz="1600" i="1" dirty="0" smtClean="0">
                    <a:latin typeface="Times New Roman"/>
                    <a:cs typeface="Times New Roman"/>
                  </a:rPr>
                  <a:t>. The corresponding pixels are labeled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Times New Roman"/>
                        <a:cs typeface="Times New Roman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19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sz="1600" i="1" dirty="0" smtClean="0">
                    <a:latin typeface="Times New Roman"/>
                    <a:cs typeface="Times New Roman"/>
                  </a:rPr>
                  <a:t>in the inset.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    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𝑔𝑟𝑒𝑒𝑛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1600" i="1" smtClean="0">
                            <a:solidFill>
                              <a:srgbClr val="00FFFF"/>
                            </a:solidFill>
                            <a:latin typeface="Cambria Math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cs typeface="Times New Roman"/>
                      </a:rPr>
                      <m:t>𝜇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,…,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19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20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>
                  <a:solidFill>
                    <a:srgbClr val="00FFFF"/>
                  </a:solidFill>
                  <a:latin typeface="Times"/>
                  <a:ea typeface="MS Mincho"/>
                  <a:cs typeface="Times New Roman"/>
                </a:endParaRPr>
              </a:p>
              <a:p>
                <a:pPr algn="just"/>
                <a:endParaRPr lang="en-US" sz="600" i="1" dirty="0" smtClean="0">
                  <a:latin typeface="Times New Roman"/>
                  <a:cs typeface="Times New Roman"/>
                </a:endParaRPr>
              </a:p>
              <a:p>
                <a:pPr algn="just"/>
                <a:r>
                  <a:rPr lang="en-US" sz="1600" i="1" dirty="0" smtClean="0">
                    <a:latin typeface="Times New Roman"/>
                    <a:cs typeface="Times New Roman"/>
                  </a:rPr>
                  <a:t>   where 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𝜇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Times New Roman"/>
                        <a:cs typeface="Times New Roman"/>
                      </a:rPr>
                      <m:t>(…)</m:t>
                    </m:r>
                  </m:oMath>
                </a14:m>
                <a:r>
                  <a:rPr lang="en-US" sz="1600" i="1" dirty="0" smtClean="0">
                    <a:latin typeface="Times New Roman"/>
                    <a:cs typeface="Times New Roman"/>
                  </a:rPr>
                  <a:t> represents </a:t>
                </a:r>
                <a:r>
                  <a:rPr lang="en-US" sz="1600" i="1" dirty="0">
                    <a:latin typeface="Times New Roman"/>
                    <a:cs typeface="Times New Roman"/>
                  </a:rPr>
                  <a:t>the statistical mean  </a:t>
                </a:r>
                <a:endParaRPr lang="en-US" sz="1600" i="1" dirty="0" smtClean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843" y="909424"/>
                <a:ext cx="6007260" cy="5353864"/>
              </a:xfrm>
              <a:prstGeom prst="rect">
                <a:avLst/>
              </a:prstGeom>
              <a:blipFill rotWithShape="1">
                <a:blip r:embed="rId4"/>
                <a:stretch>
                  <a:fillRect l="-1320" r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133434" y="6258236"/>
            <a:ext cx="2765850" cy="576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FF00"/>
                </a:solidFill>
                <a:latin typeface="Lucida Handwriting"/>
                <a:cs typeface="Lucida Handwriting"/>
              </a:rPr>
              <a:t>Green</a:t>
            </a:r>
            <a:r>
              <a:rPr lang="en-US" sz="1400" dirty="0" smtClean="0">
                <a:latin typeface="Lucida Handwriting"/>
                <a:cs typeface="Lucida Handwriting"/>
              </a:rPr>
              <a:t> component of CFA image of slanted edge</a:t>
            </a:r>
            <a:endParaRPr lang="en-US" sz="1400" dirty="0">
              <a:solidFill>
                <a:srgbClr val="0000FF"/>
              </a:solidFill>
              <a:latin typeface="Lucida Handwriting"/>
              <a:cs typeface="Lucida Handwriting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11433" y="3585403"/>
            <a:ext cx="109728" cy="1054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66297" y="3638127"/>
            <a:ext cx="2470439" cy="202629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1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27043" y="21848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Lucida Handwriting"/>
                <a:cs typeface="Lucida Handwriting"/>
              </a:rPr>
              <a:t>Proposed Method for identifying the 		super-sampled  </a:t>
            </a:r>
            <a:r>
              <a:rPr lang="en-US" sz="2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Edge Spread Function</a:t>
            </a:r>
            <a:endParaRPr lang="en-US" sz="1600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9" y="907519"/>
            <a:ext cx="2743199" cy="53557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2997843" y="909424"/>
                <a:ext cx="6007260" cy="53538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2200" b="1" i="1" dirty="0" smtClean="0">
                    <a:latin typeface="Times New Roman"/>
                    <a:cs typeface="Times New Roman"/>
                  </a:rPr>
                  <a:t>What do the lines in the inset represent ?</a:t>
                </a:r>
                <a:endParaRPr lang="en-US" sz="2200" i="1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marL="171450" indent="-171450" algn="just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The solid </a:t>
                </a:r>
                <a:r>
                  <a:rPr lang="en-US" sz="1600" i="1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white line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represents the location of the step edge</a:t>
                </a:r>
              </a:p>
              <a:p>
                <a:pPr algn="just"/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 Ideally,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the intensities of all pixels lying on this line are identical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up-</a:t>
                </a:r>
              </a:p>
              <a:p>
                <a:pPr algn="just"/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  to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sampling &amp;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quantization</a:t>
                </a:r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marL="171450" indent="-171450" algn="just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The </a:t>
                </a:r>
                <a:r>
                  <a:rPr lang="en-US" sz="1600" i="1" dirty="0">
                    <a:solidFill>
                      <a:srgbClr val="FF00FF"/>
                    </a:solidFill>
                    <a:latin typeface="Times New Roman"/>
                    <a:cs typeface="Times New Roman"/>
                  </a:rPr>
                  <a:t>magenta dots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represent points on the super-sampled ESF grid</a:t>
                </a:r>
              </a:p>
              <a:p>
                <a:pPr algn="just"/>
                <a:endParaRPr lang="en-US" sz="1600" i="1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just"/>
                <a:r>
                  <a:rPr lang="en-US" sz="2200" b="1" i="1" dirty="0" smtClean="0">
                    <a:latin typeface="Times New Roman"/>
                    <a:cs typeface="Times New Roman"/>
                  </a:rPr>
                  <a:t>Recommended method for identifying the super-sampled edge-spread function</a:t>
                </a:r>
                <a:endParaRPr lang="en-US" sz="2200" i="1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marL="171450" indent="-171450" algn="just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Suppose we wish to identify the</a:t>
                </a:r>
                <a:r>
                  <a:rPr lang="en-US" sz="16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600" i="1" dirty="0" smtClean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 sample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of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𝑒𝑠𝑓</m:t>
                    </m:r>
                  </m:oMath>
                </a14:m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, represented by the </a:t>
                </a:r>
                <a:r>
                  <a:rPr lang="en-US" sz="1600" i="1" dirty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cyan </a:t>
                </a:r>
                <a:r>
                  <a:rPr lang="en-US" sz="1600" i="1" dirty="0" smtClean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dot</a:t>
                </a:r>
                <a:r>
                  <a:rPr lang="en-US" sz="1600" i="1" dirty="0" smtClean="0">
                    <a:latin typeface="Times New Roman"/>
                    <a:cs typeface="Times New Roman"/>
                  </a:rPr>
                  <a:t> in the inset</a:t>
                </a:r>
              </a:p>
              <a:p>
                <a:pPr marL="171450" indent="-171450" algn="just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Imagine drawing a line with the same slope as the step edge, such that it passes through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600" i="1" dirty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i="1" dirty="0" smtClean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sample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. Ideally, the intensities of all pixels lying on the </a:t>
                </a:r>
                <a:r>
                  <a:rPr lang="en-US" sz="1600" i="1" dirty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cyan line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are identical up-to sampling &amp; quantization. This suggests that the</a:t>
                </a:r>
                <a:r>
                  <a:rPr lang="en-US" sz="1600" i="1" dirty="0" smtClean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FF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600" i="1" dirty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 sample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of the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𝑒𝑠𝑓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can be inferred from the </a:t>
                </a:r>
                <a:r>
                  <a:rPr lang="en-US" sz="1600" i="1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blue pixels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in the CFA image that intersect the </a:t>
                </a:r>
                <a:r>
                  <a:rPr lang="en-US" sz="1600" i="1" dirty="0" smtClean="0">
                    <a:solidFill>
                      <a:srgbClr val="00FFFF"/>
                    </a:solidFill>
                    <a:latin typeface="Times New Roman"/>
                    <a:cs typeface="Times New Roman"/>
                  </a:rPr>
                  <a:t>cyan line</a:t>
                </a:r>
                <a:r>
                  <a:rPr lang="en-US" sz="1600" i="1" dirty="0" smtClean="0">
                    <a:latin typeface="Times New Roman"/>
                    <a:cs typeface="Times New Roman"/>
                  </a:rPr>
                  <a:t>. The corresponding pixels are labeled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Times New Roman"/>
                        <a:cs typeface="Times New Roman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9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1600" i="1" dirty="0" smtClean="0">
                    <a:latin typeface="Times New Roman"/>
                    <a:cs typeface="Times New Roman"/>
                  </a:rPr>
                  <a:t>in the inset.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𝑏𝑙𝑢𝑒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1600" i="1" smtClean="0">
                            <a:solidFill>
                              <a:srgbClr val="00FFFF"/>
                            </a:solidFill>
                            <a:latin typeface="Cambria Math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cs typeface="Times New Roman"/>
                      </a:rPr>
                      <m:t>𝜇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,…,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9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10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>
                  <a:solidFill>
                    <a:srgbClr val="00FFFF"/>
                  </a:solidFill>
                  <a:latin typeface="Times"/>
                  <a:ea typeface="MS Mincho"/>
                  <a:cs typeface="Times New Roman"/>
                </a:endParaRPr>
              </a:p>
              <a:p>
                <a:pPr algn="just"/>
                <a:endParaRPr lang="en-US" sz="600" i="1" dirty="0" smtClean="0">
                  <a:latin typeface="Times New Roman"/>
                  <a:cs typeface="Times New Roman"/>
                </a:endParaRPr>
              </a:p>
              <a:p>
                <a:pPr algn="just"/>
                <a:r>
                  <a:rPr lang="en-US" sz="1600" i="1" dirty="0" smtClean="0">
                    <a:latin typeface="Times New Roman"/>
                    <a:cs typeface="Times New Roman"/>
                  </a:rPr>
                  <a:t>   where 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𝜇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Times New Roman"/>
                        <a:cs typeface="Times New Roman"/>
                      </a:rPr>
                      <m:t>(…)</m:t>
                    </m:r>
                  </m:oMath>
                </a14:m>
                <a:r>
                  <a:rPr lang="en-US" sz="1600" i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600" i="1" dirty="0">
                    <a:latin typeface="Times New Roman"/>
                    <a:cs typeface="Times New Roman"/>
                  </a:rPr>
                  <a:t>represents the statistical mean</a:t>
                </a:r>
                <a:endParaRPr lang="en-US" sz="1600" i="1" dirty="0" smtClean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843" y="909424"/>
                <a:ext cx="6007260" cy="5353864"/>
              </a:xfrm>
              <a:prstGeom prst="rect">
                <a:avLst/>
              </a:prstGeom>
              <a:blipFill rotWithShape="1">
                <a:blip r:embed="rId4"/>
                <a:stretch>
                  <a:fillRect l="-1320" r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133434" y="6258236"/>
            <a:ext cx="2765850" cy="576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00FF"/>
                </a:solidFill>
                <a:latin typeface="Lucida Handwriting"/>
                <a:cs typeface="Lucida Handwriting"/>
              </a:rPr>
              <a:t>Blue</a:t>
            </a:r>
            <a:r>
              <a:rPr lang="en-US" sz="1400" dirty="0" smtClean="0">
                <a:latin typeface="Lucida Handwriting"/>
                <a:cs typeface="Lucida Handwriting"/>
              </a:rPr>
              <a:t> component of CFA image of slanted edge</a:t>
            </a:r>
            <a:endParaRPr lang="en-US" sz="1400" dirty="0">
              <a:solidFill>
                <a:srgbClr val="0000FF"/>
              </a:solidFill>
              <a:latin typeface="Lucida Handwriting"/>
              <a:cs typeface="Lucida Handwriting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11433" y="3585403"/>
            <a:ext cx="109728" cy="1054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66297" y="3638127"/>
            <a:ext cx="2470439" cy="202629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4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84" y="4717415"/>
            <a:ext cx="2058261" cy="142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87" y="4715679"/>
            <a:ext cx="2063272" cy="142993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7"/>
              <p:cNvSpPr txBox="1"/>
              <p:nvPr/>
            </p:nvSpPr>
            <p:spPr>
              <a:xfrm>
                <a:off x="652567" y="2851014"/>
                <a:ext cx="8049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kern="12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600" b="0" i="1" kern="12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𝑒</m:t>
                          </m:r>
                        </m:e>
                        <m:sub>
                          <m:r>
                            <a:rPr lang="en-US" sz="1600" b="0" i="1" kern="12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𝑏𝑙𝑢𝑒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b="0" i="1" kern="12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1600" b="0" i="1" kern="12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1600" b="0" i="1" kern="1200" dirty="0" smtClean="0">
                  <a:solidFill>
                    <a:schemeClr val="bg1"/>
                  </a:solidFill>
                  <a:effectLst/>
                  <a:latin typeface="Cambria Math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67" y="2851014"/>
                <a:ext cx="804933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/>
          <p:cNvSpPr txBox="1">
            <a:spLocks/>
          </p:cNvSpPr>
          <p:nvPr/>
        </p:nvSpPr>
        <p:spPr>
          <a:xfrm>
            <a:off x="527043" y="21848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Lucida Handwriting"/>
                <a:cs typeface="Lucida Handwriting"/>
              </a:rPr>
              <a:t>Proposed Method for identifying the 		</a:t>
            </a:r>
            <a:r>
              <a:rPr lang="en-US" sz="2400" dirty="0" smtClean="0">
                <a:latin typeface="Lucida Handwriting"/>
                <a:cs typeface="Lucida Handwriting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Spatial Frequency Response</a:t>
            </a:r>
            <a:endParaRPr lang="en-US" sz="1600" i="1" dirty="0" smtClean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3" y="907520"/>
            <a:ext cx="1737360" cy="339198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22738" y="4985900"/>
            <a:ext cx="1245684" cy="889494"/>
            <a:chOff x="6427468" y="4966698"/>
            <a:chExt cx="2355141" cy="889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Alternate Process 38"/>
                <p:cNvSpPr/>
                <p:nvPr/>
              </p:nvSpPr>
              <p:spPr>
                <a:xfrm>
                  <a:off x="6427468" y="4966698"/>
                  <a:ext cx="2355141" cy="889494"/>
                </a:xfrm>
                <a:prstGeom prst="flowChartAlternateProcess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𝜕</m:t>
                            </m:r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…</m:t>
                            </m:r>
                          </m:e>
                        </m:d>
                      </m:oMath>
                    </m:oMathPara>
                  </a14:m>
                  <a:endParaRPr lang="en-US" sz="2400" b="1" dirty="0" smtClean="0">
                    <a:solidFill>
                      <a:srgbClr val="FF0000"/>
                    </a:solidFill>
                    <a:latin typeface="Lucida Handwriting"/>
                    <a:cs typeface="Lucida Handwriting"/>
                  </a:endParaRPr>
                </a:p>
              </p:txBody>
            </p:sp>
          </mc:Choice>
          <mc:Fallback xmlns="">
            <p:sp>
              <p:nvSpPr>
                <p:cNvPr id="7" name="Alternate Process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7468" y="4966698"/>
                  <a:ext cx="2355141" cy="889494"/>
                </a:xfrm>
                <a:prstGeom prst="flowChartAlternateProcess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618058" y="5082708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17" y="907520"/>
            <a:ext cx="5486400" cy="3528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2923214" y="5426127"/>
            <a:ext cx="2286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40304" y="4414315"/>
            <a:ext cx="0" cy="222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61925" y="5426127"/>
            <a:ext cx="2286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 rot="16200000">
            <a:off x="-1039758" y="2198887"/>
            <a:ext cx="2765850" cy="576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Red</a:t>
            </a:r>
            <a:r>
              <a:rPr lang="en-US" sz="1400" dirty="0" smtClean="0">
                <a:latin typeface="Lucida Handwriting"/>
                <a:cs typeface="Lucida Handwriting"/>
              </a:rPr>
              <a:t> component of CFA image of slanted edge</a:t>
            </a:r>
            <a:endParaRPr lang="en-US" sz="1400" dirty="0">
              <a:solidFill>
                <a:srgbClr val="0000FF"/>
              </a:solidFill>
              <a:latin typeface="Lucida Handwriting"/>
              <a:cs typeface="Lucida Handwriting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33434" y="6247586"/>
            <a:ext cx="2765850" cy="576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Lucida Handwriting"/>
                <a:cs typeface="Lucida Handwriting"/>
              </a:rPr>
              <a:t>Super-sampled </a:t>
            </a:r>
          </a:p>
          <a:p>
            <a:r>
              <a:rPr lang="en-US" sz="1400" dirty="0" smtClean="0">
                <a:latin typeface="Lucida Handwriting"/>
                <a:cs typeface="Lucida Handwriting"/>
              </a:rPr>
              <a:t>Edge Spread Function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426296" y="4985900"/>
            <a:ext cx="1245684" cy="889494"/>
            <a:chOff x="6427468" y="4966698"/>
            <a:chExt cx="2355141" cy="889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Alternate Process 38"/>
                <p:cNvSpPr/>
                <p:nvPr/>
              </p:nvSpPr>
              <p:spPr>
                <a:xfrm>
                  <a:off x="6427468" y="4966698"/>
                  <a:ext cx="2355141" cy="889494"/>
                </a:xfrm>
                <a:prstGeom prst="flowChartAlternateProcess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ℱ</m:t>
                        </m:r>
                        <m:r>
                          <a:rPr lang="en-US" sz="24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{…}</m:t>
                        </m:r>
                      </m:oMath>
                    </m:oMathPara>
                  </a14:m>
                  <a:endParaRPr lang="en-US" sz="2400" b="1" dirty="0" smtClean="0">
                    <a:solidFill>
                      <a:srgbClr val="FF0000"/>
                    </a:solidFill>
                    <a:latin typeface="Lucida Handwriting"/>
                    <a:cs typeface="Lucida Handwriting"/>
                  </a:endParaRPr>
                </a:p>
              </p:txBody>
            </p:sp>
          </mc:Choice>
          <mc:Fallback xmlns="">
            <p:sp>
              <p:nvSpPr>
                <p:cNvPr id="19" name="Alternate Process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7468" y="4966698"/>
                  <a:ext cx="2355141" cy="889494"/>
                </a:xfrm>
                <a:prstGeom prst="flowChartAlternateProcess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/>
            <p:cNvSpPr/>
            <p:nvPr/>
          </p:nvSpPr>
          <p:spPr>
            <a:xfrm>
              <a:off x="6618058" y="5082708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4479021" y="6247586"/>
            <a:ext cx="2765850" cy="576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Lucida Handwriting"/>
                <a:cs typeface="Lucida Handwriting"/>
              </a:rPr>
              <a:t>Super-sampled </a:t>
            </a:r>
          </a:p>
          <a:p>
            <a:r>
              <a:rPr lang="en-US" sz="1400" dirty="0" smtClean="0">
                <a:latin typeface="Lucida Handwriting"/>
                <a:cs typeface="Lucida Handwriting"/>
              </a:rPr>
              <a:t>Line Spread Function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126773" y="5430647"/>
            <a:ext cx="2286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8049138" y="4335003"/>
            <a:ext cx="0" cy="548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6077238" y="1020410"/>
            <a:ext cx="2765850" cy="576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Lucida Handwriting"/>
                <a:cs typeface="Lucida Handwriting"/>
              </a:rPr>
              <a:t>Spatial Frequency Response</a:t>
            </a:r>
            <a:endParaRPr lang="en-US" sz="1400" dirty="0"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540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83" y="4717415"/>
            <a:ext cx="2058261" cy="142646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7"/>
              <p:cNvSpPr txBox="1"/>
              <p:nvPr/>
            </p:nvSpPr>
            <p:spPr>
              <a:xfrm>
                <a:off x="652567" y="2851014"/>
                <a:ext cx="8049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kern="12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600" b="0" i="1" kern="12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𝑒</m:t>
                          </m:r>
                        </m:e>
                        <m:sub>
                          <m:r>
                            <a:rPr lang="en-US" sz="1600" b="0" i="1" kern="12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𝑏𝑙𝑢𝑒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b="0" i="1" kern="12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1600" b="0" i="1" kern="12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1600" b="0" i="1" kern="1200" dirty="0" smtClean="0">
                  <a:solidFill>
                    <a:schemeClr val="bg1"/>
                  </a:solidFill>
                  <a:effectLst/>
                  <a:latin typeface="Cambria Math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67" y="2851014"/>
                <a:ext cx="804933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/>
          <p:cNvSpPr txBox="1">
            <a:spLocks/>
          </p:cNvSpPr>
          <p:nvPr/>
        </p:nvSpPr>
        <p:spPr>
          <a:xfrm>
            <a:off x="527043" y="21848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Lucida Handwriting"/>
                <a:cs typeface="Lucida Handwriting"/>
              </a:rPr>
              <a:t>Proposed Method for identifying the 		</a:t>
            </a:r>
            <a:r>
              <a:rPr lang="en-US" sz="2400" dirty="0" smtClean="0">
                <a:latin typeface="Lucida Handwriting"/>
                <a:cs typeface="Lucida Handwriting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Spatial Frequency Response</a:t>
            </a:r>
            <a:endParaRPr lang="en-US" sz="1600" i="1" dirty="0" smtClean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3" y="907520"/>
            <a:ext cx="1737360" cy="33919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22738" y="4985900"/>
            <a:ext cx="1245684" cy="889494"/>
            <a:chOff x="6427468" y="4966698"/>
            <a:chExt cx="2355141" cy="889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Alternate Process 38"/>
                <p:cNvSpPr/>
                <p:nvPr/>
              </p:nvSpPr>
              <p:spPr>
                <a:xfrm>
                  <a:off x="6427468" y="4966698"/>
                  <a:ext cx="2355141" cy="889494"/>
                </a:xfrm>
                <a:prstGeom prst="flowChartAlternateProcess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𝜕</m:t>
                            </m:r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…</m:t>
                            </m:r>
                          </m:e>
                        </m:d>
                      </m:oMath>
                    </m:oMathPara>
                  </a14:m>
                  <a:endParaRPr lang="en-US" sz="2400" b="1" dirty="0" smtClean="0">
                    <a:solidFill>
                      <a:srgbClr val="FF0000"/>
                    </a:solidFill>
                    <a:latin typeface="Lucida Handwriting"/>
                    <a:cs typeface="Lucida Handwriting"/>
                  </a:endParaRPr>
                </a:p>
              </p:txBody>
            </p:sp>
          </mc:Choice>
          <mc:Fallback xmlns="">
            <p:sp>
              <p:nvSpPr>
                <p:cNvPr id="7" name="Alternate Process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7468" y="4966698"/>
                  <a:ext cx="2355141" cy="889494"/>
                </a:xfrm>
                <a:prstGeom prst="flowChartAlternateProcess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618058" y="5082708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18" y="907520"/>
            <a:ext cx="5486398" cy="3528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2923214" y="5426127"/>
            <a:ext cx="2286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40304" y="4414315"/>
            <a:ext cx="0" cy="222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61925" y="5426127"/>
            <a:ext cx="2286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 rot="16200000">
            <a:off x="-1039758" y="2198887"/>
            <a:ext cx="2765850" cy="576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FF00"/>
                </a:solidFill>
                <a:latin typeface="Lucida Handwriting"/>
                <a:cs typeface="Lucida Handwriting"/>
              </a:rPr>
              <a:t>Green</a:t>
            </a:r>
            <a:r>
              <a:rPr lang="en-US" sz="1400" dirty="0" smtClean="0">
                <a:latin typeface="Lucida Handwriting"/>
                <a:cs typeface="Lucida Handwriting"/>
              </a:rPr>
              <a:t> component of CFA image of slanted edge</a:t>
            </a:r>
            <a:endParaRPr lang="en-US" sz="1400" dirty="0">
              <a:solidFill>
                <a:srgbClr val="0000FF"/>
              </a:solidFill>
              <a:latin typeface="Lucida Handwriting"/>
              <a:cs typeface="Lucida Handwriting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33434" y="6247586"/>
            <a:ext cx="2765850" cy="576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Lucida Handwriting"/>
                <a:cs typeface="Lucida Handwriting"/>
              </a:rPr>
              <a:t>Super-sampled </a:t>
            </a:r>
          </a:p>
          <a:p>
            <a:r>
              <a:rPr lang="en-US" sz="1400" dirty="0" smtClean="0">
                <a:latin typeface="Lucida Handwriting"/>
                <a:cs typeface="Lucida Handwriting"/>
              </a:rPr>
              <a:t>Edge Spread Function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426296" y="4985900"/>
            <a:ext cx="1245684" cy="889494"/>
            <a:chOff x="6427468" y="4966698"/>
            <a:chExt cx="2355141" cy="889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Alternate Process 38"/>
                <p:cNvSpPr/>
                <p:nvPr/>
              </p:nvSpPr>
              <p:spPr>
                <a:xfrm>
                  <a:off x="6427468" y="4966698"/>
                  <a:ext cx="2355141" cy="889494"/>
                </a:xfrm>
                <a:prstGeom prst="flowChartAlternateProcess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ℱ</m:t>
                        </m:r>
                        <m:r>
                          <a:rPr lang="en-US" sz="24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{…}</m:t>
                        </m:r>
                      </m:oMath>
                    </m:oMathPara>
                  </a14:m>
                  <a:endParaRPr lang="en-US" sz="2400" b="1" dirty="0" smtClean="0">
                    <a:solidFill>
                      <a:srgbClr val="FF0000"/>
                    </a:solidFill>
                    <a:latin typeface="Lucida Handwriting"/>
                    <a:cs typeface="Lucida Handwriting"/>
                  </a:endParaRPr>
                </a:p>
              </p:txBody>
            </p:sp>
          </mc:Choice>
          <mc:Fallback xmlns="">
            <p:sp>
              <p:nvSpPr>
                <p:cNvPr id="19" name="Alternate Process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7468" y="4966698"/>
                  <a:ext cx="2355141" cy="889494"/>
                </a:xfrm>
                <a:prstGeom prst="flowChartAlternateProcess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/>
            <p:cNvSpPr/>
            <p:nvPr/>
          </p:nvSpPr>
          <p:spPr>
            <a:xfrm>
              <a:off x="6618058" y="5082708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4479021" y="6247586"/>
            <a:ext cx="2765850" cy="576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Lucida Handwriting"/>
                <a:cs typeface="Lucida Handwriting"/>
              </a:rPr>
              <a:t>Super-sampled </a:t>
            </a:r>
          </a:p>
          <a:p>
            <a:r>
              <a:rPr lang="en-US" sz="1400" dirty="0" smtClean="0">
                <a:latin typeface="Lucida Handwriting"/>
                <a:cs typeface="Lucida Handwriting"/>
              </a:rPr>
              <a:t>Line Spread Function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126773" y="5430647"/>
            <a:ext cx="2286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8049138" y="4335003"/>
            <a:ext cx="0" cy="548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6077238" y="1020410"/>
            <a:ext cx="2765850" cy="576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Lucida Handwriting"/>
                <a:cs typeface="Lucida Handwriting"/>
              </a:rPr>
              <a:t>Spatial Frequency Response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86" y="4715679"/>
            <a:ext cx="2063272" cy="1429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83" y="4737303"/>
            <a:ext cx="2058261" cy="138668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7"/>
              <p:cNvSpPr txBox="1"/>
              <p:nvPr/>
            </p:nvSpPr>
            <p:spPr>
              <a:xfrm>
                <a:off x="652567" y="2851014"/>
                <a:ext cx="8049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kern="12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600" b="0" i="1" kern="12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𝑒</m:t>
                          </m:r>
                        </m:e>
                        <m:sub>
                          <m:r>
                            <a:rPr lang="en-US" sz="1600" b="0" i="1" kern="12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𝑏𝑙𝑢𝑒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b="0" i="1" kern="12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1600" b="0" i="1" kern="1200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1600" b="0" i="1" kern="1200" dirty="0" smtClean="0">
                  <a:solidFill>
                    <a:schemeClr val="bg1"/>
                  </a:solidFill>
                  <a:effectLst/>
                  <a:latin typeface="Cambria Math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67" y="2851014"/>
                <a:ext cx="804933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/>
          <p:cNvSpPr txBox="1">
            <a:spLocks/>
          </p:cNvSpPr>
          <p:nvPr/>
        </p:nvSpPr>
        <p:spPr>
          <a:xfrm>
            <a:off x="527043" y="21848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Lucida Handwriting"/>
                <a:cs typeface="Lucida Handwriting"/>
              </a:rPr>
              <a:t>Proposed Method for identifying the 		</a:t>
            </a:r>
            <a:r>
              <a:rPr lang="en-US" sz="2400" dirty="0" smtClean="0">
                <a:latin typeface="Lucida Handwriting"/>
                <a:cs typeface="Lucida Handwriting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Spatial Frequency Response</a:t>
            </a:r>
            <a:endParaRPr lang="en-US" sz="1600" i="1" dirty="0" smtClean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3" y="907520"/>
            <a:ext cx="1737359" cy="33919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22738" y="4985900"/>
            <a:ext cx="1245684" cy="889494"/>
            <a:chOff x="6427468" y="4966698"/>
            <a:chExt cx="2355141" cy="889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Alternate Process 38"/>
                <p:cNvSpPr/>
                <p:nvPr/>
              </p:nvSpPr>
              <p:spPr>
                <a:xfrm>
                  <a:off x="6427468" y="4966698"/>
                  <a:ext cx="2355141" cy="889494"/>
                </a:xfrm>
                <a:prstGeom prst="flowChartAlternateProcess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𝜕</m:t>
                            </m:r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…</m:t>
                            </m:r>
                          </m:e>
                        </m:d>
                      </m:oMath>
                    </m:oMathPara>
                  </a14:m>
                  <a:endParaRPr lang="en-US" sz="2400" b="1" dirty="0" smtClean="0">
                    <a:solidFill>
                      <a:srgbClr val="FF0000"/>
                    </a:solidFill>
                    <a:latin typeface="Lucida Handwriting"/>
                    <a:cs typeface="Lucida Handwriting"/>
                  </a:endParaRPr>
                </a:p>
              </p:txBody>
            </p:sp>
          </mc:Choice>
          <mc:Fallback xmlns="">
            <p:sp>
              <p:nvSpPr>
                <p:cNvPr id="7" name="Alternate Process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7468" y="4966698"/>
                  <a:ext cx="2355141" cy="889494"/>
                </a:xfrm>
                <a:prstGeom prst="flowChartAlternateProcess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618058" y="5082708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18" y="907520"/>
            <a:ext cx="5486398" cy="35289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2923214" y="5426127"/>
            <a:ext cx="2286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40304" y="4414315"/>
            <a:ext cx="0" cy="222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61925" y="5426127"/>
            <a:ext cx="2286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 rot="16200000">
            <a:off x="-1039758" y="2198887"/>
            <a:ext cx="2765850" cy="576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00FF"/>
                </a:solidFill>
                <a:latin typeface="Lucida Handwriting"/>
                <a:cs typeface="Lucida Handwriting"/>
              </a:rPr>
              <a:t>Blue</a:t>
            </a:r>
            <a:r>
              <a:rPr lang="en-US" sz="1400" dirty="0" smtClean="0">
                <a:latin typeface="Lucida Handwriting"/>
                <a:cs typeface="Lucida Handwriting"/>
              </a:rPr>
              <a:t> component of CFA image of slanted edge</a:t>
            </a:r>
            <a:endParaRPr lang="en-US" sz="1400" dirty="0">
              <a:solidFill>
                <a:srgbClr val="0000FF"/>
              </a:solidFill>
              <a:latin typeface="Lucida Handwriting"/>
              <a:cs typeface="Lucida Handwriting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33434" y="6247586"/>
            <a:ext cx="2765850" cy="576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Lucida Handwriting"/>
                <a:cs typeface="Lucida Handwriting"/>
              </a:rPr>
              <a:t>Super-sampled </a:t>
            </a:r>
          </a:p>
          <a:p>
            <a:r>
              <a:rPr lang="en-US" sz="1400" dirty="0" smtClean="0">
                <a:latin typeface="Lucida Handwriting"/>
                <a:cs typeface="Lucida Handwriting"/>
              </a:rPr>
              <a:t>Edge Spread Function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426296" y="4985900"/>
            <a:ext cx="1245684" cy="889494"/>
            <a:chOff x="6427468" y="4966698"/>
            <a:chExt cx="2355141" cy="889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Alternate Process 38"/>
                <p:cNvSpPr/>
                <p:nvPr/>
              </p:nvSpPr>
              <p:spPr>
                <a:xfrm>
                  <a:off x="6427468" y="4966698"/>
                  <a:ext cx="2355141" cy="889494"/>
                </a:xfrm>
                <a:prstGeom prst="flowChartAlternateProcess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ℱ</m:t>
                        </m:r>
                        <m:r>
                          <a:rPr lang="en-US" sz="24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{…}</m:t>
                        </m:r>
                      </m:oMath>
                    </m:oMathPara>
                  </a14:m>
                  <a:endParaRPr lang="en-US" sz="2400" b="1" dirty="0" smtClean="0">
                    <a:solidFill>
                      <a:srgbClr val="FF0000"/>
                    </a:solidFill>
                    <a:latin typeface="Lucida Handwriting"/>
                    <a:cs typeface="Lucida Handwriting"/>
                  </a:endParaRPr>
                </a:p>
              </p:txBody>
            </p:sp>
          </mc:Choice>
          <mc:Fallback xmlns="">
            <p:sp>
              <p:nvSpPr>
                <p:cNvPr id="19" name="Alternate Process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7468" y="4966698"/>
                  <a:ext cx="2355141" cy="889494"/>
                </a:xfrm>
                <a:prstGeom prst="flowChartAlternateProcess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/>
            <p:cNvSpPr/>
            <p:nvPr/>
          </p:nvSpPr>
          <p:spPr>
            <a:xfrm>
              <a:off x="6618058" y="5082708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4479021" y="6247586"/>
            <a:ext cx="2765850" cy="576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Lucida Handwriting"/>
                <a:cs typeface="Lucida Handwriting"/>
              </a:rPr>
              <a:t>Super-sampled </a:t>
            </a:r>
          </a:p>
          <a:p>
            <a:r>
              <a:rPr lang="en-US" sz="1400" dirty="0" smtClean="0">
                <a:latin typeface="Lucida Handwriting"/>
                <a:cs typeface="Lucida Handwriting"/>
              </a:rPr>
              <a:t>Line Spread Function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126773" y="5430647"/>
            <a:ext cx="2286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8049138" y="4335003"/>
            <a:ext cx="0" cy="548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6077238" y="1020410"/>
            <a:ext cx="2765850" cy="576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Lucida Handwriting"/>
                <a:cs typeface="Lucida Handwriting"/>
              </a:rPr>
              <a:t>Spatial Frequency Response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86" y="4735616"/>
            <a:ext cx="2063272" cy="1390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0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>
          <a:xfrm>
            <a:off x="685800" y="3032246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Lucida Handwriting"/>
                <a:cs typeface="Lucida Handwriting"/>
              </a:rPr>
              <a:t>Proof-of-concept</a:t>
            </a:r>
          </a:p>
          <a:p>
            <a:r>
              <a:rPr lang="en-US" sz="4800" i="1" dirty="0" smtClean="0">
                <a:latin typeface="Lucida Handwriting"/>
                <a:cs typeface="Times New Roman"/>
              </a:rPr>
              <a:t>Simulation</a:t>
            </a:r>
            <a:endParaRPr lang="en-US" sz="4800" i="1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89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sf\Home\Dropbox\SVOSR_Tesbench_MBP_Lab\PPT_4_PeterBurns\PPT_SFR_IntutiveMeaning_InputImg_TRIM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6" y="1518723"/>
            <a:ext cx="3029162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psf\Home\Dropbox\SVOSR_Tesbench_MBP_Lab\PPT_4_PeterBurns\PPT_SFR_IntutiveMeaning_OutputImg_TRIM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570" y="1518723"/>
            <a:ext cx="3072044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7"/>
          <a:stretch/>
        </p:blipFill>
        <p:spPr bwMode="auto">
          <a:xfrm>
            <a:off x="4155450" y="1644638"/>
            <a:ext cx="914400" cy="66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lternate Process 38"/>
          <p:cNvSpPr/>
          <p:nvPr/>
        </p:nvSpPr>
        <p:spPr>
          <a:xfrm>
            <a:off x="330686" y="5633163"/>
            <a:ext cx="8563928" cy="110236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Problem</a:t>
            </a:r>
            <a:r>
              <a:rPr lang="en-US" sz="2400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Demosaicing</a:t>
            </a:r>
            <a:r>
              <a:rPr lang="en-US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affects the 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assessment of image sharpness &amp; image quality.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86" y="2534513"/>
            <a:ext cx="85639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i="1" dirty="0" smtClean="0">
                <a:latin typeface="Times New Roman"/>
                <a:cs typeface="Times New Roman"/>
              </a:rPr>
              <a:t>It describes the </a:t>
            </a:r>
            <a:r>
              <a:rPr lang="en-US" sz="2200" i="1" dirty="0">
                <a:latin typeface="Times New Roman"/>
                <a:cs typeface="Times New Roman"/>
              </a:rPr>
              <a:t>response of the imaging system to sinusoidal </a:t>
            </a:r>
            <a:r>
              <a:rPr lang="en-US" sz="2200" i="1" dirty="0" smtClean="0">
                <a:latin typeface="Times New Roman"/>
                <a:cs typeface="Times New Roman"/>
              </a:rPr>
              <a:t>patterns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i="1" dirty="0" smtClean="0">
                <a:latin typeface="Times New Roman"/>
                <a:cs typeface="Times New Roman"/>
              </a:rPr>
              <a:t>It depends </a:t>
            </a:r>
            <a:r>
              <a:rPr lang="en-US" sz="2200" i="1" dirty="0">
                <a:latin typeface="Times New Roman"/>
                <a:cs typeface="Times New Roman"/>
              </a:rPr>
              <a:t>on the optics, pixel </a:t>
            </a:r>
            <a:r>
              <a:rPr lang="en-US" sz="2200" i="1" dirty="0" smtClean="0">
                <a:latin typeface="Times New Roman"/>
                <a:cs typeface="Times New Roman"/>
              </a:rPr>
              <a:t>geometry, fill-factor and the severity of optical low-pass filtering (among others)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 is an </a:t>
            </a:r>
            <a:r>
              <a:rPr lang="en-US" sz="2200" i="1" dirty="0">
                <a:solidFill>
                  <a:srgbClr val="0000FF"/>
                </a:solidFill>
                <a:latin typeface="Times New Roman"/>
                <a:cs typeface="Times New Roman"/>
              </a:rPr>
              <a:t>important performance metric </a:t>
            </a:r>
            <a:r>
              <a:rPr lang="en-US" sz="22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that quantifies </a:t>
            </a:r>
            <a:r>
              <a:rPr lang="en-US" sz="2200" i="1" dirty="0">
                <a:solidFill>
                  <a:srgbClr val="0000FF"/>
                </a:solidFill>
                <a:latin typeface="Times New Roman"/>
                <a:cs typeface="Times New Roman"/>
              </a:rPr>
              <a:t>resolution </a:t>
            </a:r>
            <a:r>
              <a:rPr lang="en-US" sz="22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&amp; the </a:t>
            </a:r>
            <a:r>
              <a:rPr lang="en-US" sz="2200" i="1" dirty="0">
                <a:solidFill>
                  <a:srgbClr val="0000FF"/>
                </a:solidFill>
                <a:latin typeface="Times New Roman"/>
                <a:cs typeface="Times New Roman"/>
              </a:rPr>
              <a:t>severity of </a:t>
            </a:r>
            <a:r>
              <a:rPr lang="en-US" sz="22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aliasing ( if any )</a:t>
            </a:r>
            <a:endParaRPr lang="en-US" sz="22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" name="Alternate Process 38"/>
          <p:cNvSpPr/>
          <p:nvPr/>
        </p:nvSpPr>
        <p:spPr>
          <a:xfrm>
            <a:off x="330686" y="4361294"/>
            <a:ext cx="8563928" cy="11251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How does  one  currently estimate  </a:t>
            </a:r>
            <a:r>
              <a:rPr lang="en-US" sz="2400" dirty="0">
                <a:solidFill>
                  <a:schemeClr val="tx1"/>
                </a:solidFill>
                <a:latin typeface="Lucida Handwriting"/>
                <a:cs typeface="Lucida Handwriting"/>
              </a:rPr>
              <a:t>the SFR ?</a:t>
            </a:r>
            <a:endParaRPr lang="en-US" sz="2400" dirty="0" smtClean="0">
              <a:solidFill>
                <a:schemeClr val="tx1"/>
              </a:solidFill>
              <a:latin typeface="Lucida Handwriting"/>
              <a:cs typeface="Lucida Handwriting"/>
            </a:endParaRPr>
          </a:p>
          <a:p>
            <a:r>
              <a:rPr lang="en-US" sz="2400" i="1" dirty="0" smtClean="0">
                <a:latin typeface="Times New Roman"/>
                <a:cs typeface="Times New Roman"/>
              </a:rPr>
              <a:t>Use the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slanted edge method</a:t>
            </a:r>
            <a:r>
              <a:rPr lang="en-US" sz="2400" i="1" dirty="0" smtClean="0">
                <a:latin typeface="Times New Roman"/>
                <a:cs typeface="Times New Roman"/>
              </a:rPr>
              <a:t> recommended by ISO12233 standard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21" name="Alternate Process 38"/>
          <p:cNvSpPr/>
          <p:nvPr/>
        </p:nvSpPr>
        <p:spPr>
          <a:xfrm>
            <a:off x="330686" y="182887"/>
            <a:ext cx="8563928" cy="752297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What is  an  objective  measure  of  image quality  &amp; image  sharpness ?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620261" y="2056568"/>
            <a:ext cx="4572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163628" y="2056568"/>
            <a:ext cx="4572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885465" y="954180"/>
            <a:ext cx="53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“Spatial Frequency Response”</a:t>
            </a:r>
            <a:endParaRPr lang="en-US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1" y="850081"/>
            <a:ext cx="6126478" cy="399440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7043" y="21848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Lucida Handwriting"/>
                <a:cs typeface="Lucida Handwriting"/>
              </a:rPr>
              <a:t>Validation of proposed method using simulated imagery</a:t>
            </a:r>
            <a:endParaRPr lang="en-US" sz="1600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8843" y="4990193"/>
            <a:ext cx="2254438" cy="687987"/>
            <a:chOff x="3222737" y="4985900"/>
            <a:chExt cx="2254438" cy="687987"/>
          </a:xfrm>
        </p:grpSpPr>
        <p:sp>
          <p:nvSpPr>
            <p:cNvPr id="9" name="Alternate Process 38"/>
            <p:cNvSpPr/>
            <p:nvPr/>
          </p:nvSpPr>
          <p:spPr>
            <a:xfrm>
              <a:off x="3222737" y="4985900"/>
              <a:ext cx="2254438" cy="687987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Lucida Handwriting"/>
                  <a:cs typeface="Lucida Handwriting"/>
                </a:rPr>
                <a:t>Sensor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5701" y="5104754"/>
              <a:ext cx="731520" cy="4765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8843" y="5701041"/>
                <a:ext cx="4986064" cy="1048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Pixel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pitch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=1.2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𝜇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</m:oMath>
                </a14:m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Nyquist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frequency of sensor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2×0.0012</m:t>
                        </m:r>
                      </m:den>
                    </m:f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=416.67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𝑙𝑝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𝑚𝑚</m:t>
                        </m:r>
                      </m:den>
                    </m:f>
                  </m:oMath>
                </a14:m>
                <a:endParaRPr lang="en-US" sz="1600" dirty="0">
                  <a:ea typeface="Times New Roman"/>
                  <a:cs typeface="Times New Roman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Red channel </a:t>
                </a:r>
                <a:r>
                  <a:rPr lang="en-US" sz="1600" i="1" dirty="0" err="1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Nyquist</a:t>
                </a:r>
                <a:r>
                  <a:rPr lang="en-US" sz="1600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i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frequency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4×0.0012</m:t>
                        </m:r>
                      </m:den>
                    </m:f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=208.33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𝑙𝑝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𝑚𝑚</m:t>
                        </m:r>
                      </m:den>
                    </m:f>
                  </m:oMath>
                </a14:m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43" y="5701041"/>
                <a:ext cx="4986064" cy="1048236"/>
              </a:xfrm>
              <a:prstGeom prst="rect">
                <a:avLst/>
              </a:prstGeom>
              <a:blipFill rotWithShape="1">
                <a:blip r:embed="rId5"/>
                <a:stretch>
                  <a:fillRect l="-367" t="-1744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lternate Process 38"/>
          <p:cNvSpPr/>
          <p:nvPr/>
        </p:nvSpPr>
        <p:spPr>
          <a:xfrm>
            <a:off x="5709523" y="4990193"/>
            <a:ext cx="1941343" cy="68798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Optics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709523" y="5701041"/>
                <a:ext cx="3434477" cy="939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/>
                  <a:buChar char="•"/>
                </a:pP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C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ircular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aperture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F/# =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6,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Diffraction limited 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Red channel </a:t>
                </a:r>
                <a:r>
                  <a:rPr lang="en-US" sz="1600" i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cutoff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=260.41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𝑙𝑝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𝑚𝑚</m:t>
                        </m:r>
                      </m:den>
                    </m:f>
                  </m:oMath>
                </a14:m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23" y="5701041"/>
                <a:ext cx="3434477" cy="939360"/>
              </a:xfrm>
              <a:prstGeom prst="rect">
                <a:avLst/>
              </a:prstGeom>
              <a:blipFill rotWithShape="1">
                <a:blip r:embed="rId6"/>
                <a:stretch>
                  <a:fillRect l="-710" t="-1948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3986" y="5105586"/>
            <a:ext cx="457200" cy="457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76503" y="1000957"/>
            <a:ext cx="28746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 smtClean="0">
                <a:latin typeface="Times New Roman"/>
                <a:cs typeface="Times New Roman"/>
              </a:rPr>
              <a:t>NOTE</a:t>
            </a:r>
            <a:r>
              <a:rPr lang="en-US" sz="1600" i="1" dirty="0" smtClean="0">
                <a:latin typeface="Times New Roman"/>
                <a:cs typeface="Times New Roman"/>
              </a:rPr>
              <a:t>: The </a:t>
            </a:r>
            <a:r>
              <a:rPr lang="en-US" sz="16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red</a:t>
            </a:r>
            <a:r>
              <a:rPr lang="en-US" sz="1600" i="1" dirty="0" smtClean="0">
                <a:latin typeface="Times New Roman"/>
                <a:cs typeface="Times New Roman"/>
              </a:rPr>
              <a:t> component of the CFA image is aliased, due to sub-sampling by the Bayer CFA pattern.</a:t>
            </a:r>
            <a:endParaRPr lang="en-US" sz="16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29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1" y="850081"/>
            <a:ext cx="6126478" cy="399440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7043" y="21848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Lucida Handwriting"/>
                <a:cs typeface="Lucida Handwriting"/>
              </a:rPr>
              <a:t>Validation of proposed method using simulated imagery</a:t>
            </a:r>
            <a:endParaRPr lang="en-US" sz="1600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8843" y="4990193"/>
            <a:ext cx="2254438" cy="687987"/>
            <a:chOff x="3222737" y="4985900"/>
            <a:chExt cx="2254438" cy="687987"/>
          </a:xfrm>
        </p:grpSpPr>
        <p:sp>
          <p:nvSpPr>
            <p:cNvPr id="9" name="Alternate Process 38"/>
            <p:cNvSpPr/>
            <p:nvPr/>
          </p:nvSpPr>
          <p:spPr>
            <a:xfrm>
              <a:off x="3222737" y="4985900"/>
              <a:ext cx="2254438" cy="687987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Lucida Handwriting"/>
                  <a:cs typeface="Lucida Handwriting"/>
                </a:rPr>
                <a:t>Sensor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5701" y="5104754"/>
              <a:ext cx="731520" cy="4765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8843" y="5701041"/>
                <a:ext cx="5440680" cy="1061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Pixel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pitch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=1.2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𝜇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</m:oMath>
                </a14:m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Nyquist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frequency of sensor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2×0.0012</m:t>
                        </m:r>
                      </m:den>
                    </m:f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=416.67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𝑙𝑝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𝑚𝑚</m:t>
                        </m:r>
                      </m:den>
                    </m:f>
                  </m:oMath>
                </a14:m>
                <a:endParaRPr lang="en-US" sz="1600" dirty="0">
                  <a:ea typeface="Times New Roman"/>
                  <a:cs typeface="Times New Roman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FF00"/>
                    </a:solidFill>
                    <a:latin typeface="Times New Roman"/>
                    <a:cs typeface="Times New Roman"/>
                  </a:rPr>
                  <a:t>Green </a:t>
                </a:r>
                <a:r>
                  <a:rPr lang="en-US" sz="1600" i="1" dirty="0">
                    <a:solidFill>
                      <a:srgbClr val="00FF00"/>
                    </a:solidFill>
                    <a:latin typeface="Times New Roman"/>
                    <a:cs typeface="Times New Roman"/>
                  </a:rPr>
                  <a:t>channel </a:t>
                </a:r>
                <a:r>
                  <a:rPr lang="en-US" sz="1600" i="1" dirty="0" err="1">
                    <a:solidFill>
                      <a:srgbClr val="00FF00"/>
                    </a:solidFill>
                    <a:latin typeface="Times New Roman"/>
                    <a:cs typeface="Times New Roman"/>
                  </a:rPr>
                  <a:t>Nyquist</a:t>
                </a:r>
                <a:r>
                  <a:rPr lang="en-US" sz="1600" i="1" dirty="0">
                    <a:solidFill>
                      <a:srgbClr val="00F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i="1" dirty="0" smtClean="0">
                    <a:solidFill>
                      <a:srgbClr val="00FF00"/>
                    </a:solidFill>
                    <a:latin typeface="Times New Roman"/>
                    <a:cs typeface="Times New Roman"/>
                  </a:rPr>
                  <a:t>frequency</a:t>
                </a:r>
                <a:r>
                  <a:rPr lang="en-US" sz="1600" i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/>
                                <a:cs typeface="Times New Roman"/>
                              </a:rPr>
                              <m:t>2</m:t>
                            </m:r>
                          </m:e>
                        </m:rad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×0.0012</m:t>
                        </m:r>
                      </m:den>
                    </m:f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94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6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3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𝑙𝑝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𝑚𝑚</m:t>
                        </m:r>
                      </m:den>
                    </m:f>
                  </m:oMath>
                </a14:m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43" y="5701041"/>
                <a:ext cx="5440680" cy="1061766"/>
              </a:xfrm>
              <a:prstGeom prst="rect">
                <a:avLst/>
              </a:prstGeom>
              <a:blipFill rotWithShape="1">
                <a:blip r:embed="rId5"/>
                <a:stretch>
                  <a:fillRect l="-336"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lternate Process 38"/>
          <p:cNvSpPr/>
          <p:nvPr/>
        </p:nvSpPr>
        <p:spPr>
          <a:xfrm>
            <a:off x="5709523" y="4990193"/>
            <a:ext cx="1941343" cy="68798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Optics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709523" y="5701041"/>
                <a:ext cx="3434477" cy="939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Circular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aperture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F/# =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6,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Diffraction limited 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FF00"/>
                    </a:solidFill>
                    <a:latin typeface="Times New Roman"/>
                    <a:cs typeface="Times New Roman"/>
                  </a:rPr>
                  <a:t>Green </a:t>
                </a:r>
                <a:r>
                  <a:rPr lang="en-US" sz="1600" i="1" dirty="0">
                    <a:solidFill>
                      <a:srgbClr val="00FF00"/>
                    </a:solidFill>
                    <a:latin typeface="Times New Roman"/>
                    <a:cs typeface="Times New Roman"/>
                  </a:rPr>
                  <a:t>channel </a:t>
                </a:r>
                <a:r>
                  <a:rPr lang="en-US" sz="1600" i="1" dirty="0" smtClean="0">
                    <a:solidFill>
                      <a:srgbClr val="00FF00"/>
                    </a:solidFill>
                    <a:latin typeface="Times New Roman"/>
                    <a:cs typeface="Times New Roman"/>
                  </a:rPr>
                  <a:t>cutoff</a:t>
                </a:r>
                <a:r>
                  <a:rPr lang="en-US" sz="1600" i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1600" i="1" smtClean="0">
                        <a:latin typeface="Cambria Math"/>
                        <a:ea typeface="Times New Roman"/>
                        <a:cs typeface="Times New Roman"/>
                      </a:rPr>
                      <m:t>3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03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03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𝑙𝑝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𝑚𝑚</m:t>
                        </m:r>
                      </m:den>
                    </m:f>
                  </m:oMath>
                </a14:m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23" y="5701041"/>
                <a:ext cx="3434477" cy="939360"/>
              </a:xfrm>
              <a:prstGeom prst="rect">
                <a:avLst/>
              </a:prstGeom>
              <a:blipFill rotWithShape="1">
                <a:blip r:embed="rId6"/>
                <a:stretch>
                  <a:fillRect l="-710" t="-1948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3986" y="5105586"/>
            <a:ext cx="457200" cy="457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76503" y="1000957"/>
            <a:ext cx="28746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 smtClean="0">
                <a:latin typeface="Times New Roman"/>
                <a:cs typeface="Times New Roman"/>
              </a:rPr>
              <a:t>NOTE</a:t>
            </a:r>
            <a:r>
              <a:rPr lang="en-US" sz="1600" i="1" dirty="0" smtClean="0">
                <a:latin typeface="Times New Roman"/>
                <a:cs typeface="Times New Roman"/>
              </a:rPr>
              <a:t>: The </a:t>
            </a:r>
            <a:r>
              <a:rPr lang="en-US" sz="1600" i="1" dirty="0" smtClean="0">
                <a:solidFill>
                  <a:srgbClr val="00FF00"/>
                </a:solidFill>
                <a:latin typeface="Times New Roman"/>
                <a:cs typeface="Times New Roman"/>
              </a:rPr>
              <a:t>green</a:t>
            </a:r>
            <a:r>
              <a:rPr lang="en-US" sz="1600" i="1" dirty="0" smtClean="0">
                <a:latin typeface="Times New Roman"/>
                <a:cs typeface="Times New Roman"/>
              </a:rPr>
              <a:t> component of the CFA image is aliased, due to sub-sampling by the Bayer CFA pattern.</a:t>
            </a:r>
            <a:endParaRPr lang="en-US" sz="16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43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1" y="850081"/>
            <a:ext cx="6126478" cy="399440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7043" y="21848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Lucida Handwriting"/>
                <a:cs typeface="Lucida Handwriting"/>
              </a:rPr>
              <a:t>Validation of proposed method using simulated imagery</a:t>
            </a:r>
            <a:endParaRPr lang="en-US" sz="1600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8843" y="4990193"/>
            <a:ext cx="2254438" cy="687987"/>
            <a:chOff x="3222737" y="4985900"/>
            <a:chExt cx="2254438" cy="687987"/>
          </a:xfrm>
        </p:grpSpPr>
        <p:sp>
          <p:nvSpPr>
            <p:cNvPr id="9" name="Alternate Process 38"/>
            <p:cNvSpPr/>
            <p:nvPr/>
          </p:nvSpPr>
          <p:spPr>
            <a:xfrm>
              <a:off x="3222737" y="4985900"/>
              <a:ext cx="2254438" cy="687987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Lucida Handwriting"/>
                  <a:cs typeface="Lucida Handwriting"/>
                </a:rPr>
                <a:t>Sensor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5701" y="5104754"/>
              <a:ext cx="731520" cy="4765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8843" y="5701041"/>
                <a:ext cx="5124960" cy="1048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Pixel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pitch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=1.2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𝜇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</m:oMath>
                </a14:m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Nyquist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frequency of sensor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2×0.0012</m:t>
                        </m:r>
                      </m:den>
                    </m:f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=416.67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𝑙𝑝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𝑚𝑚</m:t>
                        </m:r>
                      </m:den>
                    </m:f>
                  </m:oMath>
                </a14:m>
                <a:endParaRPr lang="en-US" sz="1600" dirty="0">
                  <a:ea typeface="Times New Roman"/>
                  <a:cs typeface="Times New Roman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Blue </a:t>
                </a:r>
                <a:r>
                  <a:rPr lang="en-US" sz="1600" i="1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channel </a:t>
                </a:r>
                <a:r>
                  <a:rPr lang="en-US" sz="1600" i="1" dirty="0" err="1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Nyquist</a:t>
                </a:r>
                <a:r>
                  <a:rPr lang="en-US" sz="1600" i="1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i="1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frequency</a:t>
                </a:r>
                <a:r>
                  <a:rPr lang="en-US" sz="1600" i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4×0.0012</m:t>
                        </m:r>
                      </m:den>
                    </m:f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=208.33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𝑙𝑝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𝑚𝑚</m:t>
                        </m:r>
                      </m:den>
                    </m:f>
                  </m:oMath>
                </a14:m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43" y="5701041"/>
                <a:ext cx="5124960" cy="1048236"/>
              </a:xfrm>
              <a:prstGeom prst="rect">
                <a:avLst/>
              </a:prstGeom>
              <a:blipFill rotWithShape="1">
                <a:blip r:embed="rId5"/>
                <a:stretch>
                  <a:fillRect l="-357" t="-1744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lternate Process 38"/>
          <p:cNvSpPr/>
          <p:nvPr/>
        </p:nvSpPr>
        <p:spPr>
          <a:xfrm>
            <a:off x="5709523" y="4990193"/>
            <a:ext cx="1941343" cy="68798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Optics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709523" y="5701041"/>
                <a:ext cx="3434477" cy="939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Circular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aperture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F/# =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6,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Diffraction limited 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Blue </a:t>
                </a:r>
                <a:r>
                  <a:rPr lang="en-US" sz="1600" i="1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channel </a:t>
                </a:r>
                <a:r>
                  <a:rPr lang="en-US" sz="1600" i="1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cutoff</a:t>
                </a:r>
                <a:r>
                  <a:rPr lang="en-US" sz="1600" i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347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22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𝑙𝑝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𝑚𝑚</m:t>
                        </m:r>
                      </m:den>
                    </m:f>
                  </m:oMath>
                </a14:m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23" y="5701041"/>
                <a:ext cx="3434477" cy="939360"/>
              </a:xfrm>
              <a:prstGeom prst="rect">
                <a:avLst/>
              </a:prstGeom>
              <a:blipFill rotWithShape="1">
                <a:blip r:embed="rId6"/>
                <a:stretch>
                  <a:fillRect l="-710" t="-1948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3986" y="5105586"/>
            <a:ext cx="457200" cy="457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6503" y="1000957"/>
            <a:ext cx="28746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 smtClean="0">
                <a:latin typeface="Times New Roman"/>
                <a:cs typeface="Times New Roman"/>
              </a:rPr>
              <a:t>NOTE</a:t>
            </a:r>
            <a:r>
              <a:rPr lang="en-US" sz="1600" i="1" dirty="0" smtClean="0">
                <a:latin typeface="Times New Roman"/>
                <a:cs typeface="Times New Roman"/>
              </a:rPr>
              <a:t>: The </a:t>
            </a:r>
            <a:r>
              <a:rPr lang="en-US" sz="16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blue</a:t>
            </a:r>
            <a:r>
              <a:rPr lang="en-US" sz="1600" i="1" dirty="0" smtClean="0">
                <a:latin typeface="Times New Roman"/>
                <a:cs typeface="Times New Roman"/>
              </a:rPr>
              <a:t> component of the CFA image is aliased, due to sub-sampling by the Bayer CFA pattern.</a:t>
            </a:r>
            <a:endParaRPr lang="en-US" sz="16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43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>
          <a:xfrm>
            <a:off x="685800" y="1600200"/>
            <a:ext cx="77724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Lucida Handwriting"/>
                <a:cs typeface="Lucida Handwriting"/>
              </a:rPr>
              <a:t>Experimental Validation</a:t>
            </a:r>
          </a:p>
          <a:p>
            <a:pPr algn="just"/>
            <a:r>
              <a:rPr lang="en-US" sz="2400" b="1" i="1" dirty="0" smtClean="0">
                <a:latin typeface="Times New Roman"/>
                <a:cs typeface="Times New Roman"/>
              </a:rPr>
              <a:t>Caveat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800" i="1" dirty="0" smtClean="0">
                <a:latin typeface="Times New Roman"/>
                <a:cs typeface="Times New Roman"/>
              </a:rPr>
              <a:t>The estimates of the ESF </a:t>
            </a:r>
            <a:r>
              <a:rPr lang="en-US" sz="1800" i="1" dirty="0">
                <a:latin typeface="Times New Roman"/>
                <a:cs typeface="Times New Roman"/>
              </a:rPr>
              <a:t>&amp; LSF </a:t>
            </a:r>
            <a:r>
              <a:rPr lang="en-US" sz="1800" i="1" dirty="0" smtClean="0">
                <a:latin typeface="Times New Roman"/>
                <a:cs typeface="Times New Roman"/>
              </a:rPr>
              <a:t>identified using the proposed method </a:t>
            </a:r>
            <a:r>
              <a:rPr lang="en-US" sz="1800" i="1" dirty="0">
                <a:latin typeface="Times New Roman"/>
                <a:cs typeface="Times New Roman"/>
              </a:rPr>
              <a:t>are </a:t>
            </a:r>
            <a:r>
              <a:rPr lang="en-US" sz="1800" i="1" dirty="0" smtClean="0">
                <a:latin typeface="Times New Roman"/>
                <a:cs typeface="Times New Roman"/>
              </a:rPr>
              <a:t>likely to be corrupted by noise</a:t>
            </a:r>
          </a:p>
          <a:p>
            <a:pPr algn="just"/>
            <a:r>
              <a:rPr lang="en-US" sz="2400" b="1" i="1" dirty="0" smtClean="0">
                <a:latin typeface="Times New Roman"/>
                <a:cs typeface="Times New Roman"/>
              </a:rPr>
              <a:t>Causes</a:t>
            </a:r>
            <a:endParaRPr lang="en-US" sz="1800" b="1" i="1" dirty="0">
              <a:latin typeface="Times New Roman"/>
              <a:cs typeface="Times New Roman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800" i="1" dirty="0" smtClean="0">
                <a:latin typeface="Times New Roman"/>
                <a:cs typeface="Times New Roman"/>
              </a:rPr>
              <a:t>Noise arising during image capture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800" i="1" dirty="0" smtClean="0">
                <a:latin typeface="Times New Roman"/>
                <a:cs typeface="Times New Roman"/>
              </a:rPr>
              <a:t>Inadequate sampling of the </a:t>
            </a:r>
            <a:r>
              <a:rPr lang="en-US" sz="1800" i="1" dirty="0">
                <a:latin typeface="Times New Roman"/>
                <a:cs typeface="Times New Roman"/>
              </a:rPr>
              <a:t>Red/Blue color channels </a:t>
            </a:r>
            <a:r>
              <a:rPr lang="en-US" sz="1800" i="1" dirty="0" smtClean="0">
                <a:latin typeface="Times New Roman"/>
                <a:cs typeface="Times New Roman"/>
              </a:rPr>
              <a:t>in the CFA image</a:t>
            </a:r>
            <a:endParaRPr lang="en-US" sz="1800" i="1" dirty="0">
              <a:latin typeface="Times New Roman"/>
              <a:cs typeface="Times New Roman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800" i="1" dirty="0" smtClean="0">
                <a:latin typeface="Times New Roman"/>
                <a:cs typeface="Times New Roman"/>
              </a:rPr>
              <a:t>Inaccuracies </a:t>
            </a:r>
            <a:r>
              <a:rPr lang="en-US" sz="1800" i="1" dirty="0">
                <a:latin typeface="Times New Roman"/>
                <a:cs typeface="Times New Roman"/>
              </a:rPr>
              <a:t>in slant angle estimation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1800" i="1" dirty="0" smtClean="0">
              <a:latin typeface="Lucida Handwriting"/>
              <a:cs typeface="Times New Roman"/>
            </a:endParaRPr>
          </a:p>
          <a:p>
            <a:pPr algn="just"/>
            <a:r>
              <a:rPr lang="en-US" sz="2400" b="1" i="1" dirty="0" smtClean="0">
                <a:latin typeface="Times New Roman"/>
                <a:cs typeface="Times New Roman"/>
              </a:rPr>
              <a:t>Proposed Solution ( 2-step process 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800" i="1" dirty="0" smtClean="0">
                <a:latin typeface="Times New Roman"/>
                <a:cs typeface="Times New Roman"/>
              </a:rPr>
              <a:t>Smooth tails of ESF by fitting sigmoid functions</a:t>
            </a:r>
          </a:p>
          <a:p>
            <a:pPr algn="just"/>
            <a:r>
              <a:rPr lang="en-US" sz="1800" i="1" dirty="0">
                <a:latin typeface="Times New Roman"/>
                <a:cs typeface="Times New Roman"/>
              </a:rPr>
              <a:t> </a:t>
            </a:r>
            <a:r>
              <a:rPr lang="en-US" sz="1800" i="1" dirty="0" smtClean="0">
                <a:latin typeface="Times New Roman"/>
                <a:cs typeface="Times New Roman"/>
              </a:rPr>
              <a:t>     </a:t>
            </a:r>
            <a:r>
              <a:rPr lang="en-US" sz="1600" i="1" dirty="0" smtClean="0">
                <a:latin typeface="Times New Roman"/>
                <a:cs typeface="Times New Roman"/>
              </a:rPr>
              <a:t>This step avoids amplifying noise when computing the derivative of the  super-sampled ESF</a:t>
            </a:r>
            <a:endParaRPr lang="en-US" sz="1800" i="1" dirty="0" smtClean="0">
              <a:latin typeface="Times New Roman"/>
              <a:cs typeface="Times New Roman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800" i="1" dirty="0" smtClean="0">
                <a:latin typeface="Times New Roman"/>
                <a:cs typeface="Times New Roman"/>
              </a:rPr>
              <a:t>Attempt to fit gauss-</a:t>
            </a:r>
            <a:r>
              <a:rPr lang="en-US" sz="1800" i="1" dirty="0" err="1" smtClean="0">
                <a:latin typeface="Times New Roman"/>
                <a:cs typeface="Times New Roman"/>
              </a:rPr>
              <a:t>hermite</a:t>
            </a:r>
            <a:r>
              <a:rPr lang="en-US" sz="1800" i="1" dirty="0" smtClean="0">
                <a:latin typeface="Times New Roman"/>
                <a:cs typeface="Times New Roman"/>
              </a:rPr>
              <a:t> polynomials to LSF</a:t>
            </a:r>
            <a:endParaRPr lang="en-US" sz="1800" i="1" dirty="0" smtClean="0">
              <a:latin typeface="Lucida Handwriting"/>
              <a:cs typeface="Times New Roman"/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n-US" sz="1800" i="1" dirty="0">
              <a:latin typeface="Lucida Handwriting"/>
              <a:cs typeface="Times New Roman"/>
            </a:endParaRPr>
          </a:p>
          <a:p>
            <a:endParaRPr lang="en-US" sz="1800" i="1" dirty="0" smtClean="0">
              <a:latin typeface="Lucida Handwriting"/>
              <a:cs typeface="Times New Roman"/>
            </a:endParaRPr>
          </a:p>
          <a:p>
            <a:endParaRPr lang="en-US" sz="1800" i="1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47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27043" y="21848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Lucida Handwriting"/>
                <a:cs typeface="Lucida Handwriting"/>
              </a:rPr>
              <a:t>SFR Estimation – Proposed Method</a:t>
            </a:r>
            <a:endParaRPr lang="en-US" sz="1600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2" y="1489508"/>
            <a:ext cx="1280160" cy="2499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grpSp>
        <p:nvGrpSpPr>
          <p:cNvPr id="2" name="Group 1"/>
          <p:cNvGrpSpPr/>
          <p:nvPr/>
        </p:nvGrpSpPr>
        <p:grpSpPr>
          <a:xfrm>
            <a:off x="1841877" y="1042704"/>
            <a:ext cx="2251387" cy="3576137"/>
            <a:chOff x="1746627" y="762654"/>
            <a:chExt cx="2251387" cy="3576137"/>
          </a:xfrm>
        </p:grpSpPr>
        <p:sp>
          <p:nvSpPr>
            <p:cNvPr id="31" name="Alternate Process 30"/>
            <p:cNvSpPr/>
            <p:nvPr/>
          </p:nvSpPr>
          <p:spPr>
            <a:xfrm>
              <a:off x="1746627" y="762654"/>
              <a:ext cx="2251387" cy="3576137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1400" dirty="0" smtClean="0">
                <a:latin typeface="Lucida Handwriting"/>
                <a:cs typeface="Lucida Handwriting"/>
              </a:endParaRP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Slanted edge detection  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200" dirty="0" smtClean="0">
                  <a:latin typeface="Lucida Handwriting"/>
                  <a:cs typeface="Lucida Handwriting"/>
                </a:rPr>
                <a:t>CFA </a:t>
              </a:r>
              <a:r>
                <a:rPr lang="en-US" sz="1200" dirty="0" err="1" smtClean="0">
                  <a:latin typeface="Lucida Handwriting"/>
                  <a:cs typeface="Lucida Handwriting"/>
                </a:rPr>
                <a:t>edgedetection</a:t>
              </a:r>
              <a:endParaRPr lang="en-US" sz="1200" dirty="0" smtClean="0">
                <a:latin typeface="Lucida Handwriting"/>
                <a:cs typeface="Lucida Handwriting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US" sz="1200" dirty="0" smtClean="0">
                  <a:latin typeface="Lucida Handwriting"/>
                  <a:cs typeface="Lucida Handwriting"/>
                </a:rPr>
                <a:t>LS line fitting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240" y="814654"/>
              <a:ext cx="1280160" cy="2499359"/>
            </a:xfrm>
            <a:prstGeom prst="rect">
              <a:avLst/>
            </a:prstGeom>
          </p:spPr>
        </p:pic>
      </p:grpSp>
      <p:cxnSp>
        <p:nvCxnSpPr>
          <p:cNvPr id="32" name="Straight Arrow Connector 31"/>
          <p:cNvCxnSpPr/>
          <p:nvPr/>
        </p:nvCxnSpPr>
        <p:spPr>
          <a:xfrm flipV="1">
            <a:off x="1573216" y="2826253"/>
            <a:ext cx="2286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953" y="902454"/>
            <a:ext cx="1740538" cy="576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CFA image of Slanted Edge</a:t>
            </a:r>
            <a:endParaRPr lang="en-US" sz="1400" dirty="0">
              <a:solidFill>
                <a:srgbClr val="FF0000"/>
              </a:solidFill>
              <a:latin typeface="Lucida Handwriting"/>
              <a:cs typeface="Lucida Handwriting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164044" y="2826253"/>
            <a:ext cx="2286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440223" y="1172042"/>
            <a:ext cx="4450671" cy="3317459"/>
            <a:chOff x="4344973" y="750896"/>
            <a:chExt cx="4450671" cy="3317459"/>
          </a:xfrm>
        </p:grpSpPr>
        <p:sp>
          <p:nvSpPr>
            <p:cNvPr id="52" name="Alternate Process 51"/>
            <p:cNvSpPr/>
            <p:nvPr/>
          </p:nvSpPr>
          <p:spPr>
            <a:xfrm>
              <a:off x="4344973" y="750896"/>
              <a:ext cx="4450671" cy="3317459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Lucida Handwriting"/>
                <a:cs typeface="Lucida Handwriting"/>
              </a:endParaRPr>
            </a:p>
            <a:p>
              <a:pPr algn="ctr"/>
              <a:endParaRPr lang="en-US" dirty="0">
                <a:latin typeface="Lucida Handwriting"/>
                <a:cs typeface="Lucida Handwriting"/>
              </a:endParaRPr>
            </a:p>
            <a:p>
              <a:pPr algn="ctr"/>
              <a:endParaRPr lang="en-US" dirty="0" smtClean="0">
                <a:latin typeface="Lucida Handwriting"/>
                <a:cs typeface="Lucida Handwriting"/>
              </a:endParaRPr>
            </a:p>
            <a:p>
              <a:pPr algn="ctr"/>
              <a:endParaRPr lang="en-US" dirty="0">
                <a:latin typeface="Lucida Handwriting"/>
                <a:cs typeface="Lucida Handwriting"/>
              </a:endParaRPr>
            </a:p>
            <a:p>
              <a:pPr algn="ctr"/>
              <a:endParaRPr lang="en-US" dirty="0" smtClean="0">
                <a:latin typeface="Lucida Handwriting"/>
                <a:cs typeface="Lucida Handwriting"/>
              </a:endParaRPr>
            </a:p>
            <a:p>
              <a:pPr algn="ctr"/>
              <a:endParaRPr lang="en-US" dirty="0">
                <a:latin typeface="Lucida Handwriting"/>
                <a:cs typeface="Lucida Handwriting"/>
              </a:endParaRPr>
            </a:p>
            <a:p>
              <a:pPr algn="ctr"/>
              <a:endParaRPr lang="en-US" dirty="0" smtClean="0">
                <a:latin typeface="Lucida Handwriting"/>
                <a:cs typeface="Lucida Handwriting"/>
              </a:endParaRPr>
            </a:p>
            <a:p>
              <a:pPr algn="ctr"/>
              <a:endParaRPr lang="en-US" dirty="0">
                <a:latin typeface="Lucida Handwriting"/>
                <a:cs typeface="Lucida Handwriting"/>
              </a:endParaRPr>
            </a:p>
            <a:p>
              <a:pPr algn="ctr"/>
              <a:endParaRPr lang="en-US" dirty="0">
                <a:latin typeface="Lucida Handwriting"/>
                <a:cs typeface="Lucida Handwriting"/>
              </a:endParaRPr>
            </a:p>
            <a:p>
              <a:pPr algn="ctr"/>
              <a:endParaRPr lang="en-US" sz="1400" b="1" dirty="0" smtClean="0">
                <a:solidFill>
                  <a:srgbClr val="FF0000"/>
                </a:solidFill>
                <a:latin typeface="Lucida Handwriting"/>
                <a:cs typeface="Lucida Handwriting"/>
              </a:endParaRP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Identify super-sampled edge spread function </a:t>
              </a:r>
              <a:r>
                <a:rPr lang="en-US" sz="1400" b="1" dirty="0">
                  <a:solidFill>
                    <a:srgbClr val="FF0000"/>
                  </a:solidFill>
                  <a:latin typeface="Lucida Handwriting"/>
                  <a:cs typeface="Lucida Handwriting"/>
                </a:rPr>
                <a:t> </a:t>
              </a:r>
              <a:r>
                <a:rPr lang="en-US" sz="1400" b="1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for each color channel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723" y="991726"/>
              <a:ext cx="1280160" cy="249936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228" y="991727"/>
              <a:ext cx="1280160" cy="249935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6790" y="991727"/>
              <a:ext cx="1280160" cy="2499359"/>
            </a:xfrm>
            <a:prstGeom prst="rect">
              <a:avLst/>
            </a:prstGeom>
          </p:spPr>
        </p:pic>
      </p:grpSp>
      <p:cxnSp>
        <p:nvCxnSpPr>
          <p:cNvPr id="18" name="Straight Arrow Connector 17"/>
          <p:cNvCxnSpPr/>
          <p:nvPr/>
        </p:nvCxnSpPr>
        <p:spPr>
          <a:xfrm>
            <a:off x="7995820" y="4632001"/>
            <a:ext cx="0" cy="222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Alternate Process 38"/>
              <p:cNvSpPr/>
              <p:nvPr/>
            </p:nvSpPr>
            <p:spPr>
              <a:xfrm>
                <a:off x="135425" y="4966698"/>
                <a:ext cx="1371319" cy="889494"/>
              </a:xfrm>
              <a:prstGeom prst="flowChartAlternateProcess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ℱ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{…}</m:t>
                      </m:r>
                    </m:oMath>
                  </m:oMathPara>
                </a14:m>
                <a:endParaRPr lang="en-US" dirty="0" smtClean="0">
                  <a:latin typeface="Lucida Handwriting"/>
                  <a:cs typeface="Lucida Handwriting"/>
                </a:endParaRPr>
              </a:p>
              <a:p>
                <a:pPr algn="ctr"/>
                <a:endParaRPr lang="en-US" sz="600" dirty="0">
                  <a:solidFill>
                    <a:schemeClr val="tx1"/>
                  </a:solidFill>
                  <a:latin typeface="Lucida Handwriting"/>
                  <a:ea typeface="Times New Roman"/>
                  <a:cs typeface="Times New Roman"/>
                </a:endParaRPr>
              </a:p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Lucida Handwriting"/>
                    <a:cs typeface="Lucida Handwriting"/>
                  </a:rPr>
                  <a:t>Fourier Transform</a:t>
                </a:r>
                <a:endParaRPr lang="en-US" sz="1400" b="1" dirty="0">
                  <a:solidFill>
                    <a:srgbClr val="FF0000"/>
                  </a:solidFill>
                  <a:latin typeface="Lucida Handwriting"/>
                  <a:cs typeface="Lucida Handwriting"/>
                </a:endParaRPr>
              </a:p>
            </p:txBody>
          </p:sp>
        </mc:Choice>
        <mc:Fallback xmlns="">
          <p:sp>
            <p:nvSpPr>
              <p:cNvPr id="20" name="Alternate Process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25" y="4966698"/>
                <a:ext cx="1371319" cy="889494"/>
              </a:xfrm>
              <a:prstGeom prst="flowChartAlternateProcess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/>
          <p:cNvSpPr txBox="1">
            <a:spLocks/>
          </p:cNvSpPr>
          <p:nvPr/>
        </p:nvSpPr>
        <p:spPr>
          <a:xfrm>
            <a:off x="4191838" y="5857287"/>
            <a:ext cx="2556943" cy="75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Lucida Handwriting"/>
                <a:cs typeface="Lucida Handwriting"/>
              </a:rPr>
              <a:t>Identify s</a:t>
            </a:r>
            <a:r>
              <a:rPr lang="en-US" sz="1400" dirty="0" smtClean="0">
                <a:latin typeface="Lucida Handwriting"/>
                <a:cs typeface="Lucida Handwriting"/>
              </a:rPr>
              <a:t>uper-sampled line spread function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29525" y="5857287"/>
            <a:ext cx="1183119" cy="75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Lucida Handwriting"/>
                <a:cs typeface="Lucida Handwriting"/>
              </a:rPr>
              <a:t>Identify SFR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3933645" y="5406925"/>
            <a:ext cx="2286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Alternate Process 38"/>
              <p:cNvSpPr/>
              <p:nvPr/>
            </p:nvSpPr>
            <p:spPr>
              <a:xfrm>
                <a:off x="1877093" y="4966698"/>
                <a:ext cx="1977274" cy="889494"/>
              </a:xfrm>
              <a:prstGeom prst="flowChartAlternateProcess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Lucida Handwriting"/>
                    <a:cs typeface="Lucida Handwriting"/>
                  </a:rPr>
                  <a:t>Parametric fitting of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ℓ.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</m:oMath>
                </a14:m>
                <a:endParaRPr lang="en-US" sz="1400" b="1" dirty="0" smtClean="0">
                  <a:solidFill>
                    <a:srgbClr val="FF0000"/>
                  </a:solidFill>
                  <a:latin typeface="Lucida Handwriting"/>
                  <a:cs typeface="Lucida Handwriting"/>
                </a:endParaRPr>
              </a:p>
            </p:txBody>
          </p:sp>
        </mc:Choice>
        <mc:Fallback xmlns="">
          <p:sp>
            <p:nvSpPr>
              <p:cNvPr id="26" name="Alternate Process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093" y="4966698"/>
                <a:ext cx="1977274" cy="889494"/>
              </a:xfrm>
              <a:prstGeom prst="flowChartAlternateProcess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rot="10800000" flipV="1">
            <a:off x="1576865" y="5406925"/>
            <a:ext cx="2286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itle 1"/>
              <p:cNvSpPr txBox="1">
                <a:spLocks/>
              </p:cNvSpPr>
              <p:nvPr/>
            </p:nvSpPr>
            <p:spPr>
              <a:xfrm>
                <a:off x="1877092" y="5857287"/>
                <a:ext cx="2111997" cy="7592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400" dirty="0" smtClean="0">
                    <a:latin typeface="Lucida Handwriting"/>
                    <a:cs typeface="Lucida Handwriting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Times New Roman"/>
                        <a:cs typeface="Times New Roman"/>
                      </a:rPr>
                      <m:t>ℓ.</m:t>
                    </m:r>
                    <m:r>
                      <a:rPr lang="en-US" sz="1800" b="0" i="1" smtClean="0">
                        <a:latin typeface="Cambria Math"/>
                        <a:ea typeface="Times New Roman"/>
                        <a:cs typeface="Times New Roman"/>
                      </a:rPr>
                      <m:t>𝑠</m:t>
                    </m:r>
                    <m:r>
                      <a:rPr lang="en-US" sz="1800" b="0" i="1" smtClean="0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1800" b="0" i="1" smtClean="0"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</m:oMath>
                </a14:m>
                <a:r>
                  <a:rPr lang="en-US" sz="1400" dirty="0">
                    <a:latin typeface="Lucida Handwriting"/>
                    <a:cs typeface="Lucida Handwriting"/>
                  </a:rPr>
                  <a:t>a</a:t>
                </a:r>
                <a:r>
                  <a:rPr lang="en-US" sz="1400" dirty="0" smtClean="0">
                    <a:latin typeface="Lucida Handwriting"/>
                    <a:cs typeface="Lucida Handwriting"/>
                  </a:rPr>
                  <a:t>s sum of gauss-</a:t>
                </a:r>
                <a:r>
                  <a:rPr lang="en-US" sz="1400" dirty="0" err="1" smtClean="0">
                    <a:latin typeface="Lucida Handwriting"/>
                    <a:cs typeface="Lucida Handwriting"/>
                  </a:rPr>
                  <a:t>hermite</a:t>
                </a:r>
                <a:r>
                  <a:rPr lang="en-US" sz="1400" dirty="0" smtClean="0">
                    <a:latin typeface="Lucida Handwriting"/>
                    <a:cs typeface="Lucida Handwriting"/>
                  </a:rPr>
                  <a:t> functions</a:t>
                </a:r>
                <a:endParaRPr lang="en-US" sz="1400" dirty="0">
                  <a:latin typeface="Lucida Handwriting"/>
                  <a:cs typeface="Lucida Handwriting"/>
                </a:endParaRPr>
              </a:p>
            </p:txBody>
          </p:sp>
        </mc:Choice>
        <mc:Fallback xmlns="">
          <p:sp>
            <p:nvSpPr>
              <p:cNvPr id="2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092" y="5857287"/>
                <a:ext cx="2111997" cy="759223"/>
              </a:xfrm>
              <a:prstGeom prst="rect">
                <a:avLst/>
              </a:prstGeom>
              <a:blipFill rotWithShape="1">
                <a:blip r:embed="rId10"/>
                <a:stretch>
                  <a:fillRect b="-10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268621" y="4966698"/>
            <a:ext cx="2355141" cy="889494"/>
            <a:chOff x="6444721" y="4966698"/>
            <a:chExt cx="2355141" cy="889494"/>
          </a:xfrm>
        </p:grpSpPr>
        <p:sp>
          <p:nvSpPr>
            <p:cNvPr id="16" name="Alternate Process 38"/>
            <p:cNvSpPr/>
            <p:nvPr/>
          </p:nvSpPr>
          <p:spPr>
            <a:xfrm>
              <a:off x="6444721" y="4966698"/>
              <a:ext cx="2355141" cy="889494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		Derivative 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		filtering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618058" y="5082708"/>
                  <a:ext cx="944489" cy="6190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𝜕</m:t>
                            </m:r>
                            <m:r>
                              <a:rPr lang="en-US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Times New Roman"/>
                                <a:cs typeface="Times New Roman"/>
                              </a:rPr>
                              <m:t>…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8058" y="5082708"/>
                  <a:ext cx="944489" cy="61901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Alternate Process 38"/>
              <p:cNvSpPr/>
              <p:nvPr/>
            </p:nvSpPr>
            <p:spPr>
              <a:xfrm>
                <a:off x="7007183" y="4971219"/>
                <a:ext cx="1977274" cy="889494"/>
              </a:xfrm>
              <a:prstGeom prst="flowChartAlternateProcess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Lucida Handwriting"/>
                    <a:cs typeface="Lucida Handwriting"/>
                  </a:rPr>
                  <a:t>Denoise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</m:oMath>
                </a14:m>
                <a:r>
                  <a:rPr lang="en-US" sz="1400" b="1" dirty="0" smtClean="0">
                    <a:solidFill>
                      <a:srgbClr val="FF0000"/>
                    </a:solidFill>
                    <a:latin typeface="Lucida Handwriting"/>
                    <a:cs typeface="Lucida Handwriting"/>
                  </a:rPr>
                  <a:t> tails by curve  fitting</a:t>
                </a:r>
              </a:p>
            </p:txBody>
          </p:sp>
        </mc:Choice>
        <mc:Fallback xmlns="">
          <p:sp>
            <p:nvSpPr>
              <p:cNvPr id="29" name="Alternate Process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183" y="4971219"/>
                <a:ext cx="1977274" cy="889494"/>
              </a:xfrm>
              <a:prstGeom prst="flowChartAlternateProcess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rot="10800000" flipV="1">
            <a:off x="6690511" y="5397885"/>
            <a:ext cx="2286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itle 1"/>
              <p:cNvSpPr txBox="1">
                <a:spLocks/>
              </p:cNvSpPr>
              <p:nvPr/>
            </p:nvSpPr>
            <p:spPr>
              <a:xfrm>
                <a:off x="6925719" y="5863139"/>
                <a:ext cx="2111997" cy="7592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400" dirty="0" smtClean="0">
                    <a:latin typeface="Lucida Handwriting"/>
                    <a:cs typeface="Lucida Handwriting"/>
                  </a:rPr>
                  <a:t>Fit sigmoid functions to tails of 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Times New Roman"/>
                        <a:cs typeface="Times New Roman"/>
                      </a:rPr>
                      <m:t>𝑒</m:t>
                    </m:r>
                    <m:r>
                      <a:rPr lang="en-US" sz="18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1800" i="1">
                        <a:latin typeface="Cambria Math"/>
                        <a:ea typeface="Times New Roman"/>
                        <a:cs typeface="Times New Roman"/>
                      </a:rPr>
                      <m:t>𝑠</m:t>
                    </m:r>
                    <m:r>
                      <a:rPr lang="en-US" sz="18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1800" i="1"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</m:oMath>
                </a14:m>
                <a:endParaRPr lang="en-US" sz="1400" dirty="0">
                  <a:latin typeface="Lucida Handwriting"/>
                  <a:cs typeface="Lucida Handwriting"/>
                </a:endParaRPr>
              </a:p>
            </p:txBody>
          </p:sp>
        </mc:Choice>
        <mc:Fallback xmlns="">
          <p:sp>
            <p:nvSpPr>
              <p:cNvPr id="3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719" y="5863139"/>
                <a:ext cx="2111997" cy="759223"/>
              </a:xfrm>
              <a:prstGeom prst="rect">
                <a:avLst/>
              </a:prstGeom>
              <a:blipFill rotWithShape="1">
                <a:blip r:embed="rId13"/>
                <a:stretch>
                  <a:fillRect t="-3226" b="-8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7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6359"/>
            <a:ext cx="8229600" cy="494168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7043" y="21848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latin typeface="Lucida Handwriting"/>
                <a:cs typeface="Lucida Handwriting"/>
              </a:rPr>
              <a:t>Denoising</a:t>
            </a:r>
            <a:r>
              <a:rPr lang="en-US" sz="2400" dirty="0" smtClean="0">
                <a:latin typeface="Lucida Handwriting"/>
                <a:cs typeface="Lucida Handwriting"/>
              </a:rPr>
              <a:t> the Edge Spread Function</a:t>
            </a:r>
            <a:endParaRPr lang="en-US" sz="1600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2600" y="5681544"/>
            <a:ext cx="8183880" cy="110025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buFont typeface="Arial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sz="16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black points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represent samples from the noisy ESF</a:t>
            </a:r>
          </a:p>
          <a:p>
            <a:pPr marL="171450" indent="-171450" algn="just">
              <a:buFont typeface="Arial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sz="16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solid red line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represents the denoised ESF</a:t>
            </a:r>
          </a:p>
          <a:p>
            <a:pPr algn="just"/>
            <a:endParaRPr lang="en-US" sz="800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71450" indent="-171450" algn="just">
              <a:buFont typeface="Arial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2 independent sigmoid functions allow us to accommodate asymmetries in the tails of the ESF </a:t>
            </a:r>
            <a:endParaRPr lang="en-US" sz="1600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71450" indent="-171450" algn="just">
              <a:buFont typeface="Arial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optimal values of the fitting parameters are identified using non-linear LS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minimziation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68900" y="1272555"/>
            <a:ext cx="3657600" cy="3766602"/>
            <a:chOff x="376384" y="789955"/>
            <a:chExt cx="3657600" cy="376660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3" t="5315" r="15556" b="2536"/>
            <a:stretch/>
          </p:blipFill>
          <p:spPr bwMode="auto">
            <a:xfrm>
              <a:off x="376384" y="789955"/>
              <a:ext cx="3657600" cy="3766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35000" y="1097077"/>
                  <a:ext cx="2971800" cy="27136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0000"/>
                      </a:solidFill>
                      <a:latin typeface="Lucida Handwriting"/>
                      <a:cs typeface="Lucida Handwriting"/>
                    </a:rPr>
                    <a:t>Fit sigmoid to this portion of ESF</a:t>
                  </a:r>
                </a:p>
                <a:p>
                  <a:endParaRPr lang="en-US" sz="500" i="1" dirty="0">
                    <a:latin typeface="Cambria Math"/>
                    <a:ea typeface="Times New Roman"/>
                    <a:cs typeface="Times New Roman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400" i="1"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d>
                          <m:dPr>
                            <m:ctrlP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  <a:ea typeface="Times New Roman"/>
                                <a:cs typeface="Times New Roman"/>
                              </a:rPr>
                              <m:t>tan</m:t>
                            </m:r>
                          </m:e>
                          <m:sup>
                            <m:r>
                              <a:rPr lang="en-US" sz="1400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sz="1400" i="1"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 smtClean="0">
                    <a:latin typeface="Lucida Handwriting"/>
                    <a:cs typeface="Lucida Handwriting"/>
                  </a:endParaRPr>
                </a:p>
                <a:p>
                  <a:pPr algn="ctr"/>
                  <a:endParaRPr lang="en-US" sz="1400" dirty="0" smtClean="0">
                    <a:latin typeface="Lucida Handwriting"/>
                    <a:cs typeface="Lucida Handwriting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400" dirty="0" smtClean="0">
                      <a:latin typeface="Lucida Handwriting"/>
                      <a:cs typeface="Lucida Handwriting"/>
                    </a:rPr>
                    <a:t>   </a:t>
                  </a:r>
                  <a:r>
                    <a:rPr lang="en-US" sz="1200" dirty="0" smtClean="0">
                      <a:latin typeface="Lucida Handwriting"/>
                      <a:cs typeface="Lucida Handwriting"/>
                    </a:rPr>
                    <a:t>minimum value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  <m:t>𝑏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Lucida Handwriting"/>
                      <a:cs typeface="Lucida Handwriting"/>
                    </a:rPr>
                    <a:t> </a:t>
                  </a:r>
                  <a:r>
                    <a:rPr lang="en-US" sz="1400" dirty="0" smtClean="0">
                      <a:latin typeface="Lucida Handwriting"/>
                      <a:cs typeface="Lucida Handwriting"/>
                    </a:rPr>
                    <a:t>  </a:t>
                  </a:r>
                  <a:r>
                    <a:rPr lang="en-US" sz="1200" dirty="0" smtClean="0">
                      <a:latin typeface="Lucida Handwriting"/>
                      <a:cs typeface="Lucida Handwriting"/>
                    </a:rPr>
                    <a:t>maximum </a:t>
                  </a:r>
                  <a:r>
                    <a:rPr lang="en-US" sz="1200" dirty="0">
                      <a:latin typeface="Lucida Handwriting"/>
                      <a:cs typeface="Lucida Handwriting"/>
                    </a:rPr>
                    <a:t>value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Lucida Handwriting"/>
                      <a:cs typeface="Lucida Handwriting"/>
                    </a:rPr>
                    <a:t> </a:t>
                  </a:r>
                  <a:r>
                    <a:rPr lang="en-US" sz="1400" dirty="0" smtClean="0">
                      <a:latin typeface="Lucida Handwriting"/>
                      <a:cs typeface="Lucida Handwriting"/>
                    </a:rPr>
                    <a:t>  </a:t>
                  </a:r>
                  <a:r>
                    <a:rPr lang="en-US" sz="1200" dirty="0" smtClean="0">
                      <a:latin typeface="Lucida Handwriting"/>
                      <a:cs typeface="Lucida Handwriting"/>
                    </a:rPr>
                    <a:t>location parameter</a:t>
                  </a:r>
                  <a:endParaRPr lang="en-US" sz="1200" dirty="0">
                    <a:latin typeface="Lucida Handwriting"/>
                    <a:cs typeface="Lucida Handwriting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200" dirty="0" smtClean="0">
                      <a:latin typeface="Lucida Handwriting"/>
                      <a:cs typeface="Lucida Handwriting"/>
                    </a:rPr>
                    <a:t>    scale parameter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  <m:t>𝑚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200" dirty="0" smtClean="0">
                      <a:latin typeface="Lucida Handwriting"/>
                      <a:cs typeface="Lucida Handwriting"/>
                    </a:rPr>
                    <a:t>   slope of linear component</a:t>
                  </a: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000" y="1097077"/>
                  <a:ext cx="2971800" cy="271369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225" b="-8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477984" y="1272555"/>
            <a:ext cx="3657600" cy="3766602"/>
            <a:chOff x="376384" y="789955"/>
            <a:chExt cx="3657600" cy="3766602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3" t="5315" r="15556" b="2536"/>
            <a:stretch/>
          </p:blipFill>
          <p:spPr bwMode="auto">
            <a:xfrm>
              <a:off x="376384" y="789955"/>
              <a:ext cx="3657600" cy="3766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635000" y="1097077"/>
                  <a:ext cx="2971800" cy="27136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0000"/>
                      </a:solidFill>
                      <a:latin typeface="Lucida Handwriting"/>
                      <a:cs typeface="Lucida Handwriting"/>
                    </a:rPr>
                    <a:t>Fit sigmoid to this portion of ESF</a:t>
                  </a:r>
                </a:p>
                <a:p>
                  <a:endParaRPr lang="en-US" sz="500" i="1" dirty="0">
                    <a:latin typeface="Cambria Math"/>
                    <a:ea typeface="Times New Roman"/>
                    <a:cs typeface="Times New Roman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1400" i="1"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d>
                          <m:dPr>
                            <m:ctrlP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  <a:ea typeface="Times New Roman"/>
                                <a:cs typeface="Times New Roman"/>
                              </a:rPr>
                              <m:t>tan</m:t>
                            </m:r>
                          </m:e>
                          <m:sup>
                            <m:r>
                              <a:rPr lang="en-US" sz="1400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sz="1400" i="1"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en-US" sz="1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 smtClean="0">
                    <a:latin typeface="Lucida Handwriting"/>
                    <a:cs typeface="Lucida Handwriting"/>
                  </a:endParaRPr>
                </a:p>
                <a:p>
                  <a:pPr algn="ctr"/>
                  <a:endParaRPr lang="en-US" sz="1400" dirty="0" smtClean="0">
                    <a:latin typeface="Lucida Handwriting"/>
                    <a:cs typeface="Lucida Handwriting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400" dirty="0" smtClean="0">
                      <a:latin typeface="Lucida Handwriting"/>
                      <a:cs typeface="Lucida Handwriting"/>
                    </a:rPr>
                    <a:t>   </a:t>
                  </a:r>
                  <a:r>
                    <a:rPr lang="en-US" sz="1200" dirty="0" smtClean="0">
                      <a:latin typeface="Lucida Handwriting"/>
                      <a:cs typeface="Lucida Handwriting"/>
                    </a:rPr>
                    <a:t>minimum value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Lucida Handwriting"/>
                      <a:cs typeface="Lucida Handwriting"/>
                    </a:rPr>
                    <a:t> </a:t>
                  </a:r>
                  <a:r>
                    <a:rPr lang="en-US" sz="1400" dirty="0" smtClean="0">
                      <a:latin typeface="Lucida Handwriting"/>
                      <a:cs typeface="Lucida Handwriting"/>
                    </a:rPr>
                    <a:t>  </a:t>
                  </a:r>
                  <a:r>
                    <a:rPr lang="en-US" sz="1200" dirty="0" smtClean="0">
                      <a:latin typeface="Lucida Handwriting"/>
                      <a:cs typeface="Lucida Handwriting"/>
                    </a:rPr>
                    <a:t>maximum </a:t>
                  </a:r>
                  <a:r>
                    <a:rPr lang="en-US" sz="1200" dirty="0">
                      <a:latin typeface="Lucida Handwriting"/>
                      <a:cs typeface="Lucida Handwriting"/>
                    </a:rPr>
                    <a:t>value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  <m:t>𝜇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Lucida Handwriting"/>
                      <a:cs typeface="Lucida Handwriting"/>
                    </a:rPr>
                    <a:t> </a:t>
                  </a:r>
                  <a:r>
                    <a:rPr lang="en-US" sz="1400" dirty="0" smtClean="0">
                      <a:latin typeface="Lucida Handwriting"/>
                      <a:cs typeface="Lucida Handwriting"/>
                    </a:rPr>
                    <a:t>  </a:t>
                  </a:r>
                  <a:r>
                    <a:rPr lang="en-US" sz="1200" dirty="0" smtClean="0">
                      <a:latin typeface="Lucida Handwriting"/>
                      <a:cs typeface="Lucida Handwriting"/>
                    </a:rPr>
                    <a:t>location parameter</a:t>
                  </a:r>
                  <a:endParaRPr lang="en-US" sz="1200" dirty="0">
                    <a:latin typeface="Lucida Handwriting"/>
                    <a:cs typeface="Lucida Handwriting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200" dirty="0" smtClean="0">
                      <a:latin typeface="Lucida Handwriting"/>
                      <a:cs typeface="Lucida Handwriting"/>
                    </a:rPr>
                    <a:t>    scale parameter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  <m:t>𝑚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200" dirty="0" smtClean="0">
                      <a:latin typeface="Lucida Handwriting"/>
                      <a:cs typeface="Lucida Handwriting"/>
                    </a:rPr>
                    <a:t>   slope of linear component</a:t>
                  </a: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000" y="1097077"/>
                  <a:ext cx="2971800" cy="271369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05" t="-225" b="-8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Arrow Connector 3"/>
          <p:cNvCxnSpPr/>
          <p:nvPr/>
        </p:nvCxnSpPr>
        <p:spPr>
          <a:xfrm>
            <a:off x="1828800" y="1001486"/>
            <a:ext cx="21771" cy="578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" y="1419924"/>
            <a:ext cx="8229600" cy="317995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7043" y="21848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Lucida Handwriting"/>
                <a:cs typeface="Lucida Handwriting"/>
              </a:rPr>
              <a:t>Parametric fitting of the Line spread function </a:t>
            </a:r>
            <a:endParaRPr lang="en-US" sz="1600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600" y="5681544"/>
            <a:ext cx="8183880" cy="110025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buFont typeface="Arial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sz="16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black points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represent samples from the noisy ESF</a:t>
            </a:r>
          </a:p>
          <a:p>
            <a:pPr marL="171450" indent="-171450" algn="just">
              <a:buFont typeface="Arial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sz="16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solid red line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represents the fitted LSF</a:t>
            </a:r>
          </a:p>
          <a:p>
            <a:pPr algn="just"/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marL="171450" indent="-171450" algn="just">
              <a:buFont typeface="Arial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optimal values of the fitting parameters are identified using non-linear LS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minimziation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43588" y="1071754"/>
                <a:ext cx="3875952" cy="2941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Lucida Handwriting"/>
                    <a:cs typeface="Lucida Handwriting"/>
                  </a:rPr>
                  <a:t>Parametric form of the 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/>
                        <a:cs typeface="Times New Roman"/>
                      </a:rPr>
                      <m:t>ℓ</m:t>
                    </m:r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/>
                        <a:cs typeface="Times New Roman"/>
                      </a:rPr>
                      <m:t>𝑠𝑓</m:t>
                    </m:r>
                  </m:oMath>
                </a14:m>
                <a:endParaRPr lang="en-US" sz="1600" i="1" dirty="0">
                  <a:latin typeface="Cambria Math"/>
                  <a:ea typeface="Times New Roman"/>
                  <a:cs typeface="Times New Roman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cs typeface="Times New Roman"/>
                        </a:rPr>
                        <m:t>ℓ</m:t>
                      </m:r>
                      <m:r>
                        <a:rPr lang="en-US" sz="1400" b="0" i="1" smtClean="0">
                          <a:latin typeface="Cambria Math"/>
                          <a:cs typeface="Times New Roman"/>
                        </a:rPr>
                        <m:t>𝑠𝑓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  <a:cs typeface="Times New Roman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cs typeface="Times New Roman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/>
                              <a:cs typeface="Times New Roman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  <a:cs typeface="Times New Roman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  <a:cs typeface="Times New Roman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cs typeface="Times New Roman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cs typeface="Times New Roman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400" b="0" i="1" smtClean="0">
                                      <a:latin typeface="Cambria Math"/>
                                      <a:cs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  <a:cs typeface="Times New Roman"/>
                                    </a:rPr>
                                    <m:t>𝑛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  <a:cs typeface="Times New Roman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  <a:cs typeface="Times New Roman"/>
                                    </a:rPr>
                                    <m:t>4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/>
                                          <a:cs typeface="Times New Roman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400" i="1"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2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400" b="0" i="1" smtClean="0">
                                              <a:latin typeface="Cambria Math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/>
                                              <a:cs typeface="Times New Roman"/>
                                            </a:rPr>
                                            <m:t>!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1400" b="0" i="1" smtClean="0"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𝜋</m:t>
                                              </m:r>
                                            </m:e>
                                          </m:rad>
                                        </m:e>
                                      </m:rad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  <a:cs typeface="Times New Roman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/>
                                          <a:cs typeface="Times New Roman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b="0" i="1" smtClean="0"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/>
                                              <a:cs typeface="Times New Roman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/>
                                              <a:cs typeface="Times New Roman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b="0" i="1" smtClean="0"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400" b="0" i="1" smtClean="0"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  <a:cs typeface="Times New Roman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  <a:cs typeface="Times New Roman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 i="1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n-US" sz="1400" b="0" i="1" smtClean="0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en-US" sz="1400" b="0" i="1" smtClean="0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/>
                              <a:cs typeface="Times New Roman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en-US" sz="1400" dirty="0" smtClean="0">
                  <a:latin typeface="Lucida Handwriting"/>
                  <a:cs typeface="Lucida Handwriting"/>
                </a:endParaRPr>
              </a:p>
              <a:p>
                <a:pPr algn="ctr"/>
                <a:endParaRPr lang="en-US" sz="800" dirty="0" smtClean="0">
                  <a:latin typeface="Lucida Handwriting"/>
                  <a:cs typeface="Lucida Handwriting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/>
                            <a:cs typeface="Lucida Handwriting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  <a:cs typeface="Lucida Handwriting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  <a:cs typeface="Lucida Handwriting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 smtClean="0">
                    <a:latin typeface="Lucida Handwriting"/>
                    <a:cs typeface="Lucida Handwriting"/>
                  </a:rPr>
                  <a:t>   </a:t>
                </a:r>
                <a:r>
                  <a:rPr lang="en-US" sz="1200" dirty="0" smtClean="0">
                    <a:latin typeface="Lucida Handwriting"/>
                    <a:cs typeface="Lucida Handwriting"/>
                  </a:rPr>
                  <a:t>location parameter</a:t>
                </a:r>
                <a:endParaRPr lang="en-US" sz="1200" dirty="0">
                  <a:latin typeface="Lucida Handwriting"/>
                  <a:cs typeface="Lucida Handwriting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/>
                            <a:cs typeface="Lucida Handwriting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  <a:cs typeface="Lucida Handwriting"/>
                          </a:rPr>
                          <m:t>𝑠</m:t>
                        </m:r>
                      </m:e>
                      <m:sub>
                        <m:r>
                          <a:rPr lang="en-US" sz="1200" b="0" i="1" smtClean="0">
                            <a:latin typeface="Cambria Math"/>
                            <a:cs typeface="Lucida Handwriting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dirty="0" smtClean="0">
                    <a:latin typeface="Lucida Handwriting"/>
                    <a:cs typeface="Lucida Handwriting"/>
                  </a:rPr>
                  <a:t>    scale parameter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en-US" sz="12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dirty="0" smtClean="0">
                    <a:latin typeface="Lucida Handwriting"/>
                    <a:cs typeface="Lucida Handwriting"/>
                  </a:rPr>
                  <a:t>    weight of the </a:t>
                </a:r>
                <a:endParaRPr lang="en-US" sz="1200" dirty="0">
                  <a:latin typeface="Lucida Handwriting"/>
                  <a:cs typeface="Lucida Handwriting"/>
                </a:endParaRP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ea typeface="Times New Roman"/>
                        <a:cs typeface="Times New Roman"/>
                      </a:rPr>
                      <m:t>𝐿</m:t>
                    </m:r>
                  </m:oMath>
                </a14:m>
                <a:r>
                  <a:rPr lang="en-US" sz="1200" dirty="0" smtClean="0">
                    <a:latin typeface="Lucida Handwriting"/>
                    <a:cs typeface="Lucida Handwriting"/>
                  </a:rPr>
                  <a:t>    number of lobes in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/>
                        <a:cs typeface="Times New Roman"/>
                      </a:rPr>
                      <m:t> </m:t>
                    </m:r>
                    <m:r>
                      <a:rPr lang="en-US" sz="1400" i="1">
                        <a:latin typeface="Cambria Math"/>
                        <a:cs typeface="Times New Roman"/>
                      </a:rPr>
                      <m:t>ℓ</m:t>
                    </m:r>
                    <m:r>
                      <a:rPr lang="en-US" sz="1400" i="1">
                        <a:latin typeface="Cambria Math"/>
                        <a:cs typeface="Times New Roman"/>
                      </a:rPr>
                      <m:t>𝑠𝑓</m:t>
                    </m:r>
                  </m:oMath>
                </a14:m>
                <a:endParaRPr lang="en-US" sz="1400" dirty="0" smtClean="0">
                  <a:latin typeface="Lucida Handwriting"/>
                  <a:cs typeface="Lucida Handwriting"/>
                </a:endParaRPr>
              </a:p>
              <a:p>
                <a:endParaRPr lang="en-US" sz="800" dirty="0">
                  <a:latin typeface="Lucida Handwriting"/>
                  <a:cs typeface="Lucida Handwriting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  <a:cs typeface="Times New Roman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/>
                            <a:cs typeface="Lucida Handwriting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  <a:cs typeface="Lucida Handwriting"/>
                          </a:rPr>
                          <m:t>𝑦</m:t>
                        </m:r>
                      </m:e>
                    </m:d>
                    <m:r>
                      <a:rPr lang="en-US" sz="1400" b="0" i="1" smtClean="0">
                        <a:latin typeface="Cambria Math"/>
                        <a:cs typeface="Lucida Handwriting"/>
                      </a:rPr>
                      <m:t>=1 </m:t>
                    </m:r>
                  </m:oMath>
                </a14:m>
                <a:r>
                  <a:rPr lang="en-US" sz="1400" b="0" dirty="0" smtClean="0">
                    <a:latin typeface="Lucida Handwriting"/>
                    <a:cs typeface="Lucida Handwriting"/>
                  </a:rPr>
                  <a:t>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latin typeface="Cambria Math"/>
                            <a:cs typeface="Times New Roman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/>
                            <a:cs typeface="Lucida Handwriting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  <a:cs typeface="Lucida Handwriting"/>
                          </a:rPr>
                          <m:t>𝑦</m:t>
                        </m:r>
                      </m:e>
                    </m:d>
                    <m:r>
                      <a:rPr lang="en-US" sz="1400" i="1">
                        <a:latin typeface="Cambria Math"/>
                        <a:cs typeface="Lucida Handwriting"/>
                      </a:rPr>
                      <m:t>=8</m:t>
                    </m:r>
                    <m:sSup>
                      <m:sSupPr>
                        <m:ctrlPr>
                          <a:rPr lang="en-US" sz="1400" i="1">
                            <a:latin typeface="Cambria Math"/>
                            <a:cs typeface="Lucida Handwriting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  <a:cs typeface="Lucida Handwriting"/>
                          </a:rPr>
                          <m:t>𝑦</m:t>
                        </m:r>
                      </m:e>
                      <m:sup>
                        <m:r>
                          <a:rPr lang="en-US" sz="1400" i="1">
                            <a:latin typeface="Cambria Math"/>
                            <a:cs typeface="Lucida Handwriting"/>
                          </a:rPr>
                          <m:t>3</m:t>
                        </m:r>
                      </m:sup>
                    </m:sSup>
                    <m:r>
                      <a:rPr lang="en-US" sz="1400" i="1">
                        <a:latin typeface="Cambria Math"/>
                        <a:cs typeface="Lucida Handwriting"/>
                      </a:rPr>
                      <m:t>−12</m:t>
                    </m:r>
                    <m:r>
                      <a:rPr lang="en-US" sz="1400" i="1">
                        <a:latin typeface="Cambria Math"/>
                        <a:cs typeface="Lucida Handwriting"/>
                      </a:rPr>
                      <m:t>𝑦</m:t>
                    </m:r>
                  </m:oMath>
                </a14:m>
                <a:endParaRPr lang="en-US" sz="1400" b="0" dirty="0" smtClean="0">
                  <a:latin typeface="Lucida Handwriting"/>
                  <a:cs typeface="Lucida Handwriting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latin typeface="Cambria Math"/>
                            <a:cs typeface="Times New Roman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/>
                            <a:cs typeface="Lucida Handwriting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  <a:cs typeface="Lucida Handwriting"/>
                          </a:rPr>
                          <m:t>𝑦</m:t>
                        </m:r>
                      </m:e>
                    </m:d>
                    <m:r>
                      <a:rPr lang="en-US" sz="1400" i="1">
                        <a:latin typeface="Cambria Math"/>
                        <a:cs typeface="Lucida Handwriting"/>
                      </a:rPr>
                      <m:t>=2</m:t>
                    </m:r>
                    <m:r>
                      <a:rPr lang="en-US" sz="1400" b="0" i="1" smtClean="0">
                        <a:latin typeface="Cambria Math"/>
                        <a:cs typeface="Lucida Handwriting"/>
                      </a:rPr>
                      <m:t>𝑦</m:t>
                    </m:r>
                  </m:oMath>
                </a14:m>
                <a:r>
                  <a:rPr lang="en-US" sz="1400" b="0" dirty="0" smtClean="0">
                    <a:latin typeface="Lucida Handwriting"/>
                    <a:cs typeface="Lucida Handwriting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latin typeface="Cambria Math"/>
                            <a:cs typeface="Times New Roman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/>
                            <a:cs typeface="Lucida Handwriting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  <a:cs typeface="Lucida Handwriting"/>
                          </a:rPr>
                          <m:t>𝑦</m:t>
                        </m:r>
                      </m:e>
                    </m:d>
                    <m:r>
                      <a:rPr lang="en-US" sz="1400" i="1">
                        <a:latin typeface="Cambria Math"/>
                        <a:cs typeface="Lucida Handwriting"/>
                      </a:rPr>
                      <m:t>=16</m:t>
                    </m:r>
                    <m:sSup>
                      <m:sSupPr>
                        <m:ctrlPr>
                          <a:rPr lang="en-US" sz="1400" i="1">
                            <a:latin typeface="Cambria Math"/>
                            <a:cs typeface="Lucida Handwriting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  <a:cs typeface="Lucida Handwriting"/>
                          </a:rPr>
                          <m:t>𝑦</m:t>
                        </m:r>
                      </m:e>
                      <m:sup>
                        <m:r>
                          <a:rPr lang="en-US" sz="1400" i="1">
                            <a:latin typeface="Cambria Math"/>
                            <a:cs typeface="Lucida Handwriting"/>
                          </a:rPr>
                          <m:t>4</m:t>
                        </m:r>
                      </m:sup>
                    </m:sSup>
                    <m:r>
                      <a:rPr lang="en-US" sz="1400" i="1">
                        <a:latin typeface="Cambria Math"/>
                        <a:cs typeface="Lucida Handwriting"/>
                      </a:rPr>
                      <m:t>−48</m:t>
                    </m:r>
                    <m:sSup>
                      <m:sSupPr>
                        <m:ctrlPr>
                          <a:rPr lang="en-US" sz="1400" i="1">
                            <a:latin typeface="Cambria Math"/>
                            <a:cs typeface="Lucida Handwriting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  <a:cs typeface="Lucida Handwriting"/>
                          </a:rPr>
                          <m:t>𝑦</m:t>
                        </m:r>
                      </m:e>
                      <m:sup>
                        <m:r>
                          <a:rPr lang="en-US" sz="1400" i="1">
                            <a:latin typeface="Cambria Math"/>
                            <a:cs typeface="Lucida Handwriting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latin typeface="Cambria Math"/>
                        <a:cs typeface="Lucida Handwriting"/>
                      </a:rPr>
                      <m:t>+12</m:t>
                    </m:r>
                  </m:oMath>
                </a14:m>
                <a:endParaRPr lang="en-US" sz="1400" b="0" i="1" dirty="0" smtClean="0">
                  <a:latin typeface="Cambria Math"/>
                  <a:cs typeface="Lucida Handwriting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  <a:cs typeface="Times New Roman"/>
                            </a:rPr>
                            <m:t>𝜑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  <a:cs typeface="Times New Roman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/>
                              <a:cs typeface="Lucida Handwriting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  <a:cs typeface="Lucida Handwriting"/>
                            </a:rPr>
                            <m:t>𝑦</m:t>
                          </m:r>
                        </m:e>
                      </m:d>
                      <m:r>
                        <a:rPr lang="en-US" sz="1400" i="1">
                          <a:latin typeface="Cambria Math"/>
                          <a:cs typeface="Lucida Handwriting"/>
                        </a:rPr>
                        <m:t>=4</m:t>
                      </m:r>
                      <m:sSup>
                        <m:sSupPr>
                          <m:ctrlPr>
                            <a:rPr lang="en-US" sz="1400" i="1">
                              <a:latin typeface="Cambria Math"/>
                              <a:cs typeface="Lucida Handwriting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  <a:cs typeface="Lucida Handwriting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  <a:cs typeface="Lucida Handwriting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/>
                          <a:cs typeface="Lucida Handwriting"/>
                        </a:rPr>
                        <m:t>−2</m:t>
                      </m:r>
                    </m:oMath>
                  </m:oMathPara>
                </a14:m>
                <a:endParaRPr lang="en-US" sz="1400" dirty="0" smtClean="0">
                  <a:latin typeface="Lucida Handwriting"/>
                  <a:cs typeface="Lucida Handwriting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88" y="1071754"/>
                <a:ext cx="3875952" cy="2941446"/>
              </a:xfrm>
              <a:prstGeom prst="rect">
                <a:avLst/>
              </a:prstGeom>
              <a:blipFill rotWithShape="1">
                <a:blip r:embed="rId4"/>
                <a:stretch>
                  <a:fillRect l="-943" t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2189" y="1071754"/>
                <a:ext cx="3924212" cy="3385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dirty="0" smtClean="0">
                    <a:solidFill>
                      <a:srgbClr val="FF0000"/>
                    </a:solidFill>
                    <a:latin typeface="Lucida Handwriting"/>
                    <a:cs typeface="Lucida Handwriting"/>
                  </a:rPr>
                  <a:t>Why choose Gauss-</a:t>
                </a:r>
                <a:r>
                  <a:rPr lang="en-US" sz="1600" dirty="0" err="1" smtClean="0">
                    <a:solidFill>
                      <a:srgbClr val="FF0000"/>
                    </a:solidFill>
                    <a:latin typeface="Lucida Handwriting"/>
                    <a:cs typeface="Lucida Handwriting"/>
                  </a:rPr>
                  <a:t>Hermite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Lucida Handwriting"/>
                    <a:cs typeface="Lucida Handwriting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FF0000"/>
                        </a:solidFill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  <a:cs typeface="Times New Roman"/>
                      </a:rPr>
                      <m:t>𝒢ℋ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Lucida Handwriting"/>
                    <a:cs typeface="Lucida Handwriting"/>
                  </a:rPr>
                  <a:t> functions ? </a:t>
                </a:r>
                <a:endParaRPr lang="en-US" sz="1600" i="1" dirty="0">
                  <a:latin typeface="Cambria Math"/>
                  <a:cs typeface="Times New Roman"/>
                </a:endParaRPr>
              </a:p>
              <a:p>
                <a:pPr marL="171450" indent="-171450" algn="just">
                  <a:buFont typeface="Arial" pitchFamily="34" charset="0"/>
                  <a:buChar char="•"/>
                </a:pPr>
                <a:r>
                  <a:rPr lang="en-US" sz="1600" i="1" dirty="0" smtClean="0">
                    <a:latin typeface="Times New Roman" pitchFamily="18" charset="0"/>
                    <a:cs typeface="Times New Roman" pitchFamily="18" charset="0"/>
                  </a:rPr>
                  <a:t>optical </a:t>
                </a:r>
                <a:r>
                  <a:rPr lang="en-US" sz="1600" i="1" dirty="0">
                    <a:latin typeface="Times New Roman" pitchFamily="18" charset="0"/>
                    <a:cs typeface="Times New Roman" pitchFamily="18" charset="0"/>
                  </a:rPr>
                  <a:t>LSF’s have compact </a:t>
                </a:r>
                <a:r>
                  <a:rPr lang="en-US" sz="1600" i="1" dirty="0" smtClean="0">
                    <a:latin typeface="Times New Roman" pitchFamily="18" charset="0"/>
                    <a:cs typeface="Times New Roman" pitchFamily="18" charset="0"/>
                  </a:rPr>
                  <a:t>spatial support</a:t>
                </a:r>
                <a:endParaRPr lang="en-US" sz="16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71450" indent="-171450" algn="just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/>
                        <a:cs typeface="Times New Roman"/>
                      </a:rPr>
                      <m:t>𝒢ℋ</m:t>
                    </m:r>
                  </m:oMath>
                </a14:m>
                <a:r>
                  <a:rPr lang="en-US" sz="16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i="1" dirty="0" smtClean="0">
                    <a:latin typeface="Times New Roman" pitchFamily="18" charset="0"/>
                    <a:cs typeface="Times New Roman" pitchFamily="18" charset="0"/>
                  </a:rPr>
                  <a:t>functions constitute an orthonormal basis set for signals with compact spatial support</a:t>
                </a:r>
              </a:p>
              <a:p>
                <a:pPr marL="171450" indent="-171450" algn="just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/>
                        <a:cs typeface="Times New Roman"/>
                      </a:rPr>
                      <m:t>𝒢ℋ</m:t>
                    </m:r>
                  </m:oMath>
                </a14:m>
                <a:r>
                  <a:rPr lang="en-US" sz="1600" i="1" dirty="0">
                    <a:latin typeface="Times New Roman" pitchFamily="18" charset="0"/>
                    <a:cs typeface="Times New Roman" pitchFamily="18" charset="0"/>
                  </a:rPr>
                  <a:t> basis </a:t>
                </a:r>
                <a:r>
                  <a:rPr lang="en-US" sz="1600" i="1" dirty="0" smtClean="0">
                    <a:latin typeface="Times New Roman" pitchFamily="18" charset="0"/>
                    <a:cs typeface="Times New Roman" pitchFamily="18" charset="0"/>
                  </a:rPr>
                  <a:t>functions are </a:t>
                </a:r>
                <a:r>
                  <a:rPr lang="en-US" sz="1600" i="1" dirty="0" err="1" smtClean="0">
                    <a:latin typeface="Times New Roman" pitchFamily="18" charset="0"/>
                    <a:cs typeface="Times New Roman" pitchFamily="18" charset="0"/>
                  </a:rPr>
                  <a:t>eigenfunctions</a:t>
                </a:r>
                <a:r>
                  <a:rPr lang="en-US" sz="1600" i="1" dirty="0" smtClean="0">
                    <a:latin typeface="Times New Roman" pitchFamily="18" charset="0"/>
                    <a:cs typeface="Times New Roman" pitchFamily="18" charset="0"/>
                  </a:rPr>
                  <a:t> of the </a:t>
                </a:r>
                <a:r>
                  <a:rPr lang="en-US" sz="1600" i="1" dirty="0" err="1" smtClean="0">
                    <a:latin typeface="Times New Roman" pitchFamily="18" charset="0"/>
                    <a:cs typeface="Times New Roman" pitchFamily="18" charset="0"/>
                  </a:rPr>
                  <a:t>fourier</a:t>
                </a:r>
                <a:r>
                  <a:rPr lang="en-US" sz="1600" i="1" dirty="0" smtClean="0">
                    <a:latin typeface="Times New Roman" pitchFamily="18" charset="0"/>
                    <a:cs typeface="Times New Roman" pitchFamily="18" charset="0"/>
                  </a:rPr>
                  <a:t> transform</a:t>
                </a:r>
              </a:p>
              <a:p>
                <a:pPr algn="just"/>
                <a:r>
                  <a:rPr lang="en-US" sz="1600" i="1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  <a:cs typeface="Times New Roman"/>
                      </a:rPr>
                      <m:t>⇒</m:t>
                    </m:r>
                  </m:oMath>
                </a14:m>
                <a:r>
                  <a:rPr lang="en-US" sz="1600" i="1" dirty="0" smtClean="0">
                    <a:latin typeface="Times New Roman" pitchFamily="18" charset="0"/>
                    <a:cs typeface="Times New Roman" pitchFamily="18" charset="0"/>
                  </a:rPr>
                  <a:t> SFR can be identified from the fitted</a:t>
                </a:r>
              </a:p>
              <a:p>
                <a:pPr algn="just"/>
                <a:r>
                  <a:rPr lang="en-US" sz="1600" i="1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/>
                        <a:cs typeface="Times New Roman"/>
                      </a:rPr>
                      <m:t>ℓ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/>
                        <a:cs typeface="Times New Roman"/>
                      </a:rPr>
                      <m:t>𝑠𝑓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en-US" sz="1600" i="1" dirty="0" smtClean="0">
                    <a:latin typeface="Times New Roman" pitchFamily="18" charset="0"/>
                    <a:cs typeface="Times New Roman" pitchFamily="18" charset="0"/>
                  </a:rPr>
                  <a:t>in analytical form</a:t>
                </a:r>
              </a:p>
              <a:p>
                <a:pPr marL="171450" indent="-171450" algn="just">
                  <a:buFont typeface="Arial" pitchFamily="34" charset="0"/>
                  <a:buChar char="•"/>
                </a:pPr>
                <a:endParaRPr lang="en-US" sz="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71450" indent="-171450" algn="just">
                  <a:buFont typeface="Arial" pitchFamily="34" charset="0"/>
                  <a:buChar char="•"/>
                </a:pPr>
                <a:r>
                  <a:rPr lang="en-US" sz="1600" i="1" dirty="0" smtClean="0">
                    <a:latin typeface="Times New Roman" pitchFamily="18" charset="0"/>
                    <a:cs typeface="Times New Roman" pitchFamily="18" charset="0"/>
                  </a:rPr>
                  <a:t>The set of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/>
                        <a:cs typeface="Times New Roman"/>
                      </a:rPr>
                      <m:t>𝒢ℋ</m:t>
                    </m:r>
                  </m:oMath>
                </a14:m>
                <a:r>
                  <a:rPr lang="en-US" sz="1600" i="1" dirty="0">
                    <a:latin typeface="Times New Roman" pitchFamily="18" charset="0"/>
                    <a:cs typeface="Times New Roman" pitchFamily="18" charset="0"/>
                  </a:rPr>
                  <a:t> basis </a:t>
                </a:r>
                <a:r>
                  <a:rPr lang="en-US" sz="1600" i="1" dirty="0" smtClean="0">
                    <a:latin typeface="Times New Roman" pitchFamily="18" charset="0"/>
                    <a:cs typeface="Times New Roman" pitchFamily="18" charset="0"/>
                  </a:rPr>
                  <a:t>functions includes the </a:t>
                </a:r>
                <a:r>
                  <a:rPr lang="en-US" sz="1600" i="1" dirty="0" err="1" smtClean="0">
                    <a:latin typeface="Times New Roman" pitchFamily="18" charset="0"/>
                    <a:cs typeface="Times New Roman" pitchFamily="18" charset="0"/>
                  </a:rPr>
                  <a:t>gaussian</a:t>
                </a:r>
                <a:r>
                  <a:rPr lang="en-US" sz="1600" i="1" dirty="0" smtClean="0">
                    <a:latin typeface="Times New Roman" pitchFamily="18" charset="0"/>
                    <a:cs typeface="Times New Roman" pitchFamily="18" charset="0"/>
                  </a:rPr>
                  <a:t> function (a popular choice for fitting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/>
                        <a:cs typeface="Times New Roman"/>
                      </a:rPr>
                      <m:t>ℓ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/>
                        <a:cs typeface="Times New Roman"/>
                      </a:rPr>
                      <m:t>𝑠𝑓</m:t>
                    </m:r>
                  </m:oMath>
                </a14:m>
                <a:r>
                  <a:rPr lang="en-US" sz="1600" i="1" dirty="0" smtClean="0">
                    <a:latin typeface="Times New Roman" pitchFamily="18" charset="0"/>
                    <a:cs typeface="Times New Roman" pitchFamily="18" charset="0"/>
                  </a:rPr>
                  <a:t>’s)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89" y="1071754"/>
                <a:ext cx="3924212" cy="3385542"/>
              </a:xfrm>
              <a:prstGeom prst="rect">
                <a:avLst/>
              </a:prstGeom>
              <a:blipFill rotWithShape="1">
                <a:blip r:embed="rId5"/>
                <a:stretch>
                  <a:fillRect l="-932" t="-541" r="-776" b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6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527043" y="21848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Lucida Handwriting"/>
                <a:cs typeface="Lucida Handwriting"/>
              </a:rPr>
              <a:t>Experimental Setup</a:t>
            </a:r>
            <a:endParaRPr lang="en-US" sz="1600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529" y="1549328"/>
            <a:ext cx="2545523" cy="267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lternate Process 38"/>
          <p:cNvSpPr/>
          <p:nvPr/>
        </p:nvSpPr>
        <p:spPr>
          <a:xfrm>
            <a:off x="1185357" y="782963"/>
            <a:ext cx="1893501" cy="68798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Target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82" y="837402"/>
            <a:ext cx="296753" cy="5791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/>
          <p:cNvGrpSpPr/>
          <p:nvPr/>
        </p:nvGrpSpPr>
        <p:grpSpPr>
          <a:xfrm>
            <a:off x="235745" y="1650619"/>
            <a:ext cx="3792725" cy="2716275"/>
            <a:chOff x="2769862" y="1493865"/>
            <a:chExt cx="3792725" cy="2716275"/>
          </a:xfrm>
        </p:grpSpPr>
        <p:pic>
          <p:nvPicPr>
            <p:cNvPr id="19" name="Picture 18" descr="Custom_SFRChart_BW.t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315142" y="948585"/>
              <a:ext cx="2181121" cy="3271681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6177159" y="1493865"/>
              <a:ext cx="0" cy="218112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 rot="16200000">
              <a:off x="5582980" y="2402785"/>
              <a:ext cx="15898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360 </a:t>
              </a:r>
              <a:r>
                <a:rPr lang="en-US" i="1" dirty="0" smtClean="0">
                  <a:solidFill>
                    <a:srgbClr val="000000"/>
                  </a:solidFill>
                  <a:latin typeface="Ayuthaya"/>
                  <a:cs typeface="Ayuthaya"/>
                </a:rPr>
                <a:t>x</a:t>
              </a:r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4 pixels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769862" y="3827386"/>
              <a:ext cx="3271681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3616359" y="3840808"/>
              <a:ext cx="15898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360 </a:t>
              </a:r>
              <a:r>
                <a:rPr lang="en-US" i="1" dirty="0" smtClean="0">
                  <a:solidFill>
                    <a:srgbClr val="000000"/>
                  </a:solidFill>
                  <a:latin typeface="Ayuthaya"/>
                  <a:cs typeface="Ayuthaya"/>
                </a:rPr>
                <a:t>x</a:t>
              </a:r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6 pixels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53209" y="782961"/>
            <a:ext cx="4460162" cy="687987"/>
            <a:chOff x="5218573" y="3777471"/>
            <a:chExt cx="4460162" cy="687987"/>
          </a:xfrm>
        </p:grpSpPr>
        <p:sp>
          <p:nvSpPr>
            <p:cNvPr id="32" name="Alternate Process 38"/>
            <p:cNvSpPr/>
            <p:nvPr/>
          </p:nvSpPr>
          <p:spPr>
            <a:xfrm>
              <a:off x="5218573" y="3777471"/>
              <a:ext cx="4460162" cy="687987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Lucida Handwriting"/>
                  <a:cs typeface="Lucida Handwriting"/>
                </a:rPr>
                <a:t>Imaging System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8917" y="3896325"/>
              <a:ext cx="731520" cy="47653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22174" y="3905927"/>
              <a:ext cx="457200" cy="4572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itle 1"/>
              <p:cNvSpPr txBox="1">
                <a:spLocks/>
              </p:cNvSpPr>
              <p:nvPr/>
            </p:nvSpPr>
            <p:spPr>
              <a:xfrm>
                <a:off x="235746" y="4366893"/>
                <a:ext cx="4013876" cy="192940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285750" indent="-285750" algn="just">
                  <a:buFont typeface="Arial"/>
                  <a:buChar char="•"/>
                </a:pPr>
                <a:r>
                  <a:rPr lang="en-US" sz="1800" i="1" dirty="0" smtClean="0">
                    <a:latin typeface="Times New Roman"/>
                    <a:cs typeface="Times New Roman"/>
                  </a:rPr>
                  <a:t>360 </a:t>
                </a:r>
                <a:r>
                  <a:rPr lang="en-US" sz="1800" i="1" dirty="0" err="1" smtClean="0">
                    <a:latin typeface="Times New Roman"/>
                    <a:cs typeface="Times New Roman"/>
                  </a:rPr>
                  <a:t>ppi</a:t>
                </a:r>
                <a:r>
                  <a:rPr lang="en-US" sz="1800" i="1" dirty="0" smtClean="0">
                    <a:latin typeface="Times New Roman"/>
                    <a:cs typeface="Times New Roman"/>
                  </a:rPr>
                  <a:t> straight edge target printed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cs typeface="Lucida Handwriting"/>
                      </a:rPr>
                      <m:t>4"×6"</m:t>
                    </m:r>
                  </m:oMath>
                </a14:m>
                <a:r>
                  <a:rPr lang="en-US" sz="1800" i="1" dirty="0">
                    <a:latin typeface="Times New Roman"/>
                    <a:cs typeface="Times New Roman"/>
                  </a:rPr>
                  <a:t> Premium Glossy Photo Paper </a:t>
                </a:r>
                <a:r>
                  <a:rPr lang="en-US" sz="1800" i="1" dirty="0" smtClean="0">
                    <a:latin typeface="Times New Roman"/>
                    <a:cs typeface="Times New Roman"/>
                  </a:rPr>
                  <a:t>using Epson R3000 printer </a:t>
                </a:r>
              </a:p>
              <a:p>
                <a:pPr marL="285750" indent="-285750" algn="just">
                  <a:buFont typeface="Arial"/>
                  <a:buChar char="•"/>
                </a:pPr>
                <a:r>
                  <a:rPr lang="en-US" sz="1800" i="1" dirty="0" smtClean="0">
                    <a:latin typeface="Times New Roman"/>
                    <a:cs typeface="Times New Roman"/>
                  </a:rPr>
                  <a:t>Printed at 1440 x 1440 dpi</a:t>
                </a:r>
              </a:p>
              <a:p>
                <a:pPr marL="285750" indent="-285750" algn="just">
                  <a:buFont typeface="Arial"/>
                  <a:buChar char="•"/>
                </a:pPr>
                <a:r>
                  <a:rPr lang="en-US" sz="1800" i="1" dirty="0" smtClean="0">
                    <a:latin typeface="Times New Roman"/>
                    <a:cs typeface="Times New Roman"/>
                  </a:rPr>
                  <a:t>Contrast ratio 4:1</a:t>
                </a:r>
              </a:p>
            </p:txBody>
          </p:sp>
        </mc:Choice>
        <mc:Fallback xmlns="">
          <p:sp>
            <p:nvSpPr>
              <p:cNvPr id="3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46" y="4366893"/>
                <a:ext cx="4013876" cy="1929403"/>
              </a:xfrm>
              <a:prstGeom prst="rect">
                <a:avLst/>
              </a:prstGeom>
              <a:blipFill rotWithShape="1">
                <a:blip r:embed="rId7"/>
                <a:stretch>
                  <a:fillRect l="-1064" r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itle 1"/>
          <p:cNvSpPr txBox="1">
            <a:spLocks/>
          </p:cNvSpPr>
          <p:nvPr/>
        </p:nvSpPr>
        <p:spPr>
          <a:xfrm>
            <a:off x="4553209" y="4366893"/>
            <a:ext cx="4360801" cy="2334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/>
              <a:buChar char="•"/>
            </a:pPr>
            <a:r>
              <a:rPr lang="en-US" sz="1800" i="1" dirty="0" err="1" smtClean="0">
                <a:latin typeface="Times New Roman"/>
                <a:cs typeface="Times New Roman"/>
              </a:rPr>
              <a:t>Sinar</a:t>
            </a:r>
            <a:r>
              <a:rPr lang="en-US" sz="1800" i="1" dirty="0">
                <a:latin typeface="Times New Roman"/>
                <a:cs typeface="Times New Roman"/>
              </a:rPr>
              <a:t> </a:t>
            </a:r>
            <a:r>
              <a:rPr lang="en-US" sz="1800" i="1" dirty="0" smtClean="0">
                <a:latin typeface="Times New Roman"/>
                <a:cs typeface="Times New Roman"/>
              </a:rPr>
              <a:t>P3 with </a:t>
            </a:r>
            <a:r>
              <a:rPr lang="en-US" sz="1800" i="1" dirty="0">
                <a:latin typeface="Times New Roman"/>
                <a:cs typeface="Times New Roman"/>
              </a:rPr>
              <a:t>86H back: 48.8-MP</a:t>
            </a:r>
            <a:endParaRPr lang="en-US" sz="1800" i="1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800" i="1" dirty="0" smtClean="0">
                <a:latin typeface="Times New Roman"/>
                <a:cs typeface="Times New Roman"/>
              </a:rPr>
              <a:t>180mm, F/5.6 HR </a:t>
            </a:r>
            <a:r>
              <a:rPr lang="en-US" sz="1800" i="1" dirty="0" err="1" smtClean="0">
                <a:latin typeface="Times New Roman"/>
                <a:cs typeface="Times New Roman"/>
              </a:rPr>
              <a:t>Rodenstock</a:t>
            </a:r>
            <a:r>
              <a:rPr lang="en-US" sz="1800" i="1" dirty="0" smtClean="0">
                <a:latin typeface="Times New Roman"/>
                <a:cs typeface="Times New Roman"/>
              </a:rPr>
              <a:t> lens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800" i="1" dirty="0">
                <a:latin typeface="Times New Roman"/>
                <a:cs typeface="Times New Roman"/>
              </a:rPr>
              <a:t>Aperture Setting = </a:t>
            </a:r>
            <a:r>
              <a:rPr lang="en-US" sz="1800" i="1" dirty="0" smtClean="0">
                <a:latin typeface="Times New Roman"/>
                <a:cs typeface="Times New Roman"/>
              </a:rPr>
              <a:t>F/11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800" i="1" dirty="0" smtClean="0">
                <a:latin typeface="Times New Roman"/>
                <a:cs typeface="Times New Roman"/>
              </a:rPr>
              <a:t>ISO 50</a:t>
            </a:r>
          </a:p>
          <a:p>
            <a:pPr algn="just"/>
            <a:r>
              <a:rPr lang="en-US" sz="1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Advantage of using this camera:</a:t>
            </a:r>
            <a:endParaRPr lang="en-US" sz="18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captures full-color information (R,G,B) at every pixel in 4-shot mode.</a:t>
            </a:r>
          </a:p>
        </p:txBody>
      </p:sp>
    </p:spTree>
    <p:extLst>
      <p:ext uri="{BB962C8B-B14F-4D97-AF65-F5344CB8AC3E}">
        <p14:creationId xmlns:p14="http://schemas.microsoft.com/office/powerpoint/2010/main" val="28013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527043" y="21848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Lucida Handwriting"/>
                <a:cs typeface="Lucida Handwriting"/>
              </a:rPr>
              <a:t>Experimental Setup</a:t>
            </a:r>
            <a:endParaRPr lang="en-US" sz="1600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6466" y="595691"/>
            <a:ext cx="2457693" cy="431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Lucida Handwriting"/>
                <a:cs typeface="Lucida Handwriting"/>
              </a:rPr>
              <a:t>Top view of Target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41467" y="595691"/>
            <a:ext cx="2457693" cy="431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Lucida Handwriting"/>
                <a:cs typeface="Lucida Handwriting"/>
              </a:rPr>
              <a:t>Front view of Target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8648" y="1153723"/>
            <a:ext cx="3224577" cy="2011680"/>
            <a:chOff x="93371" y="1371329"/>
            <a:chExt cx="3224577" cy="20116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1"/>
            <a:stretch/>
          </p:blipFill>
          <p:spPr>
            <a:xfrm>
              <a:off x="93371" y="1371329"/>
              <a:ext cx="3113329" cy="2011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Title 1"/>
            <p:cNvSpPr txBox="1">
              <a:spLocks/>
            </p:cNvSpPr>
            <p:nvPr/>
          </p:nvSpPr>
          <p:spPr>
            <a:xfrm>
              <a:off x="1896232" y="1387541"/>
              <a:ext cx="1421716" cy="3556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 smtClean="0">
                  <a:solidFill>
                    <a:srgbClr val="0000FF"/>
                  </a:solidFill>
                  <a:latin typeface="Lucida Handwriting"/>
                  <a:cs typeface="Lucida Handwriting"/>
                </a:rPr>
                <a:t>Rotation stage</a:t>
              </a:r>
              <a:endParaRPr lang="en-US" sz="1200" dirty="0">
                <a:solidFill>
                  <a:srgbClr val="0000FF"/>
                </a:solidFill>
                <a:latin typeface="Lucida Handwriting"/>
                <a:cs typeface="Lucida Handwriting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2009063" y="1802921"/>
              <a:ext cx="552982" cy="74187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/>
          <a:stretch/>
        </p:blipFill>
        <p:spPr>
          <a:xfrm>
            <a:off x="3344233" y="1052530"/>
            <a:ext cx="5674830" cy="221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" name="Straight Connector 23"/>
          <p:cNvCxnSpPr/>
          <p:nvPr/>
        </p:nvCxnSpPr>
        <p:spPr>
          <a:xfrm flipH="1">
            <a:off x="5110318" y="1059301"/>
            <a:ext cx="0" cy="1234440"/>
          </a:xfrm>
          <a:prstGeom prst="line">
            <a:avLst/>
          </a:prstGeom>
          <a:ln w="9525" cap="rnd">
            <a:solidFill>
              <a:srgbClr val="0000FF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>
            <a:off x="5342541" y="2067438"/>
            <a:ext cx="0" cy="457200"/>
          </a:xfrm>
          <a:prstGeom prst="line">
            <a:avLst/>
          </a:prstGeom>
          <a:ln w="9525" cap="rnd">
            <a:solidFill>
              <a:srgbClr val="00FF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 noChangeAspect="1"/>
          </p:cNvCxnSpPr>
          <p:nvPr/>
        </p:nvCxnSpPr>
        <p:spPr>
          <a:xfrm flipV="1">
            <a:off x="5117155" y="1056175"/>
            <a:ext cx="132329" cy="1234440"/>
          </a:xfrm>
          <a:prstGeom prst="line">
            <a:avLst/>
          </a:prstGeom>
          <a:ln w="19050" cap="rnd">
            <a:solidFill>
              <a:srgbClr val="FF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772144" y="1478232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6°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 rot="20412792">
            <a:off x="5105381" y="1790724"/>
            <a:ext cx="79967" cy="66037"/>
          </a:xfrm>
          <a:prstGeom prst="arc">
            <a:avLst>
              <a:gd name="adj1" fmla="val 14796077"/>
              <a:gd name="adj2" fmla="val 0"/>
            </a:avLst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3051200">
            <a:off x="4996066" y="1523000"/>
            <a:ext cx="166688" cy="87326"/>
          </a:xfrm>
          <a:custGeom>
            <a:avLst/>
            <a:gdLst>
              <a:gd name="connsiteX0" fmla="*/ 0 w 166688"/>
              <a:gd name="connsiteY0" fmla="*/ 87326 h 87326"/>
              <a:gd name="connsiteX1" fmla="*/ 14288 w 166688"/>
              <a:gd name="connsiteY1" fmla="*/ 34938 h 87326"/>
              <a:gd name="connsiteX2" fmla="*/ 66675 w 166688"/>
              <a:gd name="connsiteY2" fmla="*/ 1601 h 87326"/>
              <a:gd name="connsiteX3" fmla="*/ 142875 w 166688"/>
              <a:gd name="connsiteY3" fmla="*/ 6363 h 87326"/>
              <a:gd name="connsiteX4" fmla="*/ 166688 w 166688"/>
              <a:gd name="connsiteY4" fmla="*/ 15888 h 8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8" h="87326">
                <a:moveTo>
                  <a:pt x="0" y="87326"/>
                </a:moveTo>
                <a:cubicBezTo>
                  <a:pt x="1588" y="68275"/>
                  <a:pt x="3176" y="49225"/>
                  <a:pt x="14288" y="34938"/>
                </a:cubicBezTo>
                <a:cubicBezTo>
                  <a:pt x="25401" y="20650"/>
                  <a:pt x="45244" y="6363"/>
                  <a:pt x="66675" y="1601"/>
                </a:cubicBezTo>
                <a:cubicBezTo>
                  <a:pt x="88106" y="-3161"/>
                  <a:pt x="126206" y="3982"/>
                  <a:pt x="142875" y="6363"/>
                </a:cubicBezTo>
                <a:cubicBezTo>
                  <a:pt x="159544" y="8744"/>
                  <a:pt x="163116" y="12316"/>
                  <a:pt x="166688" y="15888"/>
                </a:cubicBezTo>
              </a:path>
            </a:pathLst>
          </a:custGeom>
          <a:ln w="6350">
            <a:solidFill>
              <a:schemeClr val="tx1">
                <a:lumMod val="85000"/>
                <a:lumOff val="15000"/>
              </a:schemeClr>
            </a:solidFill>
            <a:bevel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668395" y="2167025"/>
            <a:ext cx="1421716" cy="355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rgbClr val="0000FF"/>
                </a:solidFill>
                <a:latin typeface="Lucida Handwriting"/>
                <a:cs typeface="Lucida Handwriting"/>
              </a:rPr>
              <a:t>4700K </a:t>
            </a:r>
            <a:r>
              <a:rPr lang="en-US" sz="1200" dirty="0" err="1" smtClean="0">
                <a:solidFill>
                  <a:srgbClr val="0000FF"/>
                </a:solidFill>
                <a:latin typeface="Lucida Handwriting"/>
                <a:cs typeface="Lucida Handwriting"/>
              </a:rPr>
              <a:t>Solux</a:t>
            </a:r>
            <a:r>
              <a:rPr lang="en-US" sz="1200" dirty="0" smtClean="0">
                <a:solidFill>
                  <a:srgbClr val="0000FF"/>
                </a:solidFill>
                <a:latin typeface="Lucida Handwriting"/>
                <a:cs typeface="Lucida Handwriting"/>
              </a:rPr>
              <a:t> Lamps</a:t>
            </a:r>
            <a:endParaRPr lang="en-US" sz="1200" dirty="0">
              <a:solidFill>
                <a:srgbClr val="0000FF"/>
              </a:solidFill>
              <a:latin typeface="Lucida Handwriting"/>
              <a:cs typeface="Lucida Handwriting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8019557" y="2055879"/>
            <a:ext cx="620509" cy="28401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itle 1"/>
              <p:cNvSpPr txBox="1">
                <a:spLocks/>
              </p:cNvSpPr>
              <p:nvPr/>
            </p:nvSpPr>
            <p:spPr>
              <a:xfrm>
                <a:off x="128648" y="3182103"/>
                <a:ext cx="8808102" cy="126747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169863" indent="-169863" algn="l">
                  <a:buFont typeface="Arial"/>
                  <a:buChar char="•"/>
                </a:pPr>
                <a:r>
                  <a:rPr lang="en-US" sz="1800" i="1" dirty="0" smtClean="0">
                    <a:latin typeface="Times New Roman"/>
                    <a:cs typeface="Times New Roman"/>
                  </a:rPr>
                  <a:t>Camera </a:t>
                </a:r>
                <a:r>
                  <a:rPr lang="en-US" sz="1800" i="1" dirty="0">
                    <a:latin typeface="Times New Roman"/>
                    <a:cs typeface="Times New Roman"/>
                  </a:rPr>
                  <a:t>to Target distance = 280 </a:t>
                </a:r>
                <a:r>
                  <a:rPr lang="en-US" sz="1800" i="1" dirty="0" smtClean="0">
                    <a:latin typeface="Times New Roman"/>
                    <a:cs typeface="Times New Roman"/>
                  </a:rPr>
                  <a:t>inches</a:t>
                </a:r>
                <a:endParaRPr lang="en-US" sz="1800" i="1" dirty="0">
                  <a:latin typeface="Times New Roman"/>
                  <a:cs typeface="Times New Roman"/>
                </a:endParaRPr>
              </a:p>
              <a:p>
                <a:pPr marL="169863" indent="-169863" algn="l">
                  <a:buFont typeface="Arial"/>
                  <a:buChar char="•"/>
                </a:pPr>
                <a:r>
                  <a:rPr lang="en-US" sz="1800" i="1" dirty="0" smtClean="0">
                    <a:latin typeface="Times New Roman"/>
                    <a:cs typeface="Times New Roman"/>
                  </a:rPr>
                  <a:t>Camera optical axis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cs typeface="Lucida Handwriting"/>
                      </a:rPr>
                      <m:t>⊥</m:t>
                    </m:r>
                  </m:oMath>
                </a14:m>
                <a:r>
                  <a:rPr lang="en-US" sz="1800" i="1" dirty="0" smtClean="0">
                    <a:latin typeface="Times New Roman"/>
                    <a:cs typeface="Times New Roman"/>
                  </a:rPr>
                  <a:t> to target surface and passes through the center of the slanted edge</a:t>
                </a:r>
                <a:endParaRPr lang="en-US" sz="1800" i="1" dirty="0">
                  <a:latin typeface="Times New Roman"/>
                  <a:cs typeface="Times New Roman"/>
                </a:endParaRPr>
              </a:p>
              <a:p>
                <a:pPr marL="169863" indent="-169863" algn="l">
                  <a:buFont typeface="Arial"/>
                  <a:buChar char="•"/>
                </a:pPr>
                <a:r>
                  <a:rPr lang="en-US" sz="1800" i="1" dirty="0" smtClean="0">
                    <a:latin typeface="Times New Roman"/>
                    <a:cs typeface="Times New Roman"/>
                  </a:rPr>
                  <a:t>The target was rotated </a:t>
                </a:r>
                <a:r>
                  <a:rPr lang="en-US" sz="1800" i="1" dirty="0">
                    <a:latin typeface="Times New Roman"/>
                    <a:cs typeface="Times New Roman"/>
                  </a:rPr>
                  <a:t>by </a:t>
                </a:r>
                <a:r>
                  <a:rPr lang="en-US" sz="18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Times New Roman"/>
                  </a:rPr>
                  <a:t>6</a:t>
                </a:r>
                <a:r>
                  <a:rPr lang="en-US" sz="18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Times New Roman"/>
                  </a:rPr>
                  <a:t>° </a:t>
                </a:r>
                <a:r>
                  <a:rPr lang="en-US" sz="1800" i="1" dirty="0" smtClean="0">
                    <a:latin typeface="Times New Roman"/>
                    <a:cs typeface="Times New Roman"/>
                  </a:rPr>
                  <a:t>following alignment with the camera</a:t>
                </a:r>
              </a:p>
            </p:txBody>
          </p:sp>
        </mc:Choice>
        <mc:Fallback xmlns="">
          <p:sp>
            <p:nvSpPr>
              <p:cNvPr id="3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8" y="3182103"/>
                <a:ext cx="8808102" cy="1267471"/>
              </a:xfrm>
              <a:prstGeom prst="rect">
                <a:avLst/>
              </a:prstGeom>
              <a:blipFill rotWithShape="1">
                <a:blip r:embed="rId5"/>
                <a:stretch>
                  <a:fillRect l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lternate Process 38"/>
          <p:cNvSpPr/>
          <p:nvPr/>
        </p:nvSpPr>
        <p:spPr>
          <a:xfrm>
            <a:off x="939105" y="4344855"/>
            <a:ext cx="2560320" cy="82296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Algorithm -1</a:t>
            </a:r>
            <a:r>
              <a:rPr lang="en-US" sz="2400" b="1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Lucida Handwriting"/>
                <a:cs typeface="Lucida Handwriting"/>
              </a:rPr>
              <a:t>SFRmat</a:t>
            </a:r>
            <a:r>
              <a:rPr lang="en-US" sz="2400" b="1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  v3</a:t>
            </a:r>
          </a:p>
        </p:txBody>
      </p:sp>
      <p:sp>
        <p:nvSpPr>
          <p:cNvPr id="41" name="Alternate Process 40"/>
          <p:cNvSpPr/>
          <p:nvPr/>
        </p:nvSpPr>
        <p:spPr>
          <a:xfrm>
            <a:off x="5450544" y="4344855"/>
            <a:ext cx="2560320" cy="82296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Algorithm -2</a:t>
            </a:r>
            <a:r>
              <a:rPr lang="en-US" sz="2400" b="1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 Proposed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68842" y="5197263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/>
              <a:buChar char="•"/>
            </a:pPr>
            <a:r>
              <a:rPr lang="en-US" sz="1600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3-channel RGB image captured by the camera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 need for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demosaicing</a:t>
            </a:r>
            <a:r>
              <a:rPr lang="en-US" sz="16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!!!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32698" y="5197263"/>
            <a:ext cx="411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/>
              <a:buChar char="•"/>
            </a:pPr>
            <a:r>
              <a:rPr lang="en-US" sz="1600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synthetically generated Color Filter Array image, obtained by subsampling the 3-channel RGB image captured by the camera</a:t>
            </a:r>
          </a:p>
          <a:p>
            <a:pPr marL="171450" indent="-171450" algn="just">
              <a:buFont typeface="Arial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CFA pattern used in experiment : 	</a:t>
            </a:r>
            <a:r>
              <a:rPr lang="en-US" sz="1600" i="1" dirty="0" smtClean="0">
                <a:solidFill>
                  <a:srgbClr val="00FF00"/>
                </a:solidFill>
                <a:latin typeface="Times New Roman"/>
                <a:cs typeface="Times New Roman"/>
              </a:rPr>
              <a:t>G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algn="just"/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				</a:t>
            </a:r>
            <a:r>
              <a:rPr lang="en-US" sz="16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smtClean="0">
                <a:solidFill>
                  <a:srgbClr val="00FF00"/>
                </a:solidFill>
                <a:latin typeface="Times New Roman"/>
                <a:cs typeface="Times New Roman"/>
              </a:rPr>
              <a:t>G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0" y="6421433"/>
            <a:ext cx="9143999" cy="431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In  theory, the SFR estimates produced by the 2 methods must be in agreement</a:t>
            </a:r>
            <a:endParaRPr lang="en-US" sz="1600" dirty="0">
              <a:solidFill>
                <a:srgbClr val="FF0000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11742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34088"/>
            <a:ext cx="7315199" cy="417297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1848"/>
            <a:ext cx="91440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Lucida Handwriting"/>
                <a:cs typeface="Lucida Handwriting"/>
              </a:rPr>
              <a:t>Experimental Validation of proposed method</a:t>
            </a:r>
            <a:endParaRPr lang="en-US" sz="1600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8843" y="4990193"/>
            <a:ext cx="2254438" cy="687987"/>
            <a:chOff x="3222737" y="4985900"/>
            <a:chExt cx="2254438" cy="687987"/>
          </a:xfrm>
        </p:grpSpPr>
        <p:sp>
          <p:nvSpPr>
            <p:cNvPr id="9" name="Alternate Process 38"/>
            <p:cNvSpPr/>
            <p:nvPr/>
          </p:nvSpPr>
          <p:spPr>
            <a:xfrm>
              <a:off x="3222737" y="4985900"/>
              <a:ext cx="2254438" cy="687987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Lucida Handwriting"/>
                  <a:cs typeface="Lucida Handwriting"/>
                </a:rPr>
                <a:t>Sensor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5701" y="5104754"/>
              <a:ext cx="731520" cy="4765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8843" y="5701041"/>
                <a:ext cx="4986064" cy="1048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Pixel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pitch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6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0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𝜇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</m:oMath>
                </a14:m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Nyquist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frequency of sensor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2×0.00</m:t>
                        </m:r>
                        <m:r>
                          <a:rPr lang="en-US" sz="16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</m:den>
                    </m:f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83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33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𝑙𝑝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𝑚𝑚</m:t>
                        </m:r>
                      </m:den>
                    </m:f>
                  </m:oMath>
                </a14:m>
                <a:endParaRPr lang="en-US" sz="1600" dirty="0">
                  <a:ea typeface="Times New Roman"/>
                  <a:cs typeface="Times New Roman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Red channel </a:t>
                </a:r>
                <a:r>
                  <a:rPr lang="en-US" sz="1600" i="1" dirty="0" err="1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Nyquist</a:t>
                </a:r>
                <a:r>
                  <a:rPr lang="en-US" sz="1600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i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frequency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4×0.00</m:t>
                        </m:r>
                        <m:r>
                          <a:rPr lang="en-US" sz="16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</m:den>
                    </m:f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41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67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𝑙𝑝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𝑚𝑚</m:t>
                        </m:r>
                      </m:den>
                    </m:f>
                  </m:oMath>
                </a14:m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43" y="5701041"/>
                <a:ext cx="4986064" cy="1048236"/>
              </a:xfrm>
              <a:prstGeom prst="rect">
                <a:avLst/>
              </a:prstGeom>
              <a:blipFill rotWithShape="1">
                <a:blip r:embed="rId5"/>
                <a:stretch>
                  <a:fillRect l="-367" t="-1744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lternate Process 38"/>
          <p:cNvSpPr/>
          <p:nvPr/>
        </p:nvSpPr>
        <p:spPr>
          <a:xfrm>
            <a:off x="5709523" y="4990193"/>
            <a:ext cx="1941343" cy="68798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Optics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09523" y="5701041"/>
            <a:ext cx="34344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/# =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  <a:endParaRPr lang="en-US" sz="16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3986" y="5105586"/>
            <a:ext cx="457200" cy="457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97567" y="791949"/>
            <a:ext cx="54291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Why is there a disagreement between the plots?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i="1" dirty="0" err="1" smtClean="0">
                <a:latin typeface="Times New Roman"/>
                <a:cs typeface="Times New Roman"/>
              </a:rPr>
              <a:t>SFRmat</a:t>
            </a:r>
            <a:r>
              <a:rPr lang="en-US" sz="1600" i="1" dirty="0" smtClean="0">
                <a:latin typeface="Times New Roman"/>
                <a:cs typeface="Times New Roman"/>
              </a:rPr>
              <a:t>  does not </a:t>
            </a:r>
            <a:r>
              <a:rPr lang="en-US" sz="1600" i="1" dirty="0" err="1" smtClean="0">
                <a:latin typeface="Times New Roman"/>
                <a:cs typeface="Times New Roman"/>
              </a:rPr>
              <a:t>denoise</a:t>
            </a:r>
            <a:r>
              <a:rPr lang="en-US" sz="1600" i="1" dirty="0" smtClean="0">
                <a:latin typeface="Times New Roman"/>
                <a:cs typeface="Times New Roman"/>
              </a:rPr>
              <a:t> the ESF/LSF. This contributes to the noise in the estimated SFR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i="1" dirty="0" smtClean="0">
                <a:latin typeface="Times New Roman"/>
                <a:cs typeface="Times New Roman"/>
              </a:rPr>
              <a:t>In </a:t>
            </a:r>
            <a:r>
              <a:rPr lang="en-US" sz="1600" i="1" dirty="0" err="1" smtClean="0">
                <a:latin typeface="Times New Roman"/>
                <a:cs typeface="Times New Roman"/>
              </a:rPr>
              <a:t>SFRmat</a:t>
            </a:r>
            <a:r>
              <a:rPr lang="en-US" sz="1600" i="1" dirty="0" smtClean="0">
                <a:latin typeface="Times New Roman"/>
                <a:cs typeface="Times New Roman"/>
              </a:rPr>
              <a:t>, the noisy LSF is subject to windowing prior to computing the SFR by applying a DFT. </a:t>
            </a:r>
            <a:endParaRPr lang="en-US" sz="16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86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3" y="4408605"/>
            <a:ext cx="2971800" cy="19115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174" y="3894736"/>
            <a:ext cx="1371600" cy="2677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49" y="3950667"/>
            <a:ext cx="1371600" cy="2677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27043" y="21848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Lucida Handwriting"/>
                <a:cs typeface="Lucida Handwriting"/>
              </a:rPr>
              <a:t>SFR Estimation – Slanted Edge Method</a:t>
            </a:r>
            <a:endParaRPr lang="en-US" sz="1600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52218" y="891843"/>
            <a:ext cx="1371600" cy="2676644"/>
            <a:chOff x="152218" y="891843"/>
            <a:chExt cx="1371600" cy="2676644"/>
          </a:xfrm>
          <a:scene3d>
            <a:camera prst="isometricOffAxis1Right"/>
            <a:lightRig rig="threePt" dir="t"/>
          </a:scene3d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18" y="891843"/>
              <a:ext cx="1371600" cy="26766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1" name="Title 1"/>
            <p:cNvSpPr txBox="1">
              <a:spLocks/>
            </p:cNvSpPr>
            <p:nvPr/>
          </p:nvSpPr>
          <p:spPr>
            <a:xfrm>
              <a:off x="240737" y="942158"/>
              <a:ext cx="1194562" cy="5767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Slanted Edge Target</a:t>
              </a:r>
              <a:endParaRPr lang="en-US" sz="1400" dirty="0">
                <a:solidFill>
                  <a:srgbClr val="FF0000"/>
                </a:solidFill>
                <a:latin typeface="Lucida Handwriting"/>
                <a:cs typeface="Lucida Handwriting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808388" y="942158"/>
            <a:ext cx="1194562" cy="1653318"/>
            <a:chOff x="1749593" y="942158"/>
            <a:chExt cx="1194562" cy="165331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1981564" y="1864856"/>
              <a:ext cx="730620" cy="730620"/>
            </a:xfrm>
            <a:prstGeom prst="rect">
              <a:avLst/>
            </a:prstGeom>
          </p:spPr>
        </p:pic>
        <p:sp>
          <p:nvSpPr>
            <p:cNvPr id="22" name="Title 1"/>
            <p:cNvSpPr txBox="1">
              <a:spLocks/>
            </p:cNvSpPr>
            <p:nvPr/>
          </p:nvSpPr>
          <p:spPr>
            <a:xfrm>
              <a:off x="1749593" y="942158"/>
              <a:ext cx="1194562" cy="5767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Optics</a:t>
              </a:r>
              <a:endParaRPr lang="en-US" sz="1400" dirty="0">
                <a:solidFill>
                  <a:srgbClr val="FF0000"/>
                </a:solidFill>
                <a:latin typeface="Lucida Handwriting"/>
                <a:cs typeface="Lucida Handwriting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286565" y="895779"/>
            <a:ext cx="1371600" cy="2668772"/>
            <a:chOff x="3286565" y="895779"/>
            <a:chExt cx="1371600" cy="2668772"/>
          </a:xfrm>
          <a:scene3d>
            <a:camera prst="isometricOffAxis1Right"/>
            <a:lightRig rig="threePt" dir="t"/>
          </a:scene3d>
        </p:grpSpPr>
        <p:pic>
          <p:nvPicPr>
            <p:cNvPr id="3" name="Picture 2" descr="Blurred_SlantedEdge_ROI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565" y="895779"/>
              <a:ext cx="1371600" cy="26687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itle 1"/>
            <p:cNvSpPr txBox="1">
              <a:spLocks/>
            </p:cNvSpPr>
            <p:nvPr/>
          </p:nvSpPr>
          <p:spPr>
            <a:xfrm>
              <a:off x="3375084" y="942158"/>
              <a:ext cx="1194562" cy="7963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Optically Blurred Slanted Edge</a:t>
              </a:r>
              <a:endParaRPr lang="en-US" sz="1400" dirty="0">
                <a:solidFill>
                  <a:srgbClr val="FF0000"/>
                </a:solidFill>
                <a:latin typeface="Lucida Handwriting"/>
                <a:cs typeface="Lucida Handwriting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296671" y="4079420"/>
            <a:ext cx="2826827" cy="2469762"/>
            <a:chOff x="3296671" y="4079420"/>
            <a:chExt cx="2826827" cy="246976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/>
            <a:srcRect l="42664" t="4057" r="12818" b="57049"/>
            <a:stretch/>
          </p:blipFill>
          <p:spPr>
            <a:xfrm>
              <a:off x="3296671" y="4079420"/>
              <a:ext cx="2826827" cy="24697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Alternate Process 24"/>
            <p:cNvSpPr/>
            <p:nvPr/>
          </p:nvSpPr>
          <p:spPr>
            <a:xfrm>
              <a:off x="3514079" y="4676688"/>
              <a:ext cx="2451775" cy="889494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ucida Handwriting"/>
                  <a:cs typeface="Lucida Handwriting"/>
                </a:rPr>
                <a:t>Slanted Edge SFR Estimation</a:t>
              </a:r>
            </a:p>
          </p:txBody>
        </p: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7753805" y="2207418"/>
            <a:ext cx="904298" cy="3180820"/>
            <a:chOff x="7704023" y="2069504"/>
            <a:chExt cx="1141323" cy="4014545"/>
          </a:xfrm>
        </p:grpSpPr>
        <p:sp>
          <p:nvSpPr>
            <p:cNvPr id="38" name="Arc 37"/>
            <p:cNvSpPr/>
            <p:nvPr/>
          </p:nvSpPr>
          <p:spPr>
            <a:xfrm>
              <a:off x="7704023" y="2069504"/>
              <a:ext cx="1141153" cy="4011555"/>
            </a:xfrm>
            <a:prstGeom prst="arc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 rot="10800000" flipH="1">
              <a:off x="7709641" y="2072494"/>
              <a:ext cx="1135705" cy="4011555"/>
            </a:xfrm>
            <a:prstGeom prst="arc">
              <a:avLst/>
            </a:prstGeom>
            <a:ln>
              <a:head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 flipV="1">
            <a:off x="1560279" y="2225645"/>
            <a:ext cx="4572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821021" y="2225645"/>
            <a:ext cx="4572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722743" y="2225645"/>
            <a:ext cx="4572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167264" y="2225645"/>
            <a:ext cx="4572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 flipV="1">
            <a:off x="6167265" y="5322805"/>
            <a:ext cx="4572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4837859" y="1031709"/>
            <a:ext cx="1686649" cy="1563767"/>
            <a:chOff x="4767305" y="1031709"/>
            <a:chExt cx="1686649" cy="1563767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>
              <a:off x="4767305" y="1031709"/>
              <a:ext cx="1686649" cy="5767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Color Filtering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+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Sampling </a:t>
              </a:r>
              <a:endParaRPr lang="en-US" sz="1400" dirty="0">
                <a:solidFill>
                  <a:srgbClr val="FF0000"/>
                </a:solidFill>
                <a:latin typeface="Lucida Handwriting"/>
                <a:cs typeface="Lucida Handwriting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34941" y="1975722"/>
              <a:ext cx="951377" cy="619754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6682428" y="891222"/>
            <a:ext cx="1371600" cy="2677886"/>
            <a:chOff x="6682428" y="891222"/>
            <a:chExt cx="1371600" cy="2677886"/>
          </a:xfrm>
          <a:scene3d>
            <a:camera prst="isometricOffAxis1Right"/>
            <a:lightRig rig="threePt" dir="t"/>
          </a:scene3d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428" y="891222"/>
              <a:ext cx="1371600" cy="26778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1" name="Title 1"/>
            <p:cNvSpPr txBox="1">
              <a:spLocks/>
            </p:cNvSpPr>
            <p:nvPr/>
          </p:nvSpPr>
          <p:spPr>
            <a:xfrm>
              <a:off x="6714587" y="942158"/>
              <a:ext cx="1307283" cy="5767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 smtClean="0">
                  <a:solidFill>
                    <a:schemeClr val="bg1"/>
                  </a:solidFill>
                  <a:latin typeface="Lucida Handwriting"/>
                  <a:cs typeface="Lucida Handwriting"/>
                </a:rPr>
                <a:t>CFA image of Slanted Edge</a:t>
              </a:r>
              <a:endParaRPr lang="en-US" sz="1400" dirty="0">
                <a:solidFill>
                  <a:schemeClr val="bg1"/>
                </a:solidFill>
                <a:latin typeface="Lucida Handwriting"/>
                <a:cs typeface="Lucida Handwriting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684264" y="3988383"/>
            <a:ext cx="1531867" cy="2677885"/>
            <a:chOff x="6543665" y="3988383"/>
            <a:chExt cx="1531867" cy="267788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798" y="3988383"/>
              <a:ext cx="1371600" cy="26778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isometricOffAxis1Right"/>
              <a:lightRig rig="threePt" dir="t"/>
            </a:scene3d>
          </p:spPr>
        </p:pic>
        <p:sp>
          <p:nvSpPr>
            <p:cNvPr id="52" name="Title 1"/>
            <p:cNvSpPr txBox="1">
              <a:spLocks/>
            </p:cNvSpPr>
            <p:nvPr/>
          </p:nvSpPr>
          <p:spPr>
            <a:xfrm>
              <a:off x="6543665" y="4068247"/>
              <a:ext cx="1531867" cy="724545"/>
            </a:xfrm>
            <a:prstGeom prst="rect">
              <a:avLst/>
            </a:prstGeom>
            <a:scene3d>
              <a:camera prst="isometricOffAxis1Right"/>
              <a:lightRig rig="threePt" dir="t"/>
            </a:scene3d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 err="1" smtClean="0">
                  <a:solidFill>
                    <a:schemeClr val="bg1"/>
                  </a:solidFill>
                  <a:latin typeface="Lucida Handwriting"/>
                  <a:cs typeface="Lucida Handwriting"/>
                </a:rPr>
                <a:t>Demosaiced</a:t>
              </a:r>
              <a:r>
                <a:rPr lang="en-US" sz="1400" dirty="0" smtClean="0">
                  <a:solidFill>
                    <a:schemeClr val="bg1"/>
                  </a:solidFill>
                  <a:latin typeface="Lucida Handwriting"/>
                  <a:cs typeface="Lucida Handwriting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Lucida Handwriting"/>
                  <a:cs typeface="Lucida Handwriting"/>
                </a:rPr>
                <a:t>i</a:t>
              </a:r>
              <a:r>
                <a:rPr lang="en-US" sz="1400" dirty="0" smtClean="0">
                  <a:solidFill>
                    <a:schemeClr val="bg1"/>
                  </a:solidFill>
                  <a:latin typeface="Lucida Handwriting"/>
                  <a:cs typeface="Lucida Handwriting"/>
                </a:rPr>
                <a:t>mage of Slanted 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  <a:latin typeface="Lucida Handwriting"/>
                  <a:cs typeface="Lucida Handwriting"/>
                </a:rPr>
                <a:t>Edge</a:t>
              </a:r>
              <a:endParaRPr lang="en-US" sz="1400" dirty="0">
                <a:solidFill>
                  <a:schemeClr val="bg1"/>
                </a:solidFill>
                <a:latin typeface="Lucida Handwriting"/>
                <a:cs typeface="Lucida Handwriting"/>
              </a:endParaRPr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 rot="10800000" flipV="1">
            <a:off x="2770979" y="5372689"/>
            <a:ext cx="4572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152217" y="3866381"/>
            <a:ext cx="2940055" cy="576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SFR estimates</a:t>
            </a:r>
            <a:endParaRPr lang="en-US" sz="1400" dirty="0">
              <a:solidFill>
                <a:srgbClr val="FF0000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29821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38714"/>
            <a:ext cx="7315200" cy="416372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8843" y="4990193"/>
            <a:ext cx="2254438" cy="687987"/>
            <a:chOff x="3222737" y="4985900"/>
            <a:chExt cx="2254438" cy="687987"/>
          </a:xfrm>
        </p:grpSpPr>
        <p:sp>
          <p:nvSpPr>
            <p:cNvPr id="9" name="Alternate Process 38"/>
            <p:cNvSpPr/>
            <p:nvPr/>
          </p:nvSpPr>
          <p:spPr>
            <a:xfrm>
              <a:off x="3222737" y="4985900"/>
              <a:ext cx="2254438" cy="687987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Lucida Handwriting"/>
                  <a:cs typeface="Lucida Handwriting"/>
                </a:rPr>
                <a:t>Sensor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5701" y="5104754"/>
              <a:ext cx="731520" cy="4765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8843" y="5701041"/>
                <a:ext cx="5440680" cy="1061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Pixel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pitch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6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0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𝜇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</m:oMath>
                </a14:m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Nyquist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frequency of sensor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2×0.00</m:t>
                        </m:r>
                        <m:r>
                          <a:rPr lang="en-US" sz="16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</m:den>
                    </m:f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83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33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𝑙𝑝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𝑚𝑚</m:t>
                        </m:r>
                      </m:den>
                    </m:f>
                  </m:oMath>
                </a14:m>
                <a:endParaRPr lang="en-US" sz="1600" dirty="0">
                  <a:ea typeface="Times New Roman"/>
                  <a:cs typeface="Times New Roman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FF00"/>
                    </a:solidFill>
                    <a:latin typeface="Times New Roman"/>
                    <a:cs typeface="Times New Roman"/>
                  </a:rPr>
                  <a:t>Green </a:t>
                </a:r>
                <a:r>
                  <a:rPr lang="en-US" sz="1600" i="1" dirty="0">
                    <a:solidFill>
                      <a:srgbClr val="00FF00"/>
                    </a:solidFill>
                    <a:latin typeface="Times New Roman"/>
                    <a:cs typeface="Times New Roman"/>
                  </a:rPr>
                  <a:t>channel </a:t>
                </a:r>
                <a:r>
                  <a:rPr lang="en-US" sz="1600" i="1" dirty="0" err="1">
                    <a:solidFill>
                      <a:srgbClr val="00FF00"/>
                    </a:solidFill>
                    <a:latin typeface="Times New Roman"/>
                    <a:cs typeface="Times New Roman"/>
                  </a:rPr>
                  <a:t>Nyquist</a:t>
                </a:r>
                <a:r>
                  <a:rPr lang="en-US" sz="1600" i="1" dirty="0">
                    <a:solidFill>
                      <a:srgbClr val="00F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i="1" dirty="0" smtClean="0">
                    <a:solidFill>
                      <a:srgbClr val="00FF00"/>
                    </a:solidFill>
                    <a:latin typeface="Times New Roman"/>
                    <a:cs typeface="Times New Roman"/>
                  </a:rPr>
                  <a:t>frequency</a:t>
                </a:r>
                <a:r>
                  <a:rPr lang="en-US" sz="1600" i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/>
                                <a:cs typeface="Times New Roman"/>
                              </a:rPr>
                              <m:t>2</m:t>
                            </m:r>
                          </m:e>
                        </m:rad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×0.00</m:t>
                        </m:r>
                        <m:r>
                          <a:rPr lang="en-US" sz="16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</m:den>
                    </m:f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58.93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𝑙𝑝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𝑚𝑚</m:t>
                        </m:r>
                      </m:den>
                    </m:f>
                  </m:oMath>
                </a14:m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43" y="5701041"/>
                <a:ext cx="5440680" cy="1061766"/>
              </a:xfrm>
              <a:prstGeom prst="rect">
                <a:avLst/>
              </a:prstGeom>
              <a:blipFill rotWithShape="1">
                <a:blip r:embed="rId5"/>
                <a:stretch>
                  <a:fillRect l="-336"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lternate Process 38"/>
          <p:cNvSpPr/>
          <p:nvPr/>
        </p:nvSpPr>
        <p:spPr>
          <a:xfrm>
            <a:off x="5709523" y="4990193"/>
            <a:ext cx="1941343" cy="68798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Optics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09523" y="5701041"/>
            <a:ext cx="34344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/# =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  <a:endParaRPr lang="en-US" sz="16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3986" y="5105586"/>
            <a:ext cx="457200" cy="4572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21848"/>
            <a:ext cx="91440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Lucida Handwriting"/>
                <a:cs typeface="Lucida Handwriting"/>
              </a:rPr>
              <a:t>Experimental Validation of proposed method</a:t>
            </a:r>
            <a:endParaRPr lang="en-US" sz="1600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97567" y="791949"/>
            <a:ext cx="54291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Why is there a disagreement between the plots?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i="1" dirty="0" err="1" smtClean="0">
                <a:latin typeface="Times New Roman"/>
                <a:cs typeface="Times New Roman"/>
              </a:rPr>
              <a:t>SFRmat</a:t>
            </a:r>
            <a:r>
              <a:rPr lang="en-US" sz="1600" i="1" dirty="0" smtClean="0">
                <a:latin typeface="Times New Roman"/>
                <a:cs typeface="Times New Roman"/>
              </a:rPr>
              <a:t>  does not </a:t>
            </a:r>
            <a:r>
              <a:rPr lang="en-US" sz="1600" i="1" dirty="0" err="1" smtClean="0">
                <a:latin typeface="Times New Roman"/>
                <a:cs typeface="Times New Roman"/>
              </a:rPr>
              <a:t>denoise</a:t>
            </a:r>
            <a:r>
              <a:rPr lang="en-US" sz="1600" i="1" dirty="0" smtClean="0">
                <a:latin typeface="Times New Roman"/>
                <a:cs typeface="Times New Roman"/>
              </a:rPr>
              <a:t> the ESF/LSF. This contributes to the noise in the estimated SFR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i="1" dirty="0" smtClean="0">
                <a:latin typeface="Times New Roman"/>
                <a:cs typeface="Times New Roman"/>
              </a:rPr>
              <a:t>In </a:t>
            </a:r>
            <a:r>
              <a:rPr lang="en-US" sz="1600" i="1" dirty="0" err="1" smtClean="0">
                <a:latin typeface="Times New Roman"/>
                <a:cs typeface="Times New Roman"/>
              </a:rPr>
              <a:t>SFRmat</a:t>
            </a:r>
            <a:r>
              <a:rPr lang="en-US" sz="1600" i="1" dirty="0" smtClean="0">
                <a:latin typeface="Times New Roman"/>
                <a:cs typeface="Times New Roman"/>
              </a:rPr>
              <a:t>, the noisy LSF is subject to windowing prior to computing the SFR by applying a DFT. </a:t>
            </a:r>
            <a:endParaRPr lang="en-US" sz="16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61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38714"/>
            <a:ext cx="7315200" cy="416372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8843" y="4990193"/>
            <a:ext cx="2254438" cy="687987"/>
            <a:chOff x="3222737" y="4985900"/>
            <a:chExt cx="2254438" cy="687987"/>
          </a:xfrm>
        </p:grpSpPr>
        <p:sp>
          <p:nvSpPr>
            <p:cNvPr id="9" name="Alternate Process 38"/>
            <p:cNvSpPr/>
            <p:nvPr/>
          </p:nvSpPr>
          <p:spPr>
            <a:xfrm>
              <a:off x="3222737" y="4985900"/>
              <a:ext cx="2254438" cy="687987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Lucida Handwriting"/>
                  <a:cs typeface="Lucida Handwriting"/>
                </a:rPr>
                <a:t>Sensor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5701" y="5104754"/>
              <a:ext cx="731520" cy="4765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8843" y="5701041"/>
                <a:ext cx="5124960" cy="1048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Pixel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pitch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6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0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𝜇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</m:oMath>
                </a14:m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Nyquist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frequency of sensor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2×0.00</m:t>
                        </m:r>
                        <m:r>
                          <a:rPr lang="en-US" sz="16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</m:den>
                    </m:f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83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33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𝑙𝑝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𝑚𝑚</m:t>
                        </m:r>
                      </m:den>
                    </m:f>
                  </m:oMath>
                </a14:m>
                <a:endParaRPr lang="en-US" sz="1600" dirty="0">
                  <a:ea typeface="Times New Roman"/>
                  <a:cs typeface="Times New Roman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Blue </a:t>
                </a:r>
                <a:r>
                  <a:rPr lang="en-US" sz="1600" i="1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channel </a:t>
                </a:r>
                <a:r>
                  <a:rPr lang="en-US" sz="1600" i="1" dirty="0" err="1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Nyquist</a:t>
                </a:r>
                <a:r>
                  <a:rPr lang="en-US" sz="1600" i="1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i="1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frequency</a:t>
                </a:r>
                <a:r>
                  <a:rPr lang="en-US" sz="1600" i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4×0.00</m:t>
                        </m:r>
                        <m:r>
                          <a:rPr lang="en-US" sz="16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</m:den>
                    </m:f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41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67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𝑙𝑝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𝑚𝑚</m:t>
                        </m:r>
                      </m:den>
                    </m:f>
                  </m:oMath>
                </a14:m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43" y="5701041"/>
                <a:ext cx="5124960" cy="1048236"/>
              </a:xfrm>
              <a:prstGeom prst="rect">
                <a:avLst/>
              </a:prstGeom>
              <a:blipFill rotWithShape="1">
                <a:blip r:embed="rId5"/>
                <a:stretch>
                  <a:fillRect l="-357" t="-1744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lternate Process 38"/>
          <p:cNvSpPr/>
          <p:nvPr/>
        </p:nvSpPr>
        <p:spPr>
          <a:xfrm>
            <a:off x="5709523" y="4990193"/>
            <a:ext cx="1941343" cy="68798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Optics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09523" y="5701041"/>
            <a:ext cx="34344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F/# =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  <a:endParaRPr lang="en-US" sz="16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3986" y="5105586"/>
            <a:ext cx="457200" cy="4572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21848"/>
            <a:ext cx="91440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Lucida Handwriting"/>
                <a:cs typeface="Lucida Handwriting"/>
              </a:rPr>
              <a:t>Experimental Validation of proposed method</a:t>
            </a:r>
            <a:endParaRPr lang="en-US" sz="1600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7567" y="791949"/>
            <a:ext cx="54291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Why is there a disagreement between the plots?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i="1" dirty="0" err="1" smtClean="0">
                <a:latin typeface="Times New Roman"/>
                <a:cs typeface="Times New Roman"/>
              </a:rPr>
              <a:t>SFRmat</a:t>
            </a:r>
            <a:r>
              <a:rPr lang="en-US" sz="1600" i="1" dirty="0" smtClean="0">
                <a:latin typeface="Times New Roman"/>
                <a:cs typeface="Times New Roman"/>
              </a:rPr>
              <a:t>  does not </a:t>
            </a:r>
            <a:r>
              <a:rPr lang="en-US" sz="1600" i="1" dirty="0" err="1" smtClean="0">
                <a:latin typeface="Times New Roman"/>
                <a:cs typeface="Times New Roman"/>
              </a:rPr>
              <a:t>denoise</a:t>
            </a:r>
            <a:r>
              <a:rPr lang="en-US" sz="1600" i="1" dirty="0" smtClean="0">
                <a:latin typeface="Times New Roman"/>
                <a:cs typeface="Times New Roman"/>
              </a:rPr>
              <a:t> the ESF/LSF. This contributes to the noise in the estimated SFR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i="1" dirty="0" smtClean="0">
                <a:latin typeface="Times New Roman"/>
                <a:cs typeface="Times New Roman"/>
              </a:rPr>
              <a:t>In </a:t>
            </a:r>
            <a:r>
              <a:rPr lang="en-US" sz="1600" i="1" dirty="0" err="1" smtClean="0">
                <a:latin typeface="Times New Roman"/>
                <a:cs typeface="Times New Roman"/>
              </a:rPr>
              <a:t>SFRmat</a:t>
            </a:r>
            <a:r>
              <a:rPr lang="en-US" sz="1600" i="1" dirty="0" smtClean="0">
                <a:latin typeface="Times New Roman"/>
                <a:cs typeface="Times New Roman"/>
              </a:rPr>
              <a:t>, the noisy LSF is subject to windowing prior to computing the SFR by applying a DFT. </a:t>
            </a:r>
            <a:endParaRPr lang="en-US" sz="16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15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1848"/>
            <a:ext cx="91440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Lucida Handwriting"/>
                <a:cs typeface="Lucida Handwriting"/>
              </a:rPr>
              <a:t>Example of SFR </a:t>
            </a:r>
            <a:r>
              <a:rPr lang="en-US" sz="2400" dirty="0">
                <a:latin typeface="Lucida Handwriting"/>
                <a:cs typeface="Lucida Handwriting"/>
              </a:rPr>
              <a:t>e</a:t>
            </a:r>
            <a:r>
              <a:rPr lang="en-US" sz="2400" dirty="0" smtClean="0">
                <a:latin typeface="Lucida Handwriting"/>
                <a:cs typeface="Lucida Handwriting"/>
              </a:rPr>
              <a:t>stimation using ISO12233</a:t>
            </a:r>
          </a:p>
          <a:p>
            <a:r>
              <a:rPr lang="en-US" sz="2400" dirty="0" smtClean="0">
                <a:latin typeface="Lucida Handwriting"/>
                <a:cs typeface="Lucida Handwriting"/>
              </a:rPr>
              <a:t>zoomed-in view of region-of-interest (ROI)</a:t>
            </a:r>
            <a:endParaRPr lang="en-US" sz="1600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97" y="5725655"/>
            <a:ext cx="2686050" cy="9715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79" y="1204546"/>
            <a:ext cx="2686050" cy="9715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85" y="1204546"/>
            <a:ext cx="2686050" cy="9715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4" y="5725655"/>
            <a:ext cx="2686050" cy="971550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264474" y="815356"/>
            <a:ext cx="2686050" cy="38919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Lucida Handwriting"/>
                <a:cs typeface="Lucida Handwriting"/>
              </a:rPr>
              <a:t>Color Filter Array image</a:t>
            </a:r>
            <a:endParaRPr lang="en-US" sz="1400" dirty="0">
              <a:solidFill>
                <a:srgbClr val="0000FF"/>
              </a:solidFill>
              <a:latin typeface="Lucida Handwriting"/>
              <a:cs typeface="Lucida Handwriting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3223879" y="815356"/>
            <a:ext cx="2686050" cy="38919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Lucida Handwriting"/>
                <a:cs typeface="Lucida Handwriting"/>
              </a:rPr>
              <a:t>VNG</a:t>
            </a:r>
            <a:endParaRPr lang="en-US" sz="1400" dirty="0">
              <a:solidFill>
                <a:srgbClr val="0000FF"/>
              </a:solidFill>
              <a:latin typeface="Lucida Handwriting"/>
              <a:cs typeface="Lucida Handwriting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183285" y="815356"/>
            <a:ext cx="2686050" cy="38919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Lucida Handwriting"/>
                <a:cs typeface="Lucida Handwriting"/>
              </a:rPr>
              <a:t>PPG</a:t>
            </a:r>
            <a:endParaRPr lang="en-US" sz="1400" dirty="0">
              <a:solidFill>
                <a:srgbClr val="0000FF"/>
              </a:solidFill>
              <a:latin typeface="Lucida Handwriting"/>
              <a:cs typeface="Lucida Handwriting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4474" y="2317034"/>
            <a:ext cx="8604861" cy="1373508"/>
            <a:chOff x="264474" y="2171894"/>
            <a:chExt cx="8604861" cy="137350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74" y="2573852"/>
              <a:ext cx="2686050" cy="97155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879" y="2573852"/>
              <a:ext cx="2686050" cy="97155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285" y="2573852"/>
              <a:ext cx="2686050" cy="971550"/>
            </a:xfrm>
            <a:prstGeom prst="rect">
              <a:avLst/>
            </a:prstGeom>
          </p:spPr>
        </p:pic>
        <p:sp>
          <p:nvSpPr>
            <p:cNvPr id="37" name="Title 1"/>
            <p:cNvSpPr txBox="1">
              <a:spLocks/>
            </p:cNvSpPr>
            <p:nvPr/>
          </p:nvSpPr>
          <p:spPr>
            <a:xfrm>
              <a:off x="264474" y="2184662"/>
              <a:ext cx="2686050" cy="38919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 smtClean="0">
                  <a:latin typeface="Lucida Handwriting"/>
                  <a:cs typeface="Lucida Handwriting"/>
                </a:rPr>
                <a:t>AHD</a:t>
              </a:r>
              <a:endParaRPr lang="en-US" sz="1400" dirty="0">
                <a:solidFill>
                  <a:srgbClr val="0000FF"/>
                </a:solidFill>
                <a:latin typeface="Lucida Handwriting"/>
                <a:cs typeface="Lucida Handwriting"/>
              </a:endParaRPr>
            </a:p>
          </p:txBody>
        </p:sp>
        <p:sp>
          <p:nvSpPr>
            <p:cNvPr id="38" name="Title 1"/>
            <p:cNvSpPr txBox="1">
              <a:spLocks/>
            </p:cNvSpPr>
            <p:nvPr/>
          </p:nvSpPr>
          <p:spPr>
            <a:xfrm>
              <a:off x="3223879" y="2171894"/>
              <a:ext cx="2686050" cy="38919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 smtClean="0">
                  <a:latin typeface="Lucida Handwriting"/>
                  <a:cs typeface="Lucida Handwriting"/>
                </a:rPr>
                <a:t>DCB</a:t>
              </a:r>
              <a:endParaRPr lang="en-US" sz="1400" dirty="0">
                <a:solidFill>
                  <a:srgbClr val="0000FF"/>
                </a:solidFill>
                <a:latin typeface="Lucida Handwriting"/>
                <a:cs typeface="Lucida Handwriting"/>
              </a:endParaRPr>
            </a:p>
          </p:txBody>
        </p:sp>
        <p:sp>
          <p:nvSpPr>
            <p:cNvPr id="39" name="Title 1"/>
            <p:cNvSpPr txBox="1">
              <a:spLocks/>
            </p:cNvSpPr>
            <p:nvPr/>
          </p:nvSpPr>
          <p:spPr>
            <a:xfrm>
              <a:off x="6183285" y="2184662"/>
              <a:ext cx="2686050" cy="38919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 smtClean="0">
                  <a:latin typeface="Lucida Handwriting"/>
                  <a:cs typeface="Lucida Handwriting"/>
                </a:rPr>
                <a:t>Modified AHD</a:t>
              </a:r>
              <a:endParaRPr lang="en-US" sz="1400" dirty="0">
                <a:solidFill>
                  <a:srgbClr val="0000FF"/>
                </a:solidFill>
                <a:latin typeface="Lucida Handwriting"/>
                <a:cs typeface="Lucida Handwriting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4" y="4213972"/>
            <a:ext cx="2686050" cy="9715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79" y="4213972"/>
            <a:ext cx="2686050" cy="9715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85" y="4213972"/>
            <a:ext cx="2686050" cy="971550"/>
          </a:xfrm>
          <a:prstGeom prst="rect">
            <a:avLst/>
          </a:prstGeom>
        </p:spPr>
      </p:pic>
      <p:sp>
        <p:nvSpPr>
          <p:cNvPr id="40" name="Title 1"/>
          <p:cNvSpPr txBox="1">
            <a:spLocks/>
          </p:cNvSpPr>
          <p:nvPr/>
        </p:nvSpPr>
        <p:spPr>
          <a:xfrm>
            <a:off x="260192" y="3838976"/>
            <a:ext cx="2686050" cy="38919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Lucida Handwriting"/>
                <a:cs typeface="Lucida Handwriting"/>
              </a:rPr>
              <a:t>AFD 5 Pass</a:t>
            </a:r>
            <a:endParaRPr lang="en-US" sz="1400" dirty="0">
              <a:solidFill>
                <a:srgbClr val="0000FF"/>
              </a:solidFill>
              <a:latin typeface="Lucida Handwriting"/>
              <a:cs typeface="Lucida Handwriting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219597" y="3826208"/>
            <a:ext cx="2686050" cy="38919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Lucida Handwriting"/>
                <a:cs typeface="Lucida Handwriting"/>
              </a:rPr>
              <a:t>VCD</a:t>
            </a:r>
            <a:endParaRPr lang="en-US" sz="1400" dirty="0">
              <a:solidFill>
                <a:srgbClr val="0000FF"/>
              </a:solidFill>
              <a:latin typeface="Lucida Handwriting"/>
              <a:cs typeface="Lucida Handwriting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6179003" y="3838976"/>
            <a:ext cx="2686050" cy="38919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Lucida Handwriting"/>
                <a:cs typeface="Lucida Handwriting"/>
              </a:rPr>
              <a:t>VCD + AHD</a:t>
            </a:r>
            <a:endParaRPr lang="en-US" sz="1400" dirty="0">
              <a:solidFill>
                <a:srgbClr val="0000FF"/>
              </a:solidFill>
              <a:latin typeface="Lucida Handwriting"/>
              <a:cs typeface="Lucida Handwriting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260192" y="5336465"/>
            <a:ext cx="2686050" cy="38919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Lucida Handwriting"/>
                <a:cs typeface="Lucida Handwriting"/>
              </a:rPr>
              <a:t>LMMSE</a:t>
            </a:r>
            <a:endParaRPr lang="en-US" sz="1400" dirty="0">
              <a:solidFill>
                <a:srgbClr val="0000FF"/>
              </a:solidFill>
              <a:latin typeface="Lucida Handwriting"/>
              <a:cs typeface="Lucida Handwriting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988502" y="5273712"/>
            <a:ext cx="31554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ROI 60 rows x 180 columns</a:t>
            </a:r>
            <a:endParaRPr lang="en-US" sz="800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21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Images </a:t>
            </a:r>
            <a:r>
              <a:rPr lang="en-US" sz="21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demosaiced</a:t>
            </a:r>
            <a:r>
              <a:rPr lang="en-US" sz="21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using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4" y="1204546"/>
            <a:ext cx="2686050" cy="971550"/>
          </a:xfrm>
          <a:prstGeom prst="rect">
            <a:avLst/>
          </a:prstGeom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3219597" y="5336465"/>
            <a:ext cx="2686050" cy="38919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Lucida Handwriting"/>
                <a:cs typeface="Lucida Handwriting"/>
              </a:rPr>
              <a:t>Linear Interpolation</a:t>
            </a:r>
            <a:endParaRPr lang="en-US" sz="1400" dirty="0">
              <a:solidFill>
                <a:srgbClr val="0000FF"/>
              </a:solidFill>
              <a:latin typeface="Lucida Handwriting"/>
              <a:cs typeface="Lucida Handwriting"/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4" b="32756"/>
          <a:stretch/>
        </p:blipFill>
        <p:spPr bwMode="auto">
          <a:xfrm>
            <a:off x="6761728" y="6040236"/>
            <a:ext cx="1520599" cy="60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3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27043" y="21848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Lucida Handwriting"/>
                <a:cs typeface="Lucida Handwriting"/>
              </a:rPr>
              <a:t>Example of SFR estimation using ISO12233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Lucida Handwriting"/>
                <a:cs typeface="Times New Roman"/>
              </a:rPr>
              <a:t>Red channel SFR </a:t>
            </a:r>
            <a:endParaRPr lang="en-US" sz="1600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815356"/>
            <a:ext cx="5029200" cy="52100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18574" y="4615319"/>
            <a:ext cx="3801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18mm</a:t>
            </a:r>
          </a:p>
          <a:p>
            <a:pPr marL="171450" indent="-171450">
              <a:buFont typeface="Arial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F/# = 5.6</a:t>
            </a:r>
          </a:p>
          <a:p>
            <a:pPr marL="171450" indent="-171450">
              <a:buFont typeface="Arial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ISO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7"/>
          <a:stretch/>
        </p:blipFill>
        <p:spPr bwMode="auto">
          <a:xfrm>
            <a:off x="5259943" y="795999"/>
            <a:ext cx="1828800" cy="132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45570" y="2181103"/>
                <a:ext cx="3774042" cy="1540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Canon EOS 600D</a:t>
                </a:r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18-55 mm, </a:t>
                </a:r>
                <a:r>
                  <a:rPr lang="en-US" sz="1600" i="1" dirty="0">
                    <a:latin typeface="Times New Roman"/>
                    <a:cs typeface="Times New Roman"/>
                  </a:rPr>
                  <a:t>F3.5-5.6 </a:t>
                </a:r>
                <a:r>
                  <a:rPr lang="en-US" sz="1600" i="1" dirty="0" smtClean="0">
                    <a:latin typeface="Times New Roman"/>
                    <a:cs typeface="Times New Roman"/>
                  </a:rPr>
                  <a:t>IS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kit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lens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Pixel pitch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=4.17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𝜇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</m:oMath>
                </a14:m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Nyquist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frequency of sensor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119.9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𝑙𝑝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𝑚𝑚</m:t>
                        </m:r>
                      </m:den>
                    </m:f>
                  </m:oMath>
                </a14:m>
                <a:endParaRPr lang="en-US" sz="1600" dirty="0" smtClean="0">
                  <a:ea typeface="Times New Roman"/>
                  <a:cs typeface="Times New Roman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Red channel </a:t>
                </a:r>
                <a:r>
                  <a:rPr lang="en-US" sz="1600" i="1" dirty="0" err="1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Nyquist</a:t>
                </a:r>
                <a:r>
                  <a:rPr lang="en-US" sz="1600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=59.95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𝑙𝑝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𝑚𝑚</m:t>
                        </m:r>
                      </m:den>
                    </m:f>
                  </m:oMath>
                </a14:m>
                <a:endParaRPr lang="en-US" sz="1600" i="1" dirty="0">
                  <a:latin typeface="Times New Roman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570" y="2181103"/>
                <a:ext cx="3774042" cy="1540165"/>
              </a:xfrm>
              <a:prstGeom prst="rect">
                <a:avLst/>
              </a:prstGeom>
              <a:blipFill rotWithShape="1">
                <a:blip r:embed="rId5"/>
                <a:stretch>
                  <a:fillRect l="-484" t="-1190" b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218574" y="3904471"/>
            <a:ext cx="3801038" cy="687987"/>
            <a:chOff x="5218574" y="3777471"/>
            <a:chExt cx="3801038" cy="687987"/>
          </a:xfrm>
        </p:grpSpPr>
        <p:sp>
          <p:nvSpPr>
            <p:cNvPr id="9" name="Alternate Process 38"/>
            <p:cNvSpPr/>
            <p:nvPr/>
          </p:nvSpPr>
          <p:spPr>
            <a:xfrm>
              <a:off x="5218574" y="3777471"/>
              <a:ext cx="3801038" cy="687987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Lucida Handwriting"/>
                  <a:cs typeface="Lucida Handwriting"/>
                </a:rPr>
                <a:t>Parameters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74326" y="3896325"/>
              <a:ext cx="731520" cy="47653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77583" y="3905927"/>
              <a:ext cx="457200" cy="45720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00379" y="6231374"/>
            <a:ext cx="8724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SFR was estimated using tool recommended by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hlinkClick r:id="rId8"/>
              </a:rPr>
              <a:t>International Imaging Industry Association</a:t>
            </a:r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vailabe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for download @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  <a:hlinkClick r:id="rId9"/>
              </a:rPr>
              <a:t>losburns.com/imaging/software/SFRedge/index.htm</a:t>
            </a:r>
            <a:endParaRPr lang="en-US" sz="1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62267" y="1041361"/>
            <a:ext cx="374904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Demosaicing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affects the SFR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12" y="1113125"/>
            <a:ext cx="1828800" cy="85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2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27043" y="21848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Lucida Handwriting"/>
                <a:cs typeface="Lucida Handwriting"/>
              </a:rPr>
              <a:t>Example of SFR estimation using ISO12233</a:t>
            </a:r>
          </a:p>
          <a:p>
            <a:r>
              <a:rPr lang="en-US" sz="2400" dirty="0" smtClean="0">
                <a:solidFill>
                  <a:srgbClr val="00FF00"/>
                </a:solidFill>
                <a:latin typeface="Lucida Handwriting"/>
                <a:cs typeface="Times New Roman"/>
              </a:rPr>
              <a:t>Green channel SFR </a:t>
            </a:r>
            <a:endParaRPr lang="en-US" sz="1600" i="1" dirty="0" smtClean="0"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13816"/>
            <a:ext cx="5029200" cy="52100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18574" y="4615319"/>
            <a:ext cx="3801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18mm</a:t>
            </a:r>
          </a:p>
          <a:p>
            <a:pPr marL="171450" indent="-171450">
              <a:buFont typeface="Arial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F/# = 5.6</a:t>
            </a:r>
          </a:p>
          <a:p>
            <a:pPr marL="171450" indent="-171450">
              <a:buFont typeface="Arial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ISO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100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7"/>
          <a:stretch/>
        </p:blipFill>
        <p:spPr bwMode="auto">
          <a:xfrm>
            <a:off x="5259943" y="795999"/>
            <a:ext cx="1828800" cy="132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45570" y="2181103"/>
                <a:ext cx="3774042" cy="1540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Canon EOS 600D</a:t>
                </a:r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18-55 mm, </a:t>
                </a:r>
                <a:r>
                  <a:rPr lang="en-US" sz="1600" i="1" dirty="0">
                    <a:latin typeface="Times New Roman"/>
                    <a:cs typeface="Times New Roman"/>
                  </a:rPr>
                  <a:t>F3.5-5.6 </a:t>
                </a:r>
                <a:r>
                  <a:rPr lang="en-US" sz="1600" i="1" dirty="0" smtClean="0">
                    <a:latin typeface="Times New Roman"/>
                    <a:cs typeface="Times New Roman"/>
                  </a:rPr>
                  <a:t>IS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kit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lens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Pixel pitch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=4.17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𝜇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</m:oMath>
                </a14:m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Nyquist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frequency of sensor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119.9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𝑙𝑝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𝑚𝑚</m:t>
                        </m:r>
                      </m:den>
                    </m:f>
                  </m:oMath>
                </a14:m>
                <a:endParaRPr lang="en-US" sz="1600" dirty="0" smtClean="0">
                  <a:ea typeface="Times New Roman"/>
                  <a:cs typeface="Times New Roman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FF00"/>
                    </a:solidFill>
                    <a:latin typeface="Times New Roman"/>
                    <a:cs typeface="Times New Roman"/>
                  </a:rPr>
                  <a:t>Green channel </a:t>
                </a:r>
                <a:r>
                  <a:rPr lang="en-US" sz="1600" i="1" dirty="0" err="1">
                    <a:solidFill>
                      <a:srgbClr val="00FF00"/>
                    </a:solidFill>
                    <a:latin typeface="Times New Roman"/>
                    <a:cs typeface="Times New Roman"/>
                  </a:rPr>
                  <a:t>Nyquist</a:t>
                </a:r>
                <a:r>
                  <a:rPr lang="en-US" sz="1600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84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79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𝑙𝑝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𝑚𝑚</m:t>
                        </m:r>
                      </m:den>
                    </m:f>
                  </m:oMath>
                </a14:m>
                <a:endParaRPr lang="en-US" sz="1600" i="1" dirty="0">
                  <a:latin typeface="Times New Roman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570" y="2181103"/>
                <a:ext cx="3774042" cy="1540165"/>
              </a:xfrm>
              <a:prstGeom prst="rect">
                <a:avLst/>
              </a:prstGeom>
              <a:blipFill rotWithShape="1">
                <a:blip r:embed="rId5"/>
                <a:stretch>
                  <a:fillRect l="-484" t="-1190" b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12" y="1113125"/>
            <a:ext cx="1828800" cy="85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218574" y="3904471"/>
            <a:ext cx="3801038" cy="687987"/>
            <a:chOff x="5218574" y="3777471"/>
            <a:chExt cx="3801038" cy="687987"/>
          </a:xfrm>
        </p:grpSpPr>
        <p:sp>
          <p:nvSpPr>
            <p:cNvPr id="10" name="Alternate Process 38"/>
            <p:cNvSpPr/>
            <p:nvPr/>
          </p:nvSpPr>
          <p:spPr>
            <a:xfrm>
              <a:off x="5218574" y="3777471"/>
              <a:ext cx="3801038" cy="687987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Lucida Handwriting"/>
                  <a:cs typeface="Lucida Handwriting"/>
                </a:rPr>
                <a:t>Parameters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4326" y="3896325"/>
              <a:ext cx="731520" cy="47653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7583" y="3905927"/>
              <a:ext cx="457200" cy="45720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200379" y="6231374"/>
            <a:ext cx="8724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SFR was estimated using tool recommended by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hlinkClick r:id="rId9"/>
              </a:rPr>
              <a:t>International Imaging Industry Association</a:t>
            </a:r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vailabe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for download @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  <a:hlinkClick r:id="rId10"/>
              </a:rPr>
              <a:t>://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  <a:hlinkClick r:id="rId10"/>
              </a:rPr>
              <a:t>losburns.com/imaging/software/SFRedge/index.htm</a:t>
            </a:r>
            <a:endParaRPr lang="en-US" sz="1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2267" y="1041361"/>
            <a:ext cx="374904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Demosaicing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affects the SFR</a:t>
            </a:r>
          </a:p>
        </p:txBody>
      </p:sp>
    </p:spTree>
    <p:extLst>
      <p:ext uri="{BB962C8B-B14F-4D97-AF65-F5344CB8AC3E}">
        <p14:creationId xmlns:p14="http://schemas.microsoft.com/office/powerpoint/2010/main" val="37175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27043" y="21848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Lucida Handwriting"/>
                <a:cs typeface="Lucida Handwriting"/>
              </a:rPr>
              <a:t>Example of SFR estimation using ISO12233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Lucida Handwriting"/>
                <a:cs typeface="Times New Roman"/>
              </a:rPr>
              <a:t>Blue channel SFR </a:t>
            </a:r>
            <a:endParaRPr lang="en-US" sz="1600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13816"/>
            <a:ext cx="5029200" cy="52100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18574" y="4615319"/>
            <a:ext cx="3801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18mm</a:t>
            </a:r>
          </a:p>
          <a:p>
            <a:pPr marL="171450" indent="-171450">
              <a:buFont typeface="Arial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F/# = 5.6</a:t>
            </a:r>
          </a:p>
          <a:p>
            <a:pPr marL="171450" indent="-171450">
              <a:buFont typeface="Arial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ISO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100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7"/>
          <a:stretch/>
        </p:blipFill>
        <p:spPr bwMode="auto">
          <a:xfrm>
            <a:off x="5259943" y="795999"/>
            <a:ext cx="1828800" cy="132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45570" y="2181103"/>
                <a:ext cx="3774042" cy="1540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Canon EOS 600D</a:t>
                </a:r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18-55 mm, </a:t>
                </a:r>
                <a:r>
                  <a:rPr lang="en-US" sz="1600" i="1" dirty="0">
                    <a:latin typeface="Times New Roman"/>
                    <a:cs typeface="Times New Roman"/>
                  </a:rPr>
                  <a:t>F3.5-5.6 </a:t>
                </a:r>
                <a:r>
                  <a:rPr lang="en-US" sz="1600" i="1" dirty="0" smtClean="0">
                    <a:latin typeface="Times New Roman"/>
                    <a:cs typeface="Times New Roman"/>
                  </a:rPr>
                  <a:t>IS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kit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lens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Pixel pitch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=4.17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𝜇</m:t>
                    </m:r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</m:oMath>
                </a14:m>
                <a:endPara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Nyquist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frequency of sensor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Times New Roman"/>
                        <a:cs typeface="Times New Roman"/>
                      </a:rPr>
                      <m:t>119.9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𝑙𝑝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𝑚𝑚</m:t>
                        </m:r>
                      </m:den>
                    </m:f>
                  </m:oMath>
                </a14:m>
                <a:endParaRPr lang="en-US" sz="1600" dirty="0" smtClean="0">
                  <a:ea typeface="Times New Roman"/>
                  <a:cs typeface="Times New Roman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en-US" sz="1600" i="1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Blue </a:t>
                </a:r>
                <a:r>
                  <a:rPr lang="en-US" sz="1600" i="1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channel </a:t>
                </a:r>
                <a:r>
                  <a:rPr lang="en-US" sz="1600" i="1" dirty="0" err="1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Nyquist</a:t>
                </a:r>
                <a:r>
                  <a:rPr lang="en-US" sz="1600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Times New Roman"/>
                        <a:cs typeface="Times New Roman"/>
                      </a:rPr>
                      <m:t>=59.95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𝑙𝑝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Times New Roman"/>
                            <a:cs typeface="Times New Roman"/>
                          </a:rPr>
                          <m:t>𝑚𝑚</m:t>
                        </m:r>
                      </m:den>
                    </m:f>
                  </m:oMath>
                </a14:m>
                <a:endParaRPr lang="en-US" sz="1600" i="1" dirty="0">
                  <a:latin typeface="Times New Roman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570" y="2181103"/>
                <a:ext cx="3774042" cy="1540165"/>
              </a:xfrm>
              <a:prstGeom prst="rect">
                <a:avLst/>
              </a:prstGeom>
              <a:blipFill rotWithShape="1">
                <a:blip r:embed="rId5"/>
                <a:stretch>
                  <a:fillRect l="-484" t="-1190" b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12" y="1113125"/>
            <a:ext cx="1828800" cy="85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218574" y="3904471"/>
            <a:ext cx="3801038" cy="687987"/>
            <a:chOff x="5218574" y="3777471"/>
            <a:chExt cx="3801038" cy="687987"/>
          </a:xfrm>
        </p:grpSpPr>
        <p:sp>
          <p:nvSpPr>
            <p:cNvPr id="10" name="Alternate Process 38"/>
            <p:cNvSpPr/>
            <p:nvPr/>
          </p:nvSpPr>
          <p:spPr>
            <a:xfrm>
              <a:off x="5218574" y="3777471"/>
              <a:ext cx="3801038" cy="687987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Lucida Handwriting"/>
                  <a:cs typeface="Lucida Handwriting"/>
                </a:rPr>
                <a:t>Parameters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4326" y="3896325"/>
              <a:ext cx="731520" cy="47653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7583" y="3905927"/>
              <a:ext cx="457200" cy="45720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200379" y="6231374"/>
            <a:ext cx="8724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SFR was estimated using tool recommended by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hlinkClick r:id="rId9"/>
              </a:rPr>
              <a:t>International Imaging Industry Association</a:t>
            </a:r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vailabe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for download @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  <a:hlinkClick r:id="rId10"/>
              </a:rPr>
              <a:t>://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  <a:hlinkClick r:id="rId10"/>
              </a:rPr>
              <a:t>losburns.com/imaging/software/SFRedge/index.htm</a:t>
            </a:r>
            <a:endParaRPr lang="en-US" sz="1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2267" y="1041361"/>
            <a:ext cx="374904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Demosaicing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affects the SFR</a:t>
            </a:r>
          </a:p>
        </p:txBody>
      </p:sp>
    </p:spTree>
    <p:extLst>
      <p:ext uri="{BB962C8B-B14F-4D97-AF65-F5344CB8AC3E}">
        <p14:creationId xmlns:p14="http://schemas.microsoft.com/office/powerpoint/2010/main" val="37175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>
          <a:xfrm>
            <a:off x="731245" y="3032246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Problem </a:t>
            </a:r>
          </a:p>
          <a:p>
            <a:endParaRPr lang="en-US" sz="2400" dirty="0">
              <a:latin typeface="Lucida Handwriting"/>
              <a:cs typeface="Lucida Handwriting"/>
            </a:endParaRPr>
          </a:p>
          <a:p>
            <a:endParaRPr lang="en-US" sz="2400" dirty="0" smtClean="0">
              <a:latin typeface="Lucida Handwriting"/>
              <a:cs typeface="Lucida Handwriting"/>
            </a:endParaRPr>
          </a:p>
          <a:p>
            <a:endParaRPr lang="en-US" sz="2400" dirty="0" smtClean="0">
              <a:latin typeface="Lucida Handwriting"/>
              <a:cs typeface="Lucida Handwriting"/>
            </a:endParaRPr>
          </a:p>
          <a:p>
            <a:r>
              <a:rPr lang="en-US" sz="2400" u="sng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Proposed Solution</a:t>
            </a:r>
            <a:endParaRPr lang="en-US" sz="2400" u="sng" dirty="0">
              <a:solidFill>
                <a:srgbClr val="FF0000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4296" y="2999861"/>
            <a:ext cx="761540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Demosaicing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affects the SFR &amp; assessment of image quality </a:t>
            </a:r>
          </a:p>
        </p:txBody>
      </p:sp>
      <p:sp>
        <p:nvSpPr>
          <p:cNvPr id="4" name="Rectangle 3"/>
          <p:cNvSpPr/>
          <p:nvPr/>
        </p:nvSpPr>
        <p:spPr>
          <a:xfrm>
            <a:off x="888236" y="4441611"/>
            <a:ext cx="745841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Estimate SFR directly from the color filter array samples</a:t>
            </a:r>
          </a:p>
        </p:txBody>
      </p:sp>
    </p:spTree>
    <p:extLst>
      <p:ext uri="{BB962C8B-B14F-4D97-AF65-F5344CB8AC3E}">
        <p14:creationId xmlns:p14="http://schemas.microsoft.com/office/powerpoint/2010/main" val="21586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27043" y="21848"/>
            <a:ext cx="7772400" cy="79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Lucida Handwriting"/>
                <a:cs typeface="Lucida Handwriting"/>
              </a:rPr>
              <a:t>SFR Estimation – Proposed Workflow</a:t>
            </a:r>
            <a:endParaRPr lang="en-US" sz="1600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52218" y="891843"/>
            <a:ext cx="1371600" cy="2676644"/>
            <a:chOff x="152218" y="891843"/>
            <a:chExt cx="1371600" cy="2676644"/>
          </a:xfrm>
          <a:scene3d>
            <a:camera prst="isometricOffAxis1Right"/>
            <a:lightRig rig="threePt" dir="t"/>
          </a:scene3d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18" y="891843"/>
              <a:ext cx="1371600" cy="26766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1" name="Title 1"/>
            <p:cNvSpPr txBox="1">
              <a:spLocks/>
            </p:cNvSpPr>
            <p:nvPr/>
          </p:nvSpPr>
          <p:spPr>
            <a:xfrm>
              <a:off x="240737" y="942158"/>
              <a:ext cx="1194562" cy="5767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Slanted Edge Target</a:t>
              </a:r>
              <a:endParaRPr lang="en-US" sz="1400" dirty="0">
                <a:solidFill>
                  <a:srgbClr val="FF0000"/>
                </a:solidFill>
                <a:latin typeface="Lucida Handwriting"/>
                <a:cs typeface="Lucida Handwriting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808388" y="942158"/>
            <a:ext cx="1194562" cy="1653318"/>
            <a:chOff x="1749593" y="942158"/>
            <a:chExt cx="1194562" cy="165331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981564" y="1864856"/>
              <a:ext cx="730620" cy="730620"/>
            </a:xfrm>
            <a:prstGeom prst="rect">
              <a:avLst/>
            </a:prstGeom>
          </p:spPr>
        </p:pic>
        <p:sp>
          <p:nvSpPr>
            <p:cNvPr id="22" name="Title 1"/>
            <p:cNvSpPr txBox="1">
              <a:spLocks/>
            </p:cNvSpPr>
            <p:nvPr/>
          </p:nvSpPr>
          <p:spPr>
            <a:xfrm>
              <a:off x="1749593" y="942158"/>
              <a:ext cx="1194562" cy="5767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Optics</a:t>
              </a:r>
              <a:endParaRPr lang="en-US" sz="1400" dirty="0">
                <a:solidFill>
                  <a:srgbClr val="FF0000"/>
                </a:solidFill>
                <a:latin typeface="Lucida Handwriting"/>
                <a:cs typeface="Lucida Handwriting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286565" y="895779"/>
            <a:ext cx="1371600" cy="2668772"/>
            <a:chOff x="3286565" y="895779"/>
            <a:chExt cx="1371600" cy="2668772"/>
          </a:xfrm>
          <a:scene3d>
            <a:camera prst="isometricOffAxis1Right"/>
            <a:lightRig rig="threePt" dir="t"/>
          </a:scene3d>
        </p:grpSpPr>
        <p:pic>
          <p:nvPicPr>
            <p:cNvPr id="3" name="Picture 2" descr="Blurred_SlantedEdge_ROI.bmp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565" y="895779"/>
              <a:ext cx="1371600" cy="26687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itle 1"/>
            <p:cNvSpPr txBox="1">
              <a:spLocks/>
            </p:cNvSpPr>
            <p:nvPr/>
          </p:nvSpPr>
          <p:spPr>
            <a:xfrm>
              <a:off x="3375084" y="942158"/>
              <a:ext cx="1194562" cy="7963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Optically Blurred Slanted Edge</a:t>
              </a:r>
              <a:endParaRPr lang="en-US" sz="1400" dirty="0">
                <a:solidFill>
                  <a:srgbClr val="FF0000"/>
                </a:solidFill>
                <a:latin typeface="Lucida Handwriting"/>
                <a:cs typeface="Lucida Handwriting"/>
              </a:endParaRPr>
            </a:p>
          </p:txBody>
        </p: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7753805" y="2207418"/>
            <a:ext cx="904298" cy="3180820"/>
            <a:chOff x="7704023" y="2069504"/>
            <a:chExt cx="1141323" cy="4014545"/>
          </a:xfrm>
        </p:grpSpPr>
        <p:sp>
          <p:nvSpPr>
            <p:cNvPr id="38" name="Arc 37"/>
            <p:cNvSpPr/>
            <p:nvPr/>
          </p:nvSpPr>
          <p:spPr>
            <a:xfrm>
              <a:off x="7704023" y="2069504"/>
              <a:ext cx="1141153" cy="4011555"/>
            </a:xfrm>
            <a:prstGeom prst="arc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 rot="10800000" flipH="1">
              <a:off x="7709641" y="2072494"/>
              <a:ext cx="1135705" cy="4011555"/>
            </a:xfrm>
            <a:prstGeom prst="arc">
              <a:avLst/>
            </a:prstGeom>
            <a:ln>
              <a:head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 flipV="1">
            <a:off x="1560279" y="2225645"/>
            <a:ext cx="4572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821021" y="2225645"/>
            <a:ext cx="4572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722743" y="2225645"/>
            <a:ext cx="4572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167264" y="2225645"/>
            <a:ext cx="4572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4837859" y="1031709"/>
            <a:ext cx="1686649" cy="1563767"/>
            <a:chOff x="4767305" y="1031709"/>
            <a:chExt cx="1686649" cy="1563767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>
              <a:off x="4767305" y="1031709"/>
              <a:ext cx="1686649" cy="5767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Color Filtering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+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  <a:latin typeface="Lucida Handwriting"/>
                  <a:cs typeface="Lucida Handwriting"/>
                </a:rPr>
                <a:t>Sampling </a:t>
              </a:r>
              <a:endParaRPr lang="en-US" sz="1400" dirty="0">
                <a:solidFill>
                  <a:srgbClr val="FF0000"/>
                </a:solidFill>
                <a:latin typeface="Lucida Handwriting"/>
                <a:cs typeface="Lucida Handwriting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34941" y="1975722"/>
              <a:ext cx="951377" cy="619754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6682428" y="891222"/>
            <a:ext cx="1371600" cy="2677886"/>
            <a:chOff x="6682428" y="891222"/>
            <a:chExt cx="1371600" cy="2677886"/>
          </a:xfrm>
          <a:scene3d>
            <a:camera prst="isometricOffAxis1Right"/>
            <a:lightRig rig="threePt" dir="t"/>
          </a:scene3d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428" y="891222"/>
              <a:ext cx="1371600" cy="26778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1" name="Title 1"/>
            <p:cNvSpPr txBox="1">
              <a:spLocks/>
            </p:cNvSpPr>
            <p:nvPr/>
          </p:nvSpPr>
          <p:spPr>
            <a:xfrm>
              <a:off x="6714587" y="942158"/>
              <a:ext cx="1307283" cy="5767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 smtClean="0">
                  <a:solidFill>
                    <a:schemeClr val="bg1"/>
                  </a:solidFill>
                  <a:latin typeface="Lucida Handwriting"/>
                  <a:cs typeface="Lucida Handwriting"/>
                </a:rPr>
                <a:t>CFA image of Slanted Edge</a:t>
              </a:r>
              <a:endParaRPr lang="en-US" sz="1400" dirty="0">
                <a:solidFill>
                  <a:schemeClr val="bg1"/>
                </a:solidFill>
                <a:latin typeface="Lucida Handwriting"/>
                <a:cs typeface="Lucida Handwriting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69014" y="4079420"/>
            <a:ext cx="2826827" cy="2469762"/>
            <a:chOff x="3296671" y="4079420"/>
            <a:chExt cx="2826827" cy="246976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8"/>
            <a:srcRect l="42664" t="4057" r="12818" b="57049"/>
            <a:stretch/>
          </p:blipFill>
          <p:spPr>
            <a:xfrm>
              <a:off x="3296671" y="4079420"/>
              <a:ext cx="2826827" cy="24697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9" name="Alternate Process 38"/>
            <p:cNvSpPr/>
            <p:nvPr/>
          </p:nvSpPr>
          <p:spPr>
            <a:xfrm>
              <a:off x="3514079" y="4676688"/>
              <a:ext cx="2451775" cy="889494"/>
            </a:xfrm>
            <a:prstGeom prst="flowChartAlternateProcess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ucida Handwriting"/>
                  <a:cs typeface="Lucida Handwriting"/>
                </a:rPr>
                <a:t>Proposed Extension to CFA images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rot="10800000" flipV="1">
            <a:off x="4743322" y="5372689"/>
            <a:ext cx="457200" cy="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09" y="4432989"/>
            <a:ext cx="2971800" cy="1911535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1761562" y="3866381"/>
            <a:ext cx="2940055" cy="576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SFR estimates</a:t>
            </a:r>
            <a:endParaRPr lang="en-US" sz="1400" dirty="0">
              <a:solidFill>
                <a:srgbClr val="FF0000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6431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0705b627b44364e33fb5e040229934c321c6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3375</TotalTime>
  <Words>3007</Words>
  <Application>Microsoft Office PowerPoint</Application>
  <PresentationFormat>On-screen Show (4:3)</PresentationFormat>
  <Paragraphs>527</Paragraphs>
  <Slides>31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R</dc:creator>
  <cp:lastModifiedBy>Prasanna Rangarajan</cp:lastModifiedBy>
  <cp:revision>582</cp:revision>
  <dcterms:created xsi:type="dcterms:W3CDTF">2012-02-01T10:27:56Z</dcterms:created>
  <dcterms:modified xsi:type="dcterms:W3CDTF">2012-04-22T07:44:14Z</dcterms:modified>
</cp:coreProperties>
</file>